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</p:sldMasterIdLst>
  <p:notesMasterIdLst>
    <p:notesMasterId r:id="rId10"/>
  </p:notesMasterIdLst>
  <p:handoutMasterIdLst>
    <p:handoutMasterId r:id="rId11"/>
  </p:handoutMasterIdLst>
  <p:sldIdLst>
    <p:sldId id="278" r:id="rId5"/>
    <p:sldId id="279" r:id="rId6"/>
    <p:sldId id="281" r:id="rId7"/>
    <p:sldId id="283" r:id="rId8"/>
    <p:sldId id="282" r:id="rId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A37D80-6434-44D0-A028-1B22A696006F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8" autoAdjust="0"/>
    <p:restoredTop sz="94609" autoAdjust="0"/>
  </p:normalViewPr>
  <p:slideViewPr>
    <p:cSldViewPr snapToGrid="0" snapToObjects="1">
      <p:cViewPr varScale="1">
        <p:scale>
          <a:sx n="93" d="100"/>
          <a:sy n="93" d="100"/>
        </p:scale>
        <p:origin x="432" y="8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24" d="100"/>
          <a:sy n="24" d="100"/>
        </p:scale>
        <p:origin x="3475" y="12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26ABF-A8C0-D94B-8DA4-89B3D9517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3E1C36-C21F-0B70-27E7-5B59DAE275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7769225" y="0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42D35-0463-4920-BEF7-2B88080E67A2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42066-244B-8673-5E9A-26E4265AD0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0EE97-1F54-6631-A4BB-FD9382964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7769225" y="23161625"/>
            <a:ext cx="5943600" cy="1222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BD0AB-C59E-4A46-83D3-F0778744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3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26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>
            <a:extLst>
              <a:ext uri="{FF2B5EF4-FFF2-40B4-BE49-F238E27FC236}">
                <a16:creationId xmlns:a16="http://schemas.microsoft.com/office/drawing/2014/main" id="{BA5D5A72-CB6F-F8DE-E2C9-90459C8C3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00201" y="1173106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03092" y="69574"/>
            <a:ext cx="5385816" cy="3139970"/>
          </a:xfrm>
        </p:spPr>
        <p:txBody>
          <a:bodyPr tIns="0" anchor="b" anchorCtr="0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49496" y="3255267"/>
            <a:ext cx="3493008" cy="1644724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01702"/>
            <a:ext cx="10671048" cy="144435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32B254-F115-AAF3-09C2-B631F5CDC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329989" y="2370268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339134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358727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0112 w 2011680"/>
              <a:gd name="connsiteY2" fmla="*/ 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46257 w 2011680"/>
              <a:gd name="connsiteY1" fmla="*/ 0 h 2826771"/>
              <a:gd name="connsiteX2" fmla="*/ 1012017 w 2011680"/>
              <a:gd name="connsiteY2" fmla="*/ 335280 h 2826771"/>
              <a:gd name="connsiteX3" fmla="*/ 1358727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46257" y="0"/>
                </a:lnTo>
                <a:cubicBezTo>
                  <a:pt x="699597" y="218440"/>
                  <a:pt x="783417" y="292100"/>
                  <a:pt x="1012017" y="335280"/>
                </a:cubicBezTo>
                <a:cubicBezTo>
                  <a:pt x="1289512" y="299720"/>
                  <a:pt x="1340312" y="106045"/>
                  <a:pt x="1358727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338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058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485599-A799-0E8C-D368-451B9DE02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545563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554707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0" y="2756536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2011680 w 2011680"/>
              <a:gd name="connsiteY2" fmla="*/ 4646 h 2829819"/>
              <a:gd name="connsiteX3" fmla="*/ 2011680 w 2011680"/>
              <a:gd name="connsiteY3" fmla="*/ 2829819 h 2829819"/>
              <a:gd name="connsiteX4" fmla="*/ 0 w 2011680"/>
              <a:gd name="connsiteY4" fmla="*/ 2829819 h 2829819"/>
              <a:gd name="connsiteX5" fmla="*/ 0 w 2011680"/>
              <a:gd name="connsiteY5" fmla="*/ 4646 h 2829819"/>
              <a:gd name="connsiteX0" fmla="*/ 0 w 2011680"/>
              <a:gd name="connsiteY0" fmla="*/ 4646 h 2829819"/>
              <a:gd name="connsiteX1" fmla="*/ 994434 w 2011680"/>
              <a:gd name="connsiteY1" fmla="*/ 0 h 2829819"/>
              <a:gd name="connsiteX2" fmla="*/ 1362480 w 2011680"/>
              <a:gd name="connsiteY2" fmla="*/ 3048 h 2829819"/>
              <a:gd name="connsiteX3" fmla="*/ 2011680 w 2011680"/>
              <a:gd name="connsiteY3" fmla="*/ 4646 h 2829819"/>
              <a:gd name="connsiteX4" fmla="*/ 2011680 w 2011680"/>
              <a:gd name="connsiteY4" fmla="*/ 2829819 h 2829819"/>
              <a:gd name="connsiteX5" fmla="*/ 0 w 2011680"/>
              <a:gd name="connsiteY5" fmla="*/ 2829819 h 2829819"/>
              <a:gd name="connsiteX6" fmla="*/ 0 w 2011680"/>
              <a:gd name="connsiteY6" fmla="*/ 4646 h 2829819"/>
              <a:gd name="connsiteX0" fmla="*/ 0 w 2011680"/>
              <a:gd name="connsiteY0" fmla="*/ 4646 h 2829819"/>
              <a:gd name="connsiteX1" fmla="*/ 651915 w 2011680"/>
              <a:gd name="connsiteY1" fmla="*/ 1143 h 2829819"/>
              <a:gd name="connsiteX2" fmla="*/ 994434 w 2011680"/>
              <a:gd name="connsiteY2" fmla="*/ 0 h 2829819"/>
              <a:gd name="connsiteX3" fmla="*/ 1362480 w 2011680"/>
              <a:gd name="connsiteY3" fmla="*/ 3048 h 2829819"/>
              <a:gd name="connsiteX4" fmla="*/ 2011680 w 2011680"/>
              <a:gd name="connsiteY4" fmla="*/ 4646 h 2829819"/>
              <a:gd name="connsiteX5" fmla="*/ 2011680 w 2011680"/>
              <a:gd name="connsiteY5" fmla="*/ 2829819 h 2829819"/>
              <a:gd name="connsiteX6" fmla="*/ 0 w 2011680"/>
              <a:gd name="connsiteY6" fmla="*/ 2829819 h 2829819"/>
              <a:gd name="connsiteX7" fmla="*/ 0 w 2011680"/>
              <a:gd name="connsiteY7" fmla="*/ 4646 h 2829819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51915 w 2011680"/>
              <a:gd name="connsiteY1" fmla="*/ 0 h 2828676"/>
              <a:gd name="connsiteX2" fmla="*/ 1005864 w 2011680"/>
              <a:gd name="connsiteY2" fmla="*/ 336042 h 2828676"/>
              <a:gd name="connsiteX3" fmla="*/ 1362480 w 2011680"/>
              <a:gd name="connsiteY3" fmla="*/ 1905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51915" y="0"/>
                </a:lnTo>
                <a:cubicBezTo>
                  <a:pt x="665123" y="83439"/>
                  <a:pt x="720241" y="317373"/>
                  <a:pt x="1005864" y="336042"/>
                </a:cubicBezTo>
                <a:cubicBezTo>
                  <a:pt x="1248561" y="340868"/>
                  <a:pt x="1359813" y="80899"/>
                  <a:pt x="1362480" y="1905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00911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46630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44D3449-0EF5-D439-CC36-5C761D35D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5761135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770280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2756535"/>
            <a:ext cx="2011680" cy="2828676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49951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358611 w 2011680"/>
              <a:gd name="connsiteY2" fmla="*/ 0 h 2828676"/>
              <a:gd name="connsiteX3" fmla="*/ 2011680 w 2011680"/>
              <a:gd name="connsiteY3" fmla="*/ 3503 h 2828676"/>
              <a:gd name="connsiteX4" fmla="*/ 2011680 w 2011680"/>
              <a:gd name="connsiteY4" fmla="*/ 2828676 h 2828676"/>
              <a:gd name="connsiteX5" fmla="*/ 0 w 2011680"/>
              <a:gd name="connsiteY5" fmla="*/ 2828676 h 2828676"/>
              <a:gd name="connsiteX6" fmla="*/ 0 w 2011680"/>
              <a:gd name="connsiteY6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6186 w 2011680"/>
              <a:gd name="connsiteY2" fmla="*/ 0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  <a:gd name="connsiteX0" fmla="*/ 0 w 2011680"/>
              <a:gd name="connsiteY0" fmla="*/ 3503 h 2828676"/>
              <a:gd name="connsiteX1" fmla="*/ 649951 w 2011680"/>
              <a:gd name="connsiteY1" fmla="*/ 1905 h 2828676"/>
              <a:gd name="connsiteX2" fmla="*/ 1009996 w 2011680"/>
              <a:gd name="connsiteY2" fmla="*/ 333375 h 2828676"/>
              <a:gd name="connsiteX3" fmla="*/ 1358611 w 2011680"/>
              <a:gd name="connsiteY3" fmla="*/ 0 h 2828676"/>
              <a:gd name="connsiteX4" fmla="*/ 2011680 w 2011680"/>
              <a:gd name="connsiteY4" fmla="*/ 3503 h 2828676"/>
              <a:gd name="connsiteX5" fmla="*/ 2011680 w 2011680"/>
              <a:gd name="connsiteY5" fmla="*/ 2828676 h 2828676"/>
              <a:gd name="connsiteX6" fmla="*/ 0 w 2011680"/>
              <a:gd name="connsiteY6" fmla="*/ 2828676 h 2828676"/>
              <a:gd name="connsiteX7" fmla="*/ 0 w 2011680"/>
              <a:gd name="connsiteY7" fmla="*/ 3503 h 2828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8676">
                <a:moveTo>
                  <a:pt x="0" y="3503"/>
                </a:moveTo>
                <a:lnTo>
                  <a:pt x="649951" y="1905"/>
                </a:lnTo>
                <a:cubicBezTo>
                  <a:pt x="676621" y="123825"/>
                  <a:pt x="743296" y="316230"/>
                  <a:pt x="1009996" y="333375"/>
                </a:cubicBezTo>
                <a:cubicBezTo>
                  <a:pt x="1261456" y="319405"/>
                  <a:pt x="1349086" y="114935"/>
                  <a:pt x="1358611" y="0"/>
                </a:cubicBezTo>
                <a:lnTo>
                  <a:pt x="2011680" y="3503"/>
                </a:lnTo>
                <a:lnTo>
                  <a:pt x="2011680" y="2828676"/>
                </a:lnTo>
                <a:lnTo>
                  <a:pt x="0" y="2828676"/>
                </a:lnTo>
                <a:lnTo>
                  <a:pt x="0" y="350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16484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204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6F2D13-53B7-CE37-EA90-449A726B8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7976707" y="2373190"/>
            <a:ext cx="722376" cy="72237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985853" y="2379412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2011680 w 2011680"/>
              <a:gd name="connsiteY2" fmla="*/ 1598 h 2826771"/>
              <a:gd name="connsiteX3" fmla="*/ 2011680 w 2011680"/>
              <a:gd name="connsiteY3" fmla="*/ 2826771 h 2826771"/>
              <a:gd name="connsiteX4" fmla="*/ 0 w 2011680"/>
              <a:gd name="connsiteY4" fmla="*/ 2826771 h 2826771"/>
              <a:gd name="connsiteX5" fmla="*/ 0 w 2011680"/>
              <a:gd name="connsiteY5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357283 w 2011680"/>
              <a:gd name="connsiteY2" fmla="*/ 254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1163 w 2011680"/>
              <a:gd name="connsiteY1" fmla="*/ 0 h 2826771"/>
              <a:gd name="connsiteX2" fmla="*/ 1014383 w 2011680"/>
              <a:gd name="connsiteY2" fmla="*/ 330200 h 2826771"/>
              <a:gd name="connsiteX3" fmla="*/ 1357283 w 2011680"/>
              <a:gd name="connsiteY3" fmla="*/ 254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1163" y="0"/>
                </a:lnTo>
                <a:cubicBezTo>
                  <a:pt x="681643" y="210820"/>
                  <a:pt x="861983" y="330200"/>
                  <a:pt x="1014383" y="330200"/>
                </a:cubicBezTo>
                <a:cubicBezTo>
                  <a:pt x="1164243" y="312420"/>
                  <a:pt x="1331883" y="218440"/>
                  <a:pt x="1357283" y="254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32057" y="4064834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7777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88DB6F-1A86-5713-2420-7554D75CB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190018" y="2373190"/>
            <a:ext cx="722376" cy="72237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201425" y="2379412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2758440"/>
            <a:ext cx="2011680" cy="2826771"/>
          </a:xfrm>
          <a:custGeom>
            <a:avLst/>
            <a:gdLst>
              <a:gd name="connsiteX0" fmla="*/ 0 w 2011680"/>
              <a:gd name="connsiteY0" fmla="*/ 0 h 2825173"/>
              <a:gd name="connsiteX1" fmla="*/ 2011680 w 2011680"/>
              <a:gd name="connsiteY1" fmla="*/ 0 h 2825173"/>
              <a:gd name="connsiteX2" fmla="*/ 2011680 w 2011680"/>
              <a:gd name="connsiteY2" fmla="*/ 2825173 h 2825173"/>
              <a:gd name="connsiteX3" fmla="*/ 0 w 2011680"/>
              <a:gd name="connsiteY3" fmla="*/ 2825173 h 2825173"/>
              <a:gd name="connsiteX4" fmla="*/ 0 w 2011680"/>
              <a:gd name="connsiteY4" fmla="*/ 0 h 2825173"/>
              <a:gd name="connsiteX0" fmla="*/ 0 w 2011680"/>
              <a:gd name="connsiteY0" fmla="*/ 0 h 2825173"/>
              <a:gd name="connsiteX1" fmla="*/ 655551 w 2011680"/>
              <a:gd name="connsiteY1" fmla="*/ 942 h 2825173"/>
              <a:gd name="connsiteX2" fmla="*/ 2011680 w 2011680"/>
              <a:gd name="connsiteY2" fmla="*/ 0 h 2825173"/>
              <a:gd name="connsiteX3" fmla="*/ 2011680 w 2011680"/>
              <a:gd name="connsiteY3" fmla="*/ 2825173 h 2825173"/>
              <a:gd name="connsiteX4" fmla="*/ 0 w 2011680"/>
              <a:gd name="connsiteY4" fmla="*/ 2825173 h 2825173"/>
              <a:gd name="connsiteX5" fmla="*/ 0 w 2011680"/>
              <a:gd name="connsiteY5" fmla="*/ 0 h 2825173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364211 w 2011680"/>
              <a:gd name="connsiteY2" fmla="*/ 0 h 2826771"/>
              <a:gd name="connsiteX3" fmla="*/ 2011680 w 2011680"/>
              <a:gd name="connsiteY3" fmla="*/ 1598 h 2826771"/>
              <a:gd name="connsiteX4" fmla="*/ 2011680 w 2011680"/>
              <a:gd name="connsiteY4" fmla="*/ 2826771 h 2826771"/>
              <a:gd name="connsiteX5" fmla="*/ 0 w 2011680"/>
              <a:gd name="connsiteY5" fmla="*/ 2826771 h 2826771"/>
              <a:gd name="connsiteX6" fmla="*/ 0 w 2011680"/>
              <a:gd name="connsiteY6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  <a:gd name="connsiteX0" fmla="*/ 0 w 2011680"/>
              <a:gd name="connsiteY0" fmla="*/ 1598 h 2826771"/>
              <a:gd name="connsiteX1" fmla="*/ 655551 w 2011680"/>
              <a:gd name="connsiteY1" fmla="*/ 2540 h 2826771"/>
              <a:gd name="connsiteX2" fmla="*/ 1016231 w 2011680"/>
              <a:gd name="connsiteY2" fmla="*/ 327660 h 2826771"/>
              <a:gd name="connsiteX3" fmla="*/ 1364211 w 2011680"/>
              <a:gd name="connsiteY3" fmla="*/ 0 h 2826771"/>
              <a:gd name="connsiteX4" fmla="*/ 2011680 w 2011680"/>
              <a:gd name="connsiteY4" fmla="*/ 1598 h 2826771"/>
              <a:gd name="connsiteX5" fmla="*/ 2011680 w 2011680"/>
              <a:gd name="connsiteY5" fmla="*/ 2826771 h 2826771"/>
              <a:gd name="connsiteX6" fmla="*/ 0 w 2011680"/>
              <a:gd name="connsiteY6" fmla="*/ 2826771 h 2826771"/>
              <a:gd name="connsiteX7" fmla="*/ 0 w 2011680"/>
              <a:gd name="connsiteY7" fmla="*/ 1598 h 28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11680" h="2826771">
                <a:moveTo>
                  <a:pt x="0" y="1598"/>
                </a:moveTo>
                <a:lnTo>
                  <a:pt x="655551" y="2540"/>
                </a:lnTo>
                <a:cubicBezTo>
                  <a:pt x="686031" y="198120"/>
                  <a:pt x="833351" y="335280"/>
                  <a:pt x="1016231" y="327660"/>
                </a:cubicBezTo>
                <a:cubicBezTo>
                  <a:pt x="1205884" y="340360"/>
                  <a:pt x="1362518" y="137160"/>
                  <a:pt x="1364211" y="0"/>
                </a:cubicBezTo>
                <a:lnTo>
                  <a:pt x="2011680" y="1598"/>
                </a:lnTo>
                <a:lnTo>
                  <a:pt x="2011680" y="2826771"/>
                </a:lnTo>
                <a:lnTo>
                  <a:pt x="0" y="2826771"/>
                </a:lnTo>
                <a:lnTo>
                  <a:pt x="0" y="1598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47629" y="4064834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3349" y="4156758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31520"/>
            <a:ext cx="10671048" cy="212643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>
            <a:extLst>
              <a:ext uri="{FF2B5EF4-FFF2-40B4-BE49-F238E27FC236}">
                <a16:creationId xmlns:a16="http://schemas.microsoft.com/office/drawing/2014/main" id="{790E862E-398F-571C-EC2C-3D17164DE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835B4623-C6B7-83B6-05A1-17D69EA8D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669440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16B48C-2241-2A09-2A32-FB55BCFD6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3881150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DC7B0C-730B-4FE8-3BFD-D787B1950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6045016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7B2BF2-C193-18BC-3798-C9611C4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8264631" y="4056839"/>
            <a:ext cx="81643" cy="261257"/>
          </a:xfrm>
          <a:prstGeom prst="rect">
            <a:avLst/>
          </a:prstGeom>
          <a:solidFill>
            <a:srgbClr val="F5CD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8E087E-B71E-C8CE-2C40-B3EACA40D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10475505" y="4056839"/>
            <a:ext cx="81643" cy="2612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6784" y="701702"/>
            <a:ext cx="7439243" cy="130997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Image 0">
            <a:extLst>
              <a:ext uri="{FF2B5EF4-FFF2-40B4-BE49-F238E27FC236}">
                <a16:creationId xmlns:a16="http://schemas.microsoft.com/office/drawing/2014/main" id="{CD2D664E-6702-6607-A37E-2E9961449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951C5737-DF7E-D671-AC74-9E488335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>
            <a:extLst>
              <a:ext uri="{FF2B5EF4-FFF2-40B4-BE49-F238E27FC236}">
                <a16:creationId xmlns:a16="http://schemas.microsoft.com/office/drawing/2014/main" id="{B9036D42-A06F-E6EE-BB91-8BAF04519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>
            <a:extLst>
              <a:ext uri="{FF2B5EF4-FFF2-40B4-BE49-F238E27FC236}">
                <a16:creationId xmlns:a16="http://schemas.microsoft.com/office/drawing/2014/main" id="{86E0540C-3355-A50D-AC61-047B54B70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86784" y="2071314"/>
            <a:ext cx="3813048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86784" y="2877312"/>
            <a:ext cx="3803992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857877" y="2071314"/>
            <a:ext cx="3568150" cy="730504"/>
          </a:xfrm>
        </p:spPr>
        <p:txBody>
          <a:bodyPr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 cap="all" baseline="0"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857877" y="2877312"/>
            <a:ext cx="3568150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41458"/>
            <a:ext cx="10671048" cy="145985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911096" y="2407653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3232" y="2885439"/>
            <a:ext cx="3328416" cy="356386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3328416 w 3328416"/>
              <a:gd name="connsiteY2" fmla="*/ 6845 h 3563861"/>
              <a:gd name="connsiteX3" fmla="*/ 3328416 w 3328416"/>
              <a:gd name="connsiteY3" fmla="*/ 3563861 h 3563861"/>
              <a:gd name="connsiteX4" fmla="*/ 0 w 3328416"/>
              <a:gd name="connsiteY4" fmla="*/ 3563861 h 3563861"/>
              <a:gd name="connsiteX5" fmla="*/ 0 w 3328416"/>
              <a:gd name="connsiteY5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2126488 w 3328416"/>
              <a:gd name="connsiteY2" fmla="*/ 1 h 3563861"/>
              <a:gd name="connsiteX3" fmla="*/ 3328416 w 3328416"/>
              <a:gd name="connsiteY3" fmla="*/ 6845 h 3563861"/>
              <a:gd name="connsiteX4" fmla="*/ 3328416 w 3328416"/>
              <a:gd name="connsiteY4" fmla="*/ 3563861 h 3563861"/>
              <a:gd name="connsiteX5" fmla="*/ 0 w 3328416"/>
              <a:gd name="connsiteY5" fmla="*/ 3563861 h 3563861"/>
              <a:gd name="connsiteX6" fmla="*/ 0 w 3328416"/>
              <a:gd name="connsiteY6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  <a:gd name="connsiteX0" fmla="*/ 0 w 3328416"/>
              <a:gd name="connsiteY0" fmla="*/ 6845 h 3563861"/>
              <a:gd name="connsiteX1" fmla="*/ 1191768 w 3328416"/>
              <a:gd name="connsiteY1" fmla="*/ 0 h 3563861"/>
              <a:gd name="connsiteX2" fmla="*/ 1679448 w 3328416"/>
              <a:gd name="connsiteY2" fmla="*/ 452121 h 3563861"/>
              <a:gd name="connsiteX3" fmla="*/ 2126488 w 3328416"/>
              <a:gd name="connsiteY3" fmla="*/ 1 h 3563861"/>
              <a:gd name="connsiteX4" fmla="*/ 3328416 w 3328416"/>
              <a:gd name="connsiteY4" fmla="*/ 6845 h 3563861"/>
              <a:gd name="connsiteX5" fmla="*/ 3328416 w 3328416"/>
              <a:gd name="connsiteY5" fmla="*/ 3563861 h 3563861"/>
              <a:gd name="connsiteX6" fmla="*/ 0 w 3328416"/>
              <a:gd name="connsiteY6" fmla="*/ 3563861 h 3563861"/>
              <a:gd name="connsiteX7" fmla="*/ 0 w 3328416"/>
              <a:gd name="connsiteY7" fmla="*/ 6845 h 356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63861">
                <a:moveTo>
                  <a:pt x="0" y="6845"/>
                </a:moveTo>
                <a:lnTo>
                  <a:pt x="1191768" y="0"/>
                </a:lnTo>
                <a:cubicBezTo>
                  <a:pt x="1278636" y="383458"/>
                  <a:pt x="1523661" y="452121"/>
                  <a:pt x="1679448" y="452121"/>
                </a:cubicBezTo>
                <a:cubicBezTo>
                  <a:pt x="1835235" y="452121"/>
                  <a:pt x="2146300" y="265349"/>
                  <a:pt x="2126488" y="1"/>
                </a:cubicBezTo>
                <a:lnTo>
                  <a:pt x="3328416" y="6845"/>
                </a:lnTo>
                <a:lnTo>
                  <a:pt x="3328416" y="3563861"/>
                </a:lnTo>
                <a:lnTo>
                  <a:pt x="0" y="3563861"/>
                </a:lnTo>
                <a:lnTo>
                  <a:pt x="0" y="6845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2124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641848" y="2407653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3984" y="2890519"/>
            <a:ext cx="3328416" cy="355878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3328416 w 3328416"/>
              <a:gd name="connsiteY2" fmla="*/ 1765 h 3558781"/>
              <a:gd name="connsiteX3" fmla="*/ 3328416 w 3328416"/>
              <a:gd name="connsiteY3" fmla="*/ 3558781 h 3558781"/>
              <a:gd name="connsiteX4" fmla="*/ 0 w 3328416"/>
              <a:gd name="connsiteY4" fmla="*/ 3558781 h 3558781"/>
              <a:gd name="connsiteX5" fmla="*/ 0 w 3328416"/>
              <a:gd name="connsiteY5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2134616 w 3328416"/>
              <a:gd name="connsiteY2" fmla="*/ 1 h 3558781"/>
              <a:gd name="connsiteX3" fmla="*/ 3328416 w 3328416"/>
              <a:gd name="connsiteY3" fmla="*/ 1765 h 3558781"/>
              <a:gd name="connsiteX4" fmla="*/ 3328416 w 3328416"/>
              <a:gd name="connsiteY4" fmla="*/ 3558781 h 3558781"/>
              <a:gd name="connsiteX5" fmla="*/ 0 w 3328416"/>
              <a:gd name="connsiteY5" fmla="*/ 3558781 h 3558781"/>
              <a:gd name="connsiteX6" fmla="*/ 0 w 3328416"/>
              <a:gd name="connsiteY6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7244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  <a:gd name="connsiteX0" fmla="*/ 0 w 3328416"/>
              <a:gd name="connsiteY0" fmla="*/ 1765 h 3558781"/>
              <a:gd name="connsiteX1" fmla="*/ 1189736 w 3328416"/>
              <a:gd name="connsiteY1" fmla="*/ 0 h 3558781"/>
              <a:gd name="connsiteX2" fmla="*/ 1672336 w 3328416"/>
              <a:gd name="connsiteY2" fmla="*/ 461011 h 3558781"/>
              <a:gd name="connsiteX3" fmla="*/ 2134616 w 3328416"/>
              <a:gd name="connsiteY3" fmla="*/ 1 h 3558781"/>
              <a:gd name="connsiteX4" fmla="*/ 3328416 w 3328416"/>
              <a:gd name="connsiteY4" fmla="*/ 1765 h 3558781"/>
              <a:gd name="connsiteX5" fmla="*/ 3328416 w 3328416"/>
              <a:gd name="connsiteY5" fmla="*/ 3558781 h 3558781"/>
              <a:gd name="connsiteX6" fmla="*/ 0 w 3328416"/>
              <a:gd name="connsiteY6" fmla="*/ 3558781 h 3558781"/>
              <a:gd name="connsiteX7" fmla="*/ 0 w 3328416"/>
              <a:gd name="connsiteY7" fmla="*/ 1765 h 3558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8781">
                <a:moveTo>
                  <a:pt x="0" y="1765"/>
                </a:moveTo>
                <a:lnTo>
                  <a:pt x="1189736" y="0"/>
                </a:lnTo>
                <a:cubicBezTo>
                  <a:pt x="1213443" y="191770"/>
                  <a:pt x="1332399" y="417831"/>
                  <a:pt x="1672336" y="461011"/>
                </a:cubicBezTo>
                <a:cubicBezTo>
                  <a:pt x="2024549" y="425451"/>
                  <a:pt x="2136733" y="127001"/>
                  <a:pt x="2134616" y="1"/>
                </a:cubicBezTo>
                <a:lnTo>
                  <a:pt x="3328416" y="1765"/>
                </a:lnTo>
                <a:lnTo>
                  <a:pt x="3328416" y="3558781"/>
                </a:lnTo>
                <a:lnTo>
                  <a:pt x="0" y="3558781"/>
                </a:lnTo>
                <a:lnTo>
                  <a:pt x="0" y="1765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22876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9290304" y="2407653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91440" tIns="0" rIns="91440" bIns="0" anchor="t" anchorCtr="0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92440" y="2891789"/>
            <a:ext cx="3328416" cy="3557511"/>
          </a:xfrm>
          <a:custGeom>
            <a:avLst/>
            <a:gdLst>
              <a:gd name="connsiteX0" fmla="*/ 0 w 3328416"/>
              <a:gd name="connsiteY0" fmla="*/ 0 h 3557016"/>
              <a:gd name="connsiteX1" fmla="*/ 3328416 w 3328416"/>
              <a:gd name="connsiteY1" fmla="*/ 0 h 3557016"/>
              <a:gd name="connsiteX2" fmla="*/ 3328416 w 3328416"/>
              <a:gd name="connsiteY2" fmla="*/ 3557016 h 3557016"/>
              <a:gd name="connsiteX3" fmla="*/ 0 w 3328416"/>
              <a:gd name="connsiteY3" fmla="*/ 3557016 h 3557016"/>
              <a:gd name="connsiteX4" fmla="*/ 0 w 3328416"/>
              <a:gd name="connsiteY4" fmla="*/ 0 h 3557016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3328416 w 3328416"/>
              <a:gd name="connsiteY2" fmla="*/ 495 h 3557511"/>
              <a:gd name="connsiteX3" fmla="*/ 3328416 w 3328416"/>
              <a:gd name="connsiteY3" fmla="*/ 3557511 h 3557511"/>
              <a:gd name="connsiteX4" fmla="*/ 0 w 3328416"/>
              <a:gd name="connsiteY4" fmla="*/ 3557511 h 3557511"/>
              <a:gd name="connsiteX5" fmla="*/ 0 w 3328416"/>
              <a:gd name="connsiteY5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2133600 w 3328416"/>
              <a:gd name="connsiteY2" fmla="*/ 1 h 3557511"/>
              <a:gd name="connsiteX3" fmla="*/ 3328416 w 3328416"/>
              <a:gd name="connsiteY3" fmla="*/ 495 h 3557511"/>
              <a:gd name="connsiteX4" fmla="*/ 3328416 w 3328416"/>
              <a:gd name="connsiteY4" fmla="*/ 3557511 h 3557511"/>
              <a:gd name="connsiteX5" fmla="*/ 0 w 3328416"/>
              <a:gd name="connsiteY5" fmla="*/ 3557511 h 3557511"/>
              <a:gd name="connsiteX6" fmla="*/ 0 w 3328416"/>
              <a:gd name="connsiteY6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42110 w 3328416"/>
              <a:gd name="connsiteY2" fmla="*/ 47625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  <a:gd name="connsiteX0" fmla="*/ 0 w 3328416"/>
              <a:gd name="connsiteY0" fmla="*/ 495 h 3557511"/>
              <a:gd name="connsiteX1" fmla="*/ 1184910 w 3328416"/>
              <a:gd name="connsiteY1" fmla="*/ 0 h 3557511"/>
              <a:gd name="connsiteX2" fmla="*/ 1672590 w 3328416"/>
              <a:gd name="connsiteY2" fmla="*/ 457201 h 3557511"/>
              <a:gd name="connsiteX3" fmla="*/ 2133600 w 3328416"/>
              <a:gd name="connsiteY3" fmla="*/ 1 h 3557511"/>
              <a:gd name="connsiteX4" fmla="*/ 3328416 w 3328416"/>
              <a:gd name="connsiteY4" fmla="*/ 495 h 3557511"/>
              <a:gd name="connsiteX5" fmla="*/ 3328416 w 3328416"/>
              <a:gd name="connsiteY5" fmla="*/ 3557511 h 3557511"/>
              <a:gd name="connsiteX6" fmla="*/ 0 w 3328416"/>
              <a:gd name="connsiteY6" fmla="*/ 3557511 h 3557511"/>
              <a:gd name="connsiteX7" fmla="*/ 0 w 3328416"/>
              <a:gd name="connsiteY7" fmla="*/ 495 h 35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8416" h="3557511">
                <a:moveTo>
                  <a:pt x="0" y="495"/>
                </a:moveTo>
                <a:lnTo>
                  <a:pt x="1184910" y="0"/>
                </a:lnTo>
                <a:cubicBezTo>
                  <a:pt x="1215390" y="266700"/>
                  <a:pt x="1375410" y="415291"/>
                  <a:pt x="1672590" y="457201"/>
                </a:cubicBezTo>
                <a:cubicBezTo>
                  <a:pt x="2032000" y="411481"/>
                  <a:pt x="2098040" y="179071"/>
                  <a:pt x="2133600" y="1"/>
                </a:cubicBezTo>
                <a:lnTo>
                  <a:pt x="3328416" y="495"/>
                </a:lnTo>
                <a:lnTo>
                  <a:pt x="3328416" y="3557511"/>
                </a:lnTo>
                <a:lnTo>
                  <a:pt x="0" y="3557511"/>
                </a:lnTo>
                <a:lnTo>
                  <a:pt x="0" y="495"/>
                </a:lnTo>
                <a:close/>
              </a:path>
            </a:pathLst>
          </a:custGeo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71332" y="4099293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A3ED5-BEA8-79A4-A782-B2CDF23DA49B}"/>
              </a:ext>
            </a:extLst>
          </p:cNvPr>
          <p:cNvSpPr>
            <a:spLocks noChangeAspect="1"/>
          </p:cNvSpPr>
          <p:nvPr userDrawn="1"/>
        </p:nvSpPr>
        <p:spPr>
          <a:xfrm>
            <a:off x="1911096" y="2409684"/>
            <a:ext cx="932688" cy="932688"/>
          </a:xfrm>
          <a:prstGeom prst="ellipse">
            <a:avLst/>
          </a:prstGeom>
          <a:noFill/>
          <a:ln w="285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78A295-1123-7741-FF14-7A34BF88FADA}"/>
              </a:ext>
            </a:extLst>
          </p:cNvPr>
          <p:cNvSpPr>
            <a:spLocks noChangeAspect="1"/>
          </p:cNvSpPr>
          <p:nvPr userDrawn="1"/>
        </p:nvSpPr>
        <p:spPr>
          <a:xfrm>
            <a:off x="5642356" y="2407653"/>
            <a:ext cx="932688" cy="93268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CFDE8A-AB48-8603-AAE2-E2C68488105C}"/>
              </a:ext>
            </a:extLst>
          </p:cNvPr>
          <p:cNvSpPr>
            <a:spLocks noChangeAspect="1"/>
          </p:cNvSpPr>
          <p:nvPr userDrawn="1"/>
        </p:nvSpPr>
        <p:spPr>
          <a:xfrm>
            <a:off x="9289796" y="2412733"/>
            <a:ext cx="932688" cy="932688"/>
          </a:xfrm>
          <a:prstGeom prst="ellipse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>
            <a:extLst>
              <a:ext uri="{FF2B5EF4-FFF2-40B4-BE49-F238E27FC236}">
                <a16:creationId xmlns:a16="http://schemas.microsoft.com/office/drawing/2014/main" id="{ABC388A2-FFC7-1A87-02FB-C97B50161F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>
            <a:extLst>
              <a:ext uri="{FF2B5EF4-FFF2-40B4-BE49-F238E27FC236}">
                <a16:creationId xmlns:a16="http://schemas.microsoft.com/office/drawing/2014/main" id="{D64C4994-B525-F4C0-B74F-D5E8296DF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>
            <a:extLst>
              <a:ext uri="{FF2B5EF4-FFF2-40B4-BE49-F238E27FC236}">
                <a16:creationId xmlns:a16="http://schemas.microsoft.com/office/drawing/2014/main" id="{9019DA73-2516-F3D2-ECDB-620C90483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>
            <a:extLst>
              <a:ext uri="{FF2B5EF4-FFF2-40B4-BE49-F238E27FC236}">
                <a16:creationId xmlns:a16="http://schemas.microsoft.com/office/drawing/2014/main" id="{FEA70E9F-C506-413C-11EF-5915A2296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>
            <a:extLst>
              <a:ext uri="{FF2B5EF4-FFF2-40B4-BE49-F238E27FC236}">
                <a16:creationId xmlns:a16="http://schemas.microsoft.com/office/drawing/2014/main" id="{A8B7F1F1-806C-8D65-7340-220A0C465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>
            <a:extLst>
              <a:ext uri="{FF2B5EF4-FFF2-40B4-BE49-F238E27FC236}">
                <a16:creationId xmlns:a16="http://schemas.microsoft.com/office/drawing/2014/main" id="{F19C81EC-0322-58A2-C455-6E2C84D1E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8760" y="831101"/>
            <a:ext cx="6527800" cy="2628053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08760" y="3556431"/>
            <a:ext cx="6527800" cy="189321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EB515B5-2D9F-58E1-6E3C-CCBF105D8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>
            <a:extLst>
              <a:ext uri="{FF2B5EF4-FFF2-40B4-BE49-F238E27FC236}">
                <a16:creationId xmlns:a16="http://schemas.microsoft.com/office/drawing/2014/main" id="{5CCFEDF9-5B69-87BA-8A33-35033DA40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7048" y="327989"/>
            <a:ext cx="4550664" cy="2453773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5336" y="2846832"/>
            <a:ext cx="4550664" cy="2314448"/>
          </a:xfrm>
        </p:spPr>
        <p:txBody>
          <a:bodyPr lIns="91440" tIns="0" rIns="91440" bIns="0" anchor="t" anchorCtr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>
            <a:extLst>
              <a:ext uri="{FF2B5EF4-FFF2-40B4-BE49-F238E27FC236}">
                <a16:creationId xmlns:a16="http://schemas.microsoft.com/office/drawing/2014/main" id="{8D5D10FF-3DE5-39CA-FA9A-29A09DC47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>
            <a:extLst>
              <a:ext uri="{FF2B5EF4-FFF2-40B4-BE49-F238E27FC236}">
                <a16:creationId xmlns:a16="http://schemas.microsoft.com/office/drawing/2014/main" id="{BFA89E6A-8342-AE30-45E0-BC1DFE327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>
            <a:extLst>
              <a:ext uri="{FF2B5EF4-FFF2-40B4-BE49-F238E27FC236}">
                <a16:creationId xmlns:a16="http://schemas.microsoft.com/office/drawing/2014/main" id="{D9D7EB49-4BC9-040F-C4CC-5771C5FB3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>
            <a:extLst>
              <a:ext uri="{FF2B5EF4-FFF2-40B4-BE49-F238E27FC236}">
                <a16:creationId xmlns:a16="http://schemas.microsoft.com/office/drawing/2014/main" id="{3CE04498-C285-EFB8-340C-1A0640781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5032" y="755374"/>
            <a:ext cx="7740995" cy="1500145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032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684539" y="2305215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215" y="741458"/>
            <a:ext cx="3932237" cy="1524662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70215" y="2301902"/>
            <a:ext cx="3932237" cy="3567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7" y="741459"/>
            <a:ext cx="6242839" cy="5119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>
            <a:extLst>
              <a:ext uri="{FF2B5EF4-FFF2-40B4-BE49-F238E27FC236}">
                <a16:creationId xmlns:a16="http://schemas.microsoft.com/office/drawing/2014/main" id="{EFFAEAD9-58A9-096B-C6D0-58F7AD08E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89452"/>
            <a:ext cx="5693664" cy="25805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55373"/>
            <a:ext cx="4011087" cy="148093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0938" y="2286001"/>
            <a:ext cx="401108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62700" y="987425"/>
            <a:ext cx="6172200" cy="4873625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224528" y="815009"/>
            <a:ext cx="6766560" cy="281146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10003536" y="472108"/>
            <a:ext cx="987552" cy="244503"/>
          </a:xfrm>
        </p:spPr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224528" y="3723748"/>
            <a:ext cx="6766560" cy="244723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95600" y="1699591"/>
            <a:ext cx="6400800" cy="2844977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95600" y="4598948"/>
            <a:ext cx="6400800" cy="847695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938" y="731520"/>
            <a:ext cx="10665089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Image 1">
            <a:extLst>
              <a:ext uri="{FF2B5EF4-FFF2-40B4-BE49-F238E27FC236}">
                <a16:creationId xmlns:a16="http://schemas.microsoft.com/office/drawing/2014/main" id="{2A3EC91E-4089-D366-06D3-3E66F93DF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3" name="Image 4">
            <a:extLst>
              <a:ext uri="{FF2B5EF4-FFF2-40B4-BE49-F238E27FC236}">
                <a16:creationId xmlns:a16="http://schemas.microsoft.com/office/drawing/2014/main" id="{EC46DC71-C12A-96C8-3FE2-AA95AB58B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41121" y="1344404"/>
            <a:ext cx="6984906" cy="2560441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33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347664"/>
            <a:ext cx="768096" cy="1882471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1120" y="3977196"/>
            <a:ext cx="4971237" cy="864804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952" y="751398"/>
            <a:ext cx="10671048" cy="136205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 cap="all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0937" y="755729"/>
            <a:ext cx="10665089" cy="859972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+mn-lt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71016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71016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28288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828288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85560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320463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85560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919391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942832" y="1674543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320463"/>
            <a:ext cx="2029968" cy="694944"/>
          </a:xfrm>
          <a:solidFill>
            <a:schemeClr val="accent1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96472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942832" y="4273471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t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919391"/>
            <a:ext cx="2029968" cy="694944"/>
          </a:xfrm>
          <a:solidFill>
            <a:schemeClr val="accent4"/>
          </a:solidFill>
        </p:spPr>
        <p:txBody>
          <a:bodyPr lIns="0" tIns="155448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cap="all" spc="20" baseline="0">
                <a:solidFill>
                  <a:schemeClr val="accent6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95400"/>
            <a:ext cx="2029968" cy="269240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0938" y="457200"/>
            <a:ext cx="3200400" cy="244502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mi-lookup-tool.fanniemae.com/amilookuptool/" TargetMode="External"/><Relationship Id="rId2" Type="http://schemas.openxmlformats.org/officeDocument/2006/relationships/hyperlink" Target="https://www.hud.loans/hud-loans-blog/what-is-area-median-income-ami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2" y="69574"/>
            <a:ext cx="5385816" cy="3139970"/>
          </a:xfrm>
        </p:spPr>
        <p:txBody>
          <a:bodyPr/>
          <a:lstStyle/>
          <a:p>
            <a:r>
              <a:rPr lang="en-US" dirty="0"/>
              <a:t>The Live Local 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6" y="3255267"/>
            <a:ext cx="3493008" cy="1644724"/>
          </a:xfrm>
        </p:spPr>
        <p:txBody>
          <a:bodyPr/>
          <a:lstStyle/>
          <a:p>
            <a:r>
              <a:rPr lang="en-US" dirty="0"/>
              <a:t>2023 SB 102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89452"/>
            <a:ext cx="5693664" cy="2580596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Background on Growth and Policy​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History of Affordable Housing Legislation – Sadowski Fund, Inclusionary Zoning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​The Act – Incentives, Homebuyers, Tax Exemptions, Preemption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​Local Impacts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4343" y="1699591"/>
            <a:ext cx="6400800" cy="847695"/>
          </a:xfrm>
        </p:spPr>
        <p:txBody>
          <a:bodyPr/>
          <a:lstStyle/>
          <a:p>
            <a:r>
              <a:rPr lang="en-US" dirty="0"/>
              <a:t>PREEMPTION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14057" y="2830230"/>
            <a:ext cx="5595258" cy="2873134"/>
          </a:xfr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dirty="0"/>
              <a:t>40% affordability (up to 120%)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30-year term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65% residential sq. ft. in Mixed-Use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By right approval in commercial, industrial, and mixed-use districts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Height and Density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/>
              <a:t>Buffers and Parking – Discuss </a:t>
            </a:r>
          </a:p>
          <a:p>
            <a:pPr marL="457200" indent="-457200" algn="l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F199B42-97C8-8B6C-8197-8D0EE84AA27B}"/>
              </a:ext>
            </a:extLst>
          </p:cNvPr>
          <p:cNvSpPr txBox="1"/>
          <p:nvPr/>
        </p:nvSpPr>
        <p:spPr>
          <a:xfrm>
            <a:off x="5661172" y="700424"/>
            <a:ext cx="5573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Area Median Income – Volusia County</a:t>
            </a:r>
          </a:p>
          <a:p>
            <a:endParaRPr lang="en-US" u="sng" dirty="0"/>
          </a:p>
          <a:p>
            <a:r>
              <a:rPr lang="en-US" dirty="0"/>
              <a:t>Uses the Deltona-Daytona Beach-Ormond Beach, FL HUD Metro FRM Area (Why? Who knows.)</a:t>
            </a:r>
            <a:r>
              <a:rPr lang="en-US" u="sng" dirty="0"/>
              <a:t> </a:t>
            </a:r>
          </a:p>
          <a:p>
            <a:endParaRPr lang="en-US" u="sng" dirty="0"/>
          </a:p>
          <a:p>
            <a:endParaRPr lang="en-US" u="sng" dirty="0"/>
          </a:p>
          <a:p>
            <a:r>
              <a:rPr lang="en-US" u="sng" dirty="0"/>
              <a:t>State AMI is approximately $85,500.00 ($65,800 in nonmetropolitan areas) </a:t>
            </a:r>
          </a:p>
          <a:p>
            <a:endParaRPr lang="en-US" u="sng" dirty="0"/>
          </a:p>
          <a:p>
            <a:r>
              <a:rPr lang="en-US" u="sng" dirty="0"/>
              <a:t>Volusia County AMI is listed as $74,000.00 ($2,200/month for housing expenses at </a:t>
            </a:r>
            <a:r>
              <a:rPr lang="en-US" i="1" u="sng" dirty="0"/>
              <a:t>Moderate</a:t>
            </a:r>
            <a:r>
              <a:rPr lang="en-US" u="sng" dirty="0"/>
              <a:t> level)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ACFBAE-6436-FA43-479B-E76743DBE52E}"/>
              </a:ext>
            </a:extLst>
          </p:cNvPr>
          <p:cNvSpPr txBox="1"/>
          <p:nvPr/>
        </p:nvSpPr>
        <p:spPr>
          <a:xfrm>
            <a:off x="5309827" y="6287289"/>
            <a:ext cx="44454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hlinkClick r:id="rId2"/>
              </a:rPr>
              <a:t>https://www.hud.loans/hud-loans-blog/what-is-area-median-income-ami/</a:t>
            </a:r>
            <a:endParaRPr lang="en-US" sz="1100" dirty="0"/>
          </a:p>
          <a:p>
            <a:r>
              <a:rPr lang="en-US" sz="1100" dirty="0">
                <a:hlinkClick r:id="rId3"/>
              </a:rPr>
              <a:t>https://ami-lookup-tool.fanniemae.com/amilookuptool/</a:t>
            </a:r>
            <a:r>
              <a:rPr lang="en-US" sz="1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A19114-70D5-7422-61FD-FC9AFBA66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5089" y="4253118"/>
            <a:ext cx="7566434" cy="6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9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map of a city&#10;&#10;Description automatically generated">
            <a:extLst>
              <a:ext uri="{FF2B5EF4-FFF2-40B4-BE49-F238E27FC236}">
                <a16:creationId xmlns:a16="http://schemas.microsoft.com/office/drawing/2014/main" id="{B65B7CA8-0050-8980-E6C1-9590E2A51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213" y="566523"/>
            <a:ext cx="9497574" cy="57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8106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 color block_Win32_LW_V5" id="{4FE3E7F2-DE97-43FB-9854-C2719499B15F}" vid="{37DF82F1-E382-44D9-A149-92ACBBF70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542F6-3184-4387-BE39-8DA735EB550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2D6F65D-59DB-459C-812A-E954DE5F05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17FA41-AE03-4A0A-A9B0-817CABD094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{5B1F9028-5AA8-463C-A66F-F6A7E7642A58}tf78438558_win32</Template>
  <TotalTime>1463</TotalTime>
  <Words>155</Words>
  <Application>Microsoft Office PowerPoint</Application>
  <PresentationFormat>Widescreen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Sabon Next LT</vt:lpstr>
      <vt:lpstr>Custom</vt:lpstr>
      <vt:lpstr>The Live Local Act</vt:lpstr>
      <vt:lpstr>Overview</vt:lpstr>
      <vt:lpstr>PREEMPTION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Live Local Act</dc:title>
  <dc:subject/>
  <dc:creator>Jessica Gow</dc:creator>
  <cp:lastModifiedBy>Becky Mendez</cp:lastModifiedBy>
  <cp:revision>3</cp:revision>
  <dcterms:created xsi:type="dcterms:W3CDTF">2023-09-28T13:41:01Z</dcterms:created>
  <dcterms:modified xsi:type="dcterms:W3CDTF">2023-10-02T13:35:07Z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