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handoutMasterIdLst>
    <p:handoutMasterId r:id="rId25"/>
  </p:handoutMasterIdLst>
  <p:sldIdLst>
    <p:sldId id="370" r:id="rId2"/>
    <p:sldId id="384" r:id="rId3"/>
    <p:sldId id="405" r:id="rId4"/>
    <p:sldId id="406" r:id="rId5"/>
    <p:sldId id="415" r:id="rId6"/>
    <p:sldId id="404" r:id="rId7"/>
    <p:sldId id="414" r:id="rId8"/>
    <p:sldId id="402" r:id="rId9"/>
    <p:sldId id="403" r:id="rId10"/>
    <p:sldId id="394" r:id="rId11"/>
    <p:sldId id="395" r:id="rId12"/>
    <p:sldId id="396" r:id="rId13"/>
    <p:sldId id="397" r:id="rId14"/>
    <p:sldId id="400" r:id="rId15"/>
    <p:sldId id="416" r:id="rId16"/>
    <p:sldId id="401" r:id="rId17"/>
    <p:sldId id="407" r:id="rId18"/>
    <p:sldId id="409" r:id="rId19"/>
    <p:sldId id="410" r:id="rId20"/>
    <p:sldId id="411" r:id="rId21"/>
    <p:sldId id="412" r:id="rId22"/>
    <p:sldId id="413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99"/>
    <a:srgbClr val="8A6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49" autoAdjust="0"/>
    <p:restoredTop sz="89934" autoAdjust="0"/>
  </p:normalViewPr>
  <p:slideViewPr>
    <p:cSldViewPr>
      <p:cViewPr varScale="1">
        <p:scale>
          <a:sx n="69" d="100"/>
          <a:sy n="69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499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Sanford Chamber of Commerce                  Member Lunch and Learn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0DDA2-7487-488C-BA50-314B6DC12391}" type="datetime2">
              <a:rPr lang="en-US" smtClean="0"/>
              <a:pPr/>
              <a:t>Thursday, January 08,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Sanford Chamber of Commerce   407.322.2212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CEAB4-63C7-424E-BA50-EAF0C9184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319867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Sanford Chamber of Commerce                  Member Lunch and Learn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2E99EE-FF1F-47CF-B59A-0ACD060D4578}" type="datetime2">
              <a:rPr lang="en-US" smtClean="0"/>
              <a:pPr/>
              <a:t>Thursday, January 08, 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Sanford Chamber of Commerce   407.322.2212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59B8FB-0F34-4178-89C7-EB6C091567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86164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Sanford Chamber of Commerce   407.322.2212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Sanford Chamber of Commerce                  Member Lunch and Learn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E7E7C8D-8B06-4C0D-8CF8-B06B3729F7E4}" type="datetime2">
              <a:rPr lang="en-US" smtClean="0"/>
              <a:pPr/>
              <a:t>Thursday, January 08,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100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978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795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159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55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649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8968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5337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1107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679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662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1463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3026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9981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826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769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289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018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394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592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0020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9B8FB-0F34-4178-89C7-EB6C0915674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Sanford Regional Chamber of 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Member Lunch and Learn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3BB4236-018F-4131-A729-BB1B44AC1C71}" type="datetime4">
              <a:rPr lang="en-US" smtClean="0"/>
              <a:pPr/>
              <a:t>January 8,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81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50267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030209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686950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716792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85185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784950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57422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389170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946935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605490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016882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29023-60FB-47C1-9552-567CB87B8302}" type="datetimeFigureOut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8FBB-84C6-420D-B4B9-FA8AB249BA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204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wipe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-7883" y="7620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5400" dirty="0">
                <a:solidFill>
                  <a:srgbClr val="002060"/>
                </a:solidFill>
              </a:rPr>
              <a:t> </a:t>
            </a:r>
            <a:br>
              <a:rPr lang="en-US" sz="5400" dirty="0">
                <a:solidFill>
                  <a:srgbClr val="002060"/>
                </a:solidFill>
              </a:rPr>
            </a:br>
            <a:r>
              <a:rPr lang="en-US" sz="1800" dirty="0"/>
              <a:t>	</a:t>
            </a:r>
            <a:br>
              <a:rPr lang="en-US" sz="1800" dirty="0"/>
            </a:br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76199" y="5766370"/>
            <a:ext cx="8991599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6277" y="323845"/>
            <a:ext cx="917027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FZPA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PUBLIC/PRIVATE 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PARTNERSHIPS</a:t>
            </a:r>
            <a:endParaRPr lang="en-US" sz="40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5613165"/>
            <a:ext cx="1921298" cy="7524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4148" y="201844"/>
            <a:ext cx="3949425" cy="154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2813195"/>
      </p:ext>
    </p:extLst>
  </p:cSld>
  <p:clrMapOvr>
    <a:masterClrMapping/>
  </p:clrMapOvr>
  <p:transition spd="slow" advTm="6048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-1270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44709" y="1981200"/>
            <a:ext cx="66545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</a:t>
            </a:r>
            <a:r>
              <a:rPr lang="en-US" sz="3600" dirty="0" smtClean="0"/>
              <a:t>undamental </a:t>
            </a:r>
            <a:r>
              <a:rPr lang="en-US" sz="3600" dirty="0"/>
              <a:t>purpose of partnering is to take advantage of the potential for all parties to gain greater benefit than they could on their </a:t>
            </a:r>
            <a:r>
              <a:rPr lang="en-US" sz="3600" dirty="0" smtClean="0"/>
              <a:t>own.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86009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1270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2000" y="19812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PPPs </a:t>
            </a:r>
          </a:p>
          <a:p>
            <a:pPr algn="ctr"/>
            <a:r>
              <a:rPr lang="en-US" sz="3600" dirty="0" smtClean="0"/>
              <a:t>have bee n </a:t>
            </a:r>
            <a:r>
              <a:rPr lang="en-US" sz="3600" dirty="0"/>
              <a:t>utilized for different types of economic development programs and </a:t>
            </a:r>
            <a:r>
              <a:rPr lang="en-US" sz="3600" dirty="0" smtClean="0"/>
              <a:t>efforts, </a:t>
            </a:r>
            <a:r>
              <a:rPr lang="en-US" sz="3600" dirty="0"/>
              <a:t>especially those dealing with </a:t>
            </a:r>
            <a:r>
              <a:rPr lang="en-US" sz="3600" dirty="0" smtClean="0"/>
              <a:t>revitalization.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9718301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-1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800" y="2209800"/>
            <a:ext cx="77723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PPP</a:t>
            </a:r>
          </a:p>
          <a:p>
            <a:pPr algn="ctr"/>
            <a:r>
              <a:rPr lang="en-US" sz="3600" dirty="0"/>
              <a:t>c</a:t>
            </a:r>
            <a:r>
              <a:rPr lang="en-US" sz="3600" dirty="0" smtClean="0"/>
              <a:t>onsidered “</a:t>
            </a:r>
            <a:r>
              <a:rPr lang="en-US" sz="3600" dirty="0"/>
              <a:t>successful” if it </a:t>
            </a:r>
            <a:r>
              <a:rPr lang="en-US" sz="3600" dirty="0" smtClean="0"/>
              <a:t>increases </a:t>
            </a:r>
            <a:r>
              <a:rPr lang="en-US" sz="3600" dirty="0"/>
              <a:t>the probability of a good economic development effort being </a:t>
            </a:r>
            <a:r>
              <a:rPr lang="en-US" sz="3600" dirty="0" smtClean="0"/>
              <a:t>developed and implemented.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5424922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-1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00099" y="21336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PPP</a:t>
            </a:r>
          </a:p>
          <a:p>
            <a:pPr algn="ctr"/>
            <a:r>
              <a:rPr lang="en-US" sz="3600" dirty="0"/>
              <a:t>a</a:t>
            </a:r>
            <a:r>
              <a:rPr lang="en-US" sz="3600" dirty="0" smtClean="0"/>
              <a:t>lso considered </a:t>
            </a:r>
            <a:r>
              <a:rPr lang="en-US" sz="3600" dirty="0"/>
              <a:t>“successful</a:t>
            </a:r>
            <a:r>
              <a:rPr lang="en-US" sz="3600" dirty="0" smtClean="0"/>
              <a:t>” if it </a:t>
            </a:r>
            <a:r>
              <a:rPr lang="en-US" sz="3600" dirty="0"/>
              <a:t>increases the net benefits to one or more of the partners, without decreasing that of any partner.</a:t>
            </a:r>
          </a:p>
        </p:txBody>
      </p:sp>
    </p:spTree>
    <p:extLst>
      <p:ext uri="{BB962C8B-B14F-4D97-AF65-F5344CB8AC3E}">
        <p14:creationId xmlns:p14="http://schemas.microsoft.com/office/powerpoint/2010/main" xmlns="" val="261347275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1999" y="1447800"/>
            <a:ext cx="76200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Politically popular</a:t>
            </a:r>
          </a:p>
          <a:p>
            <a:r>
              <a:rPr lang="en-US" sz="3200" dirty="0" smtClean="0"/>
              <a:t>Generally </a:t>
            </a:r>
            <a:r>
              <a:rPr lang="en-US" sz="3200" dirty="0"/>
              <a:t>viewed positively by the business community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Several </a:t>
            </a:r>
            <a:r>
              <a:rPr lang="en-US" sz="3200" dirty="0"/>
              <a:t>common characteristics </a:t>
            </a:r>
            <a:r>
              <a:rPr lang="en-US" sz="3200" dirty="0" smtClean="0"/>
              <a:t>associated </a:t>
            </a:r>
            <a:r>
              <a:rPr lang="en-US" sz="3200" dirty="0"/>
              <a:t>with “successful” PPPs:</a:t>
            </a:r>
          </a:p>
          <a:p>
            <a:r>
              <a:rPr lang="en-US" sz="3200" dirty="0"/>
              <a:t> </a:t>
            </a:r>
          </a:p>
          <a:p>
            <a:pPr lvl="1"/>
            <a:r>
              <a:rPr lang="en-US" sz="3200" dirty="0"/>
              <a:t>Receptive and supportive public sector to a partnership approach</a:t>
            </a:r>
          </a:p>
          <a:p>
            <a:pPr lvl="1"/>
            <a:r>
              <a:rPr lang="en-US" sz="3200" dirty="0"/>
              <a:t>Clear objective(s), with well-defined, limited, and measurable objectives</a:t>
            </a:r>
          </a:p>
          <a:p>
            <a:pPr lvl="1"/>
            <a:r>
              <a:rPr lang="en-US" sz="3200" dirty="0"/>
              <a:t>Clearly delineated </a:t>
            </a:r>
            <a:r>
              <a:rPr lang="en-US" sz="3200" dirty="0" smtClean="0"/>
              <a:t>roles</a:t>
            </a:r>
            <a:r>
              <a:rPr lang="en-US" sz="3200" dirty="0"/>
              <a:t>, responsibilities, and shared risks</a:t>
            </a:r>
          </a:p>
          <a:p>
            <a:pPr lvl="1"/>
            <a:r>
              <a:rPr lang="en-US" sz="3200" dirty="0"/>
              <a:t>Active and meaningful participation of all partners</a:t>
            </a:r>
          </a:p>
          <a:p>
            <a:pPr lvl="1"/>
            <a:r>
              <a:rPr lang="en-US" sz="3200" dirty="0"/>
              <a:t>Satisfactory accountability and openness with the public</a:t>
            </a:r>
          </a:p>
        </p:txBody>
      </p:sp>
    </p:spTree>
    <p:extLst>
      <p:ext uri="{BB962C8B-B14F-4D97-AF65-F5344CB8AC3E}">
        <p14:creationId xmlns:p14="http://schemas.microsoft.com/office/powerpoint/2010/main" xmlns="" val="11095726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1564476"/>
            <a:ext cx="7620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Several </a:t>
            </a:r>
            <a:r>
              <a:rPr lang="en-US" sz="2800" dirty="0"/>
              <a:t>common characteristics </a:t>
            </a:r>
            <a:r>
              <a:rPr lang="en-US" sz="2800" dirty="0" smtClean="0"/>
              <a:t>associated </a:t>
            </a:r>
            <a:r>
              <a:rPr lang="en-US" sz="2800" dirty="0"/>
              <a:t>with “successful” PPPs</a:t>
            </a:r>
            <a:r>
              <a:rPr lang="en-US" sz="2800" dirty="0" smtClean="0"/>
              <a:t>:</a:t>
            </a:r>
            <a:r>
              <a:rPr lang="en-US" sz="2800" dirty="0"/>
              <a:t> 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Receptive </a:t>
            </a:r>
            <a:r>
              <a:rPr lang="en-US" sz="2400" dirty="0"/>
              <a:t>and supportive public sector to a partnership approach</a:t>
            </a:r>
          </a:p>
          <a:p>
            <a:pPr lvl="1"/>
            <a:r>
              <a:rPr lang="en-US" sz="2400" dirty="0"/>
              <a:t>Clear objective(s), with well-defined, limited, and measurable objectives</a:t>
            </a:r>
          </a:p>
          <a:p>
            <a:pPr lvl="1"/>
            <a:r>
              <a:rPr lang="en-US" sz="2400" dirty="0"/>
              <a:t>Clearly delineated </a:t>
            </a:r>
            <a:r>
              <a:rPr lang="en-US" sz="2400" dirty="0" smtClean="0"/>
              <a:t>roles</a:t>
            </a:r>
            <a:r>
              <a:rPr lang="en-US" sz="2400" dirty="0"/>
              <a:t>, responsibilities, and shared risks</a:t>
            </a:r>
          </a:p>
          <a:p>
            <a:pPr lvl="1"/>
            <a:r>
              <a:rPr lang="en-US" sz="2400" dirty="0"/>
              <a:t>Active and meaningful participation of all partners</a:t>
            </a:r>
          </a:p>
          <a:p>
            <a:pPr lvl="1"/>
            <a:r>
              <a:rPr lang="en-US" sz="2400" dirty="0"/>
              <a:t>Satisfactory accountability and openness with the public</a:t>
            </a:r>
          </a:p>
        </p:txBody>
      </p:sp>
    </p:spTree>
    <p:extLst>
      <p:ext uri="{BB962C8B-B14F-4D97-AF65-F5344CB8AC3E}">
        <p14:creationId xmlns:p14="http://schemas.microsoft.com/office/powerpoint/2010/main" xmlns="" val="375489031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1999" y="2133600"/>
            <a:ext cx="7620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PPPs </a:t>
            </a:r>
            <a:r>
              <a:rPr lang="en-US" dirty="0"/>
              <a:t>can be appropriate as viable, alternative approaches to certain types of state and local economic development efforts and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public-sector </a:t>
            </a:r>
            <a:r>
              <a:rPr lang="en-US" dirty="0"/>
              <a:t>officials </a:t>
            </a:r>
            <a:r>
              <a:rPr lang="en-US" dirty="0" smtClean="0"/>
              <a:t>should </a:t>
            </a:r>
            <a:r>
              <a:rPr lang="en-US" dirty="0"/>
              <a:t>continue to search for new partnership opportunities, while paying careful attention to fundamental partnership issues: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Purpose		Structure		Governance		Roles</a:t>
            </a:r>
          </a:p>
          <a:p>
            <a:r>
              <a:rPr lang="en-US" dirty="0" smtClean="0"/>
              <a:t>Risk-sharing	Monitoring	Evaluation	</a:t>
            </a:r>
            <a:endParaRPr lang="en-US" dirty="0"/>
          </a:p>
          <a:p>
            <a:r>
              <a:rPr lang="en-US" dirty="0" smtClean="0"/>
              <a:t>Benefits</a:t>
            </a:r>
            <a:endParaRPr lang="en-US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49504265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1999" y="21336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PPP’s have long history……public-private </a:t>
            </a:r>
            <a:r>
              <a:rPr lang="en-US" sz="3200" dirty="0"/>
              <a:t>arrangements and efforts related to economic activity over the course of U.S. </a:t>
            </a:r>
            <a:r>
              <a:rPr lang="en-US" sz="3200" dirty="0" smtClean="0"/>
              <a:t>history</a:t>
            </a:r>
          </a:p>
          <a:p>
            <a:endParaRPr lang="en-US" sz="3200" dirty="0"/>
          </a:p>
          <a:p>
            <a:r>
              <a:rPr lang="en-US" sz="3200" dirty="0" smtClean="0"/>
              <a:t>Also, numerous examples across the world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1591922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9299" y="1631674"/>
            <a:ext cx="7620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Five </a:t>
            </a:r>
            <a:r>
              <a:rPr lang="en-US" sz="3200" dirty="0"/>
              <a:t>key </a:t>
            </a:r>
            <a:r>
              <a:rPr lang="en-US" sz="3200" dirty="0" smtClean="0"/>
              <a:t>characteristics </a:t>
            </a:r>
            <a:r>
              <a:rPr lang="en-US" sz="3200" dirty="0"/>
              <a:t>from the private-sector </a:t>
            </a:r>
            <a:r>
              <a:rPr lang="en-US" sz="3200" dirty="0" smtClean="0"/>
              <a:t>viewpoint: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 </a:t>
            </a:r>
            <a:r>
              <a:rPr lang="en-US" sz="2400" b="1" dirty="0"/>
              <a:t>strong and comprehensive private-sector organization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Personal participation of the CEOs involved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 clear mission, with well-defined, limited, and measurable objectives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Receptive and supportive public sector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Good </a:t>
            </a:r>
            <a:r>
              <a:rPr lang="en-US" sz="2400" b="1" dirty="0" smtClean="0"/>
              <a:t>communications</a:t>
            </a:r>
            <a:endParaRPr lang="en-US" sz="2400" b="1" dirty="0"/>
          </a:p>
          <a:p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94797505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9299" y="1631674"/>
            <a:ext cx="7620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Five </a:t>
            </a:r>
            <a:r>
              <a:rPr lang="en-US" sz="4000" dirty="0"/>
              <a:t>ingredients of success for PPPs </a:t>
            </a:r>
          </a:p>
          <a:p>
            <a:pPr lvl="0"/>
            <a:endParaRPr lang="en-US" sz="24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Political </a:t>
            </a:r>
            <a:r>
              <a:rPr lang="en-US" sz="2400" b="1" dirty="0"/>
              <a:t>Leadership (commitment from the top)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Public-sector involvement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 well thought-out plan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Communications with </a:t>
            </a:r>
            <a:r>
              <a:rPr lang="en-US" sz="2400" b="1" dirty="0" smtClean="0"/>
              <a:t>and between stakeholders</a:t>
            </a:r>
            <a:endParaRPr lang="en-US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Selecting the right partner</a:t>
            </a:r>
          </a:p>
        </p:txBody>
      </p:sp>
    </p:spTree>
    <p:extLst>
      <p:ext uri="{BB962C8B-B14F-4D97-AF65-F5344CB8AC3E}">
        <p14:creationId xmlns:p14="http://schemas.microsoft.com/office/powerpoint/2010/main" xmlns="" val="363526778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800" y="2133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Definition </a:t>
            </a:r>
            <a:r>
              <a:rPr lang="en-US" sz="3600" dirty="0"/>
              <a:t>of PPP is not standard and clear. 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Why? many </a:t>
            </a:r>
            <a:r>
              <a:rPr lang="en-US" sz="3600" dirty="0"/>
              <a:t>different purposes and </a:t>
            </a:r>
            <a:r>
              <a:rPr lang="en-US" sz="3600" dirty="0" smtClean="0"/>
              <a:t>objectives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18397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1999" y="19050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ever-changing economic </a:t>
            </a:r>
            <a:r>
              <a:rPr lang="en-US" sz="2400" dirty="0" smtClean="0"/>
              <a:t>, political </a:t>
            </a:r>
            <a:r>
              <a:rPr lang="en-US" sz="2400" dirty="0"/>
              <a:t>and demographic landscape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Increasingly </a:t>
            </a:r>
            <a:r>
              <a:rPr lang="en-US" sz="2400" dirty="0"/>
              <a:t>tougher competition from other </a:t>
            </a:r>
            <a:r>
              <a:rPr lang="en-US" sz="2400" dirty="0" smtClean="0"/>
              <a:t>jurisdictions (foreign and domestic) </a:t>
            </a:r>
            <a:r>
              <a:rPr lang="en-US" sz="2400" dirty="0"/>
              <a:t>for </a:t>
            </a:r>
            <a:r>
              <a:rPr lang="en-US" sz="2400" dirty="0" smtClean="0"/>
              <a:t>business location, investment </a:t>
            </a:r>
            <a:r>
              <a:rPr lang="en-US" sz="2400" dirty="0"/>
              <a:t>and economic activity.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Decreasing </a:t>
            </a:r>
            <a:r>
              <a:rPr lang="en-US" sz="2400" dirty="0"/>
              <a:t>financial and nonfinancial resources at their disposal.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428680576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1999" y="1655619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PROGRESS THROUGH PARTNERSHIPS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Upstate NY</a:t>
            </a:r>
          </a:p>
          <a:p>
            <a:endParaRPr lang="en-US" sz="2400" b="1" dirty="0"/>
          </a:p>
          <a:p>
            <a:r>
              <a:rPr lang="en-US" sz="2400" b="1" dirty="0" smtClean="0"/>
              <a:t>Chamber/City</a:t>
            </a:r>
          </a:p>
          <a:p>
            <a:r>
              <a:rPr lang="en-US" sz="2400" b="1" dirty="0" smtClean="0"/>
              <a:t>	Cornell Partnership</a:t>
            </a:r>
          </a:p>
          <a:p>
            <a:r>
              <a:rPr lang="en-US" sz="2400" b="1" dirty="0" smtClean="0"/>
              <a:t>	Downtown Plan</a:t>
            </a:r>
          </a:p>
          <a:p>
            <a:r>
              <a:rPr lang="en-US" sz="2400" b="1" dirty="0" smtClean="0"/>
              <a:t>	Capital Funding Program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Facade Improvement</a:t>
            </a:r>
          </a:p>
          <a:p>
            <a:r>
              <a:rPr lang="en-US" sz="2400" b="1" dirty="0" smtClean="0"/>
              <a:t>	Events</a:t>
            </a:r>
          </a:p>
        </p:txBody>
      </p:sp>
    </p:spTree>
    <p:extLst>
      <p:ext uri="{BB962C8B-B14F-4D97-AF65-F5344CB8AC3E}">
        <p14:creationId xmlns:p14="http://schemas.microsoft.com/office/powerpoint/2010/main" xmlns="" val="243804161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1999" y="1685638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PROGRESS THROUGH PARTNERSHIPS</a:t>
            </a:r>
          </a:p>
          <a:p>
            <a:r>
              <a:rPr lang="en-US" sz="2400" b="1" dirty="0" smtClean="0"/>
              <a:t>Sanford, Florida</a:t>
            </a:r>
          </a:p>
          <a:p>
            <a:endParaRPr lang="en-US" sz="2400" b="1" dirty="0"/>
          </a:p>
          <a:p>
            <a:r>
              <a:rPr lang="en-US" sz="2400" b="1" dirty="0" smtClean="0"/>
              <a:t>Chamber/City</a:t>
            </a:r>
          </a:p>
          <a:p>
            <a:r>
              <a:rPr lang="en-US" sz="2400" b="1" dirty="0" smtClean="0"/>
              <a:t>	Downtown Business Council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Sanford Ave Reconstruction</a:t>
            </a:r>
          </a:p>
          <a:p>
            <a:r>
              <a:rPr lang="en-US" sz="2400" b="1" dirty="0" smtClean="0"/>
              <a:t>	Marketing—Education and Business Partnership</a:t>
            </a:r>
          </a:p>
          <a:p>
            <a:r>
              <a:rPr lang="en-US" sz="2400" b="1" dirty="0" smtClean="0"/>
              <a:t>	Chamber/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IRD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Events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41054472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9600" y="2209800"/>
            <a:ext cx="7772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b="1" dirty="0" smtClean="0"/>
              <a:t>Public--</a:t>
            </a:r>
            <a:r>
              <a:rPr lang="en-US" sz="3200" dirty="0" smtClean="0"/>
              <a:t>resources </a:t>
            </a:r>
            <a:r>
              <a:rPr lang="en-US" sz="3200" dirty="0"/>
              <a:t>are allocated through some type of </a:t>
            </a:r>
            <a:r>
              <a:rPr lang="en-US" sz="3200" i="1" dirty="0"/>
              <a:t>centralized and collective </a:t>
            </a:r>
            <a:r>
              <a:rPr lang="en-US" sz="3200" dirty="0"/>
              <a:t>decision-making process, typically, but not necessarily, via some level of government. </a:t>
            </a:r>
            <a:endParaRPr lang="en-US" sz="3200" dirty="0" smtClean="0"/>
          </a:p>
          <a:p>
            <a:pPr lvl="1"/>
            <a:endParaRPr lang="en-US" dirty="0"/>
          </a:p>
          <a:p>
            <a:r>
              <a:rPr lang="en-US" dirty="0"/>
              <a:t>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64244258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1200" y="2057400"/>
            <a:ext cx="777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US" sz="1600" dirty="0"/>
          </a:p>
          <a:p>
            <a:pPr marL="0" lvl="1"/>
            <a:r>
              <a:rPr lang="en-US" sz="3200" b="1" dirty="0" smtClean="0"/>
              <a:t>Private-</a:t>
            </a:r>
            <a:r>
              <a:rPr lang="en-US" sz="3200" dirty="0" smtClean="0"/>
              <a:t> </a:t>
            </a:r>
            <a:r>
              <a:rPr lang="en-US" sz="3200" dirty="0"/>
              <a:t>the economic decision maker is an </a:t>
            </a:r>
            <a:r>
              <a:rPr lang="en-US" sz="3200" i="1" dirty="0"/>
              <a:t>individual </a:t>
            </a:r>
            <a:r>
              <a:rPr lang="en-US" sz="3200" dirty="0"/>
              <a:t>consumer or producer, maximizing utility or </a:t>
            </a:r>
            <a:r>
              <a:rPr lang="en-US" sz="3200" dirty="0" smtClean="0"/>
              <a:t>profits</a:t>
            </a:r>
            <a:r>
              <a:rPr lang="en-US" sz="3200" dirty="0"/>
              <a:t>.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499853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799" y="21336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3200" b="1" dirty="0" smtClean="0"/>
              <a:t>Partnership </a:t>
            </a:r>
            <a:r>
              <a:rPr lang="en-US" sz="3200" dirty="0" smtClean="0"/>
              <a:t>a </a:t>
            </a:r>
            <a:r>
              <a:rPr lang="en-US" sz="3200" dirty="0"/>
              <a:t>formal or informal arrangement, agreed upon by both parties in advance, calling for some kind of joint action or collaboration to provide </a:t>
            </a:r>
            <a:r>
              <a:rPr lang="en-US" sz="3200" dirty="0" smtClean="0"/>
              <a:t>a </a:t>
            </a:r>
            <a:r>
              <a:rPr lang="en-US" sz="3200" dirty="0"/>
              <a:t>product or service; 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7713313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800" y="24384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PPP’s</a:t>
            </a:r>
          </a:p>
          <a:p>
            <a:pPr algn="ctr"/>
            <a:r>
              <a:rPr lang="en-US" sz="3600" dirty="0" smtClean="0"/>
              <a:t>represent “</a:t>
            </a:r>
            <a:r>
              <a:rPr lang="en-US" sz="3600" i="1" dirty="0" smtClean="0"/>
              <a:t>institutionalized </a:t>
            </a:r>
            <a:r>
              <a:rPr lang="en-US" sz="3600" dirty="0"/>
              <a:t>cooperation” between the public and private </a:t>
            </a:r>
            <a:r>
              <a:rPr lang="en-US" sz="3600" dirty="0" smtClean="0"/>
              <a:t>sectors 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6995924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799" y="14478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/>
          </a:p>
          <a:p>
            <a:pPr algn="ctr"/>
            <a:r>
              <a:rPr lang="en-US" sz="3600" dirty="0"/>
              <a:t>PPP’s</a:t>
            </a:r>
          </a:p>
          <a:p>
            <a:pPr algn="ctr"/>
            <a:r>
              <a:rPr lang="en-US" sz="3600" dirty="0" smtClean="0"/>
              <a:t>can </a:t>
            </a:r>
            <a:r>
              <a:rPr lang="en-US" sz="3600" dirty="0"/>
              <a:t>be viewed as </a:t>
            </a:r>
            <a:r>
              <a:rPr lang="en-US" sz="3600" dirty="0" smtClean="0"/>
              <a:t>an </a:t>
            </a:r>
            <a:r>
              <a:rPr lang="en-US" sz="3600" dirty="0"/>
              <a:t>economic </a:t>
            </a:r>
            <a:r>
              <a:rPr lang="en-US" sz="3600" dirty="0" smtClean="0"/>
              <a:t>development </a:t>
            </a:r>
            <a:r>
              <a:rPr lang="en-US" sz="3600" i="1" dirty="0"/>
              <a:t>policy instrument </a:t>
            </a:r>
            <a:r>
              <a:rPr lang="en-US" sz="3600" dirty="0"/>
              <a:t>or an arrow in </a:t>
            </a:r>
            <a:r>
              <a:rPr lang="en-US" sz="3600" dirty="0" smtClean="0"/>
              <a:t>economic </a:t>
            </a:r>
            <a:r>
              <a:rPr lang="en-US" sz="3600" dirty="0"/>
              <a:t>development officials’ </a:t>
            </a:r>
            <a:r>
              <a:rPr lang="en-US" sz="3600" dirty="0" smtClean="0"/>
              <a:t>quivers at all levels. </a:t>
            </a:r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423959636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800" y="18288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PPP’s</a:t>
            </a:r>
          </a:p>
          <a:p>
            <a:pPr algn="ctr"/>
            <a:r>
              <a:rPr lang="en-US" sz="3600" dirty="0" smtClean="0"/>
              <a:t>….characterized </a:t>
            </a:r>
            <a:r>
              <a:rPr lang="en-US" sz="3600" dirty="0"/>
              <a:t>by some type of formal partnership arrangements that delineate partners’ roles and responsibilities, risk-sharing, and distribution of financial and nonfinancial benefits</a:t>
            </a:r>
            <a:r>
              <a:rPr lang="en-US" sz="3600" dirty="0" smtClean="0">
                <a:solidFill>
                  <a:srgbClr val="002060"/>
                </a:solidFill>
              </a:rPr>
              <a:t>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3895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rot="10800000" flipH="1">
            <a:off x="0" y="0"/>
            <a:ext cx="9144000" cy="165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:\ADVERTISING\2014 Advertising\SCoC FB Banner-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82" b="5424"/>
          <a:stretch/>
        </p:blipFill>
        <p:spPr bwMode="auto">
          <a:xfrm flipH="1">
            <a:off x="-1" y="5842570"/>
            <a:ext cx="9144000" cy="10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4102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960" y="5417326"/>
            <a:ext cx="2171700" cy="850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23900" y="23622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PPP’s</a:t>
            </a:r>
          </a:p>
          <a:p>
            <a:pPr algn="ctr"/>
            <a:r>
              <a:rPr lang="en-US" sz="3600" dirty="0" smtClean="0"/>
              <a:t>generally </a:t>
            </a:r>
            <a:r>
              <a:rPr lang="en-US" sz="3600" dirty="0"/>
              <a:t>involve measures of altruism and self-interest.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14355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12626</TotalTime>
  <Words>671</Words>
  <Application>Microsoft Office PowerPoint</Application>
  <PresentationFormat>On-screen Show (4:3)</PresentationFormat>
  <Paragraphs>210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 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2011 Greater Sanford Regional Chamber of Commerce</dc:title>
  <dc:creator>Pam</dc:creator>
  <cp:lastModifiedBy>County of Volusia</cp:lastModifiedBy>
  <cp:revision>523</cp:revision>
  <cp:lastPrinted>2013-11-19T14:44:38Z</cp:lastPrinted>
  <dcterms:created xsi:type="dcterms:W3CDTF">2010-12-21T14:38:24Z</dcterms:created>
  <dcterms:modified xsi:type="dcterms:W3CDTF">2015-01-08T15:22:17Z</dcterms:modified>
</cp:coreProperties>
</file>