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diagrams/colors7.xml" ContentType="application/vnd.openxmlformats-officedocument.drawingml.diagramColors+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3"/>
  </p:notesMasterIdLst>
  <p:handoutMasterIdLst>
    <p:handoutMasterId r:id="rId24"/>
  </p:handoutMasterIdLst>
  <p:sldIdLst>
    <p:sldId id="256" r:id="rId2"/>
    <p:sldId id="278" r:id="rId3"/>
    <p:sldId id="279" r:id="rId4"/>
    <p:sldId id="257" r:id="rId5"/>
    <p:sldId id="269" r:id="rId6"/>
    <p:sldId id="270" r:id="rId7"/>
    <p:sldId id="280" r:id="rId8"/>
    <p:sldId id="261" r:id="rId9"/>
    <p:sldId id="265" r:id="rId10"/>
    <p:sldId id="271" r:id="rId11"/>
    <p:sldId id="272" r:id="rId12"/>
    <p:sldId id="273" r:id="rId13"/>
    <p:sldId id="274" r:id="rId14"/>
    <p:sldId id="275" r:id="rId15"/>
    <p:sldId id="276" r:id="rId16"/>
    <p:sldId id="277" r:id="rId17"/>
    <p:sldId id="281" r:id="rId18"/>
    <p:sldId id="262" r:id="rId19"/>
    <p:sldId id="264" r:id="rId20"/>
    <p:sldId id="282" r:id="rId21"/>
    <p:sldId id="283"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90" d="100"/>
          <a:sy n="90" d="100"/>
        </p:scale>
        <p:origin x="-1764" y="-2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image" Target="../media/image20.png"/></Relationships>
</file>

<file path=ppt/diagrams/_rels/data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BD114-296E-4025-8445-49289EFF3ED1}" type="doc">
      <dgm:prSet loTypeId="urn:microsoft.com/office/officeart/2005/8/layout/vList4#1"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OFW and Manatee Sanctuary</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35F2C571-8C91-4D74-81B0-CFC25BBD1942}">
      <dgm:prSet phldrT="[Text]"/>
      <dgm:spPr/>
      <dgm:t>
        <a:bodyPr/>
        <a:lstStyle/>
        <a:p>
          <a:r>
            <a:rPr lang="en-US" dirty="0" smtClean="0">
              <a:solidFill>
                <a:schemeClr val="tx1"/>
              </a:solidFill>
            </a:rPr>
            <a:t>Exceeds state standard for chlorophyll, due to nutrients (N and P)</a:t>
          </a:r>
          <a:endParaRPr lang="en-US" dirty="0">
            <a:solidFill>
              <a:schemeClr val="tx1"/>
            </a:solidFill>
          </a:endParaRPr>
        </a:p>
      </dgm:t>
    </dgm:pt>
    <dgm:pt modelId="{160A4DD6-51ED-4F07-94ED-A90EF0213B18}" type="parTrans" cxnId="{2B458996-9A93-4944-BE45-068C26589665}">
      <dgm:prSet/>
      <dgm:spPr/>
      <dgm:t>
        <a:bodyPr/>
        <a:lstStyle/>
        <a:p>
          <a:endParaRPr lang="en-US"/>
        </a:p>
      </dgm:t>
    </dgm:pt>
    <dgm:pt modelId="{E69CB444-C346-4C38-9EA6-55FE928BE58D}" type="sibTrans" cxnId="{2B458996-9A93-4944-BE45-068C26589665}">
      <dgm:prSet/>
      <dgm:spPr/>
      <dgm:t>
        <a:bodyPr/>
        <a:lstStyle/>
        <a:p>
          <a:endParaRPr lang="en-US"/>
        </a:p>
      </dgm:t>
    </dgm:pt>
    <dgm:pt modelId="{73BAA60A-FF04-499D-B3A7-7D95C69C2B60}">
      <dgm:prSet phldrT="[Text]"/>
      <dgm:spPr/>
      <dgm:t>
        <a:bodyPr/>
        <a:lstStyle/>
        <a:p>
          <a:r>
            <a:rPr lang="en-US" dirty="0" smtClean="0"/>
            <a:t>Stormwater discharge, fertilizer</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385005FA-4107-4579-96F4-E4D5E2648070}">
      <dgm:prSet phldrT="[Text]"/>
      <dgm:spPr/>
      <dgm:t>
        <a:bodyPr/>
        <a:lstStyle/>
        <a:p>
          <a:r>
            <a:rPr lang="en-US" dirty="0" smtClean="0"/>
            <a:t>Contains Tomoka Marsh Aquatic Preserve</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Has both freshwater and marine segments</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FBA2920D-05DD-4841-B1AF-20B242A42017}">
      <dgm:prSet phldrT="[Text]"/>
      <dgm:spPr/>
      <dgm:t>
        <a:bodyPr/>
        <a:lstStyle/>
        <a:p>
          <a:r>
            <a:rPr lang="en-US" dirty="0" smtClean="0"/>
            <a:t>Septic tanks</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77A8A37D-E0CD-4E4E-BCEA-E09FC29E9EB9}" type="presOf" srcId="{754C2EBB-B27C-4B9C-B51F-1CF71F8B3F7A}" destId="{8202803C-A432-4ECA-83D5-F167A4C9EED7}" srcOrd="0" destOrd="1" presId="urn:microsoft.com/office/officeart/2005/8/layout/vList4#1"/>
    <dgm:cxn modelId="{B1F9C6B4-301E-4C41-A063-B4079F6D63DF}" type="presOf" srcId="{2EE40096-7676-4B22-B56A-FA2DD91C36F0}" destId="{1AEDDFE1-488F-4945-BD16-471D53B2C9FC}" srcOrd="1" destOrd="0" presId="urn:microsoft.com/office/officeart/2005/8/layout/vList4#1"/>
    <dgm:cxn modelId="{2EEBFD0C-D258-4EEE-8872-8C40654A911E}" type="presOf" srcId="{FBA2920D-05DD-4841-B1AF-20B242A42017}" destId="{37FCD932-82BC-4CF2-904C-DC229A0459F0}" srcOrd="1" destOrd="2" presId="urn:microsoft.com/office/officeart/2005/8/layout/vList4#1"/>
    <dgm:cxn modelId="{99D40B96-3B07-42D2-85CD-F1F9B7B85D48}" type="presOf" srcId="{FBA2920D-05DD-4841-B1AF-20B242A42017}" destId="{8249B120-B01A-49EE-AF3E-600F5A4B2EEC}" srcOrd="0" destOrd="2" presId="urn:microsoft.com/office/officeart/2005/8/layout/vList4#1"/>
    <dgm:cxn modelId="{2B458996-9A93-4944-BE45-068C26589665}" srcId="{7635F508-A856-4A38-B3AB-2A2E81610F9E}" destId="{35F2C571-8C91-4D74-81B0-CFC25BBD1942}" srcOrd="0" destOrd="0" parTransId="{160A4DD6-51ED-4F07-94ED-A90EF0213B18}" sibTransId="{E69CB444-C346-4C38-9EA6-55FE928BE58D}"/>
    <dgm:cxn modelId="{052D2230-96FC-40CC-81F8-8ADACE79BC42}" srcId="{FC1BD114-296E-4025-8445-49289EFF3ED1}" destId="{2EE40096-7676-4B22-B56A-FA2DD91C36F0}" srcOrd="0" destOrd="0" parTransId="{563BDE48-1105-4E68-9CAF-D8057593062E}" sibTransId="{B68A1D9B-61FD-4AE4-907D-7772170B3E12}"/>
    <dgm:cxn modelId="{7466F7F1-AA28-49FB-A444-A9D7217A5506}" type="presOf" srcId="{2449B7B6-D04E-4FF9-B6E0-4DD879A4CB77}" destId="{8249B120-B01A-49EE-AF3E-600F5A4B2EEC}" srcOrd="0" destOrd="0" presId="urn:microsoft.com/office/officeart/2005/8/layout/vList4#1"/>
    <dgm:cxn modelId="{BA40DF2F-1969-4D05-909C-C0FDE98D9472}" srcId="{FC1BD114-296E-4025-8445-49289EFF3ED1}" destId="{2449B7B6-D04E-4FF9-B6E0-4DD879A4CB77}" srcOrd="2" destOrd="0" parTransId="{0453AB56-86FC-4006-8D4A-4807E6A36ACB}" sibTransId="{0DC5BE51-22C2-4AF2-A55D-E3CD8C83401A}"/>
    <dgm:cxn modelId="{32E98EC4-D39D-4785-8338-5D76381C1E96}" type="presOf" srcId="{2EE40096-7676-4B22-B56A-FA2DD91C36F0}" destId="{8202803C-A432-4ECA-83D5-F167A4C9EED7}" srcOrd="0" destOrd="0" presId="urn:microsoft.com/office/officeart/2005/8/layout/vList4#1"/>
    <dgm:cxn modelId="{1A8A7A49-D52B-4117-803C-7BFB13A8E483}" srcId="{2EE40096-7676-4B22-B56A-FA2DD91C36F0}" destId="{385005FA-4107-4579-96F4-E4D5E2648070}" srcOrd="1" destOrd="0" parTransId="{997BC4D7-8260-4BE9-896D-B62BE5209330}" sibTransId="{FD20D9C3-A438-4798-8E4A-8CDB4025E287}"/>
    <dgm:cxn modelId="{791086DF-DE06-4DB3-9267-6516D3382896}" type="presOf" srcId="{2449B7B6-D04E-4FF9-B6E0-4DD879A4CB77}" destId="{37FCD932-82BC-4CF2-904C-DC229A0459F0}" srcOrd="1" destOrd="0" presId="urn:microsoft.com/office/officeart/2005/8/layout/vList4#1"/>
    <dgm:cxn modelId="{3689FA08-31B5-4537-8731-2C71CD82A3CB}" type="presOf" srcId="{385005FA-4107-4579-96F4-E4D5E2648070}" destId="{1AEDDFE1-488F-4945-BD16-471D53B2C9FC}" srcOrd="1" destOrd="2" presId="urn:microsoft.com/office/officeart/2005/8/layout/vList4#1"/>
    <dgm:cxn modelId="{F38411B8-2351-4F8B-BA45-4A39CB5F4703}" type="presOf" srcId="{385005FA-4107-4579-96F4-E4D5E2648070}" destId="{8202803C-A432-4ECA-83D5-F167A4C9EED7}" srcOrd="0" destOrd="2" presId="urn:microsoft.com/office/officeart/2005/8/layout/vList4#1"/>
    <dgm:cxn modelId="{69E539CD-264E-43F4-A9BB-08AC2ED201AA}" type="presOf" srcId="{73BAA60A-FF04-499D-B3A7-7D95C69C2B60}" destId="{8249B120-B01A-49EE-AF3E-600F5A4B2EEC}" srcOrd="0" destOrd="1" presId="urn:microsoft.com/office/officeart/2005/8/layout/vList4#1"/>
    <dgm:cxn modelId="{4164930D-3F73-403D-B244-A61FEDA5D7D9}" type="presOf" srcId="{73BAA60A-FF04-499D-B3A7-7D95C69C2B60}" destId="{37FCD932-82BC-4CF2-904C-DC229A0459F0}" srcOrd="1" destOrd="1" presId="urn:microsoft.com/office/officeart/2005/8/layout/vList4#1"/>
    <dgm:cxn modelId="{C8790392-CD8A-4EC7-87C6-9D69ACA00DA6}" srcId="{FC1BD114-296E-4025-8445-49289EFF3ED1}" destId="{7635F508-A856-4A38-B3AB-2A2E81610F9E}" srcOrd="1" destOrd="0" parTransId="{1E4CE82C-BDA7-4F88-9111-0C29EDFDA773}" sibTransId="{70EB0D07-19CF-4214-8171-5C969FEFADD7}"/>
    <dgm:cxn modelId="{2A794D33-E336-4691-B8D0-2270FE833B9B}" type="presOf" srcId="{7635F508-A856-4A38-B3AB-2A2E81610F9E}" destId="{FED62FD4-CD0B-4A0C-AE2A-2B63B8670FB1}" srcOrd="0" destOrd="0" presId="urn:microsoft.com/office/officeart/2005/8/layout/vList4#1"/>
    <dgm:cxn modelId="{79558781-5CF4-4CEA-9091-3D97D4249730}" type="presOf" srcId="{35F2C571-8C91-4D74-81B0-CFC25BBD1942}" destId="{FED62FD4-CD0B-4A0C-AE2A-2B63B8670FB1}" srcOrd="0" destOrd="1" presId="urn:microsoft.com/office/officeart/2005/8/layout/vList4#1"/>
    <dgm:cxn modelId="{61AC31B6-B8E8-4E44-9742-C81C337B08E8}" type="presOf" srcId="{7635F508-A856-4A38-B3AB-2A2E81610F9E}" destId="{D63EC492-4384-4AF7-8716-D4D860BFAF1E}" srcOrd="1" destOrd="0" presId="urn:microsoft.com/office/officeart/2005/8/layout/vList4#1"/>
    <dgm:cxn modelId="{4036B900-8466-4349-8AE3-74B71B70FFC1}" srcId="{2449B7B6-D04E-4FF9-B6E0-4DD879A4CB77}" destId="{73BAA60A-FF04-499D-B3A7-7D95C69C2B60}" srcOrd="0" destOrd="0" parTransId="{2315ADA7-2B7D-4034-B98C-EC1994474322}" sibTransId="{BA04F467-44F6-4101-9C85-A287FE2B46F4}"/>
    <dgm:cxn modelId="{DF23670C-0A17-4F16-B96D-F0805183B4E0}" type="presOf" srcId="{35F2C571-8C91-4D74-81B0-CFC25BBD1942}" destId="{D63EC492-4384-4AF7-8716-D4D860BFAF1E}" srcOrd="1" destOrd="1" presId="urn:microsoft.com/office/officeart/2005/8/layout/vList4#1"/>
    <dgm:cxn modelId="{A6C99498-0446-40C6-9B84-FE95CFF37812}" type="presOf" srcId="{754C2EBB-B27C-4B9C-B51F-1CF71F8B3F7A}" destId="{1AEDDFE1-488F-4945-BD16-471D53B2C9FC}" srcOrd="1" destOrd="1" presId="urn:microsoft.com/office/officeart/2005/8/layout/vList4#1"/>
    <dgm:cxn modelId="{2086A8E3-B5A0-48A0-86A1-D24F68AE9E1F}" srcId="{2EE40096-7676-4B22-B56A-FA2DD91C36F0}" destId="{754C2EBB-B27C-4B9C-B51F-1CF71F8B3F7A}" srcOrd="0" destOrd="0" parTransId="{093396CE-8C88-47CA-AA16-FE1CDA9870D6}" sibTransId="{CBF291EA-422B-4111-B6FC-657E58515936}"/>
    <dgm:cxn modelId="{C8DD7CBC-C534-4712-94D2-31C320F96647}" type="presOf" srcId="{FC1BD114-296E-4025-8445-49289EFF3ED1}" destId="{EE7F5338-A469-4DFC-A26B-FE9763BBE24D}" srcOrd="0" destOrd="0" presId="urn:microsoft.com/office/officeart/2005/8/layout/vList4#1"/>
    <dgm:cxn modelId="{E530158A-1506-4BC5-8E37-2D5C28B7EF0F}" srcId="{2449B7B6-D04E-4FF9-B6E0-4DD879A4CB77}" destId="{FBA2920D-05DD-4841-B1AF-20B242A42017}" srcOrd="1" destOrd="0" parTransId="{E3EC95C5-EB86-4AD4-87D4-9810322E2497}" sibTransId="{68B95389-35CE-4B01-B164-66DADECE0766}"/>
    <dgm:cxn modelId="{7472168F-67D0-4BED-B463-EEAA5E7C8154}" type="presParOf" srcId="{EE7F5338-A469-4DFC-A26B-FE9763BBE24D}" destId="{879B0B74-7ED6-4389-ABA8-05A48A7FCEB6}" srcOrd="0" destOrd="0" presId="urn:microsoft.com/office/officeart/2005/8/layout/vList4#1"/>
    <dgm:cxn modelId="{0AB4B3AE-7367-4BFE-AED7-6E4D36B63720}" type="presParOf" srcId="{879B0B74-7ED6-4389-ABA8-05A48A7FCEB6}" destId="{8202803C-A432-4ECA-83D5-F167A4C9EED7}" srcOrd="0" destOrd="0" presId="urn:microsoft.com/office/officeart/2005/8/layout/vList4#1"/>
    <dgm:cxn modelId="{2DDC7995-0599-4AFA-8C45-AB7CCF97E41A}" type="presParOf" srcId="{879B0B74-7ED6-4389-ABA8-05A48A7FCEB6}" destId="{BB5C29E6-AD99-4672-969D-38BB107412A7}" srcOrd="1" destOrd="0" presId="urn:microsoft.com/office/officeart/2005/8/layout/vList4#1"/>
    <dgm:cxn modelId="{7242E918-EF90-4A0B-8D9C-4AE40C2297CB}" type="presParOf" srcId="{879B0B74-7ED6-4389-ABA8-05A48A7FCEB6}" destId="{1AEDDFE1-488F-4945-BD16-471D53B2C9FC}" srcOrd="2" destOrd="0" presId="urn:microsoft.com/office/officeart/2005/8/layout/vList4#1"/>
    <dgm:cxn modelId="{4EF0144D-AD2F-40E2-B4F3-203C366D4152}" type="presParOf" srcId="{EE7F5338-A469-4DFC-A26B-FE9763BBE24D}" destId="{BF263819-0B09-4E3C-B20B-E281A7DC3575}" srcOrd="1" destOrd="0" presId="urn:microsoft.com/office/officeart/2005/8/layout/vList4#1"/>
    <dgm:cxn modelId="{C7E577C0-0714-4F57-914E-A017D5B1CDF8}" type="presParOf" srcId="{EE7F5338-A469-4DFC-A26B-FE9763BBE24D}" destId="{896B6691-7312-4915-A9A5-D729D6698CF5}" srcOrd="2" destOrd="0" presId="urn:microsoft.com/office/officeart/2005/8/layout/vList4#1"/>
    <dgm:cxn modelId="{DBF2B76B-E326-41E7-AE30-71FD931135D5}" type="presParOf" srcId="{896B6691-7312-4915-A9A5-D729D6698CF5}" destId="{FED62FD4-CD0B-4A0C-AE2A-2B63B8670FB1}" srcOrd="0" destOrd="0" presId="urn:microsoft.com/office/officeart/2005/8/layout/vList4#1"/>
    <dgm:cxn modelId="{1DA65352-27AF-400A-B187-03E909F5ED3E}" type="presParOf" srcId="{896B6691-7312-4915-A9A5-D729D6698CF5}" destId="{EEF69A88-F4B9-4DE6-946D-55227CD2AD5A}" srcOrd="1" destOrd="0" presId="urn:microsoft.com/office/officeart/2005/8/layout/vList4#1"/>
    <dgm:cxn modelId="{2575CFD6-8465-42FB-99E1-9F3C91F1B0F6}" type="presParOf" srcId="{896B6691-7312-4915-A9A5-D729D6698CF5}" destId="{D63EC492-4384-4AF7-8716-D4D860BFAF1E}" srcOrd="2" destOrd="0" presId="urn:microsoft.com/office/officeart/2005/8/layout/vList4#1"/>
    <dgm:cxn modelId="{CACD297D-589B-4948-90FC-9E1302F30EEB}" type="presParOf" srcId="{EE7F5338-A469-4DFC-A26B-FE9763BBE24D}" destId="{DF252520-5803-49FA-A920-C8CAD5BB22D0}" srcOrd="3" destOrd="0" presId="urn:microsoft.com/office/officeart/2005/8/layout/vList4#1"/>
    <dgm:cxn modelId="{5801B3CD-F08C-4CEE-B38B-5047C2CA130F}" type="presParOf" srcId="{EE7F5338-A469-4DFC-A26B-FE9763BBE24D}" destId="{CCC9AD78-9033-436D-9AC0-9A785E313481}" srcOrd="4" destOrd="0" presId="urn:microsoft.com/office/officeart/2005/8/layout/vList4#1"/>
    <dgm:cxn modelId="{3AB5DDE6-166E-43D1-874C-73008158B794}" type="presParOf" srcId="{CCC9AD78-9033-436D-9AC0-9A785E313481}" destId="{8249B120-B01A-49EE-AF3E-600F5A4B2EEC}" srcOrd="0" destOrd="0" presId="urn:microsoft.com/office/officeart/2005/8/layout/vList4#1"/>
    <dgm:cxn modelId="{9BE2B936-F775-49DA-AC39-8195442000F6}" type="presParOf" srcId="{CCC9AD78-9033-436D-9AC0-9A785E313481}" destId="{24039796-1A43-4AFE-98B5-99CFB4C86802}" srcOrd="1" destOrd="0" presId="urn:microsoft.com/office/officeart/2005/8/layout/vList4#1"/>
    <dgm:cxn modelId="{59DC043F-54D6-46D9-91FF-F27F850B375A}" type="presParOf" srcId="{CCC9AD78-9033-436D-9AC0-9A785E313481}" destId="{37FCD932-82BC-4CF2-904C-DC229A0459F0}"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1BD114-296E-4025-8445-49289EFF3ED1}" type="doc">
      <dgm:prSet loTypeId="urn:microsoft.com/office/officeart/2005/8/layout/vList4#2"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Atlantic Intracoastal Waterway</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35F2C571-8C91-4D74-81B0-CFC25BBD1942}">
      <dgm:prSet phldrT="[Text]"/>
      <dgm:spPr/>
      <dgm:t>
        <a:bodyPr/>
        <a:lstStyle/>
        <a:p>
          <a:r>
            <a:rPr lang="en-US" dirty="0" smtClean="0"/>
            <a:t>Consistently exceeds N standard</a:t>
          </a:r>
          <a:endParaRPr lang="en-US" dirty="0"/>
        </a:p>
      </dgm:t>
    </dgm:pt>
    <dgm:pt modelId="{160A4DD6-51ED-4F07-94ED-A90EF0213B18}" type="parTrans" cxnId="{2B458996-9A93-4944-BE45-068C26589665}">
      <dgm:prSet/>
      <dgm:spPr/>
      <dgm:t>
        <a:bodyPr/>
        <a:lstStyle/>
        <a:p>
          <a:endParaRPr lang="en-US"/>
        </a:p>
      </dgm:t>
    </dgm:pt>
    <dgm:pt modelId="{E69CB444-C346-4C38-9EA6-55FE928BE58D}" type="sibTrans" cxnId="{2B458996-9A93-4944-BE45-068C26589665}">
      <dgm:prSet/>
      <dgm:spPr/>
      <dgm:t>
        <a:bodyPr/>
        <a:lstStyle/>
        <a:p>
          <a:endParaRPr lang="en-US"/>
        </a:p>
      </dgm:t>
    </dgm:pt>
    <dgm:pt modelId="{4660F4EE-A4D7-4C94-A279-03E869F4FE55}">
      <dgm:prSet phldrT="[Text]"/>
      <dgm:spPr/>
      <dgm:t>
        <a:bodyPr/>
        <a:lstStyle/>
        <a:p>
          <a:r>
            <a:rPr lang="en-US" dirty="0" smtClean="0"/>
            <a:t>Occasionally exceeds P and chlorophyll standards</a:t>
          </a:r>
          <a:endParaRPr lang="en-US" dirty="0"/>
        </a:p>
      </dgm:t>
    </dgm:pt>
    <dgm:pt modelId="{2834F0C8-8733-4AEE-87B7-B686FADF3485}" type="parTrans" cxnId="{17239C57-9DD9-46F2-8262-6067482C8C47}">
      <dgm:prSet/>
      <dgm:spPr/>
      <dgm:t>
        <a:bodyPr/>
        <a:lstStyle/>
        <a:p>
          <a:endParaRPr lang="en-US"/>
        </a:p>
      </dgm:t>
    </dgm:pt>
    <dgm:pt modelId="{145D5CE9-F9B4-47B4-8BCD-FA673F32F54F}" type="sibTrans" cxnId="{17239C57-9DD9-46F2-8262-6067482C8C47}">
      <dgm:prSet/>
      <dgm:spPr/>
      <dgm:t>
        <a:bodyPr/>
        <a:lstStyle/>
        <a:p>
          <a:endParaRPr lang="en-US"/>
        </a:p>
      </dgm:t>
    </dgm:pt>
    <dgm:pt modelId="{73BAA60A-FF04-499D-B3A7-7D95C69C2B60}">
      <dgm:prSet phldrT="[Text]"/>
      <dgm:spPr/>
      <dgm:t>
        <a:bodyPr/>
        <a:lstStyle/>
        <a:p>
          <a:r>
            <a:rPr lang="en-US" dirty="0" smtClean="0"/>
            <a:t>Stormwater discharge, fertilizer</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0E44852F-F9A5-4A75-A75B-02F700D32A42}">
      <dgm:prSet phldrT="[Text]"/>
      <dgm:spPr/>
      <dgm:t>
        <a:bodyPr/>
        <a:lstStyle/>
        <a:p>
          <a:r>
            <a:rPr lang="en-US" dirty="0" smtClean="0"/>
            <a:t>Septic tanks</a:t>
          </a:r>
          <a:endParaRPr lang="en-US" dirty="0"/>
        </a:p>
      </dgm:t>
    </dgm:pt>
    <dgm:pt modelId="{598857AB-47B4-4DBA-BB82-F174D8A4C10A}" type="parTrans" cxnId="{C92B9DBF-1E49-4095-9A90-86FB1C5EE150}">
      <dgm:prSet/>
      <dgm:spPr/>
      <dgm:t>
        <a:bodyPr/>
        <a:lstStyle/>
        <a:p>
          <a:endParaRPr lang="en-US"/>
        </a:p>
      </dgm:t>
    </dgm:pt>
    <dgm:pt modelId="{6CC32574-97FB-4978-BE16-7277B097C0E3}" type="sibTrans" cxnId="{C92B9DBF-1E49-4095-9A90-86FB1C5EE150}">
      <dgm:prSet/>
      <dgm:spPr/>
      <dgm:t>
        <a:bodyPr/>
        <a:lstStyle/>
        <a:p>
          <a:endParaRPr lang="en-US"/>
        </a:p>
      </dgm:t>
    </dgm:pt>
    <dgm:pt modelId="{385005FA-4107-4579-96F4-E4D5E2648070}">
      <dgm:prSet phldrT="[Text]"/>
      <dgm:spPr/>
      <dgm:t>
        <a:bodyPr/>
        <a:lstStyle/>
        <a:p>
          <a:r>
            <a:rPr lang="en-US" dirty="0" smtClean="0"/>
            <a:t>340 square mile, highly urbanized drainage area</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23 miles from Tomoka River to Ponce Inlet</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FBA2920D-05DD-4841-B1AF-20B242A42017}">
      <dgm:prSet phldrT="[Text]"/>
      <dgm:spPr/>
      <dgm:t>
        <a:bodyPr/>
        <a:lstStyle/>
        <a:p>
          <a:r>
            <a:rPr lang="en-US" dirty="0" smtClean="0"/>
            <a:t>Wastewater discharge	</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B9339830-4AC6-4A33-B00E-80BA5BBC70E6}">
      <dgm:prSet phldrT="[Text]"/>
      <dgm:spPr/>
      <dgm:t>
        <a:bodyPr/>
        <a:lstStyle/>
        <a:p>
          <a:r>
            <a:rPr lang="en-US" dirty="0" smtClean="0"/>
            <a:t>Averages .5 mile wide and 4 - 5 feet deep</a:t>
          </a:r>
          <a:endParaRPr lang="en-US" dirty="0"/>
        </a:p>
      </dgm:t>
    </dgm:pt>
    <dgm:pt modelId="{1150FC17-2D66-49DF-A78B-17C29D53667C}" type="parTrans" cxnId="{E2D98C61-BF92-4142-836B-5156FBC2ACFD}">
      <dgm:prSet/>
      <dgm:spPr/>
    </dgm:pt>
    <dgm:pt modelId="{FAE24D9B-223D-4B64-AE55-9A87CDB6A770}" type="sibTrans" cxnId="{E2D98C61-BF92-4142-836B-5156FBC2ACFD}">
      <dgm:prSet/>
      <dgm:spPr/>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C92D5EF2-03DA-4BF1-9547-5DC86460B02C}" type="presOf" srcId="{B9339830-4AC6-4A33-B00E-80BA5BBC70E6}" destId="{1AEDDFE1-488F-4945-BD16-471D53B2C9FC}" srcOrd="1" destOrd="3" presId="urn:microsoft.com/office/officeart/2005/8/layout/vList4#2"/>
    <dgm:cxn modelId="{5FBD6604-8A13-4217-A1BD-63B47CD7C6E2}" type="presOf" srcId="{2EE40096-7676-4B22-B56A-FA2DD91C36F0}" destId="{1AEDDFE1-488F-4945-BD16-471D53B2C9FC}" srcOrd="1" destOrd="0" presId="urn:microsoft.com/office/officeart/2005/8/layout/vList4#2"/>
    <dgm:cxn modelId="{76F60C2C-1D8D-45E4-AF54-8101A0D407C6}" type="presOf" srcId="{0E44852F-F9A5-4A75-A75B-02F700D32A42}" destId="{8249B120-B01A-49EE-AF3E-600F5A4B2EEC}" srcOrd="0" destOrd="3" presId="urn:microsoft.com/office/officeart/2005/8/layout/vList4#2"/>
    <dgm:cxn modelId="{FC4CA1F9-7D88-41A0-BD0A-2798CD8022B3}" type="presOf" srcId="{FBA2920D-05DD-4841-B1AF-20B242A42017}" destId="{37FCD932-82BC-4CF2-904C-DC229A0459F0}" srcOrd="1" destOrd="2" presId="urn:microsoft.com/office/officeart/2005/8/layout/vList4#2"/>
    <dgm:cxn modelId="{2AF33E76-D071-4401-A3B4-84604BF98DD7}" type="presOf" srcId="{4660F4EE-A4D7-4C94-A279-03E869F4FE55}" destId="{D63EC492-4384-4AF7-8716-D4D860BFAF1E}" srcOrd="1" destOrd="2" presId="urn:microsoft.com/office/officeart/2005/8/layout/vList4#2"/>
    <dgm:cxn modelId="{3DF7F2C7-AB93-424F-8022-B93CF14B24D7}" type="presOf" srcId="{754C2EBB-B27C-4B9C-B51F-1CF71F8B3F7A}" destId="{1AEDDFE1-488F-4945-BD16-471D53B2C9FC}" srcOrd="1" destOrd="1" presId="urn:microsoft.com/office/officeart/2005/8/layout/vList4#2"/>
    <dgm:cxn modelId="{2B458996-9A93-4944-BE45-068C26589665}" srcId="{7635F508-A856-4A38-B3AB-2A2E81610F9E}" destId="{35F2C571-8C91-4D74-81B0-CFC25BBD1942}" srcOrd="0" destOrd="0" parTransId="{160A4DD6-51ED-4F07-94ED-A90EF0213B18}" sibTransId="{E69CB444-C346-4C38-9EA6-55FE928BE58D}"/>
    <dgm:cxn modelId="{052D2230-96FC-40CC-81F8-8ADACE79BC42}" srcId="{FC1BD114-296E-4025-8445-49289EFF3ED1}" destId="{2EE40096-7676-4B22-B56A-FA2DD91C36F0}" srcOrd="0" destOrd="0" parTransId="{563BDE48-1105-4E68-9CAF-D8057593062E}" sibTransId="{B68A1D9B-61FD-4AE4-907D-7772170B3E12}"/>
    <dgm:cxn modelId="{BA40DF2F-1969-4D05-909C-C0FDE98D9472}" srcId="{FC1BD114-296E-4025-8445-49289EFF3ED1}" destId="{2449B7B6-D04E-4FF9-B6E0-4DD879A4CB77}" srcOrd="2" destOrd="0" parTransId="{0453AB56-86FC-4006-8D4A-4807E6A36ACB}" sibTransId="{0DC5BE51-22C2-4AF2-A55D-E3CD8C83401A}"/>
    <dgm:cxn modelId="{4A6D68FC-1811-45B4-AFCF-9F869984B8C9}" type="presOf" srcId="{35F2C571-8C91-4D74-81B0-CFC25BBD1942}" destId="{D63EC492-4384-4AF7-8716-D4D860BFAF1E}" srcOrd="1" destOrd="1" presId="urn:microsoft.com/office/officeart/2005/8/layout/vList4#2"/>
    <dgm:cxn modelId="{C92B9DBF-1E49-4095-9A90-86FB1C5EE150}" srcId="{2449B7B6-D04E-4FF9-B6E0-4DD879A4CB77}" destId="{0E44852F-F9A5-4A75-A75B-02F700D32A42}" srcOrd="2" destOrd="0" parTransId="{598857AB-47B4-4DBA-BB82-F174D8A4C10A}" sibTransId="{6CC32574-97FB-4978-BE16-7277B097C0E3}"/>
    <dgm:cxn modelId="{1A8A7A49-D52B-4117-803C-7BFB13A8E483}" srcId="{2EE40096-7676-4B22-B56A-FA2DD91C36F0}" destId="{385005FA-4107-4579-96F4-E4D5E2648070}" srcOrd="1" destOrd="0" parTransId="{997BC4D7-8260-4BE9-896D-B62BE5209330}" sibTransId="{FD20D9C3-A438-4798-8E4A-8CDB4025E287}"/>
    <dgm:cxn modelId="{F06F734D-4B01-4DF0-A2C1-05F917B9F156}" type="presOf" srcId="{385005FA-4107-4579-96F4-E4D5E2648070}" destId="{8202803C-A432-4ECA-83D5-F167A4C9EED7}" srcOrd="0" destOrd="2" presId="urn:microsoft.com/office/officeart/2005/8/layout/vList4#2"/>
    <dgm:cxn modelId="{C8790392-CD8A-4EC7-87C6-9D69ACA00DA6}" srcId="{FC1BD114-296E-4025-8445-49289EFF3ED1}" destId="{7635F508-A856-4A38-B3AB-2A2E81610F9E}" srcOrd="1" destOrd="0" parTransId="{1E4CE82C-BDA7-4F88-9111-0C29EDFDA773}" sibTransId="{70EB0D07-19CF-4214-8171-5C969FEFADD7}"/>
    <dgm:cxn modelId="{3C56B157-A6FB-40F7-BDB5-FC251D15C23D}" type="presOf" srcId="{2EE40096-7676-4B22-B56A-FA2DD91C36F0}" destId="{8202803C-A432-4ECA-83D5-F167A4C9EED7}" srcOrd="0" destOrd="0" presId="urn:microsoft.com/office/officeart/2005/8/layout/vList4#2"/>
    <dgm:cxn modelId="{E399D921-2CD5-4994-AE75-206544D3E4CC}" type="presOf" srcId="{2449B7B6-D04E-4FF9-B6E0-4DD879A4CB77}" destId="{37FCD932-82BC-4CF2-904C-DC229A0459F0}" srcOrd="1" destOrd="0" presId="urn:microsoft.com/office/officeart/2005/8/layout/vList4#2"/>
    <dgm:cxn modelId="{17239C57-9DD9-46F2-8262-6067482C8C47}" srcId="{7635F508-A856-4A38-B3AB-2A2E81610F9E}" destId="{4660F4EE-A4D7-4C94-A279-03E869F4FE55}" srcOrd="1" destOrd="0" parTransId="{2834F0C8-8733-4AEE-87B7-B686FADF3485}" sibTransId="{145D5CE9-F9B4-47B4-8BCD-FA673F32F54F}"/>
    <dgm:cxn modelId="{1AABFCA0-DE7C-474C-BFDB-F8A8F090094D}" type="presOf" srcId="{2449B7B6-D04E-4FF9-B6E0-4DD879A4CB77}" destId="{8249B120-B01A-49EE-AF3E-600F5A4B2EEC}" srcOrd="0" destOrd="0" presId="urn:microsoft.com/office/officeart/2005/8/layout/vList4#2"/>
    <dgm:cxn modelId="{F38E1417-1DBC-446E-A37C-E0DA69277D96}" type="presOf" srcId="{FBA2920D-05DD-4841-B1AF-20B242A42017}" destId="{8249B120-B01A-49EE-AF3E-600F5A4B2EEC}" srcOrd="0" destOrd="2" presId="urn:microsoft.com/office/officeart/2005/8/layout/vList4#2"/>
    <dgm:cxn modelId="{43A7D79A-4888-43AB-9D6A-B09E1A7A472E}" type="presOf" srcId="{4660F4EE-A4D7-4C94-A279-03E869F4FE55}" destId="{FED62FD4-CD0B-4A0C-AE2A-2B63B8670FB1}" srcOrd="0" destOrd="2" presId="urn:microsoft.com/office/officeart/2005/8/layout/vList4#2"/>
    <dgm:cxn modelId="{EABEC577-233A-43E2-8CB4-4894BF1333C4}" type="presOf" srcId="{0E44852F-F9A5-4A75-A75B-02F700D32A42}" destId="{37FCD932-82BC-4CF2-904C-DC229A0459F0}" srcOrd="1" destOrd="3" presId="urn:microsoft.com/office/officeart/2005/8/layout/vList4#2"/>
    <dgm:cxn modelId="{FB978B69-3B97-4FA8-B059-1047834FE839}" type="presOf" srcId="{7635F508-A856-4A38-B3AB-2A2E81610F9E}" destId="{FED62FD4-CD0B-4A0C-AE2A-2B63B8670FB1}" srcOrd="0" destOrd="0" presId="urn:microsoft.com/office/officeart/2005/8/layout/vList4#2"/>
    <dgm:cxn modelId="{6097DB17-F362-43F3-B588-1CA804014ADA}" type="presOf" srcId="{FC1BD114-296E-4025-8445-49289EFF3ED1}" destId="{EE7F5338-A469-4DFC-A26B-FE9763BBE24D}" srcOrd="0" destOrd="0" presId="urn:microsoft.com/office/officeart/2005/8/layout/vList4#2"/>
    <dgm:cxn modelId="{26A2A755-72A8-41B4-8B51-F8DED2AFCEC2}" type="presOf" srcId="{73BAA60A-FF04-499D-B3A7-7D95C69C2B60}" destId="{8249B120-B01A-49EE-AF3E-600F5A4B2EEC}" srcOrd="0" destOrd="1" presId="urn:microsoft.com/office/officeart/2005/8/layout/vList4#2"/>
    <dgm:cxn modelId="{C3498532-DD4D-4CC2-9E5C-49AFDA7DDA20}" type="presOf" srcId="{73BAA60A-FF04-499D-B3A7-7D95C69C2B60}" destId="{37FCD932-82BC-4CF2-904C-DC229A0459F0}" srcOrd="1" destOrd="1" presId="urn:microsoft.com/office/officeart/2005/8/layout/vList4#2"/>
    <dgm:cxn modelId="{1F5647BE-458E-4042-B71F-55845A442405}" type="presOf" srcId="{7635F508-A856-4A38-B3AB-2A2E81610F9E}" destId="{D63EC492-4384-4AF7-8716-D4D860BFAF1E}" srcOrd="1" destOrd="0" presId="urn:microsoft.com/office/officeart/2005/8/layout/vList4#2"/>
    <dgm:cxn modelId="{4036B900-8466-4349-8AE3-74B71B70FFC1}" srcId="{2449B7B6-D04E-4FF9-B6E0-4DD879A4CB77}" destId="{73BAA60A-FF04-499D-B3A7-7D95C69C2B60}" srcOrd="0" destOrd="0" parTransId="{2315ADA7-2B7D-4034-B98C-EC1994474322}" sibTransId="{BA04F467-44F6-4101-9C85-A287FE2B46F4}"/>
    <dgm:cxn modelId="{2086A8E3-B5A0-48A0-86A1-D24F68AE9E1F}" srcId="{2EE40096-7676-4B22-B56A-FA2DD91C36F0}" destId="{754C2EBB-B27C-4B9C-B51F-1CF71F8B3F7A}" srcOrd="0" destOrd="0" parTransId="{093396CE-8C88-47CA-AA16-FE1CDA9870D6}" sibTransId="{CBF291EA-422B-4111-B6FC-657E58515936}"/>
    <dgm:cxn modelId="{A56ABEE5-B1D6-4447-89EA-13A68DA5C6C6}" type="presOf" srcId="{B9339830-4AC6-4A33-B00E-80BA5BBC70E6}" destId="{8202803C-A432-4ECA-83D5-F167A4C9EED7}" srcOrd="0" destOrd="3" presId="urn:microsoft.com/office/officeart/2005/8/layout/vList4#2"/>
    <dgm:cxn modelId="{3738D006-D12B-4294-A454-087DB84DF7DA}" type="presOf" srcId="{754C2EBB-B27C-4B9C-B51F-1CF71F8B3F7A}" destId="{8202803C-A432-4ECA-83D5-F167A4C9EED7}" srcOrd="0" destOrd="1" presId="urn:microsoft.com/office/officeart/2005/8/layout/vList4#2"/>
    <dgm:cxn modelId="{E530158A-1506-4BC5-8E37-2D5C28B7EF0F}" srcId="{2449B7B6-D04E-4FF9-B6E0-4DD879A4CB77}" destId="{FBA2920D-05DD-4841-B1AF-20B242A42017}" srcOrd="1" destOrd="0" parTransId="{E3EC95C5-EB86-4AD4-87D4-9810322E2497}" sibTransId="{68B95389-35CE-4B01-B164-66DADECE0766}"/>
    <dgm:cxn modelId="{899B5F33-C776-4A6D-8DB4-D50D24456F53}" type="presOf" srcId="{35F2C571-8C91-4D74-81B0-CFC25BBD1942}" destId="{FED62FD4-CD0B-4A0C-AE2A-2B63B8670FB1}" srcOrd="0" destOrd="1" presId="urn:microsoft.com/office/officeart/2005/8/layout/vList4#2"/>
    <dgm:cxn modelId="{3F66F619-89F4-4F11-A53C-77566978346B}" type="presOf" srcId="{385005FA-4107-4579-96F4-E4D5E2648070}" destId="{1AEDDFE1-488F-4945-BD16-471D53B2C9FC}" srcOrd="1" destOrd="2" presId="urn:microsoft.com/office/officeart/2005/8/layout/vList4#2"/>
    <dgm:cxn modelId="{E2D98C61-BF92-4142-836B-5156FBC2ACFD}" srcId="{2EE40096-7676-4B22-B56A-FA2DD91C36F0}" destId="{B9339830-4AC6-4A33-B00E-80BA5BBC70E6}" srcOrd="2" destOrd="0" parTransId="{1150FC17-2D66-49DF-A78B-17C29D53667C}" sibTransId="{FAE24D9B-223D-4B64-AE55-9A87CDB6A770}"/>
    <dgm:cxn modelId="{A612C772-8E26-476C-911A-2CD420B9DFDD}" type="presParOf" srcId="{EE7F5338-A469-4DFC-A26B-FE9763BBE24D}" destId="{879B0B74-7ED6-4389-ABA8-05A48A7FCEB6}" srcOrd="0" destOrd="0" presId="urn:microsoft.com/office/officeart/2005/8/layout/vList4#2"/>
    <dgm:cxn modelId="{E57BC419-2E47-4D9B-BD76-DA6D7FE05FB0}" type="presParOf" srcId="{879B0B74-7ED6-4389-ABA8-05A48A7FCEB6}" destId="{8202803C-A432-4ECA-83D5-F167A4C9EED7}" srcOrd="0" destOrd="0" presId="urn:microsoft.com/office/officeart/2005/8/layout/vList4#2"/>
    <dgm:cxn modelId="{6AB26998-D572-4C2B-BD2B-66291133A628}" type="presParOf" srcId="{879B0B74-7ED6-4389-ABA8-05A48A7FCEB6}" destId="{BB5C29E6-AD99-4672-969D-38BB107412A7}" srcOrd="1" destOrd="0" presId="urn:microsoft.com/office/officeart/2005/8/layout/vList4#2"/>
    <dgm:cxn modelId="{681DE109-D9E8-4810-8537-C8B41E5BCC0A}" type="presParOf" srcId="{879B0B74-7ED6-4389-ABA8-05A48A7FCEB6}" destId="{1AEDDFE1-488F-4945-BD16-471D53B2C9FC}" srcOrd="2" destOrd="0" presId="urn:microsoft.com/office/officeart/2005/8/layout/vList4#2"/>
    <dgm:cxn modelId="{C2D69B63-0FA1-4C02-B4EA-67ECAF5AF490}" type="presParOf" srcId="{EE7F5338-A469-4DFC-A26B-FE9763BBE24D}" destId="{BF263819-0B09-4E3C-B20B-E281A7DC3575}" srcOrd="1" destOrd="0" presId="urn:microsoft.com/office/officeart/2005/8/layout/vList4#2"/>
    <dgm:cxn modelId="{74E118D8-4A72-4B1B-9B30-813ED746232B}" type="presParOf" srcId="{EE7F5338-A469-4DFC-A26B-FE9763BBE24D}" destId="{896B6691-7312-4915-A9A5-D729D6698CF5}" srcOrd="2" destOrd="0" presId="urn:microsoft.com/office/officeart/2005/8/layout/vList4#2"/>
    <dgm:cxn modelId="{DDEB59AC-5FD0-4282-B489-C2CB7984EB7E}" type="presParOf" srcId="{896B6691-7312-4915-A9A5-D729D6698CF5}" destId="{FED62FD4-CD0B-4A0C-AE2A-2B63B8670FB1}" srcOrd="0" destOrd="0" presId="urn:microsoft.com/office/officeart/2005/8/layout/vList4#2"/>
    <dgm:cxn modelId="{6B80AEB0-874C-482B-8F1C-34AD9C98307B}" type="presParOf" srcId="{896B6691-7312-4915-A9A5-D729D6698CF5}" destId="{EEF69A88-F4B9-4DE6-946D-55227CD2AD5A}" srcOrd="1" destOrd="0" presId="urn:microsoft.com/office/officeart/2005/8/layout/vList4#2"/>
    <dgm:cxn modelId="{D643FC6D-4E98-4CD9-BD30-3F121BAF6521}" type="presParOf" srcId="{896B6691-7312-4915-A9A5-D729D6698CF5}" destId="{D63EC492-4384-4AF7-8716-D4D860BFAF1E}" srcOrd="2" destOrd="0" presId="urn:microsoft.com/office/officeart/2005/8/layout/vList4#2"/>
    <dgm:cxn modelId="{23A21A0B-022A-4E80-BE47-A974EC24E39E}" type="presParOf" srcId="{EE7F5338-A469-4DFC-A26B-FE9763BBE24D}" destId="{DF252520-5803-49FA-A920-C8CAD5BB22D0}" srcOrd="3" destOrd="0" presId="urn:microsoft.com/office/officeart/2005/8/layout/vList4#2"/>
    <dgm:cxn modelId="{FFB7CC6C-9BB3-4F6A-A7B1-76A4DBEDCB63}" type="presParOf" srcId="{EE7F5338-A469-4DFC-A26B-FE9763BBE24D}" destId="{CCC9AD78-9033-436D-9AC0-9A785E313481}" srcOrd="4" destOrd="0" presId="urn:microsoft.com/office/officeart/2005/8/layout/vList4#2"/>
    <dgm:cxn modelId="{CE448B8B-20E3-44A6-8611-DAD8C68F53C3}" type="presParOf" srcId="{CCC9AD78-9033-436D-9AC0-9A785E313481}" destId="{8249B120-B01A-49EE-AF3E-600F5A4B2EEC}" srcOrd="0" destOrd="0" presId="urn:microsoft.com/office/officeart/2005/8/layout/vList4#2"/>
    <dgm:cxn modelId="{7D2EAD05-CB02-445F-A024-02D169540F94}" type="presParOf" srcId="{CCC9AD78-9033-436D-9AC0-9A785E313481}" destId="{24039796-1A43-4AFE-98B5-99CFB4C86802}" srcOrd="1" destOrd="0" presId="urn:microsoft.com/office/officeart/2005/8/layout/vList4#2"/>
    <dgm:cxn modelId="{05C46649-69E5-4F06-9BDC-BA52A0E81FD0}" type="presParOf" srcId="{CCC9AD78-9033-436D-9AC0-9A785E313481}" destId="{37FCD932-82BC-4CF2-904C-DC229A0459F0}" srcOrd="2" destOrd="0" presId="urn:microsoft.com/office/officeart/2005/8/layout/vList4#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1BD114-296E-4025-8445-49289EFF3ED1}" type="doc">
      <dgm:prSet loTypeId="urn:microsoft.com/office/officeart/2005/8/layout/vList4#3"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OFW and State Canoe Trail</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35F2C571-8C91-4D74-81B0-CFC25BBD1942}">
      <dgm:prSet phldrT="[Text]"/>
      <dgm:spPr/>
      <dgm:t>
        <a:bodyPr/>
        <a:lstStyle/>
        <a:p>
          <a:r>
            <a:rPr lang="en-US" dirty="0" smtClean="0"/>
            <a:t>Saltwater segment exceeds N and P standards, low DO</a:t>
          </a:r>
          <a:endParaRPr lang="en-US" dirty="0"/>
        </a:p>
      </dgm:t>
    </dgm:pt>
    <dgm:pt modelId="{160A4DD6-51ED-4F07-94ED-A90EF0213B18}" type="parTrans" cxnId="{2B458996-9A93-4944-BE45-068C26589665}">
      <dgm:prSet/>
      <dgm:spPr/>
      <dgm:t>
        <a:bodyPr/>
        <a:lstStyle/>
        <a:p>
          <a:endParaRPr lang="en-US"/>
        </a:p>
      </dgm:t>
    </dgm:pt>
    <dgm:pt modelId="{E69CB444-C346-4C38-9EA6-55FE928BE58D}" type="sibTrans" cxnId="{2B458996-9A93-4944-BE45-068C26589665}">
      <dgm:prSet/>
      <dgm:spPr/>
      <dgm:t>
        <a:bodyPr/>
        <a:lstStyle/>
        <a:p>
          <a:endParaRPr lang="en-US"/>
        </a:p>
      </dgm:t>
    </dgm:pt>
    <dgm:pt modelId="{73BAA60A-FF04-499D-B3A7-7D95C69C2B60}">
      <dgm:prSet phldrT="[Text]"/>
      <dgm:spPr/>
      <dgm:t>
        <a:bodyPr/>
        <a:lstStyle/>
        <a:p>
          <a:r>
            <a:rPr lang="en-US" dirty="0" smtClean="0"/>
            <a:t>Stormwater discharge, fertilizer</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0E44852F-F9A5-4A75-A75B-02F700D32A42}">
      <dgm:prSet phldrT="[Text]"/>
      <dgm:spPr/>
      <dgm:t>
        <a:bodyPr/>
        <a:lstStyle/>
        <a:p>
          <a:r>
            <a:rPr lang="en-US" dirty="0" smtClean="0"/>
            <a:t>Contributions from upstream (freshwater segment)</a:t>
          </a:r>
          <a:endParaRPr lang="en-US" dirty="0"/>
        </a:p>
      </dgm:t>
    </dgm:pt>
    <dgm:pt modelId="{598857AB-47B4-4DBA-BB82-F174D8A4C10A}" type="parTrans" cxnId="{C92B9DBF-1E49-4095-9A90-86FB1C5EE150}">
      <dgm:prSet/>
      <dgm:spPr/>
      <dgm:t>
        <a:bodyPr/>
        <a:lstStyle/>
        <a:p>
          <a:endParaRPr lang="en-US"/>
        </a:p>
      </dgm:t>
    </dgm:pt>
    <dgm:pt modelId="{6CC32574-97FB-4978-BE16-7277B097C0E3}" type="sibTrans" cxnId="{C92B9DBF-1E49-4095-9A90-86FB1C5EE150}">
      <dgm:prSet/>
      <dgm:spPr/>
      <dgm:t>
        <a:bodyPr/>
        <a:lstStyle/>
        <a:p>
          <a:endParaRPr lang="en-US"/>
        </a:p>
      </dgm:t>
    </dgm:pt>
    <dgm:pt modelId="{385005FA-4107-4579-96F4-E4D5E2648070}">
      <dgm:prSet phldrT="[Text]"/>
      <dgm:spPr/>
      <dgm:t>
        <a:bodyPr/>
        <a:lstStyle/>
        <a:p>
          <a:r>
            <a:rPr lang="en-US" dirty="0" smtClean="0"/>
            <a:t>Has both freshwater and marine segments</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20 miles long from wetlands west of NSB to Halifax River</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FBA2920D-05DD-4841-B1AF-20B242A42017}">
      <dgm:prSet phldrT="[Text]"/>
      <dgm:spPr/>
      <dgm:t>
        <a:bodyPr/>
        <a:lstStyle/>
        <a:p>
          <a:r>
            <a:rPr lang="en-US" dirty="0" smtClean="0"/>
            <a:t>Septic tanks</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B9F29182-4529-4A66-B9F4-D05BFAB06133}">
      <dgm:prSet phldrT="[Text]"/>
      <dgm:spPr/>
      <dgm:t>
        <a:bodyPr/>
        <a:lstStyle/>
        <a:p>
          <a:r>
            <a:rPr lang="en-US" dirty="0" smtClean="0"/>
            <a:t>Primarily rural watershed</a:t>
          </a:r>
          <a:endParaRPr lang="en-US" dirty="0"/>
        </a:p>
      </dgm:t>
    </dgm:pt>
    <dgm:pt modelId="{7A8BE632-C2F9-4B68-86FA-1FA48532ECC7}" type="parTrans" cxnId="{AE62AB74-0647-47FD-A0FE-D6517CBE970C}">
      <dgm:prSet/>
      <dgm:spPr/>
    </dgm:pt>
    <dgm:pt modelId="{837EA0CF-BA0A-4159-B119-858BFFCBABFD}" type="sibTrans" cxnId="{AE62AB74-0647-47FD-A0FE-D6517CBE970C}">
      <dgm:prSet/>
      <dgm:spPr/>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C35D1650-10BD-42D5-90FF-11C4C42BBEE6}" type="presOf" srcId="{73BAA60A-FF04-499D-B3A7-7D95C69C2B60}" destId="{8249B120-B01A-49EE-AF3E-600F5A4B2EEC}" srcOrd="0" destOrd="1" presId="urn:microsoft.com/office/officeart/2005/8/layout/vList4#3"/>
    <dgm:cxn modelId="{E4CD1233-AC61-47D5-95DA-320A495CBDE6}" type="presOf" srcId="{7635F508-A856-4A38-B3AB-2A2E81610F9E}" destId="{FED62FD4-CD0B-4A0C-AE2A-2B63B8670FB1}" srcOrd="0" destOrd="0" presId="urn:microsoft.com/office/officeart/2005/8/layout/vList4#3"/>
    <dgm:cxn modelId="{B524EEB0-8643-4CAA-AB95-8906B55512A1}" type="presOf" srcId="{385005FA-4107-4579-96F4-E4D5E2648070}" destId="{1AEDDFE1-488F-4945-BD16-471D53B2C9FC}" srcOrd="1" destOrd="2" presId="urn:microsoft.com/office/officeart/2005/8/layout/vList4#3"/>
    <dgm:cxn modelId="{FC04CA79-7257-449B-B038-FF853374543D}" type="presOf" srcId="{FBA2920D-05DD-4841-B1AF-20B242A42017}" destId="{37FCD932-82BC-4CF2-904C-DC229A0459F0}" srcOrd="1" destOrd="2" presId="urn:microsoft.com/office/officeart/2005/8/layout/vList4#3"/>
    <dgm:cxn modelId="{99A0FB20-0ABA-42AD-A21F-EC623DA59C29}" type="presOf" srcId="{B9F29182-4529-4A66-B9F4-D05BFAB06133}" destId="{1AEDDFE1-488F-4945-BD16-471D53B2C9FC}" srcOrd="1" destOrd="3" presId="urn:microsoft.com/office/officeart/2005/8/layout/vList4#3"/>
    <dgm:cxn modelId="{20F71ECE-8566-473F-8CEB-6E0F52E6E352}" type="presOf" srcId="{35F2C571-8C91-4D74-81B0-CFC25BBD1942}" destId="{FED62FD4-CD0B-4A0C-AE2A-2B63B8670FB1}" srcOrd="0" destOrd="1" presId="urn:microsoft.com/office/officeart/2005/8/layout/vList4#3"/>
    <dgm:cxn modelId="{C92B9DBF-1E49-4095-9A90-86FB1C5EE150}" srcId="{2449B7B6-D04E-4FF9-B6E0-4DD879A4CB77}" destId="{0E44852F-F9A5-4A75-A75B-02F700D32A42}" srcOrd="2" destOrd="0" parTransId="{598857AB-47B4-4DBA-BB82-F174D8A4C10A}" sibTransId="{6CC32574-97FB-4978-BE16-7277B097C0E3}"/>
    <dgm:cxn modelId="{2086A8E3-B5A0-48A0-86A1-D24F68AE9E1F}" srcId="{2EE40096-7676-4B22-B56A-FA2DD91C36F0}" destId="{754C2EBB-B27C-4B9C-B51F-1CF71F8B3F7A}" srcOrd="0" destOrd="0" parTransId="{093396CE-8C88-47CA-AA16-FE1CDA9870D6}" sibTransId="{CBF291EA-422B-4111-B6FC-657E58515936}"/>
    <dgm:cxn modelId="{F34A73CB-6BD8-4B00-96CC-DB1E89799CDB}" type="presOf" srcId="{2EE40096-7676-4B22-B56A-FA2DD91C36F0}" destId="{8202803C-A432-4ECA-83D5-F167A4C9EED7}" srcOrd="0" destOrd="0" presId="urn:microsoft.com/office/officeart/2005/8/layout/vList4#3"/>
    <dgm:cxn modelId="{2B458996-9A93-4944-BE45-068C26589665}" srcId="{7635F508-A856-4A38-B3AB-2A2E81610F9E}" destId="{35F2C571-8C91-4D74-81B0-CFC25BBD1942}" srcOrd="0" destOrd="0" parTransId="{160A4DD6-51ED-4F07-94ED-A90EF0213B18}" sibTransId="{E69CB444-C346-4C38-9EA6-55FE928BE58D}"/>
    <dgm:cxn modelId="{E9BA3DCC-BFC4-4488-A616-F9FD7D4CAB91}" type="presOf" srcId="{FBA2920D-05DD-4841-B1AF-20B242A42017}" destId="{8249B120-B01A-49EE-AF3E-600F5A4B2EEC}" srcOrd="0" destOrd="2" presId="urn:microsoft.com/office/officeart/2005/8/layout/vList4#3"/>
    <dgm:cxn modelId="{052D2230-96FC-40CC-81F8-8ADACE79BC42}" srcId="{FC1BD114-296E-4025-8445-49289EFF3ED1}" destId="{2EE40096-7676-4B22-B56A-FA2DD91C36F0}" srcOrd="0" destOrd="0" parTransId="{563BDE48-1105-4E68-9CAF-D8057593062E}" sibTransId="{B68A1D9B-61FD-4AE4-907D-7772170B3E12}"/>
    <dgm:cxn modelId="{31783744-9D7A-41F4-AEC6-58E168AC96FD}" type="presOf" srcId="{FC1BD114-296E-4025-8445-49289EFF3ED1}" destId="{EE7F5338-A469-4DFC-A26B-FE9763BBE24D}" srcOrd="0" destOrd="0" presId="urn:microsoft.com/office/officeart/2005/8/layout/vList4#3"/>
    <dgm:cxn modelId="{D8652A4E-ADAF-4D8C-A2A0-54E716BEC447}" type="presOf" srcId="{7635F508-A856-4A38-B3AB-2A2E81610F9E}" destId="{D63EC492-4384-4AF7-8716-D4D860BFAF1E}" srcOrd="1" destOrd="0" presId="urn:microsoft.com/office/officeart/2005/8/layout/vList4#3"/>
    <dgm:cxn modelId="{58B08EAB-3956-4B70-BCE6-4EE7C766515A}" type="presOf" srcId="{754C2EBB-B27C-4B9C-B51F-1CF71F8B3F7A}" destId="{8202803C-A432-4ECA-83D5-F167A4C9EED7}" srcOrd="0" destOrd="1" presId="urn:microsoft.com/office/officeart/2005/8/layout/vList4#3"/>
    <dgm:cxn modelId="{C8790392-CD8A-4EC7-87C6-9D69ACA00DA6}" srcId="{FC1BD114-296E-4025-8445-49289EFF3ED1}" destId="{7635F508-A856-4A38-B3AB-2A2E81610F9E}" srcOrd="1" destOrd="0" parTransId="{1E4CE82C-BDA7-4F88-9111-0C29EDFDA773}" sibTransId="{70EB0D07-19CF-4214-8171-5C969FEFADD7}"/>
    <dgm:cxn modelId="{3A85312E-9427-4487-8D3C-6926A47BC77B}" type="presOf" srcId="{0E44852F-F9A5-4A75-A75B-02F700D32A42}" destId="{8249B120-B01A-49EE-AF3E-600F5A4B2EEC}" srcOrd="0" destOrd="3" presId="urn:microsoft.com/office/officeart/2005/8/layout/vList4#3"/>
    <dgm:cxn modelId="{7B140EF8-903D-47EF-9B8B-DCE2F5FD83F7}" type="presOf" srcId="{385005FA-4107-4579-96F4-E4D5E2648070}" destId="{8202803C-A432-4ECA-83D5-F167A4C9EED7}" srcOrd="0" destOrd="2" presId="urn:microsoft.com/office/officeart/2005/8/layout/vList4#3"/>
    <dgm:cxn modelId="{ED8DC420-ECC9-4CD7-9010-EE7700C8DD64}" type="presOf" srcId="{2449B7B6-D04E-4FF9-B6E0-4DD879A4CB77}" destId="{8249B120-B01A-49EE-AF3E-600F5A4B2EEC}" srcOrd="0" destOrd="0" presId="urn:microsoft.com/office/officeart/2005/8/layout/vList4#3"/>
    <dgm:cxn modelId="{AE62AB74-0647-47FD-A0FE-D6517CBE970C}" srcId="{2EE40096-7676-4B22-B56A-FA2DD91C36F0}" destId="{B9F29182-4529-4A66-B9F4-D05BFAB06133}" srcOrd="2" destOrd="0" parTransId="{7A8BE632-C2F9-4B68-86FA-1FA48532ECC7}" sibTransId="{837EA0CF-BA0A-4159-B119-858BFFCBABFD}"/>
    <dgm:cxn modelId="{C8C7B254-35DB-44A8-A750-B550F5219149}" type="presOf" srcId="{2EE40096-7676-4B22-B56A-FA2DD91C36F0}" destId="{1AEDDFE1-488F-4945-BD16-471D53B2C9FC}" srcOrd="1" destOrd="0" presId="urn:microsoft.com/office/officeart/2005/8/layout/vList4#3"/>
    <dgm:cxn modelId="{E5FFD5A0-5E0F-431D-9516-8E4079DC8CB4}" type="presOf" srcId="{2449B7B6-D04E-4FF9-B6E0-4DD879A4CB77}" destId="{37FCD932-82BC-4CF2-904C-DC229A0459F0}" srcOrd="1" destOrd="0" presId="urn:microsoft.com/office/officeart/2005/8/layout/vList4#3"/>
    <dgm:cxn modelId="{1A8A7A49-D52B-4117-803C-7BFB13A8E483}" srcId="{2EE40096-7676-4B22-B56A-FA2DD91C36F0}" destId="{385005FA-4107-4579-96F4-E4D5E2648070}" srcOrd="1" destOrd="0" parTransId="{997BC4D7-8260-4BE9-896D-B62BE5209330}" sibTransId="{FD20D9C3-A438-4798-8E4A-8CDB4025E287}"/>
    <dgm:cxn modelId="{A173E8A5-86FB-4FD6-AAFB-9C1A3E7C4C9D}" type="presOf" srcId="{B9F29182-4529-4A66-B9F4-D05BFAB06133}" destId="{8202803C-A432-4ECA-83D5-F167A4C9EED7}" srcOrd="0" destOrd="3" presId="urn:microsoft.com/office/officeart/2005/8/layout/vList4#3"/>
    <dgm:cxn modelId="{A923E5CC-5EE9-4AFF-89D8-28413942F0AB}" type="presOf" srcId="{0E44852F-F9A5-4A75-A75B-02F700D32A42}" destId="{37FCD932-82BC-4CF2-904C-DC229A0459F0}" srcOrd="1" destOrd="3" presId="urn:microsoft.com/office/officeart/2005/8/layout/vList4#3"/>
    <dgm:cxn modelId="{BA40DF2F-1969-4D05-909C-C0FDE98D9472}" srcId="{FC1BD114-296E-4025-8445-49289EFF3ED1}" destId="{2449B7B6-D04E-4FF9-B6E0-4DD879A4CB77}" srcOrd="2" destOrd="0" parTransId="{0453AB56-86FC-4006-8D4A-4807E6A36ACB}" sibTransId="{0DC5BE51-22C2-4AF2-A55D-E3CD8C83401A}"/>
    <dgm:cxn modelId="{63DCF49F-D677-4160-BE1D-8F8895C44BAA}" type="presOf" srcId="{73BAA60A-FF04-499D-B3A7-7D95C69C2B60}" destId="{37FCD932-82BC-4CF2-904C-DC229A0459F0}" srcOrd="1" destOrd="1" presId="urn:microsoft.com/office/officeart/2005/8/layout/vList4#3"/>
    <dgm:cxn modelId="{E530158A-1506-4BC5-8E37-2D5C28B7EF0F}" srcId="{2449B7B6-D04E-4FF9-B6E0-4DD879A4CB77}" destId="{FBA2920D-05DD-4841-B1AF-20B242A42017}" srcOrd="1" destOrd="0" parTransId="{E3EC95C5-EB86-4AD4-87D4-9810322E2497}" sibTransId="{68B95389-35CE-4B01-B164-66DADECE0766}"/>
    <dgm:cxn modelId="{C1C3C0F4-2A0B-4743-A668-48B68E28E60C}" type="presOf" srcId="{754C2EBB-B27C-4B9C-B51F-1CF71F8B3F7A}" destId="{1AEDDFE1-488F-4945-BD16-471D53B2C9FC}" srcOrd="1" destOrd="1" presId="urn:microsoft.com/office/officeart/2005/8/layout/vList4#3"/>
    <dgm:cxn modelId="{4036B900-8466-4349-8AE3-74B71B70FFC1}" srcId="{2449B7B6-D04E-4FF9-B6E0-4DD879A4CB77}" destId="{73BAA60A-FF04-499D-B3A7-7D95C69C2B60}" srcOrd="0" destOrd="0" parTransId="{2315ADA7-2B7D-4034-B98C-EC1994474322}" sibTransId="{BA04F467-44F6-4101-9C85-A287FE2B46F4}"/>
    <dgm:cxn modelId="{421D243B-17A4-44EA-915A-C149999F8AA1}" type="presOf" srcId="{35F2C571-8C91-4D74-81B0-CFC25BBD1942}" destId="{D63EC492-4384-4AF7-8716-D4D860BFAF1E}" srcOrd="1" destOrd="1" presId="urn:microsoft.com/office/officeart/2005/8/layout/vList4#3"/>
    <dgm:cxn modelId="{74ED79B5-0003-4BD0-8118-043CD545253F}" type="presParOf" srcId="{EE7F5338-A469-4DFC-A26B-FE9763BBE24D}" destId="{879B0B74-7ED6-4389-ABA8-05A48A7FCEB6}" srcOrd="0" destOrd="0" presId="urn:microsoft.com/office/officeart/2005/8/layout/vList4#3"/>
    <dgm:cxn modelId="{F41458BE-4D7E-4709-8C4B-7100F7B524E3}" type="presParOf" srcId="{879B0B74-7ED6-4389-ABA8-05A48A7FCEB6}" destId="{8202803C-A432-4ECA-83D5-F167A4C9EED7}" srcOrd="0" destOrd="0" presId="urn:microsoft.com/office/officeart/2005/8/layout/vList4#3"/>
    <dgm:cxn modelId="{ADC03DAF-E75B-4B76-9EA4-FA449F3BB96D}" type="presParOf" srcId="{879B0B74-7ED6-4389-ABA8-05A48A7FCEB6}" destId="{BB5C29E6-AD99-4672-969D-38BB107412A7}" srcOrd="1" destOrd="0" presId="urn:microsoft.com/office/officeart/2005/8/layout/vList4#3"/>
    <dgm:cxn modelId="{14587734-B086-4C4F-B3A2-13F3CF3787A7}" type="presParOf" srcId="{879B0B74-7ED6-4389-ABA8-05A48A7FCEB6}" destId="{1AEDDFE1-488F-4945-BD16-471D53B2C9FC}" srcOrd="2" destOrd="0" presId="urn:microsoft.com/office/officeart/2005/8/layout/vList4#3"/>
    <dgm:cxn modelId="{DDCBAC85-AB85-41FA-96E1-A7C466BA9F72}" type="presParOf" srcId="{EE7F5338-A469-4DFC-A26B-FE9763BBE24D}" destId="{BF263819-0B09-4E3C-B20B-E281A7DC3575}" srcOrd="1" destOrd="0" presId="urn:microsoft.com/office/officeart/2005/8/layout/vList4#3"/>
    <dgm:cxn modelId="{E45A4D49-5C48-443B-ACFD-FC6B475A2BA8}" type="presParOf" srcId="{EE7F5338-A469-4DFC-A26B-FE9763BBE24D}" destId="{896B6691-7312-4915-A9A5-D729D6698CF5}" srcOrd="2" destOrd="0" presId="urn:microsoft.com/office/officeart/2005/8/layout/vList4#3"/>
    <dgm:cxn modelId="{B1C176BC-552A-49AD-8C0E-36820893346B}" type="presParOf" srcId="{896B6691-7312-4915-A9A5-D729D6698CF5}" destId="{FED62FD4-CD0B-4A0C-AE2A-2B63B8670FB1}" srcOrd="0" destOrd="0" presId="urn:microsoft.com/office/officeart/2005/8/layout/vList4#3"/>
    <dgm:cxn modelId="{737FD2A4-752A-4700-A8B3-76142792D99D}" type="presParOf" srcId="{896B6691-7312-4915-A9A5-D729D6698CF5}" destId="{EEF69A88-F4B9-4DE6-946D-55227CD2AD5A}" srcOrd="1" destOrd="0" presId="urn:microsoft.com/office/officeart/2005/8/layout/vList4#3"/>
    <dgm:cxn modelId="{07D2D0DF-527D-416C-981C-3B57FA8E3454}" type="presParOf" srcId="{896B6691-7312-4915-A9A5-D729D6698CF5}" destId="{D63EC492-4384-4AF7-8716-D4D860BFAF1E}" srcOrd="2" destOrd="0" presId="urn:microsoft.com/office/officeart/2005/8/layout/vList4#3"/>
    <dgm:cxn modelId="{4EB9825C-24F7-4FE0-B995-91D114E1C64B}" type="presParOf" srcId="{EE7F5338-A469-4DFC-A26B-FE9763BBE24D}" destId="{DF252520-5803-49FA-A920-C8CAD5BB22D0}" srcOrd="3" destOrd="0" presId="urn:microsoft.com/office/officeart/2005/8/layout/vList4#3"/>
    <dgm:cxn modelId="{6B9D940D-F6D5-44B2-AAA6-B417E3E44B1C}" type="presParOf" srcId="{EE7F5338-A469-4DFC-A26B-FE9763BBE24D}" destId="{CCC9AD78-9033-436D-9AC0-9A785E313481}" srcOrd="4" destOrd="0" presId="urn:microsoft.com/office/officeart/2005/8/layout/vList4#3"/>
    <dgm:cxn modelId="{B3B9B50B-5E82-4DB5-8AAB-FBFC709D8614}" type="presParOf" srcId="{CCC9AD78-9033-436D-9AC0-9A785E313481}" destId="{8249B120-B01A-49EE-AF3E-600F5A4B2EEC}" srcOrd="0" destOrd="0" presId="urn:microsoft.com/office/officeart/2005/8/layout/vList4#3"/>
    <dgm:cxn modelId="{F1F0844F-AD15-4B5C-8202-C630B731EF32}" type="presParOf" srcId="{CCC9AD78-9033-436D-9AC0-9A785E313481}" destId="{24039796-1A43-4AFE-98B5-99CFB4C86802}" srcOrd="1" destOrd="0" presId="urn:microsoft.com/office/officeart/2005/8/layout/vList4#3"/>
    <dgm:cxn modelId="{EC5C3FB1-6267-4C98-97E5-ED29B8966EB5}" type="presParOf" srcId="{CCC9AD78-9033-436D-9AC0-9A785E313481}" destId="{37FCD932-82BC-4CF2-904C-DC229A0459F0}" srcOrd="2" destOrd="0" presId="urn:microsoft.com/office/officeart/2005/8/layout/vList4#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1BD114-296E-4025-8445-49289EFF3ED1}" type="doc">
      <dgm:prSet loTypeId="urn:microsoft.com/office/officeart/2005/8/layout/vList4#4"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Mosquito Lagoon is a 60 square mile sub-basin</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4660F4EE-A4D7-4C94-A279-03E869F4FE55}">
      <dgm:prSet phldrT="[Text]"/>
      <dgm:spPr/>
      <dgm:t>
        <a:bodyPr/>
        <a:lstStyle/>
        <a:p>
          <a:r>
            <a:rPr lang="en-US" dirty="0" smtClean="0"/>
            <a:t>Meets current criteria for chlorophyll, N and P</a:t>
          </a:r>
          <a:endParaRPr lang="en-US" dirty="0"/>
        </a:p>
      </dgm:t>
    </dgm:pt>
    <dgm:pt modelId="{2834F0C8-8733-4AEE-87B7-B686FADF3485}" type="parTrans" cxnId="{17239C57-9DD9-46F2-8262-6067482C8C47}">
      <dgm:prSet/>
      <dgm:spPr/>
      <dgm:t>
        <a:bodyPr/>
        <a:lstStyle/>
        <a:p>
          <a:endParaRPr lang="en-US"/>
        </a:p>
      </dgm:t>
    </dgm:pt>
    <dgm:pt modelId="{145D5CE9-F9B4-47B4-8BCD-FA673F32F54F}" type="sibTrans" cxnId="{17239C57-9DD9-46F2-8262-6067482C8C47}">
      <dgm:prSet/>
      <dgm:spPr/>
      <dgm:t>
        <a:bodyPr/>
        <a:lstStyle/>
        <a:p>
          <a:endParaRPr lang="en-US"/>
        </a:p>
      </dgm:t>
    </dgm:pt>
    <dgm:pt modelId="{73BAA60A-FF04-499D-B3A7-7D95C69C2B60}">
      <dgm:prSet phldrT="[Text]"/>
      <dgm:spPr/>
      <dgm:t>
        <a:bodyPr/>
        <a:lstStyle/>
        <a:p>
          <a:r>
            <a:rPr lang="en-US" dirty="0" smtClean="0"/>
            <a:t>Stormwater runoff, including fertilizer</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0E44852F-F9A5-4A75-A75B-02F700D32A42}">
      <dgm:prSet phldrT="[Text]"/>
      <dgm:spPr/>
      <dgm:t>
        <a:bodyPr/>
        <a:lstStyle/>
        <a:p>
          <a:r>
            <a:rPr lang="en-US" dirty="0" smtClean="0">
              <a:solidFill>
                <a:schemeClr val="tx1"/>
              </a:solidFill>
            </a:rPr>
            <a:t>Wastewater discharge</a:t>
          </a:r>
          <a:endParaRPr lang="en-US" dirty="0">
            <a:solidFill>
              <a:schemeClr val="tx1"/>
            </a:solidFill>
          </a:endParaRPr>
        </a:p>
      </dgm:t>
    </dgm:pt>
    <dgm:pt modelId="{598857AB-47B4-4DBA-BB82-F174D8A4C10A}" type="parTrans" cxnId="{C92B9DBF-1E49-4095-9A90-86FB1C5EE150}">
      <dgm:prSet/>
      <dgm:spPr/>
      <dgm:t>
        <a:bodyPr/>
        <a:lstStyle/>
        <a:p>
          <a:endParaRPr lang="en-US"/>
        </a:p>
      </dgm:t>
    </dgm:pt>
    <dgm:pt modelId="{6CC32574-97FB-4978-BE16-7277B097C0E3}" type="sibTrans" cxnId="{C92B9DBF-1E49-4095-9A90-86FB1C5EE150}">
      <dgm:prSet/>
      <dgm:spPr/>
      <dgm:t>
        <a:bodyPr/>
        <a:lstStyle/>
        <a:p>
          <a:endParaRPr lang="en-US"/>
        </a:p>
      </dgm:t>
    </dgm:pt>
    <dgm:pt modelId="{385005FA-4107-4579-96F4-E4D5E2648070}">
      <dgm:prSet phldrT="[Text]"/>
      <dgm:spPr/>
      <dgm:t>
        <a:bodyPr/>
        <a:lstStyle/>
        <a:p>
          <a:r>
            <a:rPr lang="en-US" dirty="0" smtClean="0"/>
            <a:t>Class II shellfish harvesting waters</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Includes the 4,740 acre Mosquito Lagoon Aquatic Preserve</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FBA2920D-05DD-4841-B1AF-20B242A42017}">
      <dgm:prSet phldrT="[Text]"/>
      <dgm:spPr/>
      <dgm:t>
        <a:bodyPr/>
        <a:lstStyle/>
        <a:p>
          <a:r>
            <a:rPr lang="en-US" dirty="0" smtClean="0"/>
            <a:t>Septic tanks</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71745B37-C9D8-48AE-B02C-4ADF8C81E731}">
      <dgm:prSet phldrT="[Text]"/>
      <dgm:spPr/>
      <dgm:t>
        <a:bodyPr/>
        <a:lstStyle/>
        <a:p>
          <a:r>
            <a:rPr lang="en-US" dirty="0" smtClean="0"/>
            <a:t>Very shallow, extreme salinities, long retention time</a:t>
          </a:r>
          <a:endParaRPr lang="en-US" dirty="0"/>
        </a:p>
      </dgm:t>
    </dgm:pt>
    <dgm:pt modelId="{158B261C-8F11-4E16-9565-C71C6807E919}" type="parTrans" cxnId="{FD6717D5-759B-45BF-9F2B-5D9B01F59E28}">
      <dgm:prSet/>
      <dgm:spPr/>
    </dgm:pt>
    <dgm:pt modelId="{CED5B8B5-83A1-4172-BA0B-67818F63163C}" type="sibTrans" cxnId="{FD6717D5-759B-45BF-9F2B-5D9B01F59E28}">
      <dgm:prSet/>
      <dgm:spPr/>
    </dgm:pt>
    <dgm:pt modelId="{6E529D56-129F-4282-9A97-5E58B195BDC1}">
      <dgm:prSet phldrT="[Text]"/>
      <dgm:spPr/>
      <dgm:t>
        <a:bodyPr/>
        <a:lstStyle/>
        <a:p>
          <a:r>
            <a:rPr lang="en-US" dirty="0" smtClean="0">
              <a:solidFill>
                <a:schemeClr val="tx1"/>
              </a:solidFill>
            </a:rPr>
            <a:t>May exceed proposed DEP criteria for chlorophyll, N and P</a:t>
          </a:r>
          <a:endParaRPr lang="en-US" dirty="0">
            <a:solidFill>
              <a:schemeClr val="tx1"/>
            </a:solidFill>
          </a:endParaRPr>
        </a:p>
      </dgm:t>
    </dgm:pt>
    <dgm:pt modelId="{48518433-CCC9-4B23-84EF-2D65AB377202}" type="parTrans" cxnId="{FC024547-2682-4917-8AC1-773DB0DD0F0C}">
      <dgm:prSet/>
      <dgm:spPr/>
    </dgm:pt>
    <dgm:pt modelId="{80F158AB-70B4-44A1-9708-F374A48CC8CC}" type="sibTrans" cxnId="{FC024547-2682-4917-8AC1-773DB0DD0F0C}">
      <dgm:prSet/>
      <dgm:spPr/>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B5A070E7-126A-4517-8695-5080C81ECF50}" type="presOf" srcId="{FBA2920D-05DD-4841-B1AF-20B242A42017}" destId="{37FCD932-82BC-4CF2-904C-DC229A0459F0}" srcOrd="1" destOrd="2" presId="urn:microsoft.com/office/officeart/2005/8/layout/vList4#4"/>
    <dgm:cxn modelId="{D790CA2E-7F06-442D-B4A8-FAEAFA2A22DA}" type="presOf" srcId="{73BAA60A-FF04-499D-B3A7-7D95C69C2B60}" destId="{37FCD932-82BC-4CF2-904C-DC229A0459F0}" srcOrd="1" destOrd="1" presId="urn:microsoft.com/office/officeart/2005/8/layout/vList4#4"/>
    <dgm:cxn modelId="{5EA74B9F-3521-412E-8D7A-F1DB39D448FF}" type="presOf" srcId="{73BAA60A-FF04-499D-B3A7-7D95C69C2B60}" destId="{8249B120-B01A-49EE-AF3E-600F5A4B2EEC}" srcOrd="0" destOrd="1" presId="urn:microsoft.com/office/officeart/2005/8/layout/vList4#4"/>
    <dgm:cxn modelId="{6F66FDEA-40E7-4EDF-8F05-B6D4E9957BA5}" type="presOf" srcId="{385005FA-4107-4579-96F4-E4D5E2648070}" destId="{8202803C-A432-4ECA-83D5-F167A4C9EED7}" srcOrd="0" destOrd="2" presId="urn:microsoft.com/office/officeart/2005/8/layout/vList4#4"/>
    <dgm:cxn modelId="{2C6FD888-2AD1-4728-8B3F-00A53252B361}" type="presOf" srcId="{4660F4EE-A4D7-4C94-A279-03E869F4FE55}" destId="{D63EC492-4384-4AF7-8716-D4D860BFAF1E}" srcOrd="1" destOrd="1" presId="urn:microsoft.com/office/officeart/2005/8/layout/vList4#4"/>
    <dgm:cxn modelId="{C92B9DBF-1E49-4095-9A90-86FB1C5EE150}" srcId="{2449B7B6-D04E-4FF9-B6E0-4DD879A4CB77}" destId="{0E44852F-F9A5-4A75-A75B-02F700D32A42}" srcOrd="2" destOrd="0" parTransId="{598857AB-47B4-4DBA-BB82-F174D8A4C10A}" sibTransId="{6CC32574-97FB-4978-BE16-7277B097C0E3}"/>
    <dgm:cxn modelId="{7CD71BAB-353D-4509-BAB3-6E936BFAC0E0}" type="presOf" srcId="{2EE40096-7676-4B22-B56A-FA2DD91C36F0}" destId="{1AEDDFE1-488F-4945-BD16-471D53B2C9FC}" srcOrd="1" destOrd="0" presId="urn:microsoft.com/office/officeart/2005/8/layout/vList4#4"/>
    <dgm:cxn modelId="{2086A8E3-B5A0-48A0-86A1-D24F68AE9E1F}" srcId="{2EE40096-7676-4B22-B56A-FA2DD91C36F0}" destId="{754C2EBB-B27C-4B9C-B51F-1CF71F8B3F7A}" srcOrd="0" destOrd="0" parTransId="{093396CE-8C88-47CA-AA16-FE1CDA9870D6}" sibTransId="{CBF291EA-422B-4111-B6FC-657E58515936}"/>
    <dgm:cxn modelId="{D79D9BA4-0BBB-433A-914F-25D0B512F6E6}" type="presOf" srcId="{754C2EBB-B27C-4B9C-B51F-1CF71F8B3F7A}" destId="{8202803C-A432-4ECA-83D5-F167A4C9EED7}" srcOrd="0" destOrd="1" presId="urn:microsoft.com/office/officeart/2005/8/layout/vList4#4"/>
    <dgm:cxn modelId="{17239C57-9DD9-46F2-8262-6067482C8C47}" srcId="{7635F508-A856-4A38-B3AB-2A2E81610F9E}" destId="{4660F4EE-A4D7-4C94-A279-03E869F4FE55}" srcOrd="0" destOrd="0" parTransId="{2834F0C8-8733-4AEE-87B7-B686FADF3485}" sibTransId="{145D5CE9-F9B4-47B4-8BCD-FA673F32F54F}"/>
    <dgm:cxn modelId="{681AB117-BA90-4ACB-A658-96E64BB6AA30}" type="presOf" srcId="{4660F4EE-A4D7-4C94-A279-03E869F4FE55}" destId="{FED62FD4-CD0B-4A0C-AE2A-2B63B8670FB1}" srcOrd="0" destOrd="1" presId="urn:microsoft.com/office/officeart/2005/8/layout/vList4#4"/>
    <dgm:cxn modelId="{052D2230-96FC-40CC-81F8-8ADACE79BC42}" srcId="{FC1BD114-296E-4025-8445-49289EFF3ED1}" destId="{2EE40096-7676-4B22-B56A-FA2DD91C36F0}" srcOrd="0" destOrd="0" parTransId="{563BDE48-1105-4E68-9CAF-D8057593062E}" sibTransId="{B68A1D9B-61FD-4AE4-907D-7772170B3E12}"/>
    <dgm:cxn modelId="{F8017C56-8809-463B-A961-3C73B1B7B6FB}" type="presOf" srcId="{FBA2920D-05DD-4841-B1AF-20B242A42017}" destId="{8249B120-B01A-49EE-AF3E-600F5A4B2EEC}" srcOrd="0" destOrd="2" presId="urn:microsoft.com/office/officeart/2005/8/layout/vList4#4"/>
    <dgm:cxn modelId="{F8967E26-2BE0-477E-AA47-A60AFFBC5F65}" type="presOf" srcId="{0E44852F-F9A5-4A75-A75B-02F700D32A42}" destId="{8249B120-B01A-49EE-AF3E-600F5A4B2EEC}" srcOrd="0" destOrd="3" presId="urn:microsoft.com/office/officeart/2005/8/layout/vList4#4"/>
    <dgm:cxn modelId="{9E10C3B8-8711-4ED4-8A5C-FC6DC1535D53}" type="presOf" srcId="{2449B7B6-D04E-4FF9-B6E0-4DD879A4CB77}" destId="{37FCD932-82BC-4CF2-904C-DC229A0459F0}" srcOrd="1" destOrd="0" presId="urn:microsoft.com/office/officeart/2005/8/layout/vList4#4"/>
    <dgm:cxn modelId="{057C55EC-57F6-43E4-8BAB-5C167A1C2EA3}" type="presOf" srcId="{6E529D56-129F-4282-9A97-5E58B195BDC1}" destId="{FED62FD4-CD0B-4A0C-AE2A-2B63B8670FB1}" srcOrd="0" destOrd="2" presId="urn:microsoft.com/office/officeart/2005/8/layout/vList4#4"/>
    <dgm:cxn modelId="{C8790392-CD8A-4EC7-87C6-9D69ACA00DA6}" srcId="{FC1BD114-296E-4025-8445-49289EFF3ED1}" destId="{7635F508-A856-4A38-B3AB-2A2E81610F9E}" srcOrd="1" destOrd="0" parTransId="{1E4CE82C-BDA7-4F88-9111-0C29EDFDA773}" sibTransId="{70EB0D07-19CF-4214-8171-5C969FEFADD7}"/>
    <dgm:cxn modelId="{4E0D2520-E191-4F06-BF55-5B0D0F2B814F}" type="presOf" srcId="{385005FA-4107-4579-96F4-E4D5E2648070}" destId="{1AEDDFE1-488F-4945-BD16-471D53B2C9FC}" srcOrd="1" destOrd="2" presId="urn:microsoft.com/office/officeart/2005/8/layout/vList4#4"/>
    <dgm:cxn modelId="{1A8A7A49-D52B-4117-803C-7BFB13A8E483}" srcId="{2EE40096-7676-4B22-B56A-FA2DD91C36F0}" destId="{385005FA-4107-4579-96F4-E4D5E2648070}" srcOrd="1" destOrd="0" parTransId="{997BC4D7-8260-4BE9-896D-B62BE5209330}" sibTransId="{FD20D9C3-A438-4798-8E4A-8CDB4025E287}"/>
    <dgm:cxn modelId="{BA40DF2F-1969-4D05-909C-C0FDE98D9472}" srcId="{FC1BD114-296E-4025-8445-49289EFF3ED1}" destId="{2449B7B6-D04E-4FF9-B6E0-4DD879A4CB77}" srcOrd="2" destOrd="0" parTransId="{0453AB56-86FC-4006-8D4A-4807E6A36ACB}" sibTransId="{0DC5BE51-22C2-4AF2-A55D-E3CD8C83401A}"/>
    <dgm:cxn modelId="{6BD8EE7A-F568-4572-A784-2F012F2BC98B}" type="presOf" srcId="{2EE40096-7676-4B22-B56A-FA2DD91C36F0}" destId="{8202803C-A432-4ECA-83D5-F167A4C9EED7}" srcOrd="0" destOrd="0" presId="urn:microsoft.com/office/officeart/2005/8/layout/vList4#4"/>
    <dgm:cxn modelId="{C5AA9DED-8E72-4422-A54B-34B535519108}" type="presOf" srcId="{6E529D56-129F-4282-9A97-5E58B195BDC1}" destId="{D63EC492-4384-4AF7-8716-D4D860BFAF1E}" srcOrd="1" destOrd="2" presId="urn:microsoft.com/office/officeart/2005/8/layout/vList4#4"/>
    <dgm:cxn modelId="{FC024547-2682-4917-8AC1-773DB0DD0F0C}" srcId="{7635F508-A856-4A38-B3AB-2A2E81610F9E}" destId="{6E529D56-129F-4282-9A97-5E58B195BDC1}" srcOrd="1" destOrd="0" parTransId="{48518433-CCC9-4B23-84EF-2D65AB377202}" sibTransId="{80F158AB-70B4-44A1-9708-F374A48CC8CC}"/>
    <dgm:cxn modelId="{F44969C9-6A61-41F8-9DF8-E320ABB08A59}" type="presOf" srcId="{7635F508-A856-4A38-B3AB-2A2E81610F9E}" destId="{D63EC492-4384-4AF7-8716-D4D860BFAF1E}" srcOrd="1" destOrd="0" presId="urn:microsoft.com/office/officeart/2005/8/layout/vList4#4"/>
    <dgm:cxn modelId="{BFFE7D3B-E453-4C6B-AC68-0BA8CFD425C1}" type="presOf" srcId="{71745B37-C9D8-48AE-B02C-4ADF8C81E731}" destId="{8202803C-A432-4ECA-83D5-F167A4C9EED7}" srcOrd="0" destOrd="3" presId="urn:microsoft.com/office/officeart/2005/8/layout/vList4#4"/>
    <dgm:cxn modelId="{E530158A-1506-4BC5-8E37-2D5C28B7EF0F}" srcId="{2449B7B6-D04E-4FF9-B6E0-4DD879A4CB77}" destId="{FBA2920D-05DD-4841-B1AF-20B242A42017}" srcOrd="1" destOrd="0" parTransId="{E3EC95C5-EB86-4AD4-87D4-9810322E2497}" sibTransId="{68B95389-35CE-4B01-B164-66DADECE0766}"/>
    <dgm:cxn modelId="{1DCA8924-5BA6-40EF-BDAE-4E7085F713B2}" type="presOf" srcId="{7635F508-A856-4A38-B3AB-2A2E81610F9E}" destId="{FED62FD4-CD0B-4A0C-AE2A-2B63B8670FB1}" srcOrd="0" destOrd="0" presId="urn:microsoft.com/office/officeart/2005/8/layout/vList4#4"/>
    <dgm:cxn modelId="{D249820C-7477-44D1-9531-13FE6B9DDF7B}" type="presOf" srcId="{0E44852F-F9A5-4A75-A75B-02F700D32A42}" destId="{37FCD932-82BC-4CF2-904C-DC229A0459F0}" srcOrd="1" destOrd="3" presId="urn:microsoft.com/office/officeart/2005/8/layout/vList4#4"/>
    <dgm:cxn modelId="{4036B900-8466-4349-8AE3-74B71B70FFC1}" srcId="{2449B7B6-D04E-4FF9-B6E0-4DD879A4CB77}" destId="{73BAA60A-FF04-499D-B3A7-7D95C69C2B60}" srcOrd="0" destOrd="0" parTransId="{2315ADA7-2B7D-4034-B98C-EC1994474322}" sibTransId="{BA04F467-44F6-4101-9C85-A287FE2B46F4}"/>
    <dgm:cxn modelId="{FD6717D5-759B-45BF-9F2B-5D9B01F59E28}" srcId="{2EE40096-7676-4B22-B56A-FA2DD91C36F0}" destId="{71745B37-C9D8-48AE-B02C-4ADF8C81E731}" srcOrd="2" destOrd="0" parTransId="{158B261C-8F11-4E16-9565-C71C6807E919}" sibTransId="{CED5B8B5-83A1-4172-BA0B-67818F63163C}"/>
    <dgm:cxn modelId="{7B375193-D553-4802-9D06-18749D20C391}" type="presOf" srcId="{2449B7B6-D04E-4FF9-B6E0-4DD879A4CB77}" destId="{8249B120-B01A-49EE-AF3E-600F5A4B2EEC}" srcOrd="0" destOrd="0" presId="urn:microsoft.com/office/officeart/2005/8/layout/vList4#4"/>
    <dgm:cxn modelId="{18C2581E-1373-47A1-ADA1-968D9D7163CA}" type="presOf" srcId="{FC1BD114-296E-4025-8445-49289EFF3ED1}" destId="{EE7F5338-A469-4DFC-A26B-FE9763BBE24D}" srcOrd="0" destOrd="0" presId="urn:microsoft.com/office/officeart/2005/8/layout/vList4#4"/>
    <dgm:cxn modelId="{6FEBA784-D4E9-4D00-9597-BC93566C52DB}" type="presOf" srcId="{71745B37-C9D8-48AE-B02C-4ADF8C81E731}" destId="{1AEDDFE1-488F-4945-BD16-471D53B2C9FC}" srcOrd="1" destOrd="3" presId="urn:microsoft.com/office/officeart/2005/8/layout/vList4#4"/>
    <dgm:cxn modelId="{91EF26A0-93FF-49E7-BC96-168BB54E2846}" type="presOf" srcId="{754C2EBB-B27C-4B9C-B51F-1CF71F8B3F7A}" destId="{1AEDDFE1-488F-4945-BD16-471D53B2C9FC}" srcOrd="1" destOrd="1" presId="urn:microsoft.com/office/officeart/2005/8/layout/vList4#4"/>
    <dgm:cxn modelId="{BC1261B9-8D3E-4065-B516-E51DE583852C}" type="presParOf" srcId="{EE7F5338-A469-4DFC-A26B-FE9763BBE24D}" destId="{879B0B74-7ED6-4389-ABA8-05A48A7FCEB6}" srcOrd="0" destOrd="0" presId="urn:microsoft.com/office/officeart/2005/8/layout/vList4#4"/>
    <dgm:cxn modelId="{DAB6EF21-8FA6-47FD-8A79-B2FE095D6A07}" type="presParOf" srcId="{879B0B74-7ED6-4389-ABA8-05A48A7FCEB6}" destId="{8202803C-A432-4ECA-83D5-F167A4C9EED7}" srcOrd="0" destOrd="0" presId="urn:microsoft.com/office/officeart/2005/8/layout/vList4#4"/>
    <dgm:cxn modelId="{83AFAC12-461C-4319-A98A-31AA91010707}" type="presParOf" srcId="{879B0B74-7ED6-4389-ABA8-05A48A7FCEB6}" destId="{BB5C29E6-AD99-4672-969D-38BB107412A7}" srcOrd="1" destOrd="0" presId="urn:microsoft.com/office/officeart/2005/8/layout/vList4#4"/>
    <dgm:cxn modelId="{9E3EAE6B-D6EE-4C69-B7F0-4289BBBD1A63}" type="presParOf" srcId="{879B0B74-7ED6-4389-ABA8-05A48A7FCEB6}" destId="{1AEDDFE1-488F-4945-BD16-471D53B2C9FC}" srcOrd="2" destOrd="0" presId="urn:microsoft.com/office/officeart/2005/8/layout/vList4#4"/>
    <dgm:cxn modelId="{FDBD2A78-95D0-4FDD-8EBD-B95C7B50FFAE}" type="presParOf" srcId="{EE7F5338-A469-4DFC-A26B-FE9763BBE24D}" destId="{BF263819-0B09-4E3C-B20B-E281A7DC3575}" srcOrd="1" destOrd="0" presId="urn:microsoft.com/office/officeart/2005/8/layout/vList4#4"/>
    <dgm:cxn modelId="{A2CE582D-0A98-42AA-B4AB-B413DC3F9FD7}" type="presParOf" srcId="{EE7F5338-A469-4DFC-A26B-FE9763BBE24D}" destId="{896B6691-7312-4915-A9A5-D729D6698CF5}" srcOrd="2" destOrd="0" presId="urn:microsoft.com/office/officeart/2005/8/layout/vList4#4"/>
    <dgm:cxn modelId="{C9D044A9-E354-4DB8-88D3-C07E83334F43}" type="presParOf" srcId="{896B6691-7312-4915-A9A5-D729D6698CF5}" destId="{FED62FD4-CD0B-4A0C-AE2A-2B63B8670FB1}" srcOrd="0" destOrd="0" presId="urn:microsoft.com/office/officeart/2005/8/layout/vList4#4"/>
    <dgm:cxn modelId="{157BA166-06B5-467A-A73B-D89D4B24470A}" type="presParOf" srcId="{896B6691-7312-4915-A9A5-D729D6698CF5}" destId="{EEF69A88-F4B9-4DE6-946D-55227CD2AD5A}" srcOrd="1" destOrd="0" presId="urn:microsoft.com/office/officeart/2005/8/layout/vList4#4"/>
    <dgm:cxn modelId="{B91E39B9-78A7-4336-B89D-1F86F16D6795}" type="presParOf" srcId="{896B6691-7312-4915-A9A5-D729D6698CF5}" destId="{D63EC492-4384-4AF7-8716-D4D860BFAF1E}" srcOrd="2" destOrd="0" presId="urn:microsoft.com/office/officeart/2005/8/layout/vList4#4"/>
    <dgm:cxn modelId="{8BFAF31C-3BCC-48FD-BA14-34F021120C63}" type="presParOf" srcId="{EE7F5338-A469-4DFC-A26B-FE9763BBE24D}" destId="{DF252520-5803-49FA-A920-C8CAD5BB22D0}" srcOrd="3" destOrd="0" presId="urn:microsoft.com/office/officeart/2005/8/layout/vList4#4"/>
    <dgm:cxn modelId="{F4BA083B-FA3C-4AE4-8BE2-9E08CE686E9D}" type="presParOf" srcId="{EE7F5338-A469-4DFC-A26B-FE9763BBE24D}" destId="{CCC9AD78-9033-436D-9AC0-9A785E313481}" srcOrd="4" destOrd="0" presId="urn:microsoft.com/office/officeart/2005/8/layout/vList4#4"/>
    <dgm:cxn modelId="{4802525C-2826-4FCA-9CA0-DCDFF5723B3E}" type="presParOf" srcId="{CCC9AD78-9033-436D-9AC0-9A785E313481}" destId="{8249B120-B01A-49EE-AF3E-600F5A4B2EEC}" srcOrd="0" destOrd="0" presId="urn:microsoft.com/office/officeart/2005/8/layout/vList4#4"/>
    <dgm:cxn modelId="{42B36055-CA5B-4B44-AF9D-FBE447C40760}" type="presParOf" srcId="{CCC9AD78-9033-436D-9AC0-9A785E313481}" destId="{24039796-1A43-4AFE-98B5-99CFB4C86802}" srcOrd="1" destOrd="0" presId="urn:microsoft.com/office/officeart/2005/8/layout/vList4#4"/>
    <dgm:cxn modelId="{378657B1-3ED0-4D58-9E2D-C4A11296C234}" type="presParOf" srcId="{CCC9AD78-9033-436D-9AC0-9A785E313481}" destId="{37FCD932-82BC-4CF2-904C-DC229A0459F0}" srcOrd="2" destOrd="0" presId="urn:microsoft.com/office/officeart/2005/8/layout/vList4#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1BD114-296E-4025-8445-49289EFF3ED1}" type="doc">
      <dgm:prSet loTypeId="urn:microsoft.com/office/officeart/2005/8/layout/vList4#5"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American Heritage River, portions are OFW</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35F2C571-8C91-4D74-81B0-CFC25BBD1942}">
      <dgm:prSet phldrT="[Text]"/>
      <dgm:spPr/>
      <dgm:t>
        <a:bodyPr/>
        <a:lstStyle/>
        <a:p>
          <a:r>
            <a:rPr lang="en-US" dirty="0" smtClean="0"/>
            <a:t>Elevated N and P</a:t>
          </a:r>
          <a:endParaRPr lang="en-US" dirty="0"/>
        </a:p>
      </dgm:t>
    </dgm:pt>
    <dgm:pt modelId="{160A4DD6-51ED-4F07-94ED-A90EF0213B18}" type="parTrans" cxnId="{2B458996-9A93-4944-BE45-068C26589665}">
      <dgm:prSet/>
      <dgm:spPr/>
      <dgm:t>
        <a:bodyPr/>
        <a:lstStyle/>
        <a:p>
          <a:endParaRPr lang="en-US"/>
        </a:p>
      </dgm:t>
    </dgm:pt>
    <dgm:pt modelId="{E69CB444-C346-4C38-9EA6-55FE928BE58D}" type="sibTrans" cxnId="{2B458996-9A93-4944-BE45-068C26589665}">
      <dgm:prSet/>
      <dgm:spPr/>
      <dgm:t>
        <a:bodyPr/>
        <a:lstStyle/>
        <a:p>
          <a:endParaRPr lang="en-US"/>
        </a:p>
      </dgm:t>
    </dgm:pt>
    <dgm:pt modelId="{4660F4EE-A4D7-4C94-A279-03E869F4FE55}">
      <dgm:prSet phldrT="[Text]"/>
      <dgm:spPr/>
      <dgm:t>
        <a:bodyPr/>
        <a:lstStyle/>
        <a:p>
          <a:r>
            <a:rPr lang="en-US" dirty="0" smtClean="0"/>
            <a:t>Low DO</a:t>
          </a:r>
          <a:endParaRPr lang="en-US" dirty="0"/>
        </a:p>
      </dgm:t>
    </dgm:pt>
    <dgm:pt modelId="{2834F0C8-8733-4AEE-87B7-B686FADF3485}" type="parTrans" cxnId="{17239C57-9DD9-46F2-8262-6067482C8C47}">
      <dgm:prSet/>
      <dgm:spPr/>
      <dgm:t>
        <a:bodyPr/>
        <a:lstStyle/>
        <a:p>
          <a:endParaRPr lang="en-US"/>
        </a:p>
      </dgm:t>
    </dgm:pt>
    <dgm:pt modelId="{145D5CE9-F9B4-47B4-8BCD-FA673F32F54F}" type="sibTrans" cxnId="{17239C57-9DD9-46F2-8262-6067482C8C47}">
      <dgm:prSet/>
      <dgm:spPr/>
      <dgm:t>
        <a:bodyPr/>
        <a:lstStyle/>
        <a:p>
          <a:endParaRPr lang="en-US"/>
        </a:p>
      </dgm:t>
    </dgm:pt>
    <dgm:pt modelId="{73BAA60A-FF04-499D-B3A7-7D95C69C2B60}">
      <dgm:prSet phldrT="[Text]"/>
      <dgm:spPr/>
      <dgm:t>
        <a:bodyPr/>
        <a:lstStyle/>
        <a:p>
          <a:r>
            <a:rPr lang="en-US" dirty="0" smtClean="0"/>
            <a:t>Stormwater runoff, fertilizer</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0E44852F-F9A5-4A75-A75B-02F700D32A42}">
      <dgm:prSet phldrT="[Text]"/>
      <dgm:spPr/>
      <dgm:t>
        <a:bodyPr/>
        <a:lstStyle/>
        <a:p>
          <a:r>
            <a:rPr lang="en-US" dirty="0" smtClean="0"/>
            <a:t>Wastewater</a:t>
          </a:r>
          <a:endParaRPr lang="en-US" dirty="0"/>
        </a:p>
      </dgm:t>
    </dgm:pt>
    <dgm:pt modelId="{598857AB-47B4-4DBA-BB82-F174D8A4C10A}" type="parTrans" cxnId="{C92B9DBF-1E49-4095-9A90-86FB1C5EE150}">
      <dgm:prSet/>
      <dgm:spPr/>
      <dgm:t>
        <a:bodyPr/>
        <a:lstStyle/>
        <a:p>
          <a:endParaRPr lang="en-US"/>
        </a:p>
      </dgm:t>
    </dgm:pt>
    <dgm:pt modelId="{6CC32574-97FB-4978-BE16-7277B097C0E3}" type="sibTrans" cxnId="{C92B9DBF-1E49-4095-9A90-86FB1C5EE150}">
      <dgm:prSet/>
      <dgm:spPr/>
      <dgm:t>
        <a:bodyPr/>
        <a:lstStyle/>
        <a:p>
          <a:endParaRPr lang="en-US"/>
        </a:p>
      </dgm:t>
    </dgm:pt>
    <dgm:pt modelId="{FBA2920D-05DD-4841-B1AF-20B242A42017}">
      <dgm:prSet phldrT="[Text]"/>
      <dgm:spPr/>
      <dgm:t>
        <a:bodyPr/>
        <a:lstStyle/>
        <a:p>
          <a:r>
            <a:rPr lang="en-US" dirty="0" smtClean="0"/>
            <a:t>Septic tanks</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385005FA-4107-4579-96F4-E4D5E2648070}">
      <dgm:prSet phldrT="[Text]"/>
      <dgm:spPr/>
      <dgm:t>
        <a:bodyPr/>
        <a:lstStyle/>
        <a:p>
          <a:r>
            <a:rPr lang="en-US" dirty="0" smtClean="0"/>
            <a:t>Primarily freshwater, fed by springs and surface flow</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310 miles long, dark water system, north flowing</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84192E68-13EC-4C6C-9771-96FA8662E645}">
      <dgm:prSet phldrT="[Text]"/>
      <dgm:spPr/>
      <dgm:t>
        <a:bodyPr/>
        <a:lstStyle/>
        <a:p>
          <a:r>
            <a:rPr lang="en-US" dirty="0" smtClean="0"/>
            <a:t>Typically slow moving, difficult to flush pollutants</a:t>
          </a:r>
          <a:endParaRPr lang="en-US" dirty="0"/>
        </a:p>
      </dgm:t>
    </dgm:pt>
    <dgm:pt modelId="{495C0852-1840-464E-8C93-A9362D6BFFE4}" type="parTrans" cxnId="{EBC0A8C4-1D63-4C5F-96E6-62F805AC44CE}">
      <dgm:prSet/>
      <dgm:spPr/>
    </dgm:pt>
    <dgm:pt modelId="{B6615C5F-7F7E-4E4F-B7B9-8B1D4349AB9A}" type="sibTrans" cxnId="{EBC0A8C4-1D63-4C5F-96E6-62F805AC44CE}">
      <dgm:prSet/>
      <dgm:spPr/>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3EDE790B-C720-45A8-8DAA-1EDE3BC3ABDB}" type="presOf" srcId="{FC1BD114-296E-4025-8445-49289EFF3ED1}" destId="{EE7F5338-A469-4DFC-A26B-FE9763BBE24D}" srcOrd="0" destOrd="0" presId="urn:microsoft.com/office/officeart/2005/8/layout/vList4#5"/>
    <dgm:cxn modelId="{A8A4121A-376A-4CC6-8FF0-F2811BB913AA}" type="presOf" srcId="{7635F508-A856-4A38-B3AB-2A2E81610F9E}" destId="{FED62FD4-CD0B-4A0C-AE2A-2B63B8670FB1}" srcOrd="0" destOrd="0" presId="urn:microsoft.com/office/officeart/2005/8/layout/vList4#5"/>
    <dgm:cxn modelId="{16E335BA-5AC0-48D9-983D-FD20DB8E21B4}" type="presOf" srcId="{73BAA60A-FF04-499D-B3A7-7D95C69C2B60}" destId="{8249B120-B01A-49EE-AF3E-600F5A4B2EEC}" srcOrd="0" destOrd="1" presId="urn:microsoft.com/office/officeart/2005/8/layout/vList4#5"/>
    <dgm:cxn modelId="{25B7714C-0781-42B3-A754-BAAF253E4376}" type="presOf" srcId="{73BAA60A-FF04-499D-B3A7-7D95C69C2B60}" destId="{37FCD932-82BC-4CF2-904C-DC229A0459F0}" srcOrd="1" destOrd="1" presId="urn:microsoft.com/office/officeart/2005/8/layout/vList4#5"/>
    <dgm:cxn modelId="{C92B9DBF-1E49-4095-9A90-86FB1C5EE150}" srcId="{2449B7B6-D04E-4FF9-B6E0-4DD879A4CB77}" destId="{0E44852F-F9A5-4A75-A75B-02F700D32A42}" srcOrd="2" destOrd="0" parTransId="{598857AB-47B4-4DBA-BB82-F174D8A4C10A}" sibTransId="{6CC32574-97FB-4978-BE16-7277B097C0E3}"/>
    <dgm:cxn modelId="{51EF7D1C-88D5-49EF-8383-C348EA4B46D8}" type="presOf" srcId="{84192E68-13EC-4C6C-9771-96FA8662E645}" destId="{1AEDDFE1-488F-4945-BD16-471D53B2C9FC}" srcOrd="1" destOrd="3" presId="urn:microsoft.com/office/officeart/2005/8/layout/vList4#5"/>
    <dgm:cxn modelId="{2086A8E3-B5A0-48A0-86A1-D24F68AE9E1F}" srcId="{2EE40096-7676-4B22-B56A-FA2DD91C36F0}" destId="{754C2EBB-B27C-4B9C-B51F-1CF71F8B3F7A}" srcOrd="0" destOrd="0" parTransId="{093396CE-8C88-47CA-AA16-FE1CDA9870D6}" sibTransId="{CBF291EA-422B-4111-B6FC-657E58515936}"/>
    <dgm:cxn modelId="{2B458996-9A93-4944-BE45-068C26589665}" srcId="{7635F508-A856-4A38-B3AB-2A2E81610F9E}" destId="{35F2C571-8C91-4D74-81B0-CFC25BBD1942}" srcOrd="0" destOrd="0" parTransId="{160A4DD6-51ED-4F07-94ED-A90EF0213B18}" sibTransId="{E69CB444-C346-4C38-9EA6-55FE928BE58D}"/>
    <dgm:cxn modelId="{17239C57-9DD9-46F2-8262-6067482C8C47}" srcId="{7635F508-A856-4A38-B3AB-2A2E81610F9E}" destId="{4660F4EE-A4D7-4C94-A279-03E869F4FE55}" srcOrd="1" destOrd="0" parTransId="{2834F0C8-8733-4AEE-87B7-B686FADF3485}" sibTransId="{145D5CE9-F9B4-47B4-8BCD-FA673F32F54F}"/>
    <dgm:cxn modelId="{C0C658F7-B0DE-41BE-A228-A4A711B27A54}" type="presOf" srcId="{7635F508-A856-4A38-B3AB-2A2E81610F9E}" destId="{D63EC492-4384-4AF7-8716-D4D860BFAF1E}" srcOrd="1" destOrd="0" presId="urn:microsoft.com/office/officeart/2005/8/layout/vList4#5"/>
    <dgm:cxn modelId="{EBC0A8C4-1D63-4C5F-96E6-62F805AC44CE}" srcId="{2EE40096-7676-4B22-B56A-FA2DD91C36F0}" destId="{84192E68-13EC-4C6C-9771-96FA8662E645}" srcOrd="2" destOrd="0" parTransId="{495C0852-1840-464E-8C93-A9362D6BFFE4}" sibTransId="{B6615C5F-7F7E-4E4F-B7B9-8B1D4349AB9A}"/>
    <dgm:cxn modelId="{052D2230-96FC-40CC-81F8-8ADACE79BC42}" srcId="{FC1BD114-296E-4025-8445-49289EFF3ED1}" destId="{2EE40096-7676-4B22-B56A-FA2DD91C36F0}" srcOrd="0" destOrd="0" parTransId="{563BDE48-1105-4E68-9CAF-D8057593062E}" sibTransId="{B68A1D9B-61FD-4AE4-907D-7772170B3E12}"/>
    <dgm:cxn modelId="{DC4136AB-5689-4373-9089-A91EDD65B658}" type="presOf" srcId="{385005FA-4107-4579-96F4-E4D5E2648070}" destId="{1AEDDFE1-488F-4945-BD16-471D53B2C9FC}" srcOrd="1" destOrd="2" presId="urn:microsoft.com/office/officeart/2005/8/layout/vList4#5"/>
    <dgm:cxn modelId="{C960E4EF-2A5E-4AC9-935E-D7586068B8AC}" type="presOf" srcId="{84192E68-13EC-4C6C-9771-96FA8662E645}" destId="{8202803C-A432-4ECA-83D5-F167A4C9EED7}" srcOrd="0" destOrd="3" presId="urn:microsoft.com/office/officeart/2005/8/layout/vList4#5"/>
    <dgm:cxn modelId="{77D4A6C2-889F-452E-AB85-E6883464A7D4}" type="presOf" srcId="{2449B7B6-D04E-4FF9-B6E0-4DD879A4CB77}" destId="{8249B120-B01A-49EE-AF3E-600F5A4B2EEC}" srcOrd="0" destOrd="0" presId="urn:microsoft.com/office/officeart/2005/8/layout/vList4#5"/>
    <dgm:cxn modelId="{00D627C8-3178-44FD-8BCF-6E2AAD62B076}" type="presOf" srcId="{0E44852F-F9A5-4A75-A75B-02F700D32A42}" destId="{37FCD932-82BC-4CF2-904C-DC229A0459F0}" srcOrd="1" destOrd="3" presId="urn:microsoft.com/office/officeart/2005/8/layout/vList4#5"/>
    <dgm:cxn modelId="{21306882-8512-4EBB-AC9D-66945F7E360B}" type="presOf" srcId="{FBA2920D-05DD-4841-B1AF-20B242A42017}" destId="{37FCD932-82BC-4CF2-904C-DC229A0459F0}" srcOrd="1" destOrd="2" presId="urn:microsoft.com/office/officeart/2005/8/layout/vList4#5"/>
    <dgm:cxn modelId="{C8790392-CD8A-4EC7-87C6-9D69ACA00DA6}" srcId="{FC1BD114-296E-4025-8445-49289EFF3ED1}" destId="{7635F508-A856-4A38-B3AB-2A2E81610F9E}" srcOrd="1" destOrd="0" parTransId="{1E4CE82C-BDA7-4F88-9111-0C29EDFDA773}" sibTransId="{70EB0D07-19CF-4214-8171-5C969FEFADD7}"/>
    <dgm:cxn modelId="{64E1C786-5154-43A5-B68F-2DED2DAA4531}" type="presOf" srcId="{35F2C571-8C91-4D74-81B0-CFC25BBD1942}" destId="{FED62FD4-CD0B-4A0C-AE2A-2B63B8670FB1}" srcOrd="0" destOrd="1" presId="urn:microsoft.com/office/officeart/2005/8/layout/vList4#5"/>
    <dgm:cxn modelId="{84428DE8-BB87-4002-A2F0-305BA532FACF}" type="presOf" srcId="{4660F4EE-A4D7-4C94-A279-03E869F4FE55}" destId="{FED62FD4-CD0B-4A0C-AE2A-2B63B8670FB1}" srcOrd="0" destOrd="2" presId="urn:microsoft.com/office/officeart/2005/8/layout/vList4#5"/>
    <dgm:cxn modelId="{26274580-712F-49D0-A41E-9CD9C6B932D7}" type="presOf" srcId="{2EE40096-7676-4B22-B56A-FA2DD91C36F0}" destId="{1AEDDFE1-488F-4945-BD16-471D53B2C9FC}" srcOrd="1" destOrd="0" presId="urn:microsoft.com/office/officeart/2005/8/layout/vList4#5"/>
    <dgm:cxn modelId="{1A8A7A49-D52B-4117-803C-7BFB13A8E483}" srcId="{2EE40096-7676-4B22-B56A-FA2DD91C36F0}" destId="{385005FA-4107-4579-96F4-E4D5E2648070}" srcOrd="1" destOrd="0" parTransId="{997BC4D7-8260-4BE9-896D-B62BE5209330}" sibTransId="{FD20D9C3-A438-4798-8E4A-8CDB4025E287}"/>
    <dgm:cxn modelId="{909529F3-B130-4115-BDCE-6396C2308839}" type="presOf" srcId="{2EE40096-7676-4B22-B56A-FA2DD91C36F0}" destId="{8202803C-A432-4ECA-83D5-F167A4C9EED7}" srcOrd="0" destOrd="0" presId="urn:microsoft.com/office/officeart/2005/8/layout/vList4#5"/>
    <dgm:cxn modelId="{BA40DF2F-1969-4D05-909C-C0FDE98D9472}" srcId="{FC1BD114-296E-4025-8445-49289EFF3ED1}" destId="{2449B7B6-D04E-4FF9-B6E0-4DD879A4CB77}" srcOrd="2" destOrd="0" parTransId="{0453AB56-86FC-4006-8D4A-4807E6A36ACB}" sibTransId="{0DC5BE51-22C2-4AF2-A55D-E3CD8C83401A}"/>
    <dgm:cxn modelId="{E3CFC146-AD51-49E9-AC60-DA62907EC920}" type="presOf" srcId="{754C2EBB-B27C-4B9C-B51F-1CF71F8B3F7A}" destId="{8202803C-A432-4ECA-83D5-F167A4C9EED7}" srcOrd="0" destOrd="1" presId="urn:microsoft.com/office/officeart/2005/8/layout/vList4#5"/>
    <dgm:cxn modelId="{760CE650-6A8A-45B3-8850-43BB97B18F3D}" type="presOf" srcId="{35F2C571-8C91-4D74-81B0-CFC25BBD1942}" destId="{D63EC492-4384-4AF7-8716-D4D860BFAF1E}" srcOrd="1" destOrd="1" presId="urn:microsoft.com/office/officeart/2005/8/layout/vList4#5"/>
    <dgm:cxn modelId="{E530158A-1506-4BC5-8E37-2D5C28B7EF0F}" srcId="{2449B7B6-D04E-4FF9-B6E0-4DD879A4CB77}" destId="{FBA2920D-05DD-4841-B1AF-20B242A42017}" srcOrd="1" destOrd="0" parTransId="{E3EC95C5-EB86-4AD4-87D4-9810322E2497}" sibTransId="{68B95389-35CE-4B01-B164-66DADECE0766}"/>
    <dgm:cxn modelId="{6194FD3E-3665-454F-B2FF-C901AE480D13}" type="presOf" srcId="{754C2EBB-B27C-4B9C-B51F-1CF71F8B3F7A}" destId="{1AEDDFE1-488F-4945-BD16-471D53B2C9FC}" srcOrd="1" destOrd="1" presId="urn:microsoft.com/office/officeart/2005/8/layout/vList4#5"/>
    <dgm:cxn modelId="{2D6853E3-6F49-4B38-93B4-F79519368803}" type="presOf" srcId="{2449B7B6-D04E-4FF9-B6E0-4DD879A4CB77}" destId="{37FCD932-82BC-4CF2-904C-DC229A0459F0}" srcOrd="1" destOrd="0" presId="urn:microsoft.com/office/officeart/2005/8/layout/vList4#5"/>
    <dgm:cxn modelId="{AAD269D4-4CA5-4C70-BFB4-2462AD09093C}" type="presOf" srcId="{0E44852F-F9A5-4A75-A75B-02F700D32A42}" destId="{8249B120-B01A-49EE-AF3E-600F5A4B2EEC}" srcOrd="0" destOrd="3" presId="urn:microsoft.com/office/officeart/2005/8/layout/vList4#5"/>
    <dgm:cxn modelId="{C7403994-3D5E-4D33-AE12-E63E6F36F98F}" type="presOf" srcId="{385005FA-4107-4579-96F4-E4D5E2648070}" destId="{8202803C-A432-4ECA-83D5-F167A4C9EED7}" srcOrd="0" destOrd="2" presId="urn:microsoft.com/office/officeart/2005/8/layout/vList4#5"/>
    <dgm:cxn modelId="{4036B900-8466-4349-8AE3-74B71B70FFC1}" srcId="{2449B7B6-D04E-4FF9-B6E0-4DD879A4CB77}" destId="{73BAA60A-FF04-499D-B3A7-7D95C69C2B60}" srcOrd="0" destOrd="0" parTransId="{2315ADA7-2B7D-4034-B98C-EC1994474322}" sibTransId="{BA04F467-44F6-4101-9C85-A287FE2B46F4}"/>
    <dgm:cxn modelId="{697FCFC6-90A5-4968-80F3-4E0B4E7B8D99}" type="presOf" srcId="{FBA2920D-05DD-4841-B1AF-20B242A42017}" destId="{8249B120-B01A-49EE-AF3E-600F5A4B2EEC}" srcOrd="0" destOrd="2" presId="urn:microsoft.com/office/officeart/2005/8/layout/vList4#5"/>
    <dgm:cxn modelId="{EFB47BF6-E6CD-4DA4-BDA5-021C1F34BFE9}" type="presOf" srcId="{4660F4EE-A4D7-4C94-A279-03E869F4FE55}" destId="{D63EC492-4384-4AF7-8716-D4D860BFAF1E}" srcOrd="1" destOrd="2" presId="urn:microsoft.com/office/officeart/2005/8/layout/vList4#5"/>
    <dgm:cxn modelId="{9F5F2970-261B-4E35-9195-1998FC27A3A6}" type="presParOf" srcId="{EE7F5338-A469-4DFC-A26B-FE9763BBE24D}" destId="{879B0B74-7ED6-4389-ABA8-05A48A7FCEB6}" srcOrd="0" destOrd="0" presId="urn:microsoft.com/office/officeart/2005/8/layout/vList4#5"/>
    <dgm:cxn modelId="{8EA9EE54-BA1A-4F9E-8088-208F94DD4653}" type="presParOf" srcId="{879B0B74-7ED6-4389-ABA8-05A48A7FCEB6}" destId="{8202803C-A432-4ECA-83D5-F167A4C9EED7}" srcOrd="0" destOrd="0" presId="urn:microsoft.com/office/officeart/2005/8/layout/vList4#5"/>
    <dgm:cxn modelId="{55D28477-6FE3-4068-8449-FAC67051CFFA}" type="presParOf" srcId="{879B0B74-7ED6-4389-ABA8-05A48A7FCEB6}" destId="{BB5C29E6-AD99-4672-969D-38BB107412A7}" srcOrd="1" destOrd="0" presId="urn:microsoft.com/office/officeart/2005/8/layout/vList4#5"/>
    <dgm:cxn modelId="{E10BD7E7-A651-43FC-9C41-CA3708313147}" type="presParOf" srcId="{879B0B74-7ED6-4389-ABA8-05A48A7FCEB6}" destId="{1AEDDFE1-488F-4945-BD16-471D53B2C9FC}" srcOrd="2" destOrd="0" presId="urn:microsoft.com/office/officeart/2005/8/layout/vList4#5"/>
    <dgm:cxn modelId="{FA909FAD-4C27-4DF9-9B73-E35EDA0191A8}" type="presParOf" srcId="{EE7F5338-A469-4DFC-A26B-FE9763BBE24D}" destId="{BF263819-0B09-4E3C-B20B-E281A7DC3575}" srcOrd="1" destOrd="0" presId="urn:microsoft.com/office/officeart/2005/8/layout/vList4#5"/>
    <dgm:cxn modelId="{1E2111B7-CE96-4BE5-BB02-C76BD8F98CF2}" type="presParOf" srcId="{EE7F5338-A469-4DFC-A26B-FE9763BBE24D}" destId="{896B6691-7312-4915-A9A5-D729D6698CF5}" srcOrd="2" destOrd="0" presId="urn:microsoft.com/office/officeart/2005/8/layout/vList4#5"/>
    <dgm:cxn modelId="{6A6BEBC6-3AA1-4529-8448-CE5B8918FA14}" type="presParOf" srcId="{896B6691-7312-4915-A9A5-D729D6698CF5}" destId="{FED62FD4-CD0B-4A0C-AE2A-2B63B8670FB1}" srcOrd="0" destOrd="0" presId="urn:microsoft.com/office/officeart/2005/8/layout/vList4#5"/>
    <dgm:cxn modelId="{F48E330C-6A45-4D35-931B-26AC690B7EC2}" type="presParOf" srcId="{896B6691-7312-4915-A9A5-D729D6698CF5}" destId="{EEF69A88-F4B9-4DE6-946D-55227CD2AD5A}" srcOrd="1" destOrd="0" presId="urn:microsoft.com/office/officeart/2005/8/layout/vList4#5"/>
    <dgm:cxn modelId="{39795BE1-2BCB-450F-9F32-A258DD49ED99}" type="presParOf" srcId="{896B6691-7312-4915-A9A5-D729D6698CF5}" destId="{D63EC492-4384-4AF7-8716-D4D860BFAF1E}" srcOrd="2" destOrd="0" presId="urn:microsoft.com/office/officeart/2005/8/layout/vList4#5"/>
    <dgm:cxn modelId="{B962E15B-DD64-4AC2-93EB-9CF3DEF04818}" type="presParOf" srcId="{EE7F5338-A469-4DFC-A26B-FE9763BBE24D}" destId="{DF252520-5803-49FA-A920-C8CAD5BB22D0}" srcOrd="3" destOrd="0" presId="urn:microsoft.com/office/officeart/2005/8/layout/vList4#5"/>
    <dgm:cxn modelId="{C2E05166-415C-4328-9601-9B831A5984FC}" type="presParOf" srcId="{EE7F5338-A469-4DFC-A26B-FE9763BBE24D}" destId="{CCC9AD78-9033-436D-9AC0-9A785E313481}" srcOrd="4" destOrd="0" presId="urn:microsoft.com/office/officeart/2005/8/layout/vList4#5"/>
    <dgm:cxn modelId="{D3337917-B967-4B4F-8B56-55ABD1B608F3}" type="presParOf" srcId="{CCC9AD78-9033-436D-9AC0-9A785E313481}" destId="{8249B120-B01A-49EE-AF3E-600F5A4B2EEC}" srcOrd="0" destOrd="0" presId="urn:microsoft.com/office/officeart/2005/8/layout/vList4#5"/>
    <dgm:cxn modelId="{C0CD9A08-1768-4A9D-85AF-99FA57983804}" type="presParOf" srcId="{CCC9AD78-9033-436D-9AC0-9A785E313481}" destId="{24039796-1A43-4AFE-98B5-99CFB4C86802}" srcOrd="1" destOrd="0" presId="urn:microsoft.com/office/officeart/2005/8/layout/vList4#5"/>
    <dgm:cxn modelId="{AA398303-8039-480C-B019-4A6CC900A272}" type="presParOf" srcId="{CCC9AD78-9033-436D-9AC0-9A785E313481}" destId="{37FCD932-82BC-4CF2-904C-DC229A0459F0}" srcOrd="2" destOrd="0" presId="urn:microsoft.com/office/officeart/2005/8/layout/vList4#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1BD114-296E-4025-8445-49289EFF3ED1}" type="doc">
      <dgm:prSet loTypeId="urn:microsoft.com/office/officeart/2005/8/layout/vList4#6"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2</a:t>
          </a:r>
          <a:r>
            <a:rPr lang="en-US" baseline="30000" dirty="0" smtClean="0"/>
            <a:t>nd</a:t>
          </a:r>
          <a:r>
            <a:rPr lang="en-US" dirty="0" smtClean="0"/>
            <a:t> magnitude spring</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35F2C571-8C91-4D74-81B0-CFC25BBD1942}">
      <dgm:prSet phldrT="[Text]"/>
      <dgm:spPr/>
      <dgm:t>
        <a:bodyPr/>
        <a:lstStyle/>
        <a:p>
          <a:r>
            <a:rPr lang="en-US" dirty="0" smtClean="0"/>
            <a:t>Elevated N (nitrates)</a:t>
          </a:r>
          <a:endParaRPr lang="en-US" dirty="0"/>
        </a:p>
      </dgm:t>
    </dgm:pt>
    <dgm:pt modelId="{160A4DD6-51ED-4F07-94ED-A90EF0213B18}" type="parTrans" cxnId="{2B458996-9A93-4944-BE45-068C26589665}">
      <dgm:prSet/>
      <dgm:spPr/>
      <dgm:t>
        <a:bodyPr/>
        <a:lstStyle/>
        <a:p>
          <a:endParaRPr lang="en-US"/>
        </a:p>
      </dgm:t>
    </dgm:pt>
    <dgm:pt modelId="{E69CB444-C346-4C38-9EA6-55FE928BE58D}" type="sibTrans" cxnId="{2B458996-9A93-4944-BE45-068C26589665}">
      <dgm:prSet/>
      <dgm:spPr/>
      <dgm:t>
        <a:bodyPr/>
        <a:lstStyle/>
        <a:p>
          <a:endParaRPr lang="en-US"/>
        </a:p>
      </dgm:t>
    </dgm:pt>
    <dgm:pt modelId="{73BAA60A-FF04-499D-B3A7-7D95C69C2B60}">
      <dgm:prSet phldrT="[Text]"/>
      <dgm:spPr/>
      <dgm:t>
        <a:bodyPr/>
        <a:lstStyle/>
        <a:p>
          <a:r>
            <a:rPr lang="en-US" dirty="0" smtClean="0"/>
            <a:t>Primarily groundwater fed</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0E44852F-F9A5-4A75-A75B-02F700D32A42}">
      <dgm:prSet phldrT="[Text]"/>
      <dgm:spPr/>
      <dgm:t>
        <a:bodyPr/>
        <a:lstStyle/>
        <a:p>
          <a:r>
            <a:rPr lang="en-US" dirty="0" smtClean="0"/>
            <a:t>Fertilizers</a:t>
          </a:r>
          <a:endParaRPr lang="en-US" dirty="0"/>
        </a:p>
      </dgm:t>
    </dgm:pt>
    <dgm:pt modelId="{598857AB-47B4-4DBA-BB82-F174D8A4C10A}" type="parTrans" cxnId="{C92B9DBF-1E49-4095-9A90-86FB1C5EE150}">
      <dgm:prSet/>
      <dgm:spPr/>
      <dgm:t>
        <a:bodyPr/>
        <a:lstStyle/>
        <a:p>
          <a:endParaRPr lang="en-US"/>
        </a:p>
      </dgm:t>
    </dgm:pt>
    <dgm:pt modelId="{6CC32574-97FB-4978-BE16-7277B097C0E3}" type="sibTrans" cxnId="{C92B9DBF-1E49-4095-9A90-86FB1C5EE150}">
      <dgm:prSet/>
      <dgm:spPr/>
      <dgm:t>
        <a:bodyPr/>
        <a:lstStyle/>
        <a:p>
          <a:endParaRPr lang="en-US"/>
        </a:p>
      </dgm:t>
    </dgm:pt>
    <dgm:pt modelId="{385005FA-4107-4579-96F4-E4D5E2648070}">
      <dgm:prSet phldrT="[Text]"/>
      <dgm:spPr/>
      <dgm:t>
        <a:bodyPr/>
        <a:lstStyle/>
        <a:p>
          <a:r>
            <a:rPr lang="en-US" dirty="0" smtClean="0"/>
            <a:t>Purchased by Volusia County in 1994</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Two primary vents</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FBA2920D-05DD-4841-B1AF-20B242A42017}">
      <dgm:prSet phldrT="[Text]"/>
      <dgm:spPr/>
      <dgm:t>
        <a:bodyPr/>
        <a:lstStyle/>
        <a:p>
          <a:r>
            <a:rPr lang="en-US" dirty="0" smtClean="0"/>
            <a:t>Septic tanks</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35975E55-75CA-4C9B-B387-88B0CC9B9EF7}">
      <dgm:prSet phldrT="[Text]"/>
      <dgm:spPr/>
      <dgm:t>
        <a:bodyPr/>
        <a:lstStyle/>
        <a:p>
          <a:r>
            <a:rPr lang="en-US" dirty="0" smtClean="0"/>
            <a:t>Closed for swimming since 2000 due to high bacteria</a:t>
          </a:r>
          <a:endParaRPr lang="en-US" dirty="0"/>
        </a:p>
      </dgm:t>
    </dgm:pt>
    <dgm:pt modelId="{95B94F40-C179-43B5-9C81-359C19BA9C51}" type="parTrans" cxnId="{20AD812D-1081-4431-B596-2FFBEF1174DC}">
      <dgm:prSet/>
      <dgm:spPr/>
    </dgm:pt>
    <dgm:pt modelId="{53CF4926-8F88-4EC5-B44A-D1FD868309B6}" type="sibTrans" cxnId="{20AD812D-1081-4431-B596-2FFBEF1174DC}">
      <dgm:prSet/>
      <dgm:spPr/>
    </dgm:pt>
    <dgm:pt modelId="{FE6FFC0B-7E18-4E38-812F-5548BB37DD9D}">
      <dgm:prSet phldrT="[Text]"/>
      <dgm:spPr/>
      <dgm:t>
        <a:bodyPr/>
        <a:lstStyle/>
        <a:p>
          <a:r>
            <a:rPr lang="en-US" dirty="0" smtClean="0"/>
            <a:t>Four fold increase in urbanized areas since 1973</a:t>
          </a:r>
          <a:endParaRPr lang="en-US" dirty="0"/>
        </a:p>
      </dgm:t>
    </dgm:pt>
    <dgm:pt modelId="{71BB7893-4586-4211-9F94-9A276B133486}" type="parTrans" cxnId="{D48EA639-FDE1-416E-9F7D-1D74A5C0E192}">
      <dgm:prSet/>
      <dgm:spPr/>
    </dgm:pt>
    <dgm:pt modelId="{623AF48E-19B1-4D17-8DA1-4EEDAA8FC47B}" type="sibTrans" cxnId="{D48EA639-FDE1-416E-9F7D-1D74A5C0E192}">
      <dgm:prSet/>
      <dgm:spPr/>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8A4AD96F-DD12-473A-8A91-4C75B6CD9E75}" type="presOf" srcId="{FE6FFC0B-7E18-4E38-812F-5548BB37DD9D}" destId="{8202803C-A432-4ECA-83D5-F167A4C9EED7}" srcOrd="0" destOrd="3" presId="urn:microsoft.com/office/officeart/2005/8/layout/vList4#6"/>
    <dgm:cxn modelId="{A296A204-94C7-42BA-94E2-D893C4FA9170}" type="presOf" srcId="{35975E55-75CA-4C9B-B387-88B0CC9B9EF7}" destId="{D63EC492-4384-4AF7-8716-D4D860BFAF1E}" srcOrd="1" destOrd="2" presId="urn:microsoft.com/office/officeart/2005/8/layout/vList4#6"/>
    <dgm:cxn modelId="{AED7C6B7-0AF0-462A-879C-E25490DED367}" type="presOf" srcId="{2EE40096-7676-4B22-B56A-FA2DD91C36F0}" destId="{1AEDDFE1-488F-4945-BD16-471D53B2C9FC}" srcOrd="1" destOrd="0" presId="urn:microsoft.com/office/officeart/2005/8/layout/vList4#6"/>
    <dgm:cxn modelId="{5D9A6E24-1A73-4528-87CA-ED373C446F90}" type="presOf" srcId="{73BAA60A-FF04-499D-B3A7-7D95C69C2B60}" destId="{37FCD932-82BC-4CF2-904C-DC229A0459F0}" srcOrd="1" destOrd="1" presId="urn:microsoft.com/office/officeart/2005/8/layout/vList4#6"/>
    <dgm:cxn modelId="{E5A92961-1B14-4DC9-A021-6C7DB48577ED}" type="presOf" srcId="{35975E55-75CA-4C9B-B387-88B0CC9B9EF7}" destId="{FED62FD4-CD0B-4A0C-AE2A-2B63B8670FB1}" srcOrd="0" destOrd="2" presId="urn:microsoft.com/office/officeart/2005/8/layout/vList4#6"/>
    <dgm:cxn modelId="{6A06CF55-BBC2-445D-82FD-C7EBF0A0DCEF}" type="presOf" srcId="{0E44852F-F9A5-4A75-A75B-02F700D32A42}" destId="{8249B120-B01A-49EE-AF3E-600F5A4B2EEC}" srcOrd="0" destOrd="3" presId="urn:microsoft.com/office/officeart/2005/8/layout/vList4#6"/>
    <dgm:cxn modelId="{A40A1F98-2B3D-4D37-ADB9-11E2A2C0C426}" type="presOf" srcId="{754C2EBB-B27C-4B9C-B51F-1CF71F8B3F7A}" destId="{1AEDDFE1-488F-4945-BD16-471D53B2C9FC}" srcOrd="1" destOrd="1" presId="urn:microsoft.com/office/officeart/2005/8/layout/vList4#6"/>
    <dgm:cxn modelId="{F1DE2A36-49EE-4B96-8A52-F1712E5010AE}" type="presOf" srcId="{2449B7B6-D04E-4FF9-B6E0-4DD879A4CB77}" destId="{8249B120-B01A-49EE-AF3E-600F5A4B2EEC}" srcOrd="0" destOrd="0" presId="urn:microsoft.com/office/officeart/2005/8/layout/vList4#6"/>
    <dgm:cxn modelId="{C92B9DBF-1E49-4095-9A90-86FB1C5EE150}" srcId="{2449B7B6-D04E-4FF9-B6E0-4DD879A4CB77}" destId="{0E44852F-F9A5-4A75-A75B-02F700D32A42}" srcOrd="2" destOrd="0" parTransId="{598857AB-47B4-4DBA-BB82-F174D8A4C10A}" sibTransId="{6CC32574-97FB-4978-BE16-7277B097C0E3}"/>
    <dgm:cxn modelId="{B462A3A5-87BC-4E5E-A04E-4E725E9314BB}" type="presOf" srcId="{0E44852F-F9A5-4A75-A75B-02F700D32A42}" destId="{37FCD932-82BC-4CF2-904C-DC229A0459F0}" srcOrd="1" destOrd="3" presId="urn:microsoft.com/office/officeart/2005/8/layout/vList4#6"/>
    <dgm:cxn modelId="{2086A8E3-B5A0-48A0-86A1-D24F68AE9E1F}" srcId="{2EE40096-7676-4B22-B56A-FA2DD91C36F0}" destId="{754C2EBB-B27C-4B9C-B51F-1CF71F8B3F7A}" srcOrd="0" destOrd="0" parTransId="{093396CE-8C88-47CA-AA16-FE1CDA9870D6}" sibTransId="{CBF291EA-422B-4111-B6FC-657E58515936}"/>
    <dgm:cxn modelId="{2B458996-9A93-4944-BE45-068C26589665}" srcId="{7635F508-A856-4A38-B3AB-2A2E81610F9E}" destId="{35F2C571-8C91-4D74-81B0-CFC25BBD1942}" srcOrd="0" destOrd="0" parTransId="{160A4DD6-51ED-4F07-94ED-A90EF0213B18}" sibTransId="{E69CB444-C346-4C38-9EA6-55FE928BE58D}"/>
    <dgm:cxn modelId="{F18720F9-CAB3-4E2A-A964-AB4DDAC02A75}" type="presOf" srcId="{385005FA-4107-4579-96F4-E4D5E2648070}" destId="{1AEDDFE1-488F-4945-BD16-471D53B2C9FC}" srcOrd="1" destOrd="2" presId="urn:microsoft.com/office/officeart/2005/8/layout/vList4#6"/>
    <dgm:cxn modelId="{BAFD1225-BAFB-488D-AA90-6BA0498B4C55}" type="presOf" srcId="{385005FA-4107-4579-96F4-E4D5E2648070}" destId="{8202803C-A432-4ECA-83D5-F167A4C9EED7}" srcOrd="0" destOrd="2" presId="urn:microsoft.com/office/officeart/2005/8/layout/vList4#6"/>
    <dgm:cxn modelId="{20AD812D-1081-4431-B596-2FFBEF1174DC}" srcId="{7635F508-A856-4A38-B3AB-2A2E81610F9E}" destId="{35975E55-75CA-4C9B-B387-88B0CC9B9EF7}" srcOrd="1" destOrd="0" parTransId="{95B94F40-C179-43B5-9C81-359C19BA9C51}" sibTransId="{53CF4926-8F88-4EC5-B44A-D1FD868309B6}"/>
    <dgm:cxn modelId="{052D2230-96FC-40CC-81F8-8ADACE79BC42}" srcId="{FC1BD114-296E-4025-8445-49289EFF3ED1}" destId="{2EE40096-7676-4B22-B56A-FA2DD91C36F0}" srcOrd="0" destOrd="0" parTransId="{563BDE48-1105-4E68-9CAF-D8057593062E}" sibTransId="{B68A1D9B-61FD-4AE4-907D-7772170B3E12}"/>
    <dgm:cxn modelId="{9423EC89-51B9-47BA-A8CE-E3D327248677}" type="presOf" srcId="{35F2C571-8C91-4D74-81B0-CFC25BBD1942}" destId="{FED62FD4-CD0B-4A0C-AE2A-2B63B8670FB1}" srcOrd="0" destOrd="1" presId="urn:microsoft.com/office/officeart/2005/8/layout/vList4#6"/>
    <dgm:cxn modelId="{DB4F03AB-14E2-42F0-895A-635102E6ECE9}" type="presOf" srcId="{7635F508-A856-4A38-B3AB-2A2E81610F9E}" destId="{FED62FD4-CD0B-4A0C-AE2A-2B63B8670FB1}" srcOrd="0" destOrd="0" presId="urn:microsoft.com/office/officeart/2005/8/layout/vList4#6"/>
    <dgm:cxn modelId="{9D12CB90-5EA4-4C9C-A7EC-360403E0BF4D}" type="presOf" srcId="{FBA2920D-05DD-4841-B1AF-20B242A42017}" destId="{37FCD932-82BC-4CF2-904C-DC229A0459F0}" srcOrd="1" destOrd="2" presId="urn:microsoft.com/office/officeart/2005/8/layout/vList4#6"/>
    <dgm:cxn modelId="{C8790392-CD8A-4EC7-87C6-9D69ACA00DA6}" srcId="{FC1BD114-296E-4025-8445-49289EFF3ED1}" destId="{7635F508-A856-4A38-B3AB-2A2E81610F9E}" srcOrd="1" destOrd="0" parTransId="{1E4CE82C-BDA7-4F88-9111-0C29EDFDA773}" sibTransId="{70EB0D07-19CF-4214-8171-5C969FEFADD7}"/>
    <dgm:cxn modelId="{F1C338CF-02D2-4DF6-8F8D-031EBE210743}" type="presOf" srcId="{FC1BD114-296E-4025-8445-49289EFF3ED1}" destId="{EE7F5338-A469-4DFC-A26B-FE9763BBE24D}" srcOrd="0" destOrd="0" presId="urn:microsoft.com/office/officeart/2005/8/layout/vList4#6"/>
    <dgm:cxn modelId="{40480863-046A-4D91-929C-4DA8F9D0AF8F}" type="presOf" srcId="{7635F508-A856-4A38-B3AB-2A2E81610F9E}" destId="{D63EC492-4384-4AF7-8716-D4D860BFAF1E}" srcOrd="1" destOrd="0" presId="urn:microsoft.com/office/officeart/2005/8/layout/vList4#6"/>
    <dgm:cxn modelId="{1A8A7A49-D52B-4117-803C-7BFB13A8E483}" srcId="{2EE40096-7676-4B22-B56A-FA2DD91C36F0}" destId="{385005FA-4107-4579-96F4-E4D5E2648070}" srcOrd="1" destOrd="0" parTransId="{997BC4D7-8260-4BE9-896D-B62BE5209330}" sibTransId="{FD20D9C3-A438-4798-8E4A-8CDB4025E287}"/>
    <dgm:cxn modelId="{BA40DF2F-1969-4D05-909C-C0FDE98D9472}" srcId="{FC1BD114-296E-4025-8445-49289EFF3ED1}" destId="{2449B7B6-D04E-4FF9-B6E0-4DD879A4CB77}" srcOrd="2" destOrd="0" parTransId="{0453AB56-86FC-4006-8D4A-4807E6A36ACB}" sibTransId="{0DC5BE51-22C2-4AF2-A55D-E3CD8C83401A}"/>
    <dgm:cxn modelId="{D48EA639-FDE1-416E-9F7D-1D74A5C0E192}" srcId="{2EE40096-7676-4B22-B56A-FA2DD91C36F0}" destId="{FE6FFC0B-7E18-4E38-812F-5548BB37DD9D}" srcOrd="2" destOrd="0" parTransId="{71BB7893-4586-4211-9F94-9A276B133486}" sibTransId="{623AF48E-19B1-4D17-8DA1-4EEDAA8FC47B}"/>
    <dgm:cxn modelId="{E530158A-1506-4BC5-8E37-2D5C28B7EF0F}" srcId="{2449B7B6-D04E-4FF9-B6E0-4DD879A4CB77}" destId="{FBA2920D-05DD-4841-B1AF-20B242A42017}" srcOrd="1" destOrd="0" parTransId="{E3EC95C5-EB86-4AD4-87D4-9810322E2497}" sibTransId="{68B95389-35CE-4B01-B164-66DADECE0766}"/>
    <dgm:cxn modelId="{AAA0670E-0EF2-48FE-BE6D-39BB9CD2A6CA}" type="presOf" srcId="{73BAA60A-FF04-499D-B3A7-7D95C69C2B60}" destId="{8249B120-B01A-49EE-AF3E-600F5A4B2EEC}" srcOrd="0" destOrd="1" presId="urn:microsoft.com/office/officeart/2005/8/layout/vList4#6"/>
    <dgm:cxn modelId="{75E86635-CAA3-4A29-BC52-17330AACDAAC}" type="presOf" srcId="{35F2C571-8C91-4D74-81B0-CFC25BBD1942}" destId="{D63EC492-4384-4AF7-8716-D4D860BFAF1E}" srcOrd="1" destOrd="1" presId="urn:microsoft.com/office/officeart/2005/8/layout/vList4#6"/>
    <dgm:cxn modelId="{4036B900-8466-4349-8AE3-74B71B70FFC1}" srcId="{2449B7B6-D04E-4FF9-B6E0-4DD879A4CB77}" destId="{73BAA60A-FF04-499D-B3A7-7D95C69C2B60}" srcOrd="0" destOrd="0" parTransId="{2315ADA7-2B7D-4034-B98C-EC1994474322}" sibTransId="{BA04F467-44F6-4101-9C85-A287FE2B46F4}"/>
    <dgm:cxn modelId="{4918B769-C7FF-4A94-AF7A-2A9F50340847}" type="presOf" srcId="{FE6FFC0B-7E18-4E38-812F-5548BB37DD9D}" destId="{1AEDDFE1-488F-4945-BD16-471D53B2C9FC}" srcOrd="1" destOrd="3" presId="urn:microsoft.com/office/officeart/2005/8/layout/vList4#6"/>
    <dgm:cxn modelId="{AB795FE3-198F-4296-96D5-8E123C5B4DD0}" type="presOf" srcId="{2EE40096-7676-4B22-B56A-FA2DD91C36F0}" destId="{8202803C-A432-4ECA-83D5-F167A4C9EED7}" srcOrd="0" destOrd="0" presId="urn:microsoft.com/office/officeart/2005/8/layout/vList4#6"/>
    <dgm:cxn modelId="{AB9DAB04-1560-4D2D-82BA-192EDA130482}" type="presOf" srcId="{FBA2920D-05DD-4841-B1AF-20B242A42017}" destId="{8249B120-B01A-49EE-AF3E-600F5A4B2EEC}" srcOrd="0" destOrd="2" presId="urn:microsoft.com/office/officeart/2005/8/layout/vList4#6"/>
    <dgm:cxn modelId="{647DE134-C08E-403C-9DA8-C6469298BA4D}" type="presOf" srcId="{2449B7B6-D04E-4FF9-B6E0-4DD879A4CB77}" destId="{37FCD932-82BC-4CF2-904C-DC229A0459F0}" srcOrd="1" destOrd="0" presId="urn:microsoft.com/office/officeart/2005/8/layout/vList4#6"/>
    <dgm:cxn modelId="{1469558D-B3EE-4ED4-B14D-6A3BFFACC3EA}" type="presOf" srcId="{754C2EBB-B27C-4B9C-B51F-1CF71F8B3F7A}" destId="{8202803C-A432-4ECA-83D5-F167A4C9EED7}" srcOrd="0" destOrd="1" presId="urn:microsoft.com/office/officeart/2005/8/layout/vList4#6"/>
    <dgm:cxn modelId="{F659ECA6-74AD-4DCF-B939-7B925A880D4A}" type="presParOf" srcId="{EE7F5338-A469-4DFC-A26B-FE9763BBE24D}" destId="{879B0B74-7ED6-4389-ABA8-05A48A7FCEB6}" srcOrd="0" destOrd="0" presId="urn:microsoft.com/office/officeart/2005/8/layout/vList4#6"/>
    <dgm:cxn modelId="{7C666236-669B-4530-9D77-E2250E5D006D}" type="presParOf" srcId="{879B0B74-7ED6-4389-ABA8-05A48A7FCEB6}" destId="{8202803C-A432-4ECA-83D5-F167A4C9EED7}" srcOrd="0" destOrd="0" presId="urn:microsoft.com/office/officeart/2005/8/layout/vList4#6"/>
    <dgm:cxn modelId="{8AC607E9-67DF-4627-92C7-7942B5315907}" type="presParOf" srcId="{879B0B74-7ED6-4389-ABA8-05A48A7FCEB6}" destId="{BB5C29E6-AD99-4672-969D-38BB107412A7}" srcOrd="1" destOrd="0" presId="urn:microsoft.com/office/officeart/2005/8/layout/vList4#6"/>
    <dgm:cxn modelId="{90753A46-7D05-43BF-AEAE-D815F7196111}" type="presParOf" srcId="{879B0B74-7ED6-4389-ABA8-05A48A7FCEB6}" destId="{1AEDDFE1-488F-4945-BD16-471D53B2C9FC}" srcOrd="2" destOrd="0" presId="urn:microsoft.com/office/officeart/2005/8/layout/vList4#6"/>
    <dgm:cxn modelId="{F658280B-DE4B-454C-B3CB-76947C09068F}" type="presParOf" srcId="{EE7F5338-A469-4DFC-A26B-FE9763BBE24D}" destId="{BF263819-0B09-4E3C-B20B-E281A7DC3575}" srcOrd="1" destOrd="0" presId="urn:microsoft.com/office/officeart/2005/8/layout/vList4#6"/>
    <dgm:cxn modelId="{1B9A41DD-B7A0-4F57-9399-C3C3C6B75C8F}" type="presParOf" srcId="{EE7F5338-A469-4DFC-A26B-FE9763BBE24D}" destId="{896B6691-7312-4915-A9A5-D729D6698CF5}" srcOrd="2" destOrd="0" presId="urn:microsoft.com/office/officeart/2005/8/layout/vList4#6"/>
    <dgm:cxn modelId="{5EBDAF5F-5AC7-42E8-A833-0C87EA60A721}" type="presParOf" srcId="{896B6691-7312-4915-A9A5-D729D6698CF5}" destId="{FED62FD4-CD0B-4A0C-AE2A-2B63B8670FB1}" srcOrd="0" destOrd="0" presId="urn:microsoft.com/office/officeart/2005/8/layout/vList4#6"/>
    <dgm:cxn modelId="{181EC312-B095-4CFC-8CD3-EBFE97FADE9A}" type="presParOf" srcId="{896B6691-7312-4915-A9A5-D729D6698CF5}" destId="{EEF69A88-F4B9-4DE6-946D-55227CD2AD5A}" srcOrd="1" destOrd="0" presId="urn:microsoft.com/office/officeart/2005/8/layout/vList4#6"/>
    <dgm:cxn modelId="{12B401B4-E402-408E-9563-EF5E409064BA}" type="presParOf" srcId="{896B6691-7312-4915-A9A5-D729D6698CF5}" destId="{D63EC492-4384-4AF7-8716-D4D860BFAF1E}" srcOrd="2" destOrd="0" presId="urn:microsoft.com/office/officeart/2005/8/layout/vList4#6"/>
    <dgm:cxn modelId="{B46FEFC5-F6B0-4D1F-8849-7DA7223E10AF}" type="presParOf" srcId="{EE7F5338-A469-4DFC-A26B-FE9763BBE24D}" destId="{DF252520-5803-49FA-A920-C8CAD5BB22D0}" srcOrd="3" destOrd="0" presId="urn:microsoft.com/office/officeart/2005/8/layout/vList4#6"/>
    <dgm:cxn modelId="{A003FDC8-3857-49C4-9684-44E9F785F4E7}" type="presParOf" srcId="{EE7F5338-A469-4DFC-A26B-FE9763BBE24D}" destId="{CCC9AD78-9033-436D-9AC0-9A785E313481}" srcOrd="4" destOrd="0" presId="urn:microsoft.com/office/officeart/2005/8/layout/vList4#6"/>
    <dgm:cxn modelId="{3420B51E-D5EC-41BF-A713-ED66FE7DC364}" type="presParOf" srcId="{CCC9AD78-9033-436D-9AC0-9A785E313481}" destId="{8249B120-B01A-49EE-AF3E-600F5A4B2EEC}" srcOrd="0" destOrd="0" presId="urn:microsoft.com/office/officeart/2005/8/layout/vList4#6"/>
    <dgm:cxn modelId="{E9EA0D66-40B4-4B68-BB92-6518E9282AD5}" type="presParOf" srcId="{CCC9AD78-9033-436D-9AC0-9A785E313481}" destId="{24039796-1A43-4AFE-98B5-99CFB4C86802}" srcOrd="1" destOrd="0" presId="urn:microsoft.com/office/officeart/2005/8/layout/vList4#6"/>
    <dgm:cxn modelId="{55F8832D-6CE8-41CE-A8EE-D0177951EA0B}" type="presParOf" srcId="{CCC9AD78-9033-436D-9AC0-9A785E313481}" destId="{37FCD932-82BC-4CF2-904C-DC229A0459F0}" srcOrd="2" destOrd="0" presId="urn:microsoft.com/office/officeart/2005/8/layout/vList4#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1BD114-296E-4025-8445-49289EFF3ED1}" type="doc">
      <dgm:prSet loTypeId="urn:microsoft.com/office/officeart/2005/8/layout/vList4#7" loCatId="list" qsTypeId="urn:microsoft.com/office/officeart/2005/8/quickstyle/simple1" qsCatId="simple" csTypeId="urn:microsoft.com/office/officeart/2005/8/colors/accent2_1" csCatId="accent2" phldr="1"/>
      <dgm:spPr/>
      <dgm:t>
        <a:bodyPr/>
        <a:lstStyle/>
        <a:p>
          <a:endParaRPr lang="en-US"/>
        </a:p>
      </dgm:t>
    </dgm:pt>
    <dgm:pt modelId="{2EE40096-7676-4B22-B56A-FA2DD91C36F0}">
      <dgm:prSet phldrT="[Text]"/>
      <dgm:spPr/>
      <dgm:t>
        <a:bodyPr/>
        <a:lstStyle/>
        <a:p>
          <a:r>
            <a:rPr lang="en-US" dirty="0" smtClean="0"/>
            <a:t>1</a:t>
          </a:r>
          <a:r>
            <a:rPr lang="en-US" baseline="30000" dirty="0" smtClean="0"/>
            <a:t>st</a:t>
          </a:r>
          <a:r>
            <a:rPr lang="en-US" dirty="0" smtClean="0"/>
            <a:t> magnitude spring</a:t>
          </a:r>
          <a:endParaRPr lang="en-US" dirty="0"/>
        </a:p>
      </dgm:t>
    </dgm:pt>
    <dgm:pt modelId="{563BDE48-1105-4E68-9CAF-D8057593062E}" type="parTrans" cxnId="{052D2230-96FC-40CC-81F8-8ADACE79BC42}">
      <dgm:prSet/>
      <dgm:spPr/>
      <dgm:t>
        <a:bodyPr/>
        <a:lstStyle/>
        <a:p>
          <a:endParaRPr lang="en-US"/>
        </a:p>
      </dgm:t>
    </dgm:pt>
    <dgm:pt modelId="{B68A1D9B-61FD-4AE4-907D-7772170B3E12}" type="sibTrans" cxnId="{052D2230-96FC-40CC-81F8-8ADACE79BC42}">
      <dgm:prSet/>
      <dgm:spPr/>
      <dgm:t>
        <a:bodyPr/>
        <a:lstStyle/>
        <a:p>
          <a:endParaRPr lang="en-US"/>
        </a:p>
      </dgm:t>
    </dgm:pt>
    <dgm:pt modelId="{7635F508-A856-4A38-B3AB-2A2E81610F9E}">
      <dgm:prSet phldrT="[Text]"/>
      <dgm:spPr/>
      <dgm:t>
        <a:bodyPr/>
        <a:lstStyle/>
        <a:p>
          <a:r>
            <a:rPr lang="en-US" dirty="0" smtClean="0"/>
            <a:t>Water Quality</a:t>
          </a:r>
          <a:endParaRPr lang="en-US" dirty="0"/>
        </a:p>
      </dgm:t>
    </dgm:pt>
    <dgm:pt modelId="{1E4CE82C-BDA7-4F88-9111-0C29EDFDA773}" type="parTrans" cxnId="{C8790392-CD8A-4EC7-87C6-9D69ACA00DA6}">
      <dgm:prSet/>
      <dgm:spPr/>
      <dgm:t>
        <a:bodyPr/>
        <a:lstStyle/>
        <a:p>
          <a:endParaRPr lang="en-US"/>
        </a:p>
      </dgm:t>
    </dgm:pt>
    <dgm:pt modelId="{70EB0D07-19CF-4214-8171-5C969FEFADD7}" type="sibTrans" cxnId="{C8790392-CD8A-4EC7-87C6-9D69ACA00DA6}">
      <dgm:prSet/>
      <dgm:spPr/>
      <dgm:t>
        <a:bodyPr/>
        <a:lstStyle/>
        <a:p>
          <a:endParaRPr lang="en-US"/>
        </a:p>
      </dgm:t>
    </dgm:pt>
    <dgm:pt modelId="{35F2C571-8C91-4D74-81B0-CFC25BBD1942}">
      <dgm:prSet phldrT="[Text]"/>
      <dgm:spPr/>
      <dgm:t>
        <a:bodyPr/>
        <a:lstStyle/>
        <a:p>
          <a:r>
            <a:rPr lang="en-US" dirty="0" smtClean="0"/>
            <a:t>Elevated N (nitrates)</a:t>
          </a:r>
          <a:endParaRPr lang="en-US" dirty="0"/>
        </a:p>
      </dgm:t>
    </dgm:pt>
    <dgm:pt modelId="{160A4DD6-51ED-4F07-94ED-A90EF0213B18}" type="parTrans" cxnId="{2B458996-9A93-4944-BE45-068C26589665}">
      <dgm:prSet/>
      <dgm:spPr/>
      <dgm:t>
        <a:bodyPr/>
        <a:lstStyle/>
        <a:p>
          <a:endParaRPr lang="en-US"/>
        </a:p>
      </dgm:t>
    </dgm:pt>
    <dgm:pt modelId="{E69CB444-C346-4C38-9EA6-55FE928BE58D}" type="sibTrans" cxnId="{2B458996-9A93-4944-BE45-068C26589665}">
      <dgm:prSet/>
      <dgm:spPr/>
      <dgm:t>
        <a:bodyPr/>
        <a:lstStyle/>
        <a:p>
          <a:endParaRPr lang="en-US"/>
        </a:p>
      </dgm:t>
    </dgm:pt>
    <dgm:pt modelId="{73BAA60A-FF04-499D-B3A7-7D95C69C2B60}">
      <dgm:prSet phldrT="[Text]"/>
      <dgm:spPr/>
      <dgm:t>
        <a:bodyPr/>
        <a:lstStyle/>
        <a:p>
          <a:r>
            <a:rPr lang="en-US" dirty="0" smtClean="0"/>
            <a:t>Groundwater fed</a:t>
          </a:r>
          <a:endParaRPr lang="en-US" dirty="0"/>
        </a:p>
      </dgm:t>
    </dgm:pt>
    <dgm:pt modelId="{2315ADA7-2B7D-4034-B98C-EC1994474322}" type="parTrans" cxnId="{4036B900-8466-4349-8AE3-74B71B70FFC1}">
      <dgm:prSet/>
      <dgm:spPr/>
      <dgm:t>
        <a:bodyPr/>
        <a:lstStyle/>
        <a:p>
          <a:endParaRPr lang="en-US"/>
        </a:p>
      </dgm:t>
    </dgm:pt>
    <dgm:pt modelId="{BA04F467-44F6-4101-9C85-A287FE2B46F4}" type="sibTrans" cxnId="{4036B900-8466-4349-8AE3-74B71B70FFC1}">
      <dgm:prSet/>
      <dgm:spPr/>
      <dgm:t>
        <a:bodyPr/>
        <a:lstStyle/>
        <a:p>
          <a:endParaRPr lang="en-US"/>
        </a:p>
      </dgm:t>
    </dgm:pt>
    <dgm:pt modelId="{0E44852F-F9A5-4A75-A75B-02F700D32A42}">
      <dgm:prSet phldrT="[Text]"/>
      <dgm:spPr/>
      <dgm:t>
        <a:bodyPr/>
        <a:lstStyle/>
        <a:p>
          <a:r>
            <a:rPr lang="en-US" dirty="0" smtClean="0"/>
            <a:t>Fertilizers </a:t>
          </a:r>
          <a:endParaRPr lang="en-US" dirty="0"/>
        </a:p>
      </dgm:t>
    </dgm:pt>
    <dgm:pt modelId="{598857AB-47B4-4DBA-BB82-F174D8A4C10A}" type="parTrans" cxnId="{C92B9DBF-1E49-4095-9A90-86FB1C5EE150}">
      <dgm:prSet/>
      <dgm:spPr/>
      <dgm:t>
        <a:bodyPr/>
        <a:lstStyle/>
        <a:p>
          <a:endParaRPr lang="en-US"/>
        </a:p>
      </dgm:t>
    </dgm:pt>
    <dgm:pt modelId="{6CC32574-97FB-4978-BE16-7277B097C0E3}" type="sibTrans" cxnId="{C92B9DBF-1E49-4095-9A90-86FB1C5EE150}">
      <dgm:prSet/>
      <dgm:spPr/>
      <dgm:t>
        <a:bodyPr/>
        <a:lstStyle/>
        <a:p>
          <a:endParaRPr lang="en-US"/>
        </a:p>
      </dgm:t>
    </dgm:pt>
    <dgm:pt modelId="{385005FA-4107-4579-96F4-E4D5E2648070}">
      <dgm:prSet phldrT="[Text]"/>
      <dgm:spPr/>
      <dgm:t>
        <a:bodyPr/>
        <a:lstStyle/>
        <a:p>
          <a:r>
            <a:rPr lang="en-US" dirty="0" smtClean="0"/>
            <a:t>100 square mile springshed, increasingly urbanized</a:t>
          </a:r>
          <a:endParaRPr lang="en-US" dirty="0"/>
        </a:p>
      </dgm:t>
    </dgm:pt>
    <dgm:pt modelId="{FD20D9C3-A438-4798-8E4A-8CDB4025E287}" type="sibTrans" cxnId="{1A8A7A49-D52B-4117-803C-7BFB13A8E483}">
      <dgm:prSet/>
      <dgm:spPr/>
      <dgm:t>
        <a:bodyPr/>
        <a:lstStyle/>
        <a:p>
          <a:endParaRPr lang="en-US"/>
        </a:p>
      </dgm:t>
    </dgm:pt>
    <dgm:pt modelId="{997BC4D7-8260-4BE9-896D-B62BE5209330}" type="parTrans" cxnId="{1A8A7A49-D52B-4117-803C-7BFB13A8E483}">
      <dgm:prSet/>
      <dgm:spPr/>
      <dgm:t>
        <a:bodyPr/>
        <a:lstStyle/>
        <a:p>
          <a:endParaRPr lang="en-US"/>
        </a:p>
      </dgm:t>
    </dgm:pt>
    <dgm:pt modelId="{754C2EBB-B27C-4B9C-B51F-1CF71F8B3F7A}">
      <dgm:prSet phldrT="[Text]"/>
      <dgm:spPr/>
      <dgm:t>
        <a:bodyPr/>
        <a:lstStyle/>
        <a:p>
          <a:r>
            <a:rPr lang="en-US" dirty="0" smtClean="0"/>
            <a:t>Primary warm water refuge for manatees</a:t>
          </a:r>
          <a:endParaRPr lang="en-US" dirty="0"/>
        </a:p>
      </dgm:t>
    </dgm:pt>
    <dgm:pt modelId="{CBF291EA-422B-4111-B6FC-657E58515936}" type="sibTrans" cxnId="{2086A8E3-B5A0-48A0-86A1-D24F68AE9E1F}">
      <dgm:prSet/>
      <dgm:spPr/>
      <dgm:t>
        <a:bodyPr/>
        <a:lstStyle/>
        <a:p>
          <a:endParaRPr lang="en-US"/>
        </a:p>
      </dgm:t>
    </dgm:pt>
    <dgm:pt modelId="{093396CE-8C88-47CA-AA16-FE1CDA9870D6}" type="parTrans" cxnId="{2086A8E3-B5A0-48A0-86A1-D24F68AE9E1F}">
      <dgm:prSet/>
      <dgm:spPr/>
      <dgm:t>
        <a:bodyPr/>
        <a:lstStyle/>
        <a:p>
          <a:endParaRPr lang="en-US"/>
        </a:p>
      </dgm:t>
    </dgm:pt>
    <dgm:pt modelId="{FBA2920D-05DD-4841-B1AF-20B242A42017}">
      <dgm:prSet phldrT="[Text]"/>
      <dgm:spPr/>
      <dgm:t>
        <a:bodyPr/>
        <a:lstStyle/>
        <a:p>
          <a:r>
            <a:rPr lang="en-US" dirty="0" smtClean="0"/>
            <a:t>Septic tanks</a:t>
          </a:r>
          <a:endParaRPr lang="en-US" dirty="0"/>
        </a:p>
      </dgm:t>
    </dgm:pt>
    <dgm:pt modelId="{E3EC95C5-EB86-4AD4-87D4-9810322E2497}" type="parTrans" cxnId="{E530158A-1506-4BC5-8E37-2D5C28B7EF0F}">
      <dgm:prSet/>
      <dgm:spPr/>
      <dgm:t>
        <a:bodyPr/>
        <a:lstStyle/>
        <a:p>
          <a:endParaRPr lang="en-US"/>
        </a:p>
      </dgm:t>
    </dgm:pt>
    <dgm:pt modelId="{68B95389-35CE-4B01-B164-66DADECE0766}" type="sibTrans" cxnId="{E530158A-1506-4BC5-8E37-2D5C28B7EF0F}">
      <dgm:prSet/>
      <dgm:spPr/>
      <dgm:t>
        <a:bodyPr/>
        <a:lstStyle/>
        <a:p>
          <a:endParaRPr lang="en-US"/>
        </a:p>
      </dgm:t>
    </dgm:pt>
    <dgm:pt modelId="{2449B7B6-D04E-4FF9-B6E0-4DD879A4CB77}">
      <dgm:prSet phldrT="[Text]"/>
      <dgm:spPr/>
      <dgm:t>
        <a:bodyPr/>
        <a:lstStyle/>
        <a:p>
          <a:r>
            <a:rPr lang="en-US" dirty="0" smtClean="0"/>
            <a:t>Pollutant sources</a:t>
          </a:r>
          <a:endParaRPr lang="en-US" dirty="0"/>
        </a:p>
      </dgm:t>
    </dgm:pt>
    <dgm:pt modelId="{0DC5BE51-22C2-4AF2-A55D-E3CD8C83401A}" type="sibTrans" cxnId="{BA40DF2F-1969-4D05-909C-C0FDE98D9472}">
      <dgm:prSet/>
      <dgm:spPr/>
      <dgm:t>
        <a:bodyPr/>
        <a:lstStyle/>
        <a:p>
          <a:endParaRPr lang="en-US"/>
        </a:p>
      </dgm:t>
    </dgm:pt>
    <dgm:pt modelId="{0453AB56-86FC-4006-8D4A-4807E6A36ACB}" type="parTrans" cxnId="{BA40DF2F-1969-4D05-909C-C0FDE98D9472}">
      <dgm:prSet/>
      <dgm:spPr/>
      <dgm:t>
        <a:bodyPr/>
        <a:lstStyle/>
        <a:p>
          <a:endParaRPr lang="en-US"/>
        </a:p>
      </dgm:t>
    </dgm:pt>
    <dgm:pt modelId="{CC49395E-CD8A-4AA4-BCD3-18E5A7252684}">
      <dgm:prSet phldrT="[Text]"/>
      <dgm:spPr/>
      <dgm:t>
        <a:bodyPr/>
        <a:lstStyle/>
        <a:p>
          <a:r>
            <a:rPr lang="en-US" dirty="0" smtClean="0"/>
            <a:t>Algae overgrowth</a:t>
          </a:r>
          <a:endParaRPr lang="en-US" dirty="0"/>
        </a:p>
      </dgm:t>
    </dgm:pt>
    <dgm:pt modelId="{2AAAE272-7113-4AD1-8218-7A9702138979}" type="parTrans" cxnId="{9F1B4C2B-1F4C-4AED-AA8E-C98EB2F38842}">
      <dgm:prSet/>
      <dgm:spPr/>
    </dgm:pt>
    <dgm:pt modelId="{D9587A6E-659C-4F22-8D54-FAD2A67BCF8E}" type="sibTrans" cxnId="{9F1B4C2B-1F4C-4AED-AA8E-C98EB2F38842}">
      <dgm:prSet/>
      <dgm:spPr/>
    </dgm:pt>
    <dgm:pt modelId="{EE7F5338-A469-4DFC-A26B-FE9763BBE24D}" type="pres">
      <dgm:prSet presAssocID="{FC1BD114-296E-4025-8445-49289EFF3ED1}" presName="linear" presStyleCnt="0">
        <dgm:presLayoutVars>
          <dgm:dir/>
          <dgm:resizeHandles val="exact"/>
        </dgm:presLayoutVars>
      </dgm:prSet>
      <dgm:spPr/>
      <dgm:t>
        <a:bodyPr/>
        <a:lstStyle/>
        <a:p>
          <a:endParaRPr lang="en-US"/>
        </a:p>
      </dgm:t>
    </dgm:pt>
    <dgm:pt modelId="{879B0B74-7ED6-4389-ABA8-05A48A7FCEB6}" type="pres">
      <dgm:prSet presAssocID="{2EE40096-7676-4B22-B56A-FA2DD91C36F0}" presName="comp" presStyleCnt="0"/>
      <dgm:spPr/>
    </dgm:pt>
    <dgm:pt modelId="{8202803C-A432-4ECA-83D5-F167A4C9EED7}" type="pres">
      <dgm:prSet presAssocID="{2EE40096-7676-4B22-B56A-FA2DD91C36F0}" presName="box" presStyleLbl="node1" presStyleIdx="0" presStyleCnt="3"/>
      <dgm:spPr/>
      <dgm:t>
        <a:bodyPr/>
        <a:lstStyle/>
        <a:p>
          <a:endParaRPr lang="en-US"/>
        </a:p>
      </dgm:t>
    </dgm:pt>
    <dgm:pt modelId="{BB5C29E6-AD99-4672-969D-38BB107412A7}" type="pres">
      <dgm:prSet presAssocID="{2EE40096-7676-4B22-B56A-FA2DD91C36F0}"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AEDDFE1-488F-4945-BD16-471D53B2C9FC}" type="pres">
      <dgm:prSet presAssocID="{2EE40096-7676-4B22-B56A-FA2DD91C36F0}" presName="text" presStyleLbl="node1" presStyleIdx="0" presStyleCnt="3">
        <dgm:presLayoutVars>
          <dgm:bulletEnabled val="1"/>
        </dgm:presLayoutVars>
      </dgm:prSet>
      <dgm:spPr/>
      <dgm:t>
        <a:bodyPr/>
        <a:lstStyle/>
        <a:p>
          <a:endParaRPr lang="en-US"/>
        </a:p>
      </dgm:t>
    </dgm:pt>
    <dgm:pt modelId="{BF263819-0B09-4E3C-B20B-E281A7DC3575}" type="pres">
      <dgm:prSet presAssocID="{B68A1D9B-61FD-4AE4-907D-7772170B3E12}" presName="spacer" presStyleCnt="0"/>
      <dgm:spPr/>
    </dgm:pt>
    <dgm:pt modelId="{896B6691-7312-4915-A9A5-D729D6698CF5}" type="pres">
      <dgm:prSet presAssocID="{7635F508-A856-4A38-B3AB-2A2E81610F9E}" presName="comp" presStyleCnt="0"/>
      <dgm:spPr/>
    </dgm:pt>
    <dgm:pt modelId="{FED62FD4-CD0B-4A0C-AE2A-2B63B8670FB1}" type="pres">
      <dgm:prSet presAssocID="{7635F508-A856-4A38-B3AB-2A2E81610F9E}" presName="box" presStyleLbl="node1" presStyleIdx="1" presStyleCnt="3" custLinFactNeighborX="-917" custLinFactNeighborY="2977"/>
      <dgm:spPr/>
      <dgm:t>
        <a:bodyPr/>
        <a:lstStyle/>
        <a:p>
          <a:endParaRPr lang="en-US"/>
        </a:p>
      </dgm:t>
    </dgm:pt>
    <dgm:pt modelId="{EEF69A88-F4B9-4DE6-946D-55227CD2AD5A}" type="pres">
      <dgm:prSet presAssocID="{7635F508-A856-4A38-B3AB-2A2E81610F9E}"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D63EC492-4384-4AF7-8716-D4D860BFAF1E}" type="pres">
      <dgm:prSet presAssocID="{7635F508-A856-4A38-B3AB-2A2E81610F9E}" presName="text" presStyleLbl="node1" presStyleIdx="1" presStyleCnt="3">
        <dgm:presLayoutVars>
          <dgm:bulletEnabled val="1"/>
        </dgm:presLayoutVars>
      </dgm:prSet>
      <dgm:spPr/>
      <dgm:t>
        <a:bodyPr/>
        <a:lstStyle/>
        <a:p>
          <a:endParaRPr lang="en-US"/>
        </a:p>
      </dgm:t>
    </dgm:pt>
    <dgm:pt modelId="{DF252520-5803-49FA-A920-C8CAD5BB22D0}" type="pres">
      <dgm:prSet presAssocID="{70EB0D07-19CF-4214-8171-5C969FEFADD7}" presName="spacer" presStyleCnt="0"/>
      <dgm:spPr/>
    </dgm:pt>
    <dgm:pt modelId="{CCC9AD78-9033-436D-9AC0-9A785E313481}" type="pres">
      <dgm:prSet presAssocID="{2449B7B6-D04E-4FF9-B6E0-4DD879A4CB77}" presName="comp" presStyleCnt="0"/>
      <dgm:spPr/>
    </dgm:pt>
    <dgm:pt modelId="{8249B120-B01A-49EE-AF3E-600F5A4B2EEC}" type="pres">
      <dgm:prSet presAssocID="{2449B7B6-D04E-4FF9-B6E0-4DD879A4CB77}" presName="box" presStyleLbl="node1" presStyleIdx="2" presStyleCnt="3"/>
      <dgm:spPr/>
      <dgm:t>
        <a:bodyPr/>
        <a:lstStyle/>
        <a:p>
          <a:endParaRPr lang="en-US"/>
        </a:p>
      </dgm:t>
    </dgm:pt>
    <dgm:pt modelId="{24039796-1A43-4AFE-98B5-99CFB4C86802}" type="pres">
      <dgm:prSet presAssocID="{2449B7B6-D04E-4FF9-B6E0-4DD879A4CB77}" presName="img"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 modelId="{37FCD932-82BC-4CF2-904C-DC229A0459F0}" type="pres">
      <dgm:prSet presAssocID="{2449B7B6-D04E-4FF9-B6E0-4DD879A4CB77}" presName="text" presStyleLbl="node1" presStyleIdx="2" presStyleCnt="3">
        <dgm:presLayoutVars>
          <dgm:bulletEnabled val="1"/>
        </dgm:presLayoutVars>
      </dgm:prSet>
      <dgm:spPr/>
      <dgm:t>
        <a:bodyPr/>
        <a:lstStyle/>
        <a:p>
          <a:endParaRPr lang="en-US"/>
        </a:p>
      </dgm:t>
    </dgm:pt>
  </dgm:ptLst>
  <dgm:cxnLst>
    <dgm:cxn modelId="{6E222FC4-0049-48D4-BAFC-7022B6B48ED5}" type="presOf" srcId="{754C2EBB-B27C-4B9C-B51F-1CF71F8B3F7A}" destId="{8202803C-A432-4ECA-83D5-F167A4C9EED7}" srcOrd="0" destOrd="1" presId="urn:microsoft.com/office/officeart/2005/8/layout/vList4#7"/>
    <dgm:cxn modelId="{56C6774E-7DDE-4B89-BD69-52D1A121396C}" type="presOf" srcId="{73BAA60A-FF04-499D-B3A7-7D95C69C2B60}" destId="{37FCD932-82BC-4CF2-904C-DC229A0459F0}" srcOrd="1" destOrd="1" presId="urn:microsoft.com/office/officeart/2005/8/layout/vList4#7"/>
    <dgm:cxn modelId="{3E81069E-9CF5-4F3C-A5DC-10B871246F8A}" type="presOf" srcId="{CC49395E-CD8A-4AA4-BCD3-18E5A7252684}" destId="{D63EC492-4384-4AF7-8716-D4D860BFAF1E}" srcOrd="1" destOrd="2" presId="urn:microsoft.com/office/officeart/2005/8/layout/vList4#7"/>
    <dgm:cxn modelId="{706B18B8-B073-4B5A-8EDF-0045C01FAE07}" type="presOf" srcId="{CC49395E-CD8A-4AA4-BCD3-18E5A7252684}" destId="{FED62FD4-CD0B-4A0C-AE2A-2B63B8670FB1}" srcOrd="0" destOrd="2" presId="urn:microsoft.com/office/officeart/2005/8/layout/vList4#7"/>
    <dgm:cxn modelId="{2BEA4AB7-F056-4C90-A078-847CB3E5939B}" type="presOf" srcId="{0E44852F-F9A5-4A75-A75B-02F700D32A42}" destId="{37FCD932-82BC-4CF2-904C-DC229A0459F0}" srcOrd="1" destOrd="3" presId="urn:microsoft.com/office/officeart/2005/8/layout/vList4#7"/>
    <dgm:cxn modelId="{2CDC3DE2-35FA-45AA-8063-7D7941FC4D32}" type="presOf" srcId="{2EE40096-7676-4B22-B56A-FA2DD91C36F0}" destId="{1AEDDFE1-488F-4945-BD16-471D53B2C9FC}" srcOrd="1" destOrd="0" presId="urn:microsoft.com/office/officeart/2005/8/layout/vList4#7"/>
    <dgm:cxn modelId="{E65DC7A1-11F1-4709-A3F5-60CBB6B977DE}" type="presOf" srcId="{35F2C571-8C91-4D74-81B0-CFC25BBD1942}" destId="{FED62FD4-CD0B-4A0C-AE2A-2B63B8670FB1}" srcOrd="0" destOrd="1" presId="urn:microsoft.com/office/officeart/2005/8/layout/vList4#7"/>
    <dgm:cxn modelId="{C92B9DBF-1E49-4095-9A90-86FB1C5EE150}" srcId="{2449B7B6-D04E-4FF9-B6E0-4DD879A4CB77}" destId="{0E44852F-F9A5-4A75-A75B-02F700D32A42}" srcOrd="2" destOrd="0" parTransId="{598857AB-47B4-4DBA-BB82-F174D8A4C10A}" sibTransId="{6CC32574-97FB-4978-BE16-7277B097C0E3}"/>
    <dgm:cxn modelId="{82DF4EA6-4EEA-46BC-A5D6-4048CC66849F}" type="presOf" srcId="{FBA2920D-05DD-4841-B1AF-20B242A42017}" destId="{37FCD932-82BC-4CF2-904C-DC229A0459F0}" srcOrd="1" destOrd="2" presId="urn:microsoft.com/office/officeart/2005/8/layout/vList4#7"/>
    <dgm:cxn modelId="{2086A8E3-B5A0-48A0-86A1-D24F68AE9E1F}" srcId="{2EE40096-7676-4B22-B56A-FA2DD91C36F0}" destId="{754C2EBB-B27C-4B9C-B51F-1CF71F8B3F7A}" srcOrd="0" destOrd="0" parTransId="{093396CE-8C88-47CA-AA16-FE1CDA9870D6}" sibTransId="{CBF291EA-422B-4111-B6FC-657E58515936}"/>
    <dgm:cxn modelId="{0788FDC3-6E0A-47AE-A595-2CCE0624F555}" type="presOf" srcId="{754C2EBB-B27C-4B9C-B51F-1CF71F8B3F7A}" destId="{1AEDDFE1-488F-4945-BD16-471D53B2C9FC}" srcOrd="1" destOrd="1" presId="urn:microsoft.com/office/officeart/2005/8/layout/vList4#7"/>
    <dgm:cxn modelId="{2B458996-9A93-4944-BE45-068C26589665}" srcId="{7635F508-A856-4A38-B3AB-2A2E81610F9E}" destId="{35F2C571-8C91-4D74-81B0-CFC25BBD1942}" srcOrd="0" destOrd="0" parTransId="{160A4DD6-51ED-4F07-94ED-A90EF0213B18}" sibTransId="{E69CB444-C346-4C38-9EA6-55FE928BE58D}"/>
    <dgm:cxn modelId="{660A9F08-ECE5-4390-9319-85A20E2EDA83}" type="presOf" srcId="{7635F508-A856-4A38-B3AB-2A2E81610F9E}" destId="{FED62FD4-CD0B-4A0C-AE2A-2B63B8670FB1}" srcOrd="0" destOrd="0" presId="urn:microsoft.com/office/officeart/2005/8/layout/vList4#7"/>
    <dgm:cxn modelId="{3CCC5BE3-2A87-4837-8BBE-13EE08E46C29}" type="presOf" srcId="{FC1BD114-296E-4025-8445-49289EFF3ED1}" destId="{EE7F5338-A469-4DFC-A26B-FE9763BBE24D}" srcOrd="0" destOrd="0" presId="urn:microsoft.com/office/officeart/2005/8/layout/vList4#7"/>
    <dgm:cxn modelId="{052D2230-96FC-40CC-81F8-8ADACE79BC42}" srcId="{FC1BD114-296E-4025-8445-49289EFF3ED1}" destId="{2EE40096-7676-4B22-B56A-FA2DD91C36F0}" srcOrd="0" destOrd="0" parTransId="{563BDE48-1105-4E68-9CAF-D8057593062E}" sibTransId="{B68A1D9B-61FD-4AE4-907D-7772170B3E12}"/>
    <dgm:cxn modelId="{12DDE992-B859-4D6A-B788-3B31A0FC97A9}" type="presOf" srcId="{385005FA-4107-4579-96F4-E4D5E2648070}" destId="{1AEDDFE1-488F-4945-BD16-471D53B2C9FC}" srcOrd="1" destOrd="2" presId="urn:microsoft.com/office/officeart/2005/8/layout/vList4#7"/>
    <dgm:cxn modelId="{C8790392-CD8A-4EC7-87C6-9D69ACA00DA6}" srcId="{FC1BD114-296E-4025-8445-49289EFF3ED1}" destId="{7635F508-A856-4A38-B3AB-2A2E81610F9E}" srcOrd="1" destOrd="0" parTransId="{1E4CE82C-BDA7-4F88-9111-0C29EDFDA773}" sibTransId="{70EB0D07-19CF-4214-8171-5C969FEFADD7}"/>
    <dgm:cxn modelId="{05C4301A-9B9D-4331-9578-6C01E318CDD3}" type="presOf" srcId="{2449B7B6-D04E-4FF9-B6E0-4DD879A4CB77}" destId="{37FCD932-82BC-4CF2-904C-DC229A0459F0}" srcOrd="1" destOrd="0" presId="urn:microsoft.com/office/officeart/2005/8/layout/vList4#7"/>
    <dgm:cxn modelId="{1A8A7A49-D52B-4117-803C-7BFB13A8E483}" srcId="{2EE40096-7676-4B22-B56A-FA2DD91C36F0}" destId="{385005FA-4107-4579-96F4-E4D5E2648070}" srcOrd="1" destOrd="0" parTransId="{997BC4D7-8260-4BE9-896D-B62BE5209330}" sibTransId="{FD20D9C3-A438-4798-8E4A-8CDB4025E287}"/>
    <dgm:cxn modelId="{BA40DF2F-1969-4D05-909C-C0FDE98D9472}" srcId="{FC1BD114-296E-4025-8445-49289EFF3ED1}" destId="{2449B7B6-D04E-4FF9-B6E0-4DD879A4CB77}" srcOrd="2" destOrd="0" parTransId="{0453AB56-86FC-4006-8D4A-4807E6A36ACB}" sibTransId="{0DC5BE51-22C2-4AF2-A55D-E3CD8C83401A}"/>
    <dgm:cxn modelId="{6774E7A5-8C6E-47E6-95FB-1A1EA24132A1}" type="presOf" srcId="{FBA2920D-05DD-4841-B1AF-20B242A42017}" destId="{8249B120-B01A-49EE-AF3E-600F5A4B2EEC}" srcOrd="0" destOrd="2" presId="urn:microsoft.com/office/officeart/2005/8/layout/vList4#7"/>
    <dgm:cxn modelId="{AEB55B1C-9FF7-4E59-92BC-20FD0C163280}" type="presOf" srcId="{35F2C571-8C91-4D74-81B0-CFC25BBD1942}" destId="{D63EC492-4384-4AF7-8716-D4D860BFAF1E}" srcOrd="1" destOrd="1" presId="urn:microsoft.com/office/officeart/2005/8/layout/vList4#7"/>
    <dgm:cxn modelId="{19983FB0-22E9-46F8-A253-9C19082603FB}" type="presOf" srcId="{385005FA-4107-4579-96F4-E4D5E2648070}" destId="{8202803C-A432-4ECA-83D5-F167A4C9EED7}" srcOrd="0" destOrd="2" presId="urn:microsoft.com/office/officeart/2005/8/layout/vList4#7"/>
    <dgm:cxn modelId="{9A8D1163-1E49-40CE-B240-66DC42C71633}" type="presOf" srcId="{2EE40096-7676-4B22-B56A-FA2DD91C36F0}" destId="{8202803C-A432-4ECA-83D5-F167A4C9EED7}" srcOrd="0" destOrd="0" presId="urn:microsoft.com/office/officeart/2005/8/layout/vList4#7"/>
    <dgm:cxn modelId="{E530158A-1506-4BC5-8E37-2D5C28B7EF0F}" srcId="{2449B7B6-D04E-4FF9-B6E0-4DD879A4CB77}" destId="{FBA2920D-05DD-4841-B1AF-20B242A42017}" srcOrd="1" destOrd="0" parTransId="{E3EC95C5-EB86-4AD4-87D4-9810322E2497}" sibTransId="{68B95389-35CE-4B01-B164-66DADECE0766}"/>
    <dgm:cxn modelId="{71F6C3A7-96B7-4FF1-BB9A-8AC1BD0F405B}" type="presOf" srcId="{0E44852F-F9A5-4A75-A75B-02F700D32A42}" destId="{8249B120-B01A-49EE-AF3E-600F5A4B2EEC}" srcOrd="0" destOrd="3" presId="urn:microsoft.com/office/officeart/2005/8/layout/vList4#7"/>
    <dgm:cxn modelId="{4036B900-8466-4349-8AE3-74B71B70FFC1}" srcId="{2449B7B6-D04E-4FF9-B6E0-4DD879A4CB77}" destId="{73BAA60A-FF04-499D-B3A7-7D95C69C2B60}" srcOrd="0" destOrd="0" parTransId="{2315ADA7-2B7D-4034-B98C-EC1994474322}" sibTransId="{BA04F467-44F6-4101-9C85-A287FE2B46F4}"/>
    <dgm:cxn modelId="{9F1B4C2B-1F4C-4AED-AA8E-C98EB2F38842}" srcId="{7635F508-A856-4A38-B3AB-2A2E81610F9E}" destId="{CC49395E-CD8A-4AA4-BCD3-18E5A7252684}" srcOrd="1" destOrd="0" parTransId="{2AAAE272-7113-4AD1-8218-7A9702138979}" sibTransId="{D9587A6E-659C-4F22-8D54-FAD2A67BCF8E}"/>
    <dgm:cxn modelId="{C1F7780B-BCE2-4FDC-8C64-B9036622B923}" type="presOf" srcId="{7635F508-A856-4A38-B3AB-2A2E81610F9E}" destId="{D63EC492-4384-4AF7-8716-D4D860BFAF1E}" srcOrd="1" destOrd="0" presId="urn:microsoft.com/office/officeart/2005/8/layout/vList4#7"/>
    <dgm:cxn modelId="{581FC4F4-835D-4FB2-BE6F-3FBA15D8B830}" type="presOf" srcId="{73BAA60A-FF04-499D-B3A7-7D95C69C2B60}" destId="{8249B120-B01A-49EE-AF3E-600F5A4B2EEC}" srcOrd="0" destOrd="1" presId="urn:microsoft.com/office/officeart/2005/8/layout/vList4#7"/>
    <dgm:cxn modelId="{91AB693D-913F-4B58-A737-882403C3BD34}" type="presOf" srcId="{2449B7B6-D04E-4FF9-B6E0-4DD879A4CB77}" destId="{8249B120-B01A-49EE-AF3E-600F5A4B2EEC}" srcOrd="0" destOrd="0" presId="urn:microsoft.com/office/officeart/2005/8/layout/vList4#7"/>
    <dgm:cxn modelId="{EA609114-0628-4B99-9130-F9AD289EF1FE}" type="presParOf" srcId="{EE7F5338-A469-4DFC-A26B-FE9763BBE24D}" destId="{879B0B74-7ED6-4389-ABA8-05A48A7FCEB6}" srcOrd="0" destOrd="0" presId="urn:microsoft.com/office/officeart/2005/8/layout/vList4#7"/>
    <dgm:cxn modelId="{5B58677A-2F5B-4DC8-BB7B-B52FA2A89EBC}" type="presParOf" srcId="{879B0B74-7ED6-4389-ABA8-05A48A7FCEB6}" destId="{8202803C-A432-4ECA-83D5-F167A4C9EED7}" srcOrd="0" destOrd="0" presId="urn:microsoft.com/office/officeart/2005/8/layout/vList4#7"/>
    <dgm:cxn modelId="{ACF7F863-C8E4-4862-B4AE-F1F320004ACB}" type="presParOf" srcId="{879B0B74-7ED6-4389-ABA8-05A48A7FCEB6}" destId="{BB5C29E6-AD99-4672-969D-38BB107412A7}" srcOrd="1" destOrd="0" presId="urn:microsoft.com/office/officeart/2005/8/layout/vList4#7"/>
    <dgm:cxn modelId="{B13DF183-4B59-4970-8197-759B0F50B886}" type="presParOf" srcId="{879B0B74-7ED6-4389-ABA8-05A48A7FCEB6}" destId="{1AEDDFE1-488F-4945-BD16-471D53B2C9FC}" srcOrd="2" destOrd="0" presId="urn:microsoft.com/office/officeart/2005/8/layout/vList4#7"/>
    <dgm:cxn modelId="{5ED3383F-B2D7-4C25-8FD3-AF058FA056D1}" type="presParOf" srcId="{EE7F5338-A469-4DFC-A26B-FE9763BBE24D}" destId="{BF263819-0B09-4E3C-B20B-E281A7DC3575}" srcOrd="1" destOrd="0" presId="urn:microsoft.com/office/officeart/2005/8/layout/vList4#7"/>
    <dgm:cxn modelId="{F6056CC8-1977-4CD2-AD37-926044AFFE43}" type="presParOf" srcId="{EE7F5338-A469-4DFC-A26B-FE9763BBE24D}" destId="{896B6691-7312-4915-A9A5-D729D6698CF5}" srcOrd="2" destOrd="0" presId="urn:microsoft.com/office/officeart/2005/8/layout/vList4#7"/>
    <dgm:cxn modelId="{5FD177FE-C76F-494B-8EEF-B8EB8FFC8265}" type="presParOf" srcId="{896B6691-7312-4915-A9A5-D729D6698CF5}" destId="{FED62FD4-CD0B-4A0C-AE2A-2B63B8670FB1}" srcOrd="0" destOrd="0" presId="urn:microsoft.com/office/officeart/2005/8/layout/vList4#7"/>
    <dgm:cxn modelId="{E3C8E88B-D984-401B-B46F-BC6EA4D111C6}" type="presParOf" srcId="{896B6691-7312-4915-A9A5-D729D6698CF5}" destId="{EEF69A88-F4B9-4DE6-946D-55227CD2AD5A}" srcOrd="1" destOrd="0" presId="urn:microsoft.com/office/officeart/2005/8/layout/vList4#7"/>
    <dgm:cxn modelId="{141B872F-0D10-4C76-A966-4122E21B9A46}" type="presParOf" srcId="{896B6691-7312-4915-A9A5-D729D6698CF5}" destId="{D63EC492-4384-4AF7-8716-D4D860BFAF1E}" srcOrd="2" destOrd="0" presId="urn:microsoft.com/office/officeart/2005/8/layout/vList4#7"/>
    <dgm:cxn modelId="{5806FD30-701A-4F6C-A34B-BF186D0F882F}" type="presParOf" srcId="{EE7F5338-A469-4DFC-A26B-FE9763BBE24D}" destId="{DF252520-5803-49FA-A920-C8CAD5BB22D0}" srcOrd="3" destOrd="0" presId="urn:microsoft.com/office/officeart/2005/8/layout/vList4#7"/>
    <dgm:cxn modelId="{D3510704-ED22-43B6-ADF4-6CD0A5B25739}" type="presParOf" srcId="{EE7F5338-A469-4DFC-A26B-FE9763BBE24D}" destId="{CCC9AD78-9033-436D-9AC0-9A785E313481}" srcOrd="4" destOrd="0" presId="urn:microsoft.com/office/officeart/2005/8/layout/vList4#7"/>
    <dgm:cxn modelId="{3DDBC80D-A220-4B6A-9757-9E67060A601B}" type="presParOf" srcId="{CCC9AD78-9033-436D-9AC0-9A785E313481}" destId="{8249B120-B01A-49EE-AF3E-600F5A4B2EEC}" srcOrd="0" destOrd="0" presId="urn:microsoft.com/office/officeart/2005/8/layout/vList4#7"/>
    <dgm:cxn modelId="{53CB5A61-8505-42FF-AFCD-1DEE906C7D0A}" type="presParOf" srcId="{CCC9AD78-9033-436D-9AC0-9A785E313481}" destId="{24039796-1A43-4AFE-98B5-99CFB4C86802}" srcOrd="1" destOrd="0" presId="urn:microsoft.com/office/officeart/2005/8/layout/vList4#7"/>
    <dgm:cxn modelId="{A380434C-280D-45E4-918E-B0FF64B2B086}" type="presParOf" srcId="{CCC9AD78-9033-436D-9AC0-9A785E313481}" destId="{37FCD932-82BC-4CF2-904C-DC229A0459F0}" srcOrd="2" destOrd="0" presId="urn:microsoft.com/office/officeart/2005/8/layout/vList4#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5">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6">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7">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2C8A8CF-2423-40AF-B9B5-7D11EF019A91}" type="datetimeFigureOut">
              <a:rPr lang="en-US" smtClean="0"/>
              <a:pPr/>
              <a:t>3/26/2015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654CAD5-DF74-4A1B-9CEA-FDA4EB840797}" type="slidenum">
              <a:rPr lang="en-US" smtClean="0"/>
              <a:pPr/>
              <a:t>‹#›</a:t>
            </a:fld>
            <a:endParaRPr lang="en-US" dirty="0"/>
          </a:p>
        </p:txBody>
      </p:sp>
    </p:spTree>
    <p:extLst>
      <p:ext uri="{BB962C8B-B14F-4D97-AF65-F5344CB8AC3E}">
        <p14:creationId xmlns:p14="http://schemas.microsoft.com/office/powerpoint/2010/main" xmlns="" val="2680402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8D95CAC-4F88-4C2A-A85B-1057C6D5E85E}" type="datetimeFigureOut">
              <a:rPr lang="en-US" smtClean="0"/>
              <a:pPr/>
              <a:t>3/26/2015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5643835-B703-4099-8D9F-BFBAB852A521}" type="slidenum">
              <a:rPr lang="en-US" smtClean="0"/>
              <a:pPr/>
              <a:t>‹#›</a:t>
            </a:fld>
            <a:endParaRPr lang="en-US" dirty="0"/>
          </a:p>
        </p:txBody>
      </p:sp>
    </p:spTree>
    <p:extLst>
      <p:ext uri="{BB962C8B-B14F-4D97-AF65-F5344CB8AC3E}">
        <p14:creationId xmlns:p14="http://schemas.microsoft.com/office/powerpoint/2010/main" xmlns="" val="300681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Atlantic_Intracoastal_Waterway"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en.wikipedia.org/wiki/Drainage_basin" TargetMode="External"/><Relationship Id="rId4" Type="http://schemas.openxmlformats.org/officeDocument/2006/relationships/hyperlink" Target="http://en.wikipedia.org/wiki/Tomoka_Riv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Ponce_de_Le%C3%B3n_Inle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en.wikipedia.org/wiki/Haulover_Canal" TargetMode="External"/><Relationship Id="rId5" Type="http://schemas.openxmlformats.org/officeDocument/2006/relationships/hyperlink" Target="http://en.wikipedia.org/wiki/Indian_River_(Florida)" TargetMode="External"/><Relationship Id="rId4" Type="http://schemas.openxmlformats.org/officeDocument/2006/relationships/hyperlink" Target="http://en.wikipedia.org/wiki/Merritt_Islan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oridasprings.org/glossar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18,700 acres acquired in the 1986 Endangered Lands Program</a:t>
            </a:r>
            <a:endParaRPr lang="en-US" dirty="0"/>
          </a:p>
        </p:txBody>
      </p:sp>
      <p:sp>
        <p:nvSpPr>
          <p:cNvPr id="4" name="Slide Number Placeholder 3"/>
          <p:cNvSpPr>
            <a:spLocks noGrp="1"/>
          </p:cNvSpPr>
          <p:nvPr>
            <p:ph type="sldNum" sz="quarter" idx="10"/>
          </p:nvPr>
        </p:nvSpPr>
        <p:spPr/>
        <p:txBody>
          <a:bodyPr/>
          <a:lstStyle/>
          <a:p>
            <a:fld id="{25643835-B703-4099-8D9F-BFBAB852A521}"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Tomoka River </a:t>
            </a:r>
            <a:r>
              <a:rPr lang="en-US" baseline="0" dirty="0" smtClean="0"/>
              <a:t>originates in wetlands southwest of Daytona Beach </a:t>
            </a:r>
            <a:r>
              <a:rPr lang="en-US" dirty="0" smtClean="0"/>
              <a:t>flows north for</a:t>
            </a:r>
            <a:r>
              <a:rPr lang="en-US" baseline="0" dirty="0" smtClean="0"/>
              <a:t> approximately 20 miles, emptying into the Halifax River just north of Ormond Beach.  Drains an area of about 110 square miles.  Designated as OFW and Manatee Sanctuary. Has both freshwater and marine segments.</a:t>
            </a:r>
          </a:p>
          <a:p>
            <a:endParaRPr lang="en-US" baseline="0" dirty="0" smtClean="0"/>
          </a:p>
          <a:p>
            <a:endParaRPr lang="en-US" baseline="0" dirty="0" smtClean="0"/>
          </a:p>
          <a:p>
            <a:endParaRPr lang="en-US" dirty="0" smtClean="0"/>
          </a:p>
          <a:p>
            <a:r>
              <a:rPr lang="en-US" dirty="0" smtClean="0"/>
              <a:t>TMDL 2013 sets Chloro</a:t>
            </a:r>
            <a:r>
              <a:rPr lang="en-US" baseline="0" dirty="0" smtClean="0"/>
              <a:t> A and TN and TP targets.</a:t>
            </a:r>
            <a:endParaRPr lang="en-US" dirty="0" smtClean="0"/>
          </a:p>
          <a:p>
            <a:endParaRPr lang="en-US" dirty="0"/>
          </a:p>
        </p:txBody>
      </p:sp>
      <p:sp>
        <p:nvSpPr>
          <p:cNvPr id="4" name="Slide Number Placeholder 3"/>
          <p:cNvSpPr>
            <a:spLocks noGrp="1"/>
          </p:cNvSpPr>
          <p:nvPr>
            <p:ph type="sldNum" sz="quarter" idx="10"/>
          </p:nvPr>
        </p:nvSpPr>
        <p:spPr/>
        <p:txBody>
          <a:bodyPr/>
          <a:lstStyle/>
          <a:p>
            <a:fld id="{55B3A9D9-8F90-43A1-9364-F9E367CE9080}" type="slidenum">
              <a:rPr lang="en-US" smtClean="0"/>
              <a:pPr/>
              <a:t>10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The </a:t>
            </a:r>
            <a:r>
              <a:rPr lang="en-US" b="1" dirty="0" smtClean="0"/>
              <a:t>Halifax River</a:t>
            </a:r>
            <a:r>
              <a:rPr lang="en-US" dirty="0" smtClean="0"/>
              <a:t> is a 23 mile section of the </a:t>
            </a:r>
            <a:r>
              <a:rPr lang="en-US" dirty="0" smtClean="0">
                <a:hlinkClick r:id="rId3" tooltip="Atlantic Intracoastal Waterway"/>
              </a:rPr>
              <a:t>Atlantic Intracoastal Waterway</a:t>
            </a:r>
            <a:r>
              <a:rPr lang="en-US" dirty="0" smtClean="0"/>
              <a:t>, originates at the confluence of the </a:t>
            </a:r>
            <a:r>
              <a:rPr lang="en-US" dirty="0" smtClean="0">
                <a:hlinkClick r:id="rId4" tooltip="Tomoka River"/>
              </a:rPr>
              <a:t>Tomoka River</a:t>
            </a:r>
            <a:r>
              <a:rPr lang="en-US" dirty="0" smtClean="0"/>
              <a:t>, and flows south to Ponce Inlet.</a:t>
            </a:r>
            <a:r>
              <a:rPr lang="en-US" baseline="0" dirty="0" smtClean="0"/>
              <a:t>  </a:t>
            </a:r>
            <a:r>
              <a:rPr lang="en-US" dirty="0" smtClean="0"/>
              <a:t>The Halifax River's </a:t>
            </a:r>
            <a:r>
              <a:rPr lang="en-US" dirty="0" smtClean="0">
                <a:hlinkClick r:id="rId5" tooltip="Drainage basin"/>
              </a:rPr>
              <a:t>drainage basin</a:t>
            </a:r>
            <a:r>
              <a:rPr lang="en-US" dirty="0" smtClean="0"/>
              <a:t> includes most of eastern Volusia County, 340 square miles.  The Halifax River is relatively shallow, averaging</a:t>
            </a:r>
            <a:r>
              <a:rPr lang="en-US" baseline="0" dirty="0" smtClean="0"/>
              <a:t> 4-5 feet deep.</a:t>
            </a:r>
          </a:p>
          <a:p>
            <a:pPr rtl="0"/>
            <a:endParaRPr lang="en-US" baseline="0" dirty="0" smtClean="0"/>
          </a:p>
          <a:p>
            <a:pPr rtl="0"/>
            <a:endParaRPr lang="en-US" baseline="0" dirty="0" smtClean="0"/>
          </a:p>
          <a:p>
            <a:pPr rtl="0"/>
            <a:r>
              <a:rPr lang="en-US" baseline="0" dirty="0" smtClean="0"/>
              <a:t>2013 TMDL 9% reduction from stormwater – stormwater accounts for 73% of TN inputs and 45% of TP</a:t>
            </a:r>
            <a:endParaRPr lang="en-US" dirty="0" smtClean="0"/>
          </a:p>
        </p:txBody>
      </p:sp>
      <p:sp>
        <p:nvSpPr>
          <p:cNvPr id="4" name="Slide Number Placeholder 3"/>
          <p:cNvSpPr>
            <a:spLocks noGrp="1"/>
          </p:cNvSpPr>
          <p:nvPr>
            <p:ph type="sldNum" sz="quarter" idx="10"/>
          </p:nvPr>
        </p:nvSpPr>
        <p:spPr/>
        <p:txBody>
          <a:bodyPr/>
          <a:lstStyle/>
          <a:p>
            <a:fld id="{55B3A9D9-8F90-43A1-9364-F9E367CE9080}"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Spruce Creek is designated</a:t>
            </a:r>
            <a:r>
              <a:rPr lang="en-US" baseline="0" dirty="0" smtClean="0"/>
              <a:t> as </a:t>
            </a:r>
            <a:r>
              <a:rPr lang="en-US" dirty="0" smtClean="0"/>
              <a:t>Outstanding Florida Waters and an official State Canoe trail.  Spruce Creek is a blackwater stream that forms in wetlands about 5 miles west of New Smyrna Beach, flows 20 miles north and east to where it ends at the Intracoastal Waterway. </a:t>
            </a:r>
          </a:p>
          <a:p>
            <a:pPr rtl="0"/>
            <a:endParaRPr lang="en-US" dirty="0" smtClean="0"/>
          </a:p>
          <a:p>
            <a:pPr rtl="0"/>
            <a:r>
              <a:rPr lang="en-US" dirty="0" smtClean="0"/>
              <a:t>Spruce</a:t>
            </a:r>
            <a:r>
              <a:rPr lang="en-US" baseline="0" dirty="0" smtClean="0"/>
              <a:t> Creek has both freshwater and marine segments.  </a:t>
            </a:r>
            <a:endParaRPr lang="en-US" dirty="0" smtClean="0"/>
          </a:p>
          <a:p>
            <a:pPr rtl="0"/>
            <a:endParaRPr lang="en-US" dirty="0" smtClean="0"/>
          </a:p>
          <a:p>
            <a:pPr rtl="0"/>
            <a:r>
              <a:rPr lang="en-US" sz="1100" kern="1200" baseline="0" dirty="0" smtClean="0">
                <a:solidFill>
                  <a:schemeClr val="tx1"/>
                </a:solidFill>
                <a:latin typeface="+mn-lt"/>
                <a:ea typeface="+mn-ea"/>
                <a:cs typeface="+mn-cs"/>
              </a:rPr>
              <a:t>The Spruce Creek watershed is a primarily rural area that is facing increased development pressures. </a:t>
            </a:r>
            <a:r>
              <a:rPr lang="en-US" sz="1100" b="1" kern="1200" baseline="0" dirty="0" smtClean="0">
                <a:solidFill>
                  <a:schemeClr val="tx1"/>
                </a:solidFill>
                <a:latin typeface="+mn-lt"/>
                <a:ea typeface="+mn-ea"/>
                <a:cs typeface="+mn-cs"/>
              </a:rPr>
              <a:t> </a:t>
            </a:r>
            <a:endParaRPr lang="en-US" sz="1100" b="0" kern="1200" baseline="0" dirty="0" smtClean="0">
              <a:solidFill>
                <a:schemeClr val="tx1"/>
              </a:solidFill>
              <a:latin typeface="+mn-lt"/>
              <a:ea typeface="+mn-ea"/>
              <a:cs typeface="+mn-cs"/>
            </a:endParaRPr>
          </a:p>
          <a:p>
            <a:pPr rtl="0"/>
            <a:endParaRPr lang="en-US" sz="1100" b="1" kern="1200" baseline="0" dirty="0" smtClean="0">
              <a:solidFill>
                <a:schemeClr val="tx1"/>
              </a:solidFill>
              <a:latin typeface="+mn-lt"/>
              <a:ea typeface="+mn-ea"/>
              <a:cs typeface="+mn-cs"/>
            </a:endParaRPr>
          </a:p>
          <a:p>
            <a:pPr rtl="0"/>
            <a:r>
              <a:rPr lang="en-US" dirty="0" smtClean="0"/>
              <a:t>2008 TMDL – 27% reduction in</a:t>
            </a:r>
            <a:r>
              <a:rPr lang="en-US" baseline="0" dirty="0" smtClean="0"/>
              <a:t> TP from non-point sources (25% BOD)</a:t>
            </a:r>
            <a:endParaRPr lang="en-US" dirty="0" smtClean="0"/>
          </a:p>
        </p:txBody>
      </p:sp>
      <p:sp>
        <p:nvSpPr>
          <p:cNvPr id="4" name="Slide Number Placeholder 3"/>
          <p:cNvSpPr>
            <a:spLocks noGrp="1"/>
          </p:cNvSpPr>
          <p:nvPr>
            <p:ph type="sldNum" sz="quarter" idx="10"/>
          </p:nvPr>
        </p:nvSpPr>
        <p:spPr/>
        <p:txBody>
          <a:bodyPr/>
          <a:lstStyle/>
          <a:p>
            <a:fld id="{55B3A9D9-8F90-43A1-9364-F9E367CE9080}"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Mosquito Lagoon is a 60 square mile sub-basin of the Indian</a:t>
            </a:r>
            <a:r>
              <a:rPr lang="en-US" baseline="0" dirty="0" smtClean="0"/>
              <a:t> River Lagoon. </a:t>
            </a:r>
            <a:r>
              <a:rPr lang="en-US" dirty="0" smtClean="0"/>
              <a:t>It extends from </a:t>
            </a:r>
            <a:r>
              <a:rPr lang="en-US" dirty="0" smtClean="0">
                <a:hlinkClick r:id="rId3" action="ppaction://hlinkfile" tooltip="Ponce de León Inlet"/>
              </a:rPr>
              <a:t>Ponce de León Inlet</a:t>
            </a:r>
            <a:r>
              <a:rPr lang="en-US" dirty="0" smtClean="0"/>
              <a:t> to the north end of </a:t>
            </a:r>
            <a:r>
              <a:rPr lang="en-US" dirty="0" smtClean="0">
                <a:hlinkClick r:id="rId4" action="ppaction://hlinkfile" tooltip="Merritt Island"/>
              </a:rPr>
              <a:t>Merritt Island</a:t>
            </a:r>
            <a:r>
              <a:rPr lang="en-US" dirty="0" smtClean="0"/>
              <a:t>. It connects to the </a:t>
            </a:r>
            <a:r>
              <a:rPr lang="en-US" dirty="0" smtClean="0">
                <a:hlinkClick r:id="rId5" action="ppaction://hlinkfile" tooltip="Indian River (Florida)"/>
              </a:rPr>
              <a:t>Indian River</a:t>
            </a:r>
            <a:r>
              <a:rPr lang="en-US" dirty="0" smtClean="0"/>
              <a:t> via the </a:t>
            </a:r>
            <a:r>
              <a:rPr lang="en-US" dirty="0" smtClean="0">
                <a:hlinkClick r:id="rId6" action="ppaction://hlinkfile" tooltip="Haulover Canal"/>
              </a:rPr>
              <a:t>Haulover Canal</a:t>
            </a:r>
            <a:r>
              <a:rPr lang="en-US" dirty="0" smtClean="0"/>
              <a:t>. </a:t>
            </a:r>
          </a:p>
          <a:p>
            <a:pPr rtl="0"/>
            <a:endParaRPr lang="en-US" dirty="0" smtClean="0"/>
          </a:p>
          <a:p>
            <a:pPr rtl="0"/>
            <a:r>
              <a:rPr lang="en-US" dirty="0" smtClean="0"/>
              <a:t>Includes</a:t>
            </a:r>
            <a:r>
              <a:rPr lang="en-US" baseline="0" dirty="0" smtClean="0"/>
              <a:t> the 4,740 acre Mosquito Lagoon Aquatic Preserve. Class II shellfish harvesting waters.</a:t>
            </a:r>
            <a:endParaRPr lang="en-US" dirty="0" smtClean="0"/>
          </a:p>
          <a:p>
            <a:pPr rtl="0"/>
            <a:endParaRPr lang="en-US" dirty="0" smtClean="0"/>
          </a:p>
          <a:p>
            <a:r>
              <a:rPr lang="en-US" dirty="0" smtClean="0"/>
              <a:t>Mosquito Lagoon is dominated by shallow flats, is often highly saline, with levels comparable to the ocean.  Due to the distance between inlets, the lagoon has a long retention</a:t>
            </a:r>
            <a:r>
              <a:rPr lang="en-US" baseline="0" dirty="0" smtClean="0"/>
              <a:t> time, and very little flushing.</a:t>
            </a:r>
            <a:r>
              <a:rPr lang="en-US" dirty="0" smtClean="0"/>
              <a:t> </a:t>
            </a:r>
            <a:br>
              <a:rPr lang="en-US" dirty="0" smtClean="0"/>
            </a:br>
            <a:endParaRPr lang="en-US" dirty="0" smtClean="0"/>
          </a:p>
          <a:p>
            <a:r>
              <a:rPr lang="en-US" dirty="0" smtClean="0"/>
              <a:t>For decades Mosquito Lagoon has had good water quality. Currently</a:t>
            </a:r>
            <a:r>
              <a:rPr lang="en-US" baseline="0" dirty="0" smtClean="0"/>
              <a:t> meets </a:t>
            </a:r>
            <a:r>
              <a:rPr lang="en-US" dirty="0" smtClean="0"/>
              <a:t>federal and state standards</a:t>
            </a:r>
            <a:r>
              <a:rPr lang="en-US" baseline="0" dirty="0" smtClean="0"/>
              <a:t> </a:t>
            </a:r>
            <a:r>
              <a:rPr lang="en-US" dirty="0" smtClean="0"/>
              <a:t>for Total Nitrogen, Total phosphorous &amp; chlorophyll, although the DEP</a:t>
            </a:r>
            <a:r>
              <a:rPr lang="en-US" baseline="0" dirty="0" smtClean="0"/>
              <a:t> is proposing new standards, which we will not meet.</a:t>
            </a:r>
            <a:endParaRPr lang="en-US" dirty="0" smtClean="0"/>
          </a:p>
          <a:p>
            <a:pPr fontAlgn="t"/>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55B3A9D9-8F90-43A1-9364-F9E367CE9080}"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848990" rtl="0" eaLnBrk="1" fontAlgn="auto" latinLnBrk="0" hangingPunct="1">
              <a:lnSpc>
                <a:spcPct val="100000"/>
              </a:lnSpc>
              <a:spcBef>
                <a:spcPts val="0"/>
              </a:spcBef>
              <a:spcAft>
                <a:spcPts val="0"/>
              </a:spcAft>
              <a:buClrTx/>
              <a:buSzTx/>
              <a:buFontTx/>
              <a:buNone/>
              <a:tabLst/>
              <a:defRPr/>
            </a:pPr>
            <a:r>
              <a:rPr lang="en-US" dirty="0" smtClean="0"/>
              <a:t>American Heritage River and designated Blueway, portions are OFW.</a:t>
            </a:r>
          </a:p>
          <a:p>
            <a:pPr marL="0" marR="0" indent="0" algn="l" defTabSz="84899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St. Johns River is 310 miles long and it flows north from Indian River County to Jacksonville.  The middle basin is the area where the river widens forming lakes Harney, Jesup, Monroe and George.   </a:t>
            </a:r>
            <a:endParaRPr lang="en-US" baseline="0" dirty="0" smtClean="0"/>
          </a:p>
          <a:p>
            <a:endParaRPr lang="en-US" baseline="0" dirty="0" smtClean="0"/>
          </a:p>
          <a:p>
            <a:r>
              <a:rPr lang="en-US" baseline="0" dirty="0" smtClean="0"/>
              <a:t>The SJR is primarily a freshwater system fed by surface flow and springs – spring water quality impacts the river</a:t>
            </a:r>
            <a:endParaRPr lang="en-US" dirty="0" smtClean="0"/>
          </a:p>
          <a:p>
            <a:endParaRPr lang="en-US" dirty="0" smtClean="0"/>
          </a:p>
          <a:p>
            <a:r>
              <a:rPr lang="en-US" dirty="0" smtClean="0"/>
              <a:t>Because the river flows slowly, it is difficult to flush pollutants.  </a:t>
            </a:r>
          </a:p>
          <a:p>
            <a:endParaRPr lang="en-US" dirty="0" smtClean="0"/>
          </a:p>
          <a:p>
            <a:r>
              <a:rPr lang="en-US" dirty="0" smtClean="0"/>
              <a:t>The St. Johns has elevated</a:t>
            </a:r>
            <a:r>
              <a:rPr lang="en-US" baseline="0" dirty="0" smtClean="0"/>
              <a:t> levels of total nitrogen and phosphorus, and has low dissolved oxygen.  </a:t>
            </a:r>
            <a:r>
              <a:rPr lang="en-US" dirty="0" smtClean="0"/>
              <a:t>Major pollution sources include runoff from urban and agricultural areas,  groundwater</a:t>
            </a:r>
            <a:r>
              <a:rPr lang="en-US" baseline="0" dirty="0" smtClean="0"/>
              <a:t> leaching from septic tanks, </a:t>
            </a:r>
            <a:r>
              <a:rPr lang="en-US" dirty="0" smtClean="0"/>
              <a:t>and discharges from wastewater treatment plants. </a:t>
            </a:r>
          </a:p>
          <a:p>
            <a:endParaRPr lang="en-US" dirty="0" smtClean="0"/>
          </a:p>
          <a:p>
            <a:r>
              <a:rPr lang="en-US" dirty="0" smtClean="0"/>
              <a:t>TMDL for Harney-Monroe TN and TP, DO?</a:t>
            </a:r>
          </a:p>
          <a:p>
            <a:endParaRPr lang="en-US" dirty="0"/>
          </a:p>
        </p:txBody>
      </p:sp>
      <p:sp>
        <p:nvSpPr>
          <p:cNvPr id="4" name="Slide Number Placeholder 3"/>
          <p:cNvSpPr>
            <a:spLocks noGrp="1"/>
          </p:cNvSpPr>
          <p:nvPr>
            <p:ph type="sldNum" sz="quarter" idx="10"/>
          </p:nvPr>
        </p:nvSpPr>
        <p:spPr/>
        <p:txBody>
          <a:bodyPr/>
          <a:lstStyle/>
          <a:p>
            <a:fld id="{55B3A9D9-8F90-43A1-9364-F9E367CE9080}" type="slidenum">
              <a:rPr lang="en-US" smtClean="0"/>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Gemini Springs is a second-magnitude system, discharging 6.5 million gallons of freshwater each day. The springs consist of two primary vents. Gemini Springs was purchased</a:t>
            </a:r>
            <a:r>
              <a:rPr lang="en-US" baseline="0" dirty="0" smtClean="0"/>
              <a:t> by Volusia County in 1994 and is managed as a park. </a:t>
            </a:r>
            <a:endParaRPr lang="en-US" dirty="0" smtClean="0"/>
          </a:p>
          <a:p>
            <a:r>
              <a:rPr lang="en-US" dirty="0" smtClean="0"/>
              <a:t> </a:t>
            </a:r>
          </a:p>
          <a:p>
            <a:r>
              <a:rPr lang="en-US" dirty="0" smtClean="0"/>
              <a:t>Land use in the Gemini springshed changed considerably from 1973 to 2004. During this period, the areal extent of urbanized areas increased four-fold, open-water/wetland areas doubled in size, and forestland decreased 95 percent. </a:t>
            </a:r>
          </a:p>
          <a:p>
            <a:pPr marL="0" marR="0" indent="0" algn="l" defTabSz="84899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848990" rtl="0" eaLnBrk="1" fontAlgn="auto" latinLnBrk="0" hangingPunct="1">
              <a:lnSpc>
                <a:spcPct val="100000"/>
              </a:lnSpc>
              <a:spcBef>
                <a:spcPts val="0"/>
              </a:spcBef>
              <a:spcAft>
                <a:spcPts val="0"/>
              </a:spcAft>
              <a:buClrTx/>
              <a:buSzTx/>
              <a:buFontTx/>
              <a:buNone/>
              <a:tabLst/>
              <a:defRPr/>
            </a:pPr>
            <a:r>
              <a:rPr lang="en-US" baseline="0" dirty="0" smtClean="0"/>
              <a:t>The spring has elevated nitrates, and has been closed for swimming since 2000 due to high bacteria levels.</a:t>
            </a:r>
            <a:endParaRPr lang="en-US" dirty="0" smtClean="0"/>
          </a:p>
          <a:p>
            <a:endParaRPr lang="en-US" dirty="0" smtClean="0"/>
          </a:p>
          <a:p>
            <a:r>
              <a:rPr lang="en-US" dirty="0" smtClean="0"/>
              <a:t>Potential pollution sources</a:t>
            </a:r>
            <a:r>
              <a:rPr lang="en-US" baseline="0" dirty="0" smtClean="0"/>
              <a:t> </a:t>
            </a:r>
            <a:r>
              <a:rPr lang="en-US" dirty="0" smtClean="0"/>
              <a:t>include </a:t>
            </a:r>
            <a:r>
              <a:rPr lang="en-US" baseline="0" dirty="0" smtClean="0"/>
              <a:t>septic systems,  and fertilizer, stormwater runoff.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5B3A9D9-8F90-43A1-9364-F9E367CE9080}" type="slidenum">
              <a:rPr lang="en-US" smtClean="0"/>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Blue Spring is one of 33 1st magnitude springs in FL with flows averaging </a:t>
            </a:r>
            <a:r>
              <a:rPr lang="en-US" baseline="0" dirty="0" smtClean="0"/>
              <a:t>101 million gpd.</a:t>
            </a:r>
            <a:endParaRPr lang="en-US" dirty="0" smtClean="0"/>
          </a:p>
          <a:p>
            <a:r>
              <a:rPr lang="en-US" dirty="0" smtClean="0"/>
              <a:t> </a:t>
            </a:r>
          </a:p>
          <a:p>
            <a:r>
              <a:rPr lang="en-US" dirty="0" smtClean="0"/>
              <a:t>Blue Spring is a primary warm water refuge for manatees in the St. Johns River. The manatees congregate in great numbers in the spring and spring run during the winter months when the spring water is considerably warmer than the water of the St. Johns River. </a:t>
            </a:r>
          </a:p>
          <a:p>
            <a:endParaRPr lang="en-US" baseline="0" dirty="0" smtClean="0"/>
          </a:p>
          <a:p>
            <a:r>
              <a:rPr lang="en-US" dirty="0" smtClean="0"/>
              <a:t>The approximately 100-square mile </a:t>
            </a:r>
            <a:r>
              <a:rPr lang="en-US" dirty="0" smtClean="0">
                <a:hlinkClick r:id="rId3"/>
              </a:rPr>
              <a:t>springshed</a:t>
            </a:r>
            <a:r>
              <a:rPr lang="en-US" dirty="0" smtClean="0"/>
              <a:t> that provides the groundwater for Volusia Blue Spring has seen substantial changes in land use in the last 50 years, from predominantly rural and agricultural to one with increasing high intensity development. </a:t>
            </a:r>
          </a:p>
          <a:p>
            <a:endParaRPr lang="en-US" dirty="0" smtClean="0"/>
          </a:p>
          <a:p>
            <a:r>
              <a:rPr lang="en-US" dirty="0" smtClean="0"/>
              <a:t>Blue Spring has elevated nitrates</a:t>
            </a:r>
            <a:r>
              <a:rPr lang="en-US" baseline="0" dirty="0" smtClean="0"/>
              <a:t> and an overgrowth of algae.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5B3A9D9-8F90-43A1-9364-F9E367CE9080}"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8AA305A-EB37-4790-A1CD-63FAB730D10E}" type="datetime1">
              <a:rPr lang="en-US" smtClean="0"/>
              <a:pPr/>
              <a:t>3/26/2015</a:t>
            </a:fld>
            <a:endParaRPr lang="en-US"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kumimoji="0" lang="en-US" dirty="0">
              <a:solidFill>
                <a:schemeClr val="accent1">
                  <a:tint val="20000"/>
                </a:schemeClr>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5BBC35B-A44B-4119-B8DA-DE9E3DFADA20}" type="slidenum">
              <a:rPr kumimoji="0" lang="en-US" smtClean="0"/>
              <a:pPr/>
              <a:t>‹#›</a:t>
            </a:fld>
            <a:endParaRPr kumimoji="0"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7D41FF-6357-4FE3-A648-2645CE0A2DD3}" type="datetime1">
              <a:rPr lang="en-US" smtClean="0"/>
              <a:pPr/>
              <a:t>3/26/2015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5BDE699-CDD4-4F3B-840C-774F5BF5D970}" type="datetime1">
              <a:rPr lang="en-US" smtClean="0"/>
              <a:pPr/>
              <a:t>3/26/2015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D5BBC35B-A44B-4119-B8DA-DE9E3DFADA20}"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8CC3793-8559-4C8F-94B8-AADB10DC3669}" type="datetime1">
              <a:rPr lang="en-US" smtClean="0"/>
              <a:pPr/>
              <a:t>3/26/2015</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BBC35B-A44B-4119-B8DA-DE9E3DFADA20}" type="slidenum">
              <a:rPr kumimoji="0" lang="en-US" smtClean="0"/>
              <a:pPr/>
              <a:t>‹#›</a:t>
            </a:fld>
            <a:endParaRPr kumimoji="0"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09B1634-13F5-4CAF-81B9-5856BAC7C5FF}" type="datetime1">
              <a:rPr lang="en-US" smtClean="0"/>
              <a:pPr/>
              <a:t>3/26/2015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5BBC35B-A44B-4119-B8DA-DE9E3DFADA20}" type="slidenum">
              <a:rPr kumimoji="0" lang="en-US" smtClean="0"/>
              <a:pPr/>
              <a:t>‹#›</a:t>
            </a:fld>
            <a:endParaRPr kumimoji="0" lang="en-US" dirty="0"/>
          </a:p>
        </p:txBody>
      </p:sp>
      <p:sp>
        <p:nvSpPr>
          <p:cNvPr id="14" name="Footer Placeholder 13"/>
          <p:cNvSpPr>
            <a:spLocks noGrp="1"/>
          </p:cNvSpPr>
          <p:nvPr>
            <p:ph type="ftr" sz="quarter" idx="12"/>
          </p:nvPr>
        </p:nvSpPr>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15E55DA-4951-4C0E-983C-0F20B50A62FC}" type="datetime1">
              <a:rPr lang="en-US" smtClean="0"/>
              <a:pPr/>
              <a:t>3/26/2015</a:t>
            </a:fld>
            <a:endParaRPr lang="en-US" dirty="0"/>
          </a:p>
        </p:txBody>
      </p:sp>
      <p:sp>
        <p:nvSpPr>
          <p:cNvPr id="10" name="Slide Number Placeholder 9"/>
          <p:cNvSpPr>
            <a:spLocks noGrp="1"/>
          </p:cNvSpPr>
          <p:nvPr>
            <p:ph type="sldNum" sz="quarter" idx="16"/>
          </p:nvPr>
        </p:nvSpPr>
        <p:spPr/>
        <p:txBody>
          <a:bodyPr rtlCol="0"/>
          <a:lstStyle/>
          <a:p>
            <a:fld id="{D5BBC35B-A44B-4119-B8DA-DE9E3DFADA20}" type="slidenum">
              <a:rPr kumimoji="0" lang="en-US" smtClean="0"/>
              <a:pPr/>
              <a:t>‹#›</a:t>
            </a:fld>
            <a:endParaRPr kumimoji="0" lang="en-US" dirty="0"/>
          </a:p>
        </p:txBody>
      </p:sp>
      <p:sp>
        <p:nvSpPr>
          <p:cNvPr id="12" name="Footer Placeholder 11"/>
          <p:cNvSpPr>
            <a:spLocks noGrp="1"/>
          </p:cNvSpPr>
          <p:nvPr>
            <p:ph type="ftr" sz="quarter" idx="17"/>
          </p:nvPr>
        </p:nvSpPr>
        <p:spPr/>
        <p:txBody>
          <a:bodyPr rtlCol="0"/>
          <a:lstStyle/>
          <a:p>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63A3E25-AA01-489F-B853-C6E6CB4881F3}" type="datetime1">
              <a:rPr lang="en-US" smtClean="0"/>
              <a:pPr/>
              <a:t>3/26/2015</a:t>
            </a:fld>
            <a:endParaRPr lang="en-US" dirty="0"/>
          </a:p>
        </p:txBody>
      </p:sp>
      <p:sp>
        <p:nvSpPr>
          <p:cNvPr id="12" name="Slide Number Placeholder 11"/>
          <p:cNvSpPr>
            <a:spLocks noGrp="1"/>
          </p:cNvSpPr>
          <p:nvPr>
            <p:ph type="sldNum" sz="quarter" idx="16"/>
          </p:nvPr>
        </p:nvSpPr>
        <p:spPr/>
        <p:txBody>
          <a:bodyPr rtlCol="0"/>
          <a:lstStyle/>
          <a:p>
            <a:fld id="{D5BBC35B-A44B-4119-B8DA-DE9E3DFADA20}" type="slidenum">
              <a:rPr kumimoji="0" lang="en-US" smtClean="0"/>
              <a:pPr/>
              <a:t>‹#›</a:t>
            </a:fld>
            <a:endParaRPr kumimoji="0" lang="en-US" dirty="0"/>
          </a:p>
        </p:txBody>
      </p:sp>
      <p:sp>
        <p:nvSpPr>
          <p:cNvPr id="14" name="Footer Placeholder 13"/>
          <p:cNvSpPr>
            <a:spLocks noGrp="1"/>
          </p:cNvSpPr>
          <p:nvPr>
            <p:ph type="ftr" sz="quarter" idx="17"/>
          </p:nvPr>
        </p:nvSpPr>
        <p:spPr/>
        <p:txBody>
          <a:bodyPr rtlCol="0"/>
          <a:lstStyle/>
          <a:p>
            <a:endParaRPr kumimoji="0"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5F58BE9-F63A-41D5-A7D1-2531C389AD36}" type="datetime1">
              <a:rPr lang="en-US" smtClean="0"/>
              <a:pPr/>
              <a:t>3/26/2015</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5BBC35B-A44B-4119-B8DA-DE9E3DFADA20}"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EDAFD9-7E09-4294-85E4-20C6B58635FC}" type="datetime1">
              <a:rPr lang="en-US" smtClean="0"/>
              <a:pPr/>
              <a:t>3/26/2015</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5BBC35B-A44B-4119-B8DA-DE9E3DFADA20}" type="slidenum">
              <a:rPr kumimoji="0" lang="en-US" smtClean="0"/>
              <a:pPr/>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F72B00C-152A-4BE4-BF89-F73B5273A95F}" type="datetime1">
              <a:rPr lang="en-US" smtClean="0"/>
              <a:pPr/>
              <a:t>3/26/2015</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5BBC35B-A44B-4119-B8DA-DE9E3DFADA20}" type="slidenum">
              <a:rPr kumimoji="0" lang="en-US" smtClean="0"/>
              <a:pPr/>
              <a:t>‹#›</a:t>
            </a:fld>
            <a:endParaRPr kumimoji="0"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7F5395A3-0522-4979-B258-4E92B588CDCD}" type="datetime1">
              <a:rPr lang="en-US" smtClean="0"/>
              <a:pPr/>
              <a:t>3/26/2015</a:t>
            </a:fld>
            <a:endParaRPr lang="en-US" dirty="0">
              <a:solidFill>
                <a:schemeClr val="tx1"/>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5BBC35B-A44B-4119-B8DA-DE9E3DFADA20}" type="slidenum">
              <a:rPr kumimoji="0" lang="en-US" smtClean="0"/>
              <a:pPr/>
              <a:t>‹#›</a:t>
            </a:fld>
            <a:endParaRPr kumimoji="0" lang="en-US" dirty="0">
              <a:solidFill>
                <a:schemeClr val="tx1"/>
              </a:solidFill>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kumimoji="0" lang="en-US" dirty="0">
              <a:solidFill>
                <a:schemeClr val="tx1"/>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FD6D8AD-E54B-4BC1-A2EA-11CBF01D55A9}" type="datetime1">
              <a:rPr lang="en-US" smtClean="0"/>
              <a:pPr/>
              <a:t>3/26/2015</a:t>
            </a:fld>
            <a:endParaRPr lang="en-US" sz="1000" dirty="0">
              <a:solidFill>
                <a:schemeClr val="tx1"/>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000" dirty="0">
              <a:solidFill>
                <a:schemeClr val="tx1"/>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5BBC35B-A44B-4119-B8DA-DE9E3DFADA20}" type="slidenum">
              <a:rPr kumimoji="0" lang="en-US" smtClean="0"/>
              <a:pPr/>
              <a:t>‹#›</a:t>
            </a:fld>
            <a:endParaRPr kumimoji="0" lang="en-US" sz="1000" b="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br>
              <a:rPr lang="en-US" dirty="0" smtClean="0"/>
            </a:br>
            <a:r>
              <a:rPr lang="en-US" sz="3600" dirty="0" smtClean="0">
                <a:effectLst/>
              </a:rPr>
              <a:t> </a:t>
            </a:r>
            <a:r>
              <a:rPr lang="en-US" sz="3600" dirty="0" smtClean="0">
                <a:solidFill>
                  <a:schemeClr val="accent1">
                    <a:lumMod val="60000"/>
                    <a:lumOff val="40000"/>
                  </a:schemeClr>
                </a:solidFill>
                <a:effectLst/>
              </a:rPr>
              <a:t>Amendment 1 Panel Discussion</a:t>
            </a:r>
            <a:br>
              <a:rPr lang="en-US" sz="3600" dirty="0" smtClean="0">
                <a:solidFill>
                  <a:schemeClr val="accent1">
                    <a:lumMod val="60000"/>
                    <a:lumOff val="40000"/>
                  </a:schemeClr>
                </a:solidFill>
                <a:effectLst/>
              </a:rPr>
            </a:br>
            <a:r>
              <a:rPr lang="en-US" sz="3200" dirty="0" smtClean="0">
                <a:solidFill>
                  <a:schemeClr val="accent1">
                    <a:lumMod val="60000"/>
                    <a:lumOff val="40000"/>
                  </a:schemeClr>
                </a:solidFill>
              </a:rPr>
              <a:t>Pat Northey </a:t>
            </a:r>
            <a:br>
              <a:rPr lang="en-US" sz="3200" dirty="0" smtClean="0">
                <a:solidFill>
                  <a:schemeClr val="accent1">
                    <a:lumMod val="60000"/>
                    <a:lumOff val="40000"/>
                  </a:schemeClr>
                </a:solidFill>
              </a:rPr>
            </a:br>
            <a:r>
              <a:rPr lang="en-US" sz="3600" dirty="0" smtClean="0">
                <a:effectLst/>
              </a:rPr>
              <a:t/>
            </a:r>
            <a:br>
              <a:rPr lang="en-US" sz="3600" dirty="0" smtClean="0">
                <a:effectLst/>
              </a:rPr>
            </a:br>
            <a:r>
              <a:rPr lang="en-US" sz="3600" dirty="0" smtClean="0">
                <a:effectLst/>
              </a:rPr>
              <a:t/>
            </a:r>
            <a:br>
              <a:rPr lang="en-US" sz="3600" dirty="0" smtClean="0">
                <a:effectLst/>
              </a:rPr>
            </a:br>
            <a:r>
              <a:rPr lang="en-US" sz="3600" dirty="0" smtClean="0">
                <a:effectLst/>
              </a:rPr>
              <a:t> </a:t>
            </a:r>
            <a:endParaRPr lang="en-US" sz="3600" dirty="0">
              <a:effectLst/>
            </a:endParaRPr>
          </a:p>
        </p:txBody>
      </p:sp>
      <p:sp>
        <p:nvSpPr>
          <p:cNvPr id="3" name="Subtitle 2"/>
          <p:cNvSpPr>
            <a:spLocks noGrp="1"/>
          </p:cNvSpPr>
          <p:nvPr>
            <p:ph type="subTitle" idx="1"/>
          </p:nvPr>
        </p:nvSpPr>
        <p:spPr/>
        <p:txBody>
          <a:bodyPr>
            <a:normAutofit/>
          </a:bodyPr>
          <a:lstStyle/>
          <a:p>
            <a:pPr algn="r"/>
            <a:endParaRPr lang="en-US" dirty="0"/>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a:t>1</a:t>
            </a:fld>
            <a:endParaRPr kumimoji="0" lang="en-US"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Tomoka River</a:t>
            </a:r>
            <a:endParaRPr lang="en-US" dirty="0"/>
          </a:p>
        </p:txBody>
      </p:sp>
      <p:graphicFrame>
        <p:nvGraphicFramePr>
          <p:cNvPr id="10" name="Content Placeholder 9"/>
          <p:cNvGraphicFramePr>
            <a:graphicFrameLocks noGrp="1"/>
          </p:cNvGraphicFramePr>
          <p:nvPr>
            <p:ph sz="quarter" idx="1"/>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a:prstGeom prst="rect">
            <a:avLst/>
          </a:prstGeom>
        </p:spPr>
        <p:txBody>
          <a:bodyPr>
            <a:normAutofit fontScale="85000" lnSpcReduction="20000"/>
          </a:bodyPr>
          <a:lstStyle/>
          <a:p>
            <a:fld id="{6F5FBA13-4442-4DD7-BE64-B9F4C72F6FBE}"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Halifax River</a:t>
            </a:r>
            <a:endParaRPr lang="en-US" dirty="0"/>
          </a:p>
        </p:txBody>
      </p:sp>
      <p:graphicFrame>
        <p:nvGraphicFramePr>
          <p:cNvPr id="10" name="Content Placeholder 9"/>
          <p:cNvGraphicFramePr>
            <a:graphicFrameLocks noGrp="1"/>
          </p:cNvGraphicFramePr>
          <p:nvPr>
            <p:ph sz="quarter" idx="1"/>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a:prstGeom prst="rect">
            <a:avLst/>
          </a:prstGeom>
        </p:spPr>
        <p:txBody>
          <a:bodyPr>
            <a:normAutofit fontScale="85000" lnSpcReduction="20000"/>
          </a:bodyPr>
          <a:lstStyle/>
          <a:p>
            <a:fld id="{6F5FBA13-4442-4DD7-BE64-B9F4C72F6FBE}"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Spruce Creek</a:t>
            </a:r>
            <a:endParaRPr lang="en-US" dirty="0"/>
          </a:p>
        </p:txBody>
      </p:sp>
      <p:graphicFrame>
        <p:nvGraphicFramePr>
          <p:cNvPr id="10" name="Content Placeholder 9"/>
          <p:cNvGraphicFramePr>
            <a:graphicFrameLocks noGrp="1"/>
          </p:cNvGraphicFramePr>
          <p:nvPr>
            <p:ph sz="quarter" idx="1"/>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p:txBody>
          <a:bodyPr>
            <a:normAutofit fontScale="85000" lnSpcReduction="20000"/>
          </a:bodyPr>
          <a:lstStyle/>
          <a:p>
            <a:fld id="{6F5FBA13-4442-4DD7-BE64-B9F4C72F6FBE}"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Indian River/Mosquito Lagoon</a:t>
            </a:r>
            <a:endParaRPr lang="en-US" dirty="0"/>
          </a:p>
        </p:txBody>
      </p:sp>
      <p:graphicFrame>
        <p:nvGraphicFramePr>
          <p:cNvPr id="10" name="Content Placeholder 9"/>
          <p:cNvGraphicFramePr>
            <a:graphicFrameLocks noGrp="1"/>
          </p:cNvGraphicFramePr>
          <p:nvPr>
            <p:ph sz="quarter" idx="1"/>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p:txBody>
          <a:bodyPr>
            <a:normAutofit fontScale="85000" lnSpcReduction="20000"/>
          </a:bodyPr>
          <a:lstStyle/>
          <a:p>
            <a:fld id="{6F5FBA13-4442-4DD7-BE64-B9F4C72F6FBE}"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 Johns River</a:t>
            </a:r>
            <a:endParaRPr lang="en-US" dirty="0"/>
          </a:p>
        </p:txBody>
      </p:sp>
      <p:graphicFrame>
        <p:nvGraphicFramePr>
          <p:cNvPr id="10" name="Content Placeholder 9"/>
          <p:cNvGraphicFramePr>
            <a:graphicFrameLocks noGrp="1"/>
          </p:cNvGraphicFramePr>
          <p:nvPr>
            <p:ph sz="quarter" idx="1"/>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p:txBody>
          <a:bodyPr>
            <a:normAutofit fontScale="85000" lnSpcReduction="20000"/>
          </a:bodyPr>
          <a:lstStyle/>
          <a:p>
            <a:fld id="{6F5FBA13-4442-4DD7-BE64-B9F4C72F6FBE}"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Gemini Springs</a:t>
            </a:r>
            <a:endParaRPr lang="en-US" dirty="0"/>
          </a:p>
        </p:txBody>
      </p:sp>
      <p:graphicFrame>
        <p:nvGraphicFramePr>
          <p:cNvPr id="10" name="Content Placeholder 9"/>
          <p:cNvGraphicFramePr>
            <a:graphicFrameLocks noGrp="1"/>
          </p:cNvGraphicFramePr>
          <p:nvPr>
            <p:ph sz="quarter" idx="1"/>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p:txBody>
          <a:bodyPr>
            <a:normAutofit fontScale="85000" lnSpcReduction="20000"/>
          </a:bodyPr>
          <a:lstStyle/>
          <a:p>
            <a:fld id="{6F5FBA13-4442-4DD7-BE64-B9F4C72F6FB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Blue Spring</a:t>
            </a:r>
            <a:endParaRPr lang="en-US" dirty="0"/>
          </a:p>
        </p:txBody>
      </p:sp>
      <p:graphicFrame>
        <p:nvGraphicFramePr>
          <p:cNvPr id="10" name="Content Placeholder 9"/>
          <p:cNvGraphicFramePr>
            <a:graphicFrameLocks noGrp="1"/>
          </p:cNvGraphicFramePr>
          <p:nvPr>
            <p:ph sz="quarter" idx="1"/>
            <p:extLst>
              <p:ext uri="{D42A27DB-BD31-4B8C-83A1-F6EECF244321}">
                <p14:modId xmlns:p14="http://schemas.microsoft.com/office/powerpoint/2010/main" xmlns="" val="2195420248"/>
              </p:ext>
            </p:extLst>
          </p:nvPr>
        </p:nvGraphicFramePr>
        <p:xfrm>
          <a:off x="152400" y="1676400"/>
          <a:ext cx="8763000" cy="4964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6"/>
          </p:nvPr>
        </p:nvSpPr>
        <p:spPr/>
        <p:txBody>
          <a:bodyPr>
            <a:normAutofit fontScale="85000" lnSpcReduction="20000"/>
          </a:bodyPr>
          <a:lstStyle/>
          <a:p>
            <a:fld id="{6F5FBA13-4442-4DD7-BE64-B9F4C72F6FB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Resolution</a:t>
            </a:r>
            <a:endParaRPr lang="en-US" dirty="0"/>
          </a:p>
        </p:txBody>
      </p:sp>
      <p:pic>
        <p:nvPicPr>
          <p:cNvPr id="6147" name="Picture 3"/>
          <p:cNvPicPr>
            <a:picLocks noGrp="1" noChangeAspect="1" noChangeArrowheads="1"/>
          </p:cNvPicPr>
          <p:nvPr>
            <p:ph sz="quarter" idx="1"/>
          </p:nvPr>
        </p:nvPicPr>
        <p:blipFill>
          <a:blip r:embed="rId2" cstate="print"/>
          <a:stretch>
            <a:fillRect/>
          </a:stretch>
        </p:blipFill>
        <p:spPr bwMode="auto">
          <a:xfrm>
            <a:off x="609600" y="1647085"/>
            <a:ext cx="3886200" cy="4456005"/>
          </a:xfrm>
          <a:prstGeom prst="rect">
            <a:avLst/>
          </a:prstGeom>
          <a:noFill/>
          <a:ln w="9525">
            <a:noFill/>
            <a:miter lim="800000"/>
            <a:headEnd/>
            <a:tailEnd/>
          </a:ln>
        </p:spPr>
      </p:pic>
      <p:sp>
        <p:nvSpPr>
          <p:cNvPr id="8" name="Content Placeholder 7"/>
          <p:cNvSpPr>
            <a:spLocks noGrp="1"/>
          </p:cNvSpPr>
          <p:nvPr>
            <p:ph sz="quarter" idx="2"/>
          </p:nvPr>
        </p:nvSpPr>
        <p:spPr/>
        <p:txBody>
          <a:bodyPr/>
          <a:lstStyle/>
          <a:p>
            <a:r>
              <a:rPr lang="en-US" dirty="0" smtClean="0"/>
              <a:t>Adopted September 18, 2014.</a:t>
            </a:r>
          </a:p>
          <a:p>
            <a:r>
              <a:rPr lang="en-US" dirty="0" smtClean="0"/>
              <a:t>Seeking partnerships with cities for water quality projects.</a:t>
            </a:r>
            <a:endParaRPr lang="en-US" dirty="0"/>
          </a:p>
        </p:txBody>
      </p:sp>
      <p:sp>
        <p:nvSpPr>
          <p:cNvPr id="3" name="Slide Number Placeholder 2"/>
          <p:cNvSpPr>
            <a:spLocks noGrp="1"/>
          </p:cNvSpPr>
          <p:nvPr>
            <p:ph type="sldNum" sz="quarter" idx="16"/>
          </p:nvPr>
        </p:nvSpPr>
        <p:spPr/>
        <p:txBody>
          <a:bodyPr>
            <a:normAutofit fontScale="85000" lnSpcReduction="20000"/>
          </a:bodyPr>
          <a:lstStyle/>
          <a:p>
            <a:fld id="{D5BBC35B-A44B-4119-B8DA-DE9E3DFADA20}" type="slidenum">
              <a:rPr kumimoji="0" lang="en-US" smtClean="0"/>
              <a:pPr/>
              <a:t>17</a:t>
            </a:fld>
            <a:endParaRPr kumimoji="0"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effectLst/>
              </a:rPr>
              <a:t>More than 90,000 septic tanks</a:t>
            </a:r>
            <a:endParaRPr lang="en-US" dirty="0">
              <a:effectLst/>
            </a:endParaRPr>
          </a:p>
        </p:txBody>
      </p:sp>
      <p:sp>
        <p:nvSpPr>
          <p:cNvPr id="4" name="Slide Number Placeholder 3"/>
          <p:cNvSpPr>
            <a:spLocks noGrp="1"/>
          </p:cNvSpPr>
          <p:nvPr>
            <p:ph type="sldNum" sz="quarter" idx="12"/>
          </p:nvPr>
        </p:nvSpPr>
        <p:spPr/>
        <p:txBody>
          <a:bodyPr>
            <a:normAutofit fontScale="85000" lnSpcReduction="20000"/>
          </a:bodyPr>
          <a:lstStyle/>
          <a:p>
            <a:fld id="{D5BBC35B-A44B-4119-B8DA-DE9E3DFADA20}" type="slidenum">
              <a:rPr kumimoji="0" lang="en-US" smtClean="0"/>
              <a:pPr/>
              <a:t>18</a:t>
            </a:fld>
            <a:endParaRPr kumimoji="0" lang="en-US"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457200" y="1481138"/>
            <a:ext cx="8220579" cy="5319198"/>
          </a:xfrm>
          <a:prstGeom prst="rect">
            <a:avLst/>
          </a:prstGeom>
          <a:noFill/>
          <a:ln w="9525">
            <a:noFill/>
            <a:miter lim="800000"/>
            <a:headEnd/>
            <a:tailEnd/>
          </a:ln>
        </p:spPr>
      </p:pic>
      <p:sp>
        <p:nvSpPr>
          <p:cNvPr id="5" name="TextBox 4"/>
          <p:cNvSpPr txBox="1"/>
          <p:nvPr/>
        </p:nvSpPr>
        <p:spPr>
          <a:xfrm rot="4009807">
            <a:off x="4375971" y="2018994"/>
            <a:ext cx="721672" cy="215444"/>
          </a:xfrm>
          <a:prstGeom prst="rect">
            <a:avLst/>
          </a:prstGeom>
          <a:noFill/>
        </p:spPr>
        <p:txBody>
          <a:bodyPr wrap="none" rtlCol="0">
            <a:spAutoFit/>
          </a:bodyPr>
          <a:lstStyle/>
          <a:p>
            <a:r>
              <a:rPr lang="en-US" sz="800" dirty="0" smtClean="0"/>
              <a:t>Halifax River</a:t>
            </a:r>
            <a:endParaRPr lang="en-US" sz="800" dirty="0"/>
          </a:p>
        </p:txBody>
      </p:sp>
      <p:sp>
        <p:nvSpPr>
          <p:cNvPr id="6" name="TextBox 5"/>
          <p:cNvSpPr txBox="1"/>
          <p:nvPr/>
        </p:nvSpPr>
        <p:spPr>
          <a:xfrm rot="3565160">
            <a:off x="5820492" y="5049753"/>
            <a:ext cx="878767" cy="215444"/>
          </a:xfrm>
          <a:prstGeom prst="rect">
            <a:avLst/>
          </a:prstGeom>
          <a:noFill/>
        </p:spPr>
        <p:txBody>
          <a:bodyPr wrap="none" rtlCol="0">
            <a:spAutoFit/>
          </a:bodyPr>
          <a:lstStyle/>
          <a:p>
            <a:r>
              <a:rPr lang="en-US" sz="800" dirty="0" smtClean="0"/>
              <a:t>Mosquito Lagoon</a:t>
            </a:r>
            <a:endParaRPr lang="en-US" sz="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effectLst/>
              </a:rPr>
              <a:t>SEPTIC RETROFIT </a:t>
            </a:r>
            <a:br>
              <a:rPr lang="en-US" sz="3600" dirty="0" smtClean="0">
                <a:effectLst/>
              </a:rPr>
            </a:br>
            <a:r>
              <a:rPr lang="en-US" sz="3600" dirty="0" smtClean="0">
                <a:effectLst/>
              </a:rPr>
              <a:t>AREAS OF CONCERN</a:t>
            </a:r>
            <a:endParaRPr lang="en-US" sz="3600" dirty="0">
              <a:effectLst/>
            </a:endParaRPr>
          </a:p>
        </p:txBody>
      </p:sp>
      <p:sp>
        <p:nvSpPr>
          <p:cNvPr id="5" name="Slide Number Placeholder 4"/>
          <p:cNvSpPr>
            <a:spLocks noGrp="1"/>
          </p:cNvSpPr>
          <p:nvPr>
            <p:ph type="sldNum" sz="quarter" idx="12"/>
          </p:nvPr>
        </p:nvSpPr>
        <p:spPr/>
        <p:txBody>
          <a:bodyPr>
            <a:normAutofit fontScale="85000" lnSpcReduction="20000"/>
          </a:bodyPr>
          <a:lstStyle/>
          <a:p>
            <a:fld id="{D5BBC35B-A44B-4119-B8DA-DE9E3DFADA20}" type="slidenum">
              <a:rPr kumimoji="0" lang="en-US" smtClean="0"/>
              <a:pPr/>
              <a:t>19</a:t>
            </a:fld>
            <a:endParaRPr kumimoji="0" lang="en-US" dirty="0"/>
          </a:p>
        </p:txBody>
      </p:sp>
      <p:sp>
        <p:nvSpPr>
          <p:cNvPr id="3" name="Content Placeholder 2"/>
          <p:cNvSpPr>
            <a:spLocks noGrp="1"/>
          </p:cNvSpPr>
          <p:nvPr>
            <p:ph sz="quarter" idx="1"/>
          </p:nvPr>
        </p:nvSpPr>
        <p:spPr/>
        <p:txBody>
          <a:bodyPr>
            <a:normAutofit fontScale="85000" lnSpcReduction="10000"/>
          </a:bodyPr>
          <a:lstStyle/>
          <a:p>
            <a:pPr>
              <a:buNone/>
            </a:pPr>
            <a:r>
              <a:rPr lang="en-US" b="1" dirty="0" smtClean="0"/>
              <a:t>	</a:t>
            </a:r>
          </a:p>
          <a:p>
            <a:pPr>
              <a:buNone/>
            </a:pPr>
            <a:r>
              <a:rPr lang="en-US" b="1" dirty="0" smtClean="0"/>
              <a:t>	Areas 			#Units* 	Cost **	</a:t>
            </a:r>
          </a:p>
          <a:p>
            <a:pPr>
              <a:buNone/>
            </a:pPr>
            <a:r>
              <a:rPr lang="en-US" dirty="0" smtClean="0"/>
              <a:t> 	North Peninsula 		6,220 	$93,300,000 	</a:t>
            </a:r>
          </a:p>
          <a:p>
            <a:pPr>
              <a:buNone/>
            </a:pPr>
            <a:r>
              <a:rPr lang="en-US" dirty="0" smtClean="0"/>
              <a:t> 	Wilbur/Ponce Inlet 	1,753 	$26,295,000 	</a:t>
            </a:r>
          </a:p>
          <a:p>
            <a:pPr>
              <a:buNone/>
            </a:pPr>
            <a:r>
              <a:rPr lang="en-US" dirty="0" smtClean="0"/>
              <a:t> 	Southeast Volusia 	2,477 	$37,155,000 	</a:t>
            </a:r>
          </a:p>
          <a:p>
            <a:pPr>
              <a:buNone/>
            </a:pPr>
            <a:r>
              <a:rPr lang="en-US" dirty="0" smtClean="0"/>
              <a:t> 	Blue Springshed 		13,220 	$198,300,000 	</a:t>
            </a:r>
          </a:p>
          <a:p>
            <a:pPr>
              <a:buNone/>
            </a:pPr>
            <a:r>
              <a:rPr lang="da-DK" dirty="0" smtClean="0"/>
              <a:t> 	Gemini Springshed 	2,754 	$41,310,000 	</a:t>
            </a:r>
          </a:p>
          <a:p>
            <a:pPr>
              <a:buNone/>
            </a:pPr>
            <a:r>
              <a:rPr lang="en-US" b="1" dirty="0" smtClean="0"/>
              <a:t>	TOTALS 			26,424 	$396,360,000 	</a:t>
            </a:r>
          </a:p>
          <a:p>
            <a:endParaRPr lang="en-US" dirty="0"/>
          </a:p>
        </p:txBody>
      </p:sp>
      <p:sp>
        <p:nvSpPr>
          <p:cNvPr id="4" name="TextBox 3"/>
          <p:cNvSpPr txBox="1"/>
          <p:nvPr/>
        </p:nvSpPr>
        <p:spPr>
          <a:xfrm>
            <a:off x="685800" y="5867400"/>
            <a:ext cx="7911140" cy="830997"/>
          </a:xfrm>
          <a:prstGeom prst="rect">
            <a:avLst/>
          </a:prstGeom>
          <a:noFill/>
        </p:spPr>
        <p:txBody>
          <a:bodyPr wrap="square" rtlCol="0">
            <a:spAutoFit/>
          </a:bodyPr>
          <a:lstStyle/>
          <a:p>
            <a:r>
              <a:rPr lang="en-US" sz="1200" dirty="0" smtClean="0"/>
              <a:t>*Unit count based on ‘Report on the status of sewage disposal and collection in Volusia County, FL’, VCHD November 2013</a:t>
            </a:r>
          </a:p>
          <a:p>
            <a:endParaRPr lang="en-US" sz="1200" dirty="0" smtClean="0"/>
          </a:p>
          <a:p>
            <a:r>
              <a:rPr lang="en-US" sz="1200" dirty="0" smtClean="0"/>
              <a:t>** Approximate unit cost of $15,000 will vary by location and available infrastructure.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BBC35B-A44B-4119-B8DA-DE9E3DFADA20}" type="slidenum">
              <a:rPr kumimoji="0" lang="en-US" smtClean="0"/>
              <a:pPr/>
              <a:t>2</a:t>
            </a:fld>
            <a:endParaRPr kumimoji="0" lang="en-US" dirty="0"/>
          </a:p>
        </p:txBody>
      </p:sp>
      <p:pic>
        <p:nvPicPr>
          <p:cNvPr id="1026" name="Picture 2"/>
          <p:cNvPicPr>
            <a:picLocks noChangeAspect="1" noChangeArrowheads="1"/>
          </p:cNvPicPr>
          <p:nvPr/>
        </p:nvPicPr>
        <p:blipFill>
          <a:blip r:embed="rId3" cstate="print"/>
          <a:srcRect/>
          <a:stretch>
            <a:fillRect/>
          </a:stretch>
        </p:blipFill>
        <p:spPr bwMode="auto">
          <a:xfrm>
            <a:off x="1905000" y="-35859"/>
            <a:ext cx="5327073" cy="6893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Showcase Trails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5BBC35B-A44B-4119-B8DA-DE9E3DFADA20}" type="slidenum">
              <a:rPr kumimoji="0" lang="en-US" smtClean="0"/>
              <a:pPr/>
              <a:t>20</a:t>
            </a:fld>
            <a:endParaRPr kumimoji="0" lang="en-US" dirty="0"/>
          </a:p>
        </p:txBody>
      </p:sp>
      <p:pic>
        <p:nvPicPr>
          <p:cNvPr id="5" name="Content Placeholder 4" descr="Trails map 2014.jpg"/>
          <p:cNvPicPr>
            <a:picLocks noGrp="1" noChangeAspect="1"/>
          </p:cNvPicPr>
          <p:nvPr>
            <p:ph sz="quarter" idx="1"/>
          </p:nvPr>
        </p:nvPicPr>
        <p:blipFill>
          <a:blip r:embed="rId2" cstate="print"/>
          <a:stretch>
            <a:fillRect/>
          </a:stretch>
        </p:blipFill>
        <p:spPr>
          <a:xfrm>
            <a:off x="609600" y="1519881"/>
            <a:ext cx="8229600" cy="5338119"/>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Volusia County Amendment 1 Resolution (Adopted 2-19-15)</a:t>
            </a:r>
            <a:endParaRPr lang="en-US" sz="3200" dirty="0"/>
          </a:p>
        </p:txBody>
      </p:sp>
      <p:sp>
        <p:nvSpPr>
          <p:cNvPr id="3" name="Slide Number Placeholder 2"/>
          <p:cNvSpPr>
            <a:spLocks noGrp="1"/>
          </p:cNvSpPr>
          <p:nvPr>
            <p:ph type="sldNum" sz="quarter" idx="12"/>
          </p:nvPr>
        </p:nvSpPr>
        <p:spPr/>
        <p:txBody>
          <a:bodyPr>
            <a:normAutofit fontScale="85000" lnSpcReduction="20000"/>
          </a:bodyPr>
          <a:lstStyle/>
          <a:p>
            <a:fld id="{D5BBC35B-A44B-4119-B8DA-DE9E3DFADA20}" type="slidenum">
              <a:rPr kumimoji="0" lang="en-US" smtClean="0"/>
              <a:pPr/>
              <a:t>21</a:t>
            </a:fld>
            <a:endParaRPr kumimoji="0" lang="en-US" dirty="0"/>
          </a:p>
        </p:txBody>
      </p:sp>
      <p:sp>
        <p:nvSpPr>
          <p:cNvPr id="4" name="Content Placeholder 3"/>
          <p:cNvSpPr>
            <a:spLocks noGrp="1"/>
          </p:cNvSpPr>
          <p:nvPr>
            <p:ph sz="quarter" idx="1"/>
          </p:nvPr>
        </p:nvSpPr>
        <p:spPr/>
        <p:txBody>
          <a:bodyPr>
            <a:normAutofit fontScale="62500" lnSpcReduction="20000"/>
          </a:bodyPr>
          <a:lstStyle/>
          <a:p>
            <a:pPr marL="0" indent="0">
              <a:buNone/>
            </a:pPr>
            <a:r>
              <a:rPr lang="en-US" dirty="0"/>
              <a:t>The county council advocates that the legislature allocate Amendment 1 funding to provide for infrastructure supporting the water quality initiatives and local priorities of Volusia County, as follows: </a:t>
            </a:r>
          </a:p>
          <a:p>
            <a:r>
              <a:rPr lang="en-US" dirty="0"/>
              <a:t>that implementing legislation provide a long-term commitment of funding to water quality projects targeting 1st magnitude Florida springs, Mosquito Lagoon and Indian River Lagoon and their associated tributaries; </a:t>
            </a:r>
          </a:p>
          <a:p>
            <a:r>
              <a:rPr lang="en-US" dirty="0"/>
              <a:t>that implementation of Amendment 1 recognize a balance of interests and a range of community priorities by provision for equal allocation of funding to infrastructure and land acquisition; </a:t>
            </a:r>
          </a:p>
          <a:p>
            <a:r>
              <a:rPr lang="en-US" dirty="0"/>
              <a:t>that the elimination of substandard septic systems is crucial to the restoration and protection of water bodies of critical state importance, including but not limited to the Mosquito Lagoon, Indian River Lagoon, Blue Spring, the St. Johns River, and the Halifax River and the outstanding waters of Spruce Creek and Tomoka River; and </a:t>
            </a:r>
          </a:p>
          <a:p>
            <a:r>
              <a:rPr lang="en-US" dirty="0"/>
              <a:t>that the provision for dedicated infrastructure funding recognize the burden of major infrastructure investments on properties below the median values for comparable development in the state by allowance for a higher percentage of project funding. </a:t>
            </a:r>
          </a:p>
          <a:p>
            <a:endParaRPr lang="en-US" dirty="0"/>
          </a:p>
        </p:txBody>
      </p:sp>
    </p:spTree>
    <p:extLst>
      <p:ext uri="{BB962C8B-B14F-4D97-AF65-F5344CB8AC3E}">
        <p14:creationId xmlns:p14="http://schemas.microsoft.com/office/powerpoint/2010/main" xmlns="" val="21674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BBC35B-A44B-4119-B8DA-DE9E3DFADA20}" type="slidenum">
              <a:rPr kumimoji="0" lang="en-US" smtClean="0"/>
              <a:pPr/>
              <a:t>3</a:t>
            </a:fld>
            <a:endParaRPr kumimoji="0" lang="en-US" dirty="0"/>
          </a:p>
        </p:txBody>
      </p:sp>
      <p:pic>
        <p:nvPicPr>
          <p:cNvPr id="2050" name="Picture 2"/>
          <p:cNvPicPr>
            <a:picLocks noChangeAspect="1" noChangeArrowheads="1"/>
          </p:cNvPicPr>
          <p:nvPr/>
        </p:nvPicPr>
        <p:blipFill>
          <a:blip r:embed="rId2" cstate="print"/>
          <a:srcRect/>
          <a:stretch>
            <a:fillRect/>
          </a:stretch>
        </p:blipFill>
        <p:spPr bwMode="auto">
          <a:xfrm>
            <a:off x="1927247" y="0"/>
            <a:ext cx="528950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
            </a:r>
            <a:br>
              <a:rPr lang="en-US" dirty="0" smtClean="0"/>
            </a:br>
            <a:r>
              <a:rPr lang="en-US" dirty="0" smtClean="0">
                <a:effectLst/>
              </a:rPr>
              <a:t>Conservation Corridor</a:t>
            </a:r>
            <a:endParaRPr lang="en-US" dirty="0">
              <a:effectLst/>
            </a:endParaRPr>
          </a:p>
        </p:txBody>
      </p:sp>
      <p:sp>
        <p:nvSpPr>
          <p:cNvPr id="4" name="Slide Number Placeholder 3"/>
          <p:cNvSpPr>
            <a:spLocks noGrp="1"/>
          </p:cNvSpPr>
          <p:nvPr>
            <p:ph type="sldNum" sz="quarter" idx="12"/>
          </p:nvPr>
        </p:nvSpPr>
        <p:spPr/>
        <p:txBody>
          <a:bodyPr>
            <a:normAutofit fontScale="85000" lnSpcReduction="20000"/>
          </a:bodyPr>
          <a:lstStyle/>
          <a:p>
            <a:fld id="{D5BBC35B-A44B-4119-B8DA-DE9E3DFADA20}" type="slidenum">
              <a:rPr kumimoji="0" lang="en-US" smtClean="0"/>
              <a:pPr/>
              <a:t>4</a:t>
            </a:fld>
            <a:endParaRPr kumimoji="0" lang="en-US" dirty="0"/>
          </a:p>
        </p:txBody>
      </p:sp>
      <p:sp>
        <p:nvSpPr>
          <p:cNvPr id="2" name="Content Placeholder 1"/>
          <p:cNvSpPr>
            <a:spLocks noGrp="1"/>
          </p:cNvSpPr>
          <p:nvPr>
            <p:ph sz="quarter" idx="1"/>
          </p:nvPr>
        </p:nvSpPr>
        <p:spPr/>
        <p:txBody>
          <a:bodyPr>
            <a:normAutofit fontScale="92500"/>
          </a:bodyPr>
          <a:lstStyle/>
          <a:p>
            <a:r>
              <a:rPr lang="en-US" u="sng" dirty="0" smtClean="0"/>
              <a:t>Remaining Acreage ...... 20,800 (in Volusia and Flagler)</a:t>
            </a:r>
          </a:p>
          <a:p>
            <a:endParaRPr lang="en-US" dirty="0" smtClean="0"/>
          </a:p>
          <a:p>
            <a:r>
              <a:rPr lang="en-US" dirty="0" smtClean="0"/>
              <a:t>Source: </a:t>
            </a:r>
            <a:r>
              <a:rPr lang="en-US" i="1" dirty="0" smtClean="0"/>
              <a:t>"Florida Forever Project Evaluation Comparative Analysis" Florida Natural Areas Inventory, November 2013. ........ This report is produced annually to support the State's Acquisition and Restoration Council.</a:t>
            </a:r>
          </a:p>
          <a:p>
            <a:endParaRPr lang="en-US" dirty="0" smtClean="0"/>
          </a:p>
          <a:p>
            <a:r>
              <a:rPr lang="en-US" dirty="0" smtClean="0"/>
              <a:t>Remaining Acreage in Volusia County ....  12,500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BBC35B-A44B-4119-B8DA-DE9E3DFADA20}" type="slidenum">
              <a:rPr kumimoji="0" lang="en-US" smtClean="0"/>
              <a:pPr/>
              <a:t>5</a:t>
            </a:fld>
            <a:endParaRPr kumimoji="0" lang="en-US" dirty="0"/>
          </a:p>
        </p:txBody>
      </p:sp>
      <p:pic>
        <p:nvPicPr>
          <p:cNvPr id="3074" name="Picture 2"/>
          <p:cNvPicPr>
            <a:picLocks noChangeAspect="1" noChangeArrowheads="1"/>
          </p:cNvPicPr>
          <p:nvPr/>
        </p:nvPicPr>
        <p:blipFill>
          <a:blip r:embed="rId2" cstate="print"/>
          <a:srcRect/>
          <a:stretch>
            <a:fillRect/>
          </a:stretch>
        </p:blipFill>
        <p:spPr bwMode="auto">
          <a:xfrm>
            <a:off x="1981200" y="62192"/>
            <a:ext cx="5229457" cy="6795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BBC35B-A44B-4119-B8DA-DE9E3DFADA20}" type="slidenum">
              <a:rPr kumimoji="0" lang="en-US" smtClean="0"/>
              <a:pPr/>
              <a:t>6</a:t>
            </a:fld>
            <a:endParaRPr kumimoji="0" lang="en-US" dirty="0"/>
          </a:p>
        </p:txBody>
      </p:sp>
      <p:pic>
        <p:nvPicPr>
          <p:cNvPr id="4098" name="Picture 2"/>
          <p:cNvPicPr>
            <a:picLocks noChangeAspect="1" noChangeArrowheads="1"/>
          </p:cNvPicPr>
          <p:nvPr/>
        </p:nvPicPr>
        <p:blipFill>
          <a:blip r:embed="rId2" cstate="print"/>
          <a:srcRect/>
          <a:stretch>
            <a:fillRect/>
          </a:stretch>
        </p:blipFill>
        <p:spPr bwMode="auto">
          <a:xfrm>
            <a:off x="1905000" y="-25881"/>
            <a:ext cx="5314021" cy="68838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D5BBC35B-A44B-4119-B8DA-DE9E3DFADA20}" type="slidenum">
              <a:rPr kumimoji="0" lang="en-US" smtClean="0"/>
              <a:pPr/>
              <a:t>7</a:t>
            </a:fld>
            <a:endParaRPr kumimoji="0" lang="en-US" dirty="0"/>
          </a:p>
        </p:txBody>
      </p:sp>
      <p:pic>
        <p:nvPicPr>
          <p:cNvPr id="5122" name="Picture 2"/>
          <p:cNvPicPr>
            <a:picLocks noChangeAspect="1" noChangeArrowheads="1"/>
          </p:cNvPicPr>
          <p:nvPr/>
        </p:nvPicPr>
        <p:blipFill>
          <a:blip r:embed="rId2" cstate="print"/>
          <a:srcRect/>
          <a:stretch>
            <a:fillRect/>
          </a:stretch>
        </p:blipFill>
        <p:spPr bwMode="auto">
          <a:xfrm>
            <a:off x="1905000" y="-28845"/>
            <a:ext cx="5410200" cy="70144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ctr"/>
            <a:r>
              <a:rPr lang="en-US" sz="3600" dirty="0" smtClean="0">
                <a:effectLst/>
              </a:rPr>
              <a:t>Amendment</a:t>
            </a:r>
            <a:r>
              <a:rPr lang="en-US" sz="3600" dirty="0" smtClean="0"/>
              <a:t> 1 Implementation</a:t>
            </a:r>
            <a:endParaRPr lang="en-US" sz="3600" dirty="0"/>
          </a:p>
        </p:txBody>
      </p:sp>
      <p:sp>
        <p:nvSpPr>
          <p:cNvPr id="4" name="Slide Number Placeholder 3"/>
          <p:cNvSpPr>
            <a:spLocks noGrp="1"/>
          </p:cNvSpPr>
          <p:nvPr>
            <p:ph type="sldNum" sz="quarter" idx="12"/>
          </p:nvPr>
        </p:nvSpPr>
        <p:spPr/>
        <p:txBody>
          <a:bodyPr>
            <a:normAutofit fontScale="85000" lnSpcReduction="20000"/>
          </a:bodyPr>
          <a:lstStyle/>
          <a:p>
            <a:fld id="{D5BBC35B-A44B-4119-B8DA-DE9E3DFADA20}" type="slidenum">
              <a:rPr kumimoji="0" lang="en-US" smtClean="0"/>
              <a:pPr/>
              <a:t>8</a:t>
            </a:fld>
            <a:endParaRPr kumimoji="0" lang="en-US" dirty="0"/>
          </a:p>
        </p:txBody>
      </p:sp>
      <p:sp>
        <p:nvSpPr>
          <p:cNvPr id="3" name="Content Placeholder 2"/>
          <p:cNvSpPr>
            <a:spLocks noGrp="1"/>
          </p:cNvSpPr>
          <p:nvPr>
            <p:ph sz="quarter" idx="1"/>
          </p:nvPr>
        </p:nvSpPr>
        <p:spPr>
          <a:xfrm>
            <a:off x="457200" y="1066800"/>
            <a:ext cx="8229600" cy="3886200"/>
          </a:xfrm>
        </p:spPr>
        <p:txBody>
          <a:bodyPr>
            <a:normAutofit/>
          </a:bodyPr>
          <a:lstStyle/>
          <a:p>
            <a:pPr>
              <a:buNone/>
            </a:pPr>
            <a:endParaRPr lang="en-US" dirty="0" smtClean="0"/>
          </a:p>
          <a:p>
            <a:pPr>
              <a:buNone/>
            </a:pPr>
            <a:r>
              <a:rPr lang="en-US" dirty="0" smtClean="0"/>
              <a:t>The County of Volusia intends to</a:t>
            </a:r>
            <a:r>
              <a:rPr lang="en-US" b="1" i="1" dirty="0" smtClean="0"/>
              <a:t> </a:t>
            </a:r>
            <a:r>
              <a:rPr lang="en-US" dirty="0" smtClean="0"/>
              <a:t>engage in the development of criteria to fund important water quality infrastructure improvements. </a:t>
            </a:r>
          </a:p>
          <a:p>
            <a:endParaRPr lang="en-US" dirty="0" smtClean="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effectLst/>
              </a:rPr>
              <a:t>Amendment</a:t>
            </a:r>
            <a:r>
              <a:rPr lang="en-US" sz="3600" dirty="0" smtClean="0"/>
              <a:t> 1 Implementation</a:t>
            </a:r>
            <a:endParaRPr lang="en-US" sz="3600" dirty="0"/>
          </a:p>
        </p:txBody>
      </p:sp>
      <p:sp>
        <p:nvSpPr>
          <p:cNvPr id="4" name="Slide Number Placeholder 3"/>
          <p:cNvSpPr>
            <a:spLocks noGrp="1"/>
          </p:cNvSpPr>
          <p:nvPr>
            <p:ph type="sldNum" sz="quarter" idx="12"/>
          </p:nvPr>
        </p:nvSpPr>
        <p:spPr/>
        <p:txBody>
          <a:bodyPr>
            <a:normAutofit fontScale="85000" lnSpcReduction="20000"/>
          </a:bodyPr>
          <a:lstStyle/>
          <a:p>
            <a:fld id="{D5BBC35B-A44B-4119-B8DA-DE9E3DFADA20}" type="slidenum">
              <a:rPr kumimoji="0" lang="en-US" smtClean="0"/>
              <a:pPr/>
              <a:t>9</a:t>
            </a:fld>
            <a:endParaRPr kumimoji="0" lang="en-US" dirty="0"/>
          </a:p>
        </p:txBody>
      </p:sp>
      <p:sp>
        <p:nvSpPr>
          <p:cNvPr id="2" name="Content Placeholder 1"/>
          <p:cNvSpPr>
            <a:spLocks noGrp="1"/>
          </p:cNvSpPr>
          <p:nvPr>
            <p:ph sz="quarter" idx="1"/>
          </p:nvPr>
        </p:nvSpPr>
        <p:spPr/>
        <p:txBody>
          <a:bodyPr>
            <a:normAutofit/>
          </a:bodyPr>
          <a:lstStyle/>
          <a:p>
            <a:pPr algn="ctr">
              <a:buNone/>
            </a:pPr>
            <a:r>
              <a:rPr lang="en-US" dirty="0" smtClean="0"/>
              <a:t>Volusia County has identified four primary ways to improve water quality: </a:t>
            </a:r>
          </a:p>
          <a:p>
            <a:pPr lvl="1"/>
            <a:r>
              <a:rPr lang="en-US" dirty="0" smtClean="0"/>
              <a:t>1) Eliminating septic tanks in watersheds/springsheds of priority water bodies; </a:t>
            </a:r>
          </a:p>
          <a:p>
            <a:pPr lvl="1"/>
            <a:r>
              <a:rPr lang="en-US" dirty="0" smtClean="0"/>
              <a:t>2) Improving stormwater conveyance and treatment systems to reduce nutrient pollution; </a:t>
            </a:r>
          </a:p>
          <a:p>
            <a:pPr lvl="1"/>
            <a:r>
              <a:rPr lang="en-US" dirty="0" smtClean="0"/>
              <a:t>3) Developing meaningful education and outreach programs to inform citizens about water quality, </a:t>
            </a:r>
          </a:p>
          <a:p>
            <a:pPr lvl="1"/>
            <a:r>
              <a:rPr lang="en-US" dirty="0" smtClean="0"/>
              <a:t>4) Reducing nutrients from wastewater plant discharges to surface or ground water. </a:t>
            </a: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C Enviro">
  <a:themeElements>
    <a:clrScheme name="Custom 1">
      <a:dk1>
        <a:sysClr val="windowText" lastClr="000000"/>
      </a:dk1>
      <a:lt1>
        <a:sysClr val="window" lastClr="FFFFFF"/>
      </a:lt1>
      <a:dk2>
        <a:srgbClr val="1F497D"/>
      </a:dk2>
      <a:lt2>
        <a:srgbClr val="EEECE1"/>
      </a:lt2>
      <a:accent1>
        <a:srgbClr val="366092"/>
      </a:accent1>
      <a:accent2>
        <a:srgbClr val="9BBB59"/>
      </a:accent2>
      <a:accent3>
        <a:srgbClr val="FFFFFF"/>
      </a:accent3>
      <a:accent4>
        <a:srgbClr val="4BACC6"/>
      </a:accent4>
      <a:accent5>
        <a:srgbClr val="C3D69B"/>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VC Enviro</Template>
  <TotalTime>4849</TotalTime>
  <Words>1418</Words>
  <Application>Microsoft Office PowerPoint</Application>
  <PresentationFormat>On-screen Show (4:3)</PresentationFormat>
  <Paragraphs>199</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VC Enviro</vt:lpstr>
      <vt:lpstr>      Amendment 1 Panel Discussion Pat Northey     </vt:lpstr>
      <vt:lpstr>Slide 2</vt:lpstr>
      <vt:lpstr>Slide 3</vt:lpstr>
      <vt:lpstr> Conservation Corridor</vt:lpstr>
      <vt:lpstr>Slide 5</vt:lpstr>
      <vt:lpstr>Slide 6</vt:lpstr>
      <vt:lpstr>Slide 7</vt:lpstr>
      <vt:lpstr>Amendment 1 Implementation</vt:lpstr>
      <vt:lpstr>Amendment 1 Implementation</vt:lpstr>
      <vt:lpstr>Tomoka River</vt:lpstr>
      <vt:lpstr>Halifax River</vt:lpstr>
      <vt:lpstr>Spruce Creek</vt:lpstr>
      <vt:lpstr>Indian River/Mosquito Lagoon</vt:lpstr>
      <vt:lpstr>St. Johns River</vt:lpstr>
      <vt:lpstr>Gemini Springs</vt:lpstr>
      <vt:lpstr>Blue Spring</vt:lpstr>
      <vt:lpstr>Water Quality Resolution</vt:lpstr>
      <vt:lpstr>More than 90,000 septic tanks</vt:lpstr>
      <vt:lpstr>SEPTIC RETROFIT  AREAS OF CONCERN</vt:lpstr>
      <vt:lpstr>Showcase Trails</vt:lpstr>
      <vt:lpstr>Volusia County Amendment 1 Resolution (Adopted 2-19-15)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 Northey</dc:title>
  <dc:creator>kmcgee</dc:creator>
  <cp:lastModifiedBy>County of Volusia</cp:lastModifiedBy>
  <cp:revision>57</cp:revision>
  <dcterms:created xsi:type="dcterms:W3CDTF">2014-10-22T20:42:39Z</dcterms:created>
  <dcterms:modified xsi:type="dcterms:W3CDTF">2015-03-26T19:35:36Z</dcterms:modified>
</cp:coreProperties>
</file>