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688" r:id="rId3"/>
    <p:sldId id="460" r:id="rId4"/>
    <p:sldId id="656" r:id="rId5"/>
    <p:sldId id="665" r:id="rId6"/>
    <p:sldId id="659" r:id="rId7"/>
    <p:sldId id="663" r:id="rId8"/>
    <p:sldId id="666" r:id="rId9"/>
    <p:sldId id="586" r:id="rId10"/>
    <p:sldId id="660" r:id="rId11"/>
    <p:sldId id="637" r:id="rId12"/>
    <p:sldId id="661" r:id="rId13"/>
    <p:sldId id="664" r:id="rId14"/>
    <p:sldId id="671" r:id="rId15"/>
    <p:sldId id="667" r:id="rId16"/>
    <p:sldId id="670" r:id="rId17"/>
    <p:sldId id="689" r:id="rId18"/>
    <p:sldId id="635" r:id="rId19"/>
    <p:sldId id="636" r:id="rId20"/>
    <p:sldId id="674" r:id="rId21"/>
    <p:sldId id="675" r:id="rId22"/>
    <p:sldId id="677" r:id="rId23"/>
    <p:sldId id="676" r:id="rId24"/>
    <p:sldId id="678" r:id="rId25"/>
    <p:sldId id="679" r:id="rId26"/>
    <p:sldId id="681" r:id="rId27"/>
    <p:sldId id="680" r:id="rId28"/>
    <p:sldId id="682" r:id="rId29"/>
    <p:sldId id="683" r:id="rId30"/>
    <p:sldId id="653" r:id="rId31"/>
    <p:sldId id="592" r:id="rId32"/>
    <p:sldId id="684" r:id="rId33"/>
    <p:sldId id="685" r:id="rId34"/>
    <p:sldId id="686" r:id="rId35"/>
    <p:sldId id="68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39" d="100"/>
          <a:sy n="39" d="100"/>
        </p:scale>
        <p:origin x="106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425AC9-B544-4BA9-8647-647B085B327E}" type="datetimeFigureOut">
              <a:rPr lang="en-US" smtClean="0"/>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8F29B-6F1A-4368-8061-0519BE4ED6F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3750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25AC9-B544-4BA9-8647-647B085B327E}" type="datetimeFigureOut">
              <a:rPr lang="en-US" smtClean="0"/>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8F29B-6F1A-4368-8061-0519BE4ED6F9}" type="slidenum">
              <a:rPr lang="en-US" smtClean="0"/>
              <a:t>‹#›</a:t>
            </a:fld>
            <a:endParaRPr lang="en-US"/>
          </a:p>
        </p:txBody>
      </p:sp>
    </p:spTree>
    <p:extLst>
      <p:ext uri="{BB962C8B-B14F-4D97-AF65-F5344CB8AC3E}">
        <p14:creationId xmlns:p14="http://schemas.microsoft.com/office/powerpoint/2010/main" val="1837685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25AC9-B544-4BA9-8647-647B085B327E}" type="datetimeFigureOut">
              <a:rPr lang="en-US" smtClean="0"/>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8F29B-6F1A-4368-8061-0519BE4ED6F9}" type="slidenum">
              <a:rPr lang="en-US" smtClean="0"/>
              <a:t>‹#›</a:t>
            </a:fld>
            <a:endParaRPr lang="en-US"/>
          </a:p>
        </p:txBody>
      </p:sp>
    </p:spTree>
    <p:extLst>
      <p:ext uri="{BB962C8B-B14F-4D97-AF65-F5344CB8AC3E}">
        <p14:creationId xmlns:p14="http://schemas.microsoft.com/office/powerpoint/2010/main" val="3857982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a:t>Click to edit Master title style</a:t>
            </a:r>
          </a:p>
        </p:txBody>
      </p:sp>
      <p:sp>
        <p:nvSpPr>
          <p:cNvPr id="3" name="Content Placeholder 2"/>
          <p:cNvSpPr>
            <a:spLocks noGrp="1"/>
          </p:cNvSpPr>
          <p:nvPr>
            <p:ph idx="1"/>
          </p:nvPr>
        </p:nvSpPr>
        <p:spPr/>
        <p:txBody>
          <a:bodyPr/>
          <a:lstStyle>
            <a:lvl1pPr>
              <a:defRPr sz="2800">
                <a:latin typeface="+mj-lt"/>
              </a:defRPr>
            </a:lvl1pPr>
            <a:lvl2pPr>
              <a:defRPr>
                <a:latin typeface="+mj-lt"/>
              </a:defRPr>
            </a:lvl2pPr>
            <a:lvl3pPr>
              <a:defRPr>
                <a:latin typeface="+mj-lt"/>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3425AC9-B544-4BA9-8647-647B085B327E}" type="datetimeFigureOut">
              <a:rPr lang="en-US" smtClean="0"/>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8F29B-6F1A-4368-8061-0519BE4ED6F9}" type="slidenum">
              <a:rPr lang="en-US" smtClean="0"/>
              <a:t>‹#›</a:t>
            </a:fld>
            <a:endParaRPr lang="en-US"/>
          </a:p>
        </p:txBody>
      </p:sp>
    </p:spTree>
    <p:extLst>
      <p:ext uri="{BB962C8B-B14F-4D97-AF65-F5344CB8AC3E}">
        <p14:creationId xmlns:p14="http://schemas.microsoft.com/office/powerpoint/2010/main" val="170075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425AC9-B544-4BA9-8647-647B085B327E}" type="datetimeFigureOut">
              <a:rPr lang="en-US" smtClean="0"/>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8F29B-6F1A-4368-8061-0519BE4ED6F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476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425AC9-B544-4BA9-8647-647B085B327E}" type="datetimeFigureOut">
              <a:rPr lang="en-US" smtClean="0"/>
              <a:t>6/1/2022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8F29B-6F1A-4368-8061-0519BE4ED6F9}" type="slidenum">
              <a:rPr lang="en-US" smtClean="0"/>
              <a:t>‹#›</a:t>
            </a:fld>
            <a:endParaRPr lang="en-US"/>
          </a:p>
        </p:txBody>
      </p:sp>
    </p:spTree>
    <p:extLst>
      <p:ext uri="{BB962C8B-B14F-4D97-AF65-F5344CB8AC3E}">
        <p14:creationId xmlns:p14="http://schemas.microsoft.com/office/powerpoint/2010/main" val="1327796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425AC9-B544-4BA9-8647-647B085B327E}" type="datetimeFigureOut">
              <a:rPr lang="en-US" smtClean="0"/>
              <a:t>6/1/2022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18F29B-6F1A-4368-8061-0519BE4ED6F9}" type="slidenum">
              <a:rPr lang="en-US" smtClean="0"/>
              <a:t>‹#›</a:t>
            </a:fld>
            <a:endParaRPr lang="en-US"/>
          </a:p>
        </p:txBody>
      </p:sp>
    </p:spTree>
    <p:extLst>
      <p:ext uri="{BB962C8B-B14F-4D97-AF65-F5344CB8AC3E}">
        <p14:creationId xmlns:p14="http://schemas.microsoft.com/office/powerpoint/2010/main" val="799532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425AC9-B544-4BA9-8647-647B085B327E}" type="datetimeFigureOut">
              <a:rPr lang="en-US" smtClean="0"/>
              <a:t>6/1/2022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18F29B-6F1A-4368-8061-0519BE4ED6F9}" type="slidenum">
              <a:rPr lang="en-US" smtClean="0"/>
              <a:t>‹#›</a:t>
            </a:fld>
            <a:endParaRPr lang="en-US"/>
          </a:p>
        </p:txBody>
      </p:sp>
    </p:spTree>
    <p:extLst>
      <p:ext uri="{BB962C8B-B14F-4D97-AF65-F5344CB8AC3E}">
        <p14:creationId xmlns:p14="http://schemas.microsoft.com/office/powerpoint/2010/main" val="409746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3425AC9-B544-4BA9-8647-647B085B327E}" type="datetimeFigureOut">
              <a:rPr lang="en-US" smtClean="0"/>
              <a:t>6/1/2022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F18F29B-6F1A-4368-8061-0519BE4ED6F9}" type="slidenum">
              <a:rPr lang="en-US" smtClean="0"/>
              <a:t>‹#›</a:t>
            </a:fld>
            <a:endParaRPr lang="en-US"/>
          </a:p>
        </p:txBody>
      </p:sp>
    </p:spTree>
    <p:extLst>
      <p:ext uri="{BB962C8B-B14F-4D97-AF65-F5344CB8AC3E}">
        <p14:creationId xmlns:p14="http://schemas.microsoft.com/office/powerpoint/2010/main" val="396761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3425AC9-B544-4BA9-8647-647B085B327E}" type="datetimeFigureOut">
              <a:rPr lang="en-US" smtClean="0"/>
              <a:t>6/1/2022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F18F29B-6F1A-4368-8061-0519BE4ED6F9}" type="slidenum">
              <a:rPr lang="en-US" smtClean="0"/>
              <a:t>‹#›</a:t>
            </a:fld>
            <a:endParaRPr lang="en-US"/>
          </a:p>
        </p:txBody>
      </p:sp>
    </p:spTree>
    <p:extLst>
      <p:ext uri="{BB962C8B-B14F-4D97-AF65-F5344CB8AC3E}">
        <p14:creationId xmlns:p14="http://schemas.microsoft.com/office/powerpoint/2010/main" val="3167737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425AC9-B544-4BA9-8647-647B085B327E}" type="datetimeFigureOut">
              <a:rPr lang="en-US" smtClean="0"/>
              <a:t>6/1/2022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8F29B-6F1A-4368-8061-0519BE4ED6F9}" type="slidenum">
              <a:rPr lang="en-US" smtClean="0"/>
              <a:t>‹#›</a:t>
            </a:fld>
            <a:endParaRPr lang="en-US"/>
          </a:p>
        </p:txBody>
      </p:sp>
    </p:spTree>
    <p:extLst>
      <p:ext uri="{BB962C8B-B14F-4D97-AF65-F5344CB8AC3E}">
        <p14:creationId xmlns:p14="http://schemas.microsoft.com/office/powerpoint/2010/main" val="772903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3425AC9-B544-4BA9-8647-647B085B327E}" type="datetimeFigureOut">
              <a:rPr lang="en-US" smtClean="0"/>
              <a:t>6/1/2022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F18F29B-6F1A-4368-8061-0519BE4ED6F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9231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32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www.dickmanlawfirm.org/" TargetMode="External"/><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hyperlink" Target="mailto:Andrew@dickmanlawfirm.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en.wikipedia.org/wiki/List_of_municipalities_in_Florid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leg.state.fl.us/statutes/index.cfm?App_mode=Display_Statute&amp;Search_String=&amp;URL=0100-0199/0163/Sections/0163.3213.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46323-90E9-426F-96D9-49221CB60D8A}"/>
              </a:ext>
            </a:extLst>
          </p:cNvPr>
          <p:cNvSpPr>
            <a:spLocks noGrp="1"/>
          </p:cNvSpPr>
          <p:nvPr>
            <p:ph type="ctrTitle"/>
          </p:nvPr>
        </p:nvSpPr>
        <p:spPr>
          <a:xfrm>
            <a:off x="1059679" y="828941"/>
            <a:ext cx="10112478" cy="2307365"/>
          </a:xfrm>
        </p:spPr>
        <p:txBody>
          <a:bodyPr>
            <a:normAutofit fontScale="90000"/>
          </a:bodyPr>
          <a:lstStyle/>
          <a:p>
            <a:pPr algn="ctr"/>
            <a:br>
              <a:rPr lang="en-US" sz="4800" b="1" dirty="0">
                <a:solidFill>
                  <a:schemeClr val="accent2"/>
                </a:solidFill>
                <a:latin typeface="+mn-lt"/>
              </a:rPr>
            </a:br>
            <a:br>
              <a:rPr lang="en-US" sz="4800" b="1" dirty="0">
                <a:solidFill>
                  <a:schemeClr val="accent2"/>
                </a:solidFill>
                <a:latin typeface="+mn-lt"/>
              </a:rPr>
            </a:br>
            <a:br>
              <a:rPr lang="en-US" sz="4800" b="1" dirty="0">
                <a:solidFill>
                  <a:schemeClr val="accent2"/>
                </a:solidFill>
                <a:latin typeface="+mn-lt"/>
              </a:rPr>
            </a:br>
            <a:r>
              <a:rPr lang="en-US" sz="4800" b="1" dirty="0">
                <a:solidFill>
                  <a:schemeClr val="accent2"/>
                </a:solidFill>
                <a:latin typeface="+mn-lt"/>
              </a:rPr>
              <a:t>Legislative &amp; Quasi Judicial:</a:t>
            </a:r>
            <a:br>
              <a:rPr lang="en-US" sz="4800" b="1" dirty="0">
                <a:solidFill>
                  <a:schemeClr val="accent2"/>
                </a:solidFill>
                <a:latin typeface="+mn-lt"/>
              </a:rPr>
            </a:br>
            <a:r>
              <a:rPr lang="en-US" sz="4800" b="1" dirty="0">
                <a:solidFill>
                  <a:schemeClr val="accent2"/>
                </a:solidFill>
                <a:latin typeface="+mn-lt"/>
              </a:rPr>
              <a:t>What Every Planner Should Know</a:t>
            </a:r>
            <a:br>
              <a:rPr lang="en-US" sz="4800" b="1" dirty="0">
                <a:solidFill>
                  <a:schemeClr val="accent2"/>
                </a:solidFill>
                <a:latin typeface="+mn-lt"/>
              </a:rPr>
            </a:br>
            <a:br>
              <a:rPr lang="en-US" sz="4800" b="1" dirty="0">
                <a:solidFill>
                  <a:schemeClr val="accent1">
                    <a:lumMod val="75000"/>
                  </a:schemeClr>
                </a:solidFill>
                <a:latin typeface="+mn-lt"/>
              </a:rPr>
            </a:br>
            <a:br>
              <a:rPr lang="en-US" sz="4800" b="1" dirty="0">
                <a:solidFill>
                  <a:schemeClr val="accent1">
                    <a:lumMod val="75000"/>
                  </a:schemeClr>
                </a:solidFill>
              </a:rPr>
            </a:br>
            <a:endParaRPr lang="en-US" sz="4800" dirty="0"/>
          </a:p>
        </p:txBody>
      </p:sp>
      <p:sp>
        <p:nvSpPr>
          <p:cNvPr id="3" name="Subtitle 2">
            <a:extLst>
              <a:ext uri="{FF2B5EF4-FFF2-40B4-BE49-F238E27FC236}">
                <a16:creationId xmlns:a16="http://schemas.microsoft.com/office/drawing/2014/main" id="{F4996356-5E48-4A01-B59D-30F0E6665588}"/>
              </a:ext>
            </a:extLst>
          </p:cNvPr>
          <p:cNvSpPr>
            <a:spLocks noGrp="1"/>
          </p:cNvSpPr>
          <p:nvPr>
            <p:ph type="subTitle" idx="1"/>
          </p:nvPr>
        </p:nvSpPr>
        <p:spPr>
          <a:xfrm>
            <a:off x="1850634" y="2116798"/>
            <a:ext cx="8490729" cy="1345049"/>
          </a:xfrm>
        </p:spPr>
        <p:txBody>
          <a:bodyPr>
            <a:noAutofit/>
          </a:bodyPr>
          <a:lstStyle/>
          <a:p>
            <a:pPr algn="ctr"/>
            <a:r>
              <a:rPr lang="en-US" b="1" dirty="0">
                <a:solidFill>
                  <a:schemeClr val="accent2"/>
                </a:solidFill>
              </a:rPr>
              <a:t>Florida Planning &amp; zoning conference</a:t>
            </a:r>
          </a:p>
          <a:p>
            <a:pPr algn="ctr"/>
            <a:r>
              <a:rPr lang="en-US" b="1" dirty="0">
                <a:solidFill>
                  <a:schemeClr val="accent2"/>
                </a:solidFill>
              </a:rPr>
              <a:t>June 3, 2022</a:t>
            </a:r>
          </a:p>
          <a:p>
            <a:pPr algn="ctr"/>
            <a:r>
              <a:rPr lang="en-US" b="1" dirty="0">
                <a:solidFill>
                  <a:schemeClr val="accent2"/>
                </a:solidFill>
              </a:rPr>
              <a:t>South seas resort </a:t>
            </a:r>
          </a:p>
          <a:p>
            <a:pPr algn="ctr"/>
            <a:r>
              <a:rPr lang="en-US" b="1" dirty="0">
                <a:solidFill>
                  <a:schemeClr val="accent2"/>
                </a:solidFill>
              </a:rPr>
              <a:t>Captiva Florida</a:t>
            </a:r>
          </a:p>
        </p:txBody>
      </p:sp>
      <p:pic>
        <p:nvPicPr>
          <p:cNvPr id="5" name="Picture 4" descr="A picture containing drawing&#10;&#10;Description automatically generated">
            <a:extLst>
              <a:ext uri="{FF2B5EF4-FFF2-40B4-BE49-F238E27FC236}">
                <a16:creationId xmlns:a16="http://schemas.microsoft.com/office/drawing/2014/main" id="{2E392ADC-C744-4BD7-8B6D-2FDFA9E62A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08" y="4680638"/>
            <a:ext cx="3512458" cy="1065745"/>
          </a:xfrm>
          <a:prstGeom prst="rect">
            <a:avLst/>
          </a:prstGeom>
        </p:spPr>
      </p:pic>
      <p:pic>
        <p:nvPicPr>
          <p:cNvPr id="1026" name="Picture 2" descr="Florida Planning and Zoning Association | FPZA">
            <a:extLst>
              <a:ext uri="{FF2B5EF4-FFF2-40B4-BE49-F238E27FC236}">
                <a16:creationId xmlns:a16="http://schemas.microsoft.com/office/drawing/2014/main" id="{401AEC5E-3675-6A56-7981-0CE8D3236E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3723" y="4749704"/>
            <a:ext cx="2784549" cy="9276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CE1971C-500B-8134-5472-CBB18253B077}"/>
              </a:ext>
            </a:extLst>
          </p:cNvPr>
          <p:cNvPicPr>
            <a:picLocks noChangeAspect="1"/>
          </p:cNvPicPr>
          <p:nvPr/>
        </p:nvPicPr>
        <p:blipFill>
          <a:blip r:embed="rId4"/>
          <a:stretch>
            <a:fillRect/>
          </a:stretch>
        </p:blipFill>
        <p:spPr>
          <a:xfrm>
            <a:off x="8286160" y="4870149"/>
            <a:ext cx="2993450" cy="876234"/>
          </a:xfrm>
          <a:prstGeom prst="rect">
            <a:avLst/>
          </a:prstGeom>
        </p:spPr>
      </p:pic>
    </p:spTree>
    <p:extLst>
      <p:ext uri="{BB962C8B-B14F-4D97-AF65-F5344CB8AC3E}">
        <p14:creationId xmlns:p14="http://schemas.microsoft.com/office/powerpoint/2010/main" val="3599380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8C2A6-2B44-8B6C-6802-67E7B3E89174}"/>
              </a:ext>
            </a:extLst>
          </p:cNvPr>
          <p:cNvSpPr>
            <a:spLocks noGrp="1"/>
          </p:cNvSpPr>
          <p:nvPr>
            <p:ph type="title"/>
          </p:nvPr>
        </p:nvSpPr>
        <p:spPr/>
        <p:txBody>
          <a:bodyPr/>
          <a:lstStyle/>
          <a:p>
            <a:pPr algn="ctr"/>
            <a:r>
              <a:rPr lang="en-US" b="1" dirty="0">
                <a:solidFill>
                  <a:schemeClr val="accent2"/>
                </a:solidFill>
              </a:rPr>
              <a:t>Summary</a:t>
            </a:r>
          </a:p>
        </p:txBody>
      </p:sp>
      <p:sp>
        <p:nvSpPr>
          <p:cNvPr id="3" name="Content Placeholder 2">
            <a:extLst>
              <a:ext uri="{FF2B5EF4-FFF2-40B4-BE49-F238E27FC236}">
                <a16:creationId xmlns:a16="http://schemas.microsoft.com/office/drawing/2014/main" id="{32C8DD30-C790-2C9B-7F76-9C9CDA77958E}"/>
              </a:ext>
            </a:extLst>
          </p:cNvPr>
          <p:cNvSpPr>
            <a:spLocks noGrp="1"/>
          </p:cNvSpPr>
          <p:nvPr>
            <p:ph idx="1"/>
          </p:nvPr>
        </p:nvSpPr>
        <p:spPr/>
        <p:txBody>
          <a:bodyPr>
            <a:normAutofit/>
          </a:bodyPr>
          <a:lstStyle/>
          <a:p>
            <a:pPr marL="457200" indent="-457200">
              <a:buFont typeface="Wingdings" panose="05000000000000000000" pitchFamily="2" charset="2"/>
              <a:buChar char="§"/>
            </a:pPr>
            <a:r>
              <a:rPr lang="en-US" sz="3200" dirty="0">
                <a:latin typeface="+mn-lt"/>
              </a:rPr>
              <a:t>Legislative procedures = </a:t>
            </a:r>
            <a:r>
              <a:rPr lang="en-US" sz="3200" b="1" dirty="0">
                <a:latin typeface="+mn-lt"/>
              </a:rPr>
              <a:t>Making</a:t>
            </a:r>
            <a:r>
              <a:rPr lang="en-US" sz="3200" dirty="0">
                <a:latin typeface="+mn-lt"/>
              </a:rPr>
              <a:t> policy</a:t>
            </a:r>
          </a:p>
          <a:p>
            <a:pPr marL="457200" indent="-457200">
              <a:buFont typeface="Wingdings" panose="05000000000000000000" pitchFamily="2" charset="2"/>
              <a:buChar char="§"/>
            </a:pPr>
            <a:r>
              <a:rPr lang="en-US" sz="3200" dirty="0">
                <a:latin typeface="+mn-lt"/>
              </a:rPr>
              <a:t>Quasi-judicial procedures = </a:t>
            </a:r>
            <a:r>
              <a:rPr lang="en-US" sz="3200" b="1" dirty="0">
                <a:latin typeface="+mn-lt"/>
              </a:rPr>
              <a:t>Applying</a:t>
            </a:r>
            <a:r>
              <a:rPr lang="en-US" sz="3200" dirty="0">
                <a:latin typeface="+mn-lt"/>
              </a:rPr>
              <a:t> policy</a:t>
            </a:r>
          </a:p>
        </p:txBody>
      </p:sp>
    </p:spTree>
    <p:extLst>
      <p:ext uri="{BB962C8B-B14F-4D97-AF65-F5344CB8AC3E}">
        <p14:creationId xmlns:p14="http://schemas.microsoft.com/office/powerpoint/2010/main" val="1045042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7C085-88D3-4F77-952B-36078BED0942}"/>
              </a:ext>
            </a:extLst>
          </p:cNvPr>
          <p:cNvSpPr>
            <a:spLocks noGrp="1"/>
          </p:cNvSpPr>
          <p:nvPr>
            <p:ph type="title"/>
          </p:nvPr>
        </p:nvSpPr>
        <p:spPr/>
        <p:txBody>
          <a:bodyPr/>
          <a:lstStyle/>
          <a:p>
            <a:pPr algn="ctr"/>
            <a:r>
              <a:rPr lang="en-US" b="1" dirty="0">
                <a:solidFill>
                  <a:schemeClr val="accent2"/>
                </a:solidFill>
              </a:rPr>
              <a:t>Legislative             vs.             Quasi judicial</a:t>
            </a:r>
          </a:p>
        </p:txBody>
      </p:sp>
      <p:sp>
        <p:nvSpPr>
          <p:cNvPr id="3" name="Content Placeholder 2">
            <a:extLst>
              <a:ext uri="{FF2B5EF4-FFF2-40B4-BE49-F238E27FC236}">
                <a16:creationId xmlns:a16="http://schemas.microsoft.com/office/drawing/2014/main" id="{FBDFF4D6-8E4F-435A-B9D8-D2CCC0C6EDC0}"/>
              </a:ext>
            </a:extLst>
          </p:cNvPr>
          <p:cNvSpPr>
            <a:spLocks noGrp="1"/>
          </p:cNvSpPr>
          <p:nvPr>
            <p:ph sz="half" idx="1"/>
          </p:nvPr>
        </p:nvSpPr>
        <p:spPr>
          <a:xfrm>
            <a:off x="-951976" y="2874200"/>
            <a:ext cx="3927974" cy="3066641"/>
          </a:xfrm>
        </p:spPr>
        <p:txBody>
          <a:bodyPr/>
          <a:lstStyle/>
          <a:p>
            <a:endParaRPr lang="en-US" dirty="0"/>
          </a:p>
          <a:p>
            <a:endParaRPr lang="en-US" dirty="0"/>
          </a:p>
          <a:p>
            <a:endParaRPr lang="en-US" dirty="0"/>
          </a:p>
        </p:txBody>
      </p:sp>
      <p:pic>
        <p:nvPicPr>
          <p:cNvPr id="1026" name="Picture 2">
            <a:extLst>
              <a:ext uri="{FF2B5EF4-FFF2-40B4-BE49-F238E27FC236}">
                <a16:creationId xmlns:a16="http://schemas.microsoft.com/office/drawing/2014/main" id="{5D385D90-37F6-4B13-9CE5-1541F304C0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2688" y="2212521"/>
            <a:ext cx="2521118" cy="35596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emale judge doing research">
            <a:extLst>
              <a:ext uri="{FF2B5EF4-FFF2-40B4-BE49-F238E27FC236}">
                <a16:creationId xmlns:a16="http://schemas.microsoft.com/office/drawing/2014/main" id="{4A53FF70-25B4-4D55-B709-3F54E1336BD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518681" y="2212521"/>
            <a:ext cx="5341408" cy="3559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187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C2D84-CD60-034D-CE40-4FCAEDD0FBD7}"/>
              </a:ext>
            </a:extLst>
          </p:cNvPr>
          <p:cNvSpPr>
            <a:spLocks noGrp="1"/>
          </p:cNvSpPr>
          <p:nvPr>
            <p:ph type="title"/>
          </p:nvPr>
        </p:nvSpPr>
        <p:spPr/>
        <p:txBody>
          <a:bodyPr/>
          <a:lstStyle/>
          <a:p>
            <a:pPr algn="ctr"/>
            <a:r>
              <a:rPr lang="en-US" b="1" dirty="0">
                <a:solidFill>
                  <a:schemeClr val="accent2"/>
                </a:solidFill>
              </a:rPr>
              <a:t>Legislative vs. Quasi-judicial</a:t>
            </a:r>
          </a:p>
        </p:txBody>
      </p:sp>
      <p:sp>
        <p:nvSpPr>
          <p:cNvPr id="3" name="Text Placeholder 2">
            <a:extLst>
              <a:ext uri="{FF2B5EF4-FFF2-40B4-BE49-F238E27FC236}">
                <a16:creationId xmlns:a16="http://schemas.microsoft.com/office/drawing/2014/main" id="{E6A9DEE2-B360-FF67-4E85-FC7E2D56B3D2}"/>
              </a:ext>
            </a:extLst>
          </p:cNvPr>
          <p:cNvSpPr>
            <a:spLocks noGrp="1"/>
          </p:cNvSpPr>
          <p:nvPr>
            <p:ph type="body" idx="1"/>
          </p:nvPr>
        </p:nvSpPr>
        <p:spPr/>
        <p:txBody>
          <a:bodyPr/>
          <a:lstStyle/>
          <a:p>
            <a:pPr algn="ctr"/>
            <a:r>
              <a:rPr lang="en-US" dirty="0">
                <a:solidFill>
                  <a:schemeClr val="accent2"/>
                </a:solidFill>
              </a:rPr>
              <a:t>Legislative</a:t>
            </a:r>
          </a:p>
        </p:txBody>
      </p:sp>
      <p:sp>
        <p:nvSpPr>
          <p:cNvPr id="4" name="Content Placeholder 3">
            <a:extLst>
              <a:ext uri="{FF2B5EF4-FFF2-40B4-BE49-F238E27FC236}">
                <a16:creationId xmlns:a16="http://schemas.microsoft.com/office/drawing/2014/main" id="{C5B756F0-B4BA-5697-E2ED-BFD460999B5E}"/>
              </a:ext>
            </a:extLst>
          </p:cNvPr>
          <p:cNvSpPr>
            <a:spLocks noGrp="1"/>
          </p:cNvSpPr>
          <p:nvPr>
            <p:ph sz="half" idx="2"/>
          </p:nvPr>
        </p:nvSpPr>
        <p:spPr/>
        <p:txBody>
          <a:bodyPr>
            <a:normAutofit/>
          </a:bodyPr>
          <a:lstStyle/>
          <a:p>
            <a:pPr>
              <a:buFont typeface="Wingdings" panose="05000000000000000000" pitchFamily="2" charset="2"/>
              <a:buChar char="§"/>
            </a:pPr>
            <a:r>
              <a:rPr lang="en-US" sz="2800" dirty="0"/>
              <a:t> Policy-making</a:t>
            </a:r>
          </a:p>
          <a:p>
            <a:pPr>
              <a:buFont typeface="Wingdings" panose="05000000000000000000" pitchFamily="2" charset="2"/>
              <a:buChar char="§"/>
            </a:pPr>
            <a:r>
              <a:rPr lang="en-US" sz="2800" dirty="0"/>
              <a:t> Adopting/ Amending Comp Plan</a:t>
            </a:r>
          </a:p>
          <a:p>
            <a:pPr>
              <a:buFont typeface="Wingdings" panose="05000000000000000000" pitchFamily="2" charset="2"/>
              <a:buChar char="§"/>
            </a:pPr>
            <a:r>
              <a:rPr lang="en-US" sz="2800" dirty="0"/>
              <a:t> Adopting/ Amending LDRs</a:t>
            </a:r>
          </a:p>
        </p:txBody>
      </p:sp>
      <p:sp>
        <p:nvSpPr>
          <p:cNvPr id="5" name="Text Placeholder 4">
            <a:extLst>
              <a:ext uri="{FF2B5EF4-FFF2-40B4-BE49-F238E27FC236}">
                <a16:creationId xmlns:a16="http://schemas.microsoft.com/office/drawing/2014/main" id="{83E3F093-3035-60C8-0C2E-E801E852BE92}"/>
              </a:ext>
            </a:extLst>
          </p:cNvPr>
          <p:cNvSpPr>
            <a:spLocks noGrp="1"/>
          </p:cNvSpPr>
          <p:nvPr>
            <p:ph type="body" sz="quarter" idx="3"/>
          </p:nvPr>
        </p:nvSpPr>
        <p:spPr/>
        <p:txBody>
          <a:bodyPr/>
          <a:lstStyle/>
          <a:p>
            <a:pPr algn="ctr"/>
            <a:r>
              <a:rPr lang="en-US" dirty="0">
                <a:solidFill>
                  <a:schemeClr val="accent2"/>
                </a:solidFill>
              </a:rPr>
              <a:t>Quasi judicial</a:t>
            </a:r>
          </a:p>
        </p:txBody>
      </p:sp>
      <p:sp>
        <p:nvSpPr>
          <p:cNvPr id="6" name="Content Placeholder 5">
            <a:extLst>
              <a:ext uri="{FF2B5EF4-FFF2-40B4-BE49-F238E27FC236}">
                <a16:creationId xmlns:a16="http://schemas.microsoft.com/office/drawing/2014/main" id="{C9010731-ED49-E4B9-1B57-2E3B81FC7A03}"/>
              </a:ext>
            </a:extLst>
          </p:cNvPr>
          <p:cNvSpPr>
            <a:spLocks noGrp="1"/>
          </p:cNvSpPr>
          <p:nvPr>
            <p:ph sz="quarter" idx="4"/>
          </p:nvPr>
        </p:nvSpPr>
        <p:spPr/>
        <p:txBody>
          <a:bodyPr>
            <a:normAutofit/>
          </a:bodyPr>
          <a:lstStyle/>
          <a:p>
            <a:pPr>
              <a:buFont typeface="Wingdings" panose="05000000000000000000" pitchFamily="2" charset="2"/>
              <a:buChar char="§"/>
            </a:pPr>
            <a:r>
              <a:rPr lang="en-US" sz="2800" dirty="0"/>
              <a:t> Applying Comp Plan or LDRs</a:t>
            </a:r>
          </a:p>
          <a:p>
            <a:pPr>
              <a:buFont typeface="Wingdings" panose="05000000000000000000" pitchFamily="2" charset="2"/>
              <a:buChar char="§"/>
            </a:pPr>
            <a:r>
              <a:rPr lang="en-US" sz="2800" dirty="0"/>
              <a:t> Rezones</a:t>
            </a:r>
          </a:p>
          <a:p>
            <a:pPr>
              <a:buFont typeface="Wingdings" panose="05000000000000000000" pitchFamily="2" charset="2"/>
              <a:buChar char="§"/>
            </a:pPr>
            <a:r>
              <a:rPr lang="en-US" sz="2800" dirty="0"/>
              <a:t> Adopting/ amending PUD</a:t>
            </a:r>
          </a:p>
          <a:p>
            <a:pPr>
              <a:buFont typeface="Wingdings" panose="05000000000000000000" pitchFamily="2" charset="2"/>
              <a:buChar char="§"/>
            </a:pPr>
            <a:r>
              <a:rPr lang="en-US" sz="2800" dirty="0"/>
              <a:t> Variances/ waivers</a:t>
            </a:r>
          </a:p>
          <a:p>
            <a:pPr>
              <a:buFont typeface="Wingdings" panose="05000000000000000000" pitchFamily="2" charset="2"/>
              <a:buChar char="§"/>
            </a:pPr>
            <a:r>
              <a:rPr lang="en-US" sz="2800" dirty="0"/>
              <a:t> Special exceptions/ Cond. Uses</a:t>
            </a:r>
          </a:p>
        </p:txBody>
      </p:sp>
    </p:spTree>
    <p:extLst>
      <p:ext uri="{BB962C8B-B14F-4D97-AF65-F5344CB8AC3E}">
        <p14:creationId xmlns:p14="http://schemas.microsoft.com/office/powerpoint/2010/main" val="376092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3B2FB-BF66-39DA-1716-48E52FF731DF}"/>
              </a:ext>
            </a:extLst>
          </p:cNvPr>
          <p:cNvSpPr>
            <a:spLocks noGrp="1"/>
          </p:cNvSpPr>
          <p:nvPr>
            <p:ph type="title"/>
          </p:nvPr>
        </p:nvSpPr>
        <p:spPr/>
        <p:txBody>
          <a:bodyPr/>
          <a:lstStyle/>
          <a:p>
            <a:pPr algn="ctr"/>
            <a:r>
              <a:rPr lang="en-US" b="1" dirty="0">
                <a:solidFill>
                  <a:schemeClr val="accent2"/>
                </a:solidFill>
              </a:rPr>
              <a:t>Origin of the Legislative vs. Quasi-judicial distinction</a:t>
            </a:r>
          </a:p>
        </p:txBody>
      </p:sp>
      <p:sp>
        <p:nvSpPr>
          <p:cNvPr id="3" name="Content Placeholder 2">
            <a:extLst>
              <a:ext uri="{FF2B5EF4-FFF2-40B4-BE49-F238E27FC236}">
                <a16:creationId xmlns:a16="http://schemas.microsoft.com/office/drawing/2014/main" id="{7BBAC1C8-1A62-A21E-8E15-B2F2E569161F}"/>
              </a:ext>
            </a:extLst>
          </p:cNvPr>
          <p:cNvSpPr>
            <a:spLocks noGrp="1"/>
          </p:cNvSpPr>
          <p:nvPr>
            <p:ph idx="1"/>
          </p:nvPr>
        </p:nvSpPr>
        <p:spPr>
          <a:xfrm>
            <a:off x="1097280" y="2219324"/>
            <a:ext cx="10058400" cy="3649769"/>
          </a:xfrm>
        </p:spPr>
        <p:txBody>
          <a:bodyPr/>
          <a:lstStyle/>
          <a:p>
            <a:r>
              <a:rPr lang="en-US" i="1" dirty="0">
                <a:latin typeface="+mn-lt"/>
              </a:rPr>
              <a:t>Board of County Commissioners of Brevard County v. Snyder. </a:t>
            </a:r>
          </a:p>
          <a:p>
            <a:r>
              <a:rPr lang="en-US" dirty="0">
                <a:latin typeface="+mn-lt"/>
              </a:rPr>
              <a:t>(627 So. 2</a:t>
            </a:r>
            <a:r>
              <a:rPr lang="en-US" baseline="30000" dirty="0">
                <a:latin typeface="+mn-lt"/>
              </a:rPr>
              <a:t>nd</a:t>
            </a:r>
            <a:r>
              <a:rPr lang="en-US" dirty="0">
                <a:latin typeface="+mn-lt"/>
              </a:rPr>
              <a:t> 469)</a:t>
            </a:r>
          </a:p>
          <a:p>
            <a:endParaRPr lang="en-US" dirty="0">
              <a:latin typeface="+mn-lt"/>
            </a:endParaRPr>
          </a:p>
          <a:p>
            <a:r>
              <a:rPr lang="en-US" dirty="0">
                <a:latin typeface="+mn-lt"/>
              </a:rPr>
              <a:t>Appeals to legislative decisions are highly deferential to the local government.  (“Any rational basis”)</a:t>
            </a:r>
          </a:p>
          <a:p>
            <a:endParaRPr lang="en-US" dirty="0"/>
          </a:p>
          <a:p>
            <a:endParaRPr lang="en-US" dirty="0"/>
          </a:p>
        </p:txBody>
      </p:sp>
    </p:spTree>
    <p:extLst>
      <p:ext uri="{BB962C8B-B14F-4D97-AF65-F5344CB8AC3E}">
        <p14:creationId xmlns:p14="http://schemas.microsoft.com/office/powerpoint/2010/main" val="857846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C5877-9A6E-3156-DE88-9EE63CFE7A6E}"/>
              </a:ext>
            </a:extLst>
          </p:cNvPr>
          <p:cNvSpPr>
            <a:spLocks noGrp="1"/>
          </p:cNvSpPr>
          <p:nvPr>
            <p:ph type="title"/>
          </p:nvPr>
        </p:nvSpPr>
        <p:spPr/>
        <p:txBody>
          <a:bodyPr>
            <a:normAutofit/>
          </a:bodyPr>
          <a:lstStyle/>
          <a:p>
            <a:pPr algn="ctr"/>
            <a:r>
              <a:rPr lang="en-US" b="1" dirty="0">
                <a:solidFill>
                  <a:schemeClr val="accent2"/>
                </a:solidFill>
              </a:rPr>
              <a:t>Common factor in both Legislative Meetings </a:t>
            </a:r>
            <a:br>
              <a:rPr lang="en-US" b="1" dirty="0">
                <a:solidFill>
                  <a:schemeClr val="accent2"/>
                </a:solidFill>
              </a:rPr>
            </a:br>
            <a:r>
              <a:rPr lang="en-US" b="1" dirty="0">
                <a:solidFill>
                  <a:schemeClr val="accent2"/>
                </a:solidFill>
              </a:rPr>
              <a:t>and Quasi-judicial Hearings</a:t>
            </a:r>
          </a:p>
        </p:txBody>
      </p:sp>
      <p:sp>
        <p:nvSpPr>
          <p:cNvPr id="3" name="Content Placeholder 2">
            <a:extLst>
              <a:ext uri="{FF2B5EF4-FFF2-40B4-BE49-F238E27FC236}">
                <a16:creationId xmlns:a16="http://schemas.microsoft.com/office/drawing/2014/main" id="{DC67F954-F91F-54AA-6918-CB1FDDF1C680}"/>
              </a:ext>
            </a:extLst>
          </p:cNvPr>
          <p:cNvSpPr>
            <a:spLocks noGrp="1"/>
          </p:cNvSpPr>
          <p:nvPr>
            <p:ph idx="1"/>
          </p:nvPr>
        </p:nvSpPr>
        <p:spPr/>
        <p:txBody>
          <a:bodyPr/>
          <a:lstStyle/>
          <a:p>
            <a:pPr marL="457200" indent="-457200">
              <a:buFont typeface="Wingdings" panose="05000000000000000000" pitchFamily="2" charset="2"/>
              <a:buChar char="§"/>
            </a:pPr>
            <a:r>
              <a:rPr lang="en-US" dirty="0"/>
              <a:t> </a:t>
            </a:r>
            <a:r>
              <a:rPr lang="en-US" dirty="0">
                <a:latin typeface="+mn-lt"/>
              </a:rPr>
              <a:t>Due process applies</a:t>
            </a:r>
          </a:p>
          <a:p>
            <a:pPr marL="457200" indent="-457200">
              <a:buFont typeface="Wingdings" panose="05000000000000000000" pitchFamily="2" charset="2"/>
              <a:buChar char="§"/>
            </a:pPr>
            <a:r>
              <a:rPr lang="en-US" dirty="0">
                <a:latin typeface="+mn-lt"/>
              </a:rPr>
              <a:t> Public notice required</a:t>
            </a:r>
          </a:p>
          <a:p>
            <a:pPr marL="457200" indent="-457200">
              <a:buFont typeface="Wingdings" panose="05000000000000000000" pitchFamily="2" charset="2"/>
              <a:buChar char="§"/>
            </a:pPr>
            <a:r>
              <a:rPr lang="en-US" dirty="0">
                <a:latin typeface="+mn-lt"/>
              </a:rPr>
              <a:t> Some opportunity to be heard</a:t>
            </a:r>
          </a:p>
          <a:p>
            <a:pPr marL="457200" indent="-457200">
              <a:buFont typeface="Wingdings" panose="05000000000000000000" pitchFamily="2" charset="2"/>
              <a:buChar char="§"/>
            </a:pPr>
            <a:r>
              <a:rPr lang="en-US" dirty="0">
                <a:latin typeface="+mn-lt"/>
              </a:rPr>
              <a:t> Sec. 166.041 established minimal notice for public meeting</a:t>
            </a:r>
          </a:p>
          <a:p>
            <a:pPr marL="457200" indent="-457200">
              <a:buFont typeface="Wingdings" panose="05000000000000000000" pitchFamily="2" charset="2"/>
              <a:buChar char="§"/>
            </a:pPr>
            <a:r>
              <a:rPr lang="en-US" dirty="0">
                <a:latin typeface="+mn-lt"/>
              </a:rPr>
              <a:t> Florida’s strict public records and Sunshine Law</a:t>
            </a:r>
          </a:p>
        </p:txBody>
      </p:sp>
    </p:spTree>
    <p:extLst>
      <p:ext uri="{BB962C8B-B14F-4D97-AF65-F5344CB8AC3E}">
        <p14:creationId xmlns:p14="http://schemas.microsoft.com/office/powerpoint/2010/main" val="454071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F5C39-3D5E-C02D-F6EE-86279FDBF935}"/>
              </a:ext>
            </a:extLst>
          </p:cNvPr>
          <p:cNvSpPr>
            <a:spLocks noGrp="1"/>
          </p:cNvSpPr>
          <p:nvPr>
            <p:ph type="title"/>
          </p:nvPr>
        </p:nvSpPr>
        <p:spPr/>
        <p:txBody>
          <a:bodyPr/>
          <a:lstStyle/>
          <a:p>
            <a:pPr algn="ctr"/>
            <a:br>
              <a:rPr lang="en-US" dirty="0"/>
            </a:br>
            <a:r>
              <a:rPr lang="en-US" b="1" dirty="0">
                <a:solidFill>
                  <a:schemeClr val="accent2"/>
                </a:solidFill>
              </a:rPr>
              <a:t>What is allowed at a Legislative Meeting that might not be allowed at a Quasi-judicial Hearing</a:t>
            </a:r>
          </a:p>
        </p:txBody>
      </p:sp>
      <p:sp>
        <p:nvSpPr>
          <p:cNvPr id="3" name="Content Placeholder 2">
            <a:extLst>
              <a:ext uri="{FF2B5EF4-FFF2-40B4-BE49-F238E27FC236}">
                <a16:creationId xmlns:a16="http://schemas.microsoft.com/office/drawing/2014/main" id="{14170D1C-56B2-7AB0-EDA7-BC22E174A7EC}"/>
              </a:ext>
            </a:extLst>
          </p:cNvPr>
          <p:cNvSpPr>
            <a:spLocks noGrp="1"/>
          </p:cNvSpPr>
          <p:nvPr>
            <p:ph idx="1"/>
          </p:nvPr>
        </p:nvSpPr>
        <p:spPr>
          <a:xfrm>
            <a:off x="1097280" y="1962150"/>
            <a:ext cx="10058400" cy="3906944"/>
          </a:xfrm>
        </p:spPr>
        <p:txBody>
          <a:bodyPr>
            <a:normAutofit lnSpcReduction="10000"/>
          </a:bodyPr>
          <a:lstStyle/>
          <a:p>
            <a:pPr marL="457200" indent="-457200">
              <a:buFont typeface="Wingdings" panose="05000000000000000000" pitchFamily="2" charset="2"/>
              <a:buChar char="§"/>
            </a:pPr>
            <a:r>
              <a:rPr lang="en-US" dirty="0">
                <a:latin typeface="+mn-lt"/>
              </a:rPr>
              <a:t>Petitions</a:t>
            </a:r>
          </a:p>
          <a:p>
            <a:pPr marL="457200" indent="-457200">
              <a:buFont typeface="Wingdings" panose="05000000000000000000" pitchFamily="2" charset="2"/>
              <a:buChar char="§"/>
            </a:pPr>
            <a:r>
              <a:rPr lang="en-US" dirty="0">
                <a:latin typeface="+mn-lt"/>
              </a:rPr>
              <a:t>Matching green T-shirts</a:t>
            </a:r>
          </a:p>
          <a:p>
            <a:pPr marL="457200" indent="-457200">
              <a:buFont typeface="Wingdings" panose="05000000000000000000" pitchFamily="2" charset="2"/>
              <a:buChar char="§"/>
            </a:pPr>
            <a:r>
              <a:rPr lang="en-US" dirty="0">
                <a:latin typeface="+mn-lt"/>
              </a:rPr>
              <a:t>“I think” and “I believe…”</a:t>
            </a:r>
          </a:p>
          <a:p>
            <a:pPr marL="457200" indent="-457200">
              <a:buFont typeface="Wingdings" panose="05000000000000000000" pitchFamily="2" charset="2"/>
              <a:buChar char="§"/>
            </a:pPr>
            <a:r>
              <a:rPr lang="en-US" dirty="0">
                <a:latin typeface="+mn-lt"/>
              </a:rPr>
              <a:t>Lay testimony about traffic, noise, construction debris, glare, odor, vibrations, past experience with similar uses</a:t>
            </a:r>
          </a:p>
          <a:p>
            <a:pPr marL="457200" indent="-457200">
              <a:buFont typeface="Wingdings" panose="05000000000000000000" pitchFamily="2" charset="2"/>
              <a:buChar char="§"/>
            </a:pPr>
            <a:r>
              <a:rPr lang="en-US" dirty="0">
                <a:latin typeface="+mn-lt"/>
              </a:rPr>
              <a:t>Show of hands</a:t>
            </a:r>
          </a:p>
          <a:p>
            <a:pPr marL="0" indent="0">
              <a:buNone/>
            </a:pPr>
            <a:endParaRPr lang="en-US" dirty="0">
              <a:latin typeface="+mn-lt"/>
            </a:endParaRPr>
          </a:p>
          <a:p>
            <a:pPr marL="0" indent="0" algn="ctr">
              <a:buNone/>
            </a:pPr>
            <a:r>
              <a:rPr lang="en-US" sz="2400" i="1" dirty="0">
                <a:solidFill>
                  <a:schemeClr val="accent2"/>
                </a:solidFill>
                <a:latin typeface="+mn-lt"/>
              </a:rPr>
              <a:t>Andrew will explain how this is different from a quasi-judicial hearing</a:t>
            </a:r>
            <a:r>
              <a:rPr lang="en-US" sz="2400" i="1" dirty="0">
                <a:latin typeface="+mn-lt"/>
              </a:rPr>
              <a:t>.</a:t>
            </a:r>
          </a:p>
        </p:txBody>
      </p:sp>
    </p:spTree>
    <p:extLst>
      <p:ext uri="{BB962C8B-B14F-4D97-AF65-F5344CB8AC3E}">
        <p14:creationId xmlns:p14="http://schemas.microsoft.com/office/powerpoint/2010/main" val="1338147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81FF3-8DAC-0F3A-3357-AF23C64EA3DA}"/>
              </a:ext>
            </a:extLst>
          </p:cNvPr>
          <p:cNvSpPr>
            <a:spLocks noGrp="1"/>
          </p:cNvSpPr>
          <p:nvPr>
            <p:ph type="title"/>
          </p:nvPr>
        </p:nvSpPr>
        <p:spPr>
          <a:xfrm>
            <a:off x="1039368" y="5330585"/>
            <a:ext cx="10113264" cy="799323"/>
          </a:xfrm>
        </p:spPr>
        <p:txBody>
          <a:bodyPr/>
          <a:lstStyle/>
          <a:p>
            <a:pPr algn="ctr"/>
            <a:r>
              <a:rPr lang="en-US" sz="3200" i="1" dirty="0"/>
              <a:t>A Legislative Hearing in City of Cape Coral</a:t>
            </a:r>
          </a:p>
        </p:txBody>
      </p:sp>
      <p:pic>
        <p:nvPicPr>
          <p:cNvPr id="5" name="Content Placeholder 3" descr="A group of people sitting in chairs&#10;&#10;Description automatically generated with medium confidence">
            <a:extLst>
              <a:ext uri="{FF2B5EF4-FFF2-40B4-BE49-F238E27FC236}">
                <a16:creationId xmlns:a16="http://schemas.microsoft.com/office/drawing/2014/main" id="{838B8BB3-3524-41EE-AC5F-3BC27C7A1F6A}"/>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23107" b="23107"/>
          <a:stretch/>
        </p:blipFill>
        <p:spPr>
          <a:prstGeom prst="rect">
            <a:avLst/>
          </a:prstGeom>
        </p:spPr>
      </p:pic>
    </p:spTree>
    <p:extLst>
      <p:ext uri="{BB962C8B-B14F-4D97-AF65-F5344CB8AC3E}">
        <p14:creationId xmlns:p14="http://schemas.microsoft.com/office/powerpoint/2010/main" val="1944348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AF770-6FE0-393F-7E20-AF2F4879B0F8}"/>
              </a:ext>
            </a:extLst>
          </p:cNvPr>
          <p:cNvSpPr txBox="1">
            <a:spLocks/>
          </p:cNvSpPr>
          <p:nvPr/>
        </p:nvSpPr>
        <p:spPr>
          <a:xfrm>
            <a:off x="1097280" y="758952"/>
            <a:ext cx="10058400" cy="3566160"/>
          </a:xfrm>
          <a:prstGeom prst="rect">
            <a:avLst/>
          </a:prstGeom>
        </p:spPr>
        <p:txBody>
          <a:bodyPr anchor="ctr">
            <a:normAutofit/>
          </a:bodyPr>
          <a:lstStyle>
            <a:lvl1pPr algn="l" defTabSz="914400" rtl="0" eaLnBrk="1" latinLnBrk="0" hangingPunct="1">
              <a:lnSpc>
                <a:spcPct val="85000"/>
              </a:lnSpc>
              <a:spcBef>
                <a:spcPct val="0"/>
              </a:spcBef>
              <a:buNone/>
              <a:defRPr sz="3200" kern="1200" spc="-50" baseline="0">
                <a:solidFill>
                  <a:schemeClr val="tx1">
                    <a:lumMod val="75000"/>
                    <a:lumOff val="25000"/>
                  </a:schemeClr>
                </a:solidFill>
                <a:latin typeface="+mj-lt"/>
                <a:ea typeface="+mj-ea"/>
                <a:cs typeface="+mj-cs"/>
              </a:defRPr>
            </a:lvl1pPr>
          </a:lstStyle>
          <a:p>
            <a:pPr algn="ctr"/>
            <a:r>
              <a:rPr lang="en-US" sz="4400" b="1" dirty="0">
                <a:solidFill>
                  <a:schemeClr val="accent2"/>
                </a:solidFill>
              </a:rPr>
              <a:t>Quasi-judicial Hearings</a:t>
            </a:r>
            <a:br>
              <a:rPr lang="en-US" sz="4400" b="1" dirty="0">
                <a:solidFill>
                  <a:schemeClr val="accent2"/>
                </a:solidFill>
              </a:rPr>
            </a:br>
            <a:r>
              <a:rPr lang="en-US" sz="4400" b="1" dirty="0">
                <a:solidFill>
                  <a:schemeClr val="accent2"/>
                </a:solidFill>
              </a:rPr>
              <a:t>(Andrew)</a:t>
            </a:r>
          </a:p>
        </p:txBody>
      </p:sp>
    </p:spTree>
    <p:extLst>
      <p:ext uri="{BB962C8B-B14F-4D97-AF65-F5344CB8AC3E}">
        <p14:creationId xmlns:p14="http://schemas.microsoft.com/office/powerpoint/2010/main" val="3645525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BCE28-7A4D-4DFA-AB58-BDEDB023CA45}"/>
              </a:ext>
            </a:extLst>
          </p:cNvPr>
          <p:cNvSpPr>
            <a:spLocks noGrp="1"/>
          </p:cNvSpPr>
          <p:nvPr>
            <p:ph type="title"/>
          </p:nvPr>
        </p:nvSpPr>
        <p:spPr/>
        <p:txBody>
          <a:bodyPr>
            <a:normAutofit/>
          </a:bodyPr>
          <a:lstStyle/>
          <a:p>
            <a:pPr algn="ctr"/>
            <a:r>
              <a:rPr lang="en-US" b="1" i="1" dirty="0">
                <a:solidFill>
                  <a:schemeClr val="accent2"/>
                </a:solidFill>
              </a:rPr>
              <a:t>Snyder</a:t>
            </a:r>
            <a:r>
              <a:rPr lang="en-US" b="1" dirty="0">
                <a:solidFill>
                  <a:schemeClr val="accent2"/>
                </a:solidFill>
              </a:rPr>
              <a:t> and Quasi-judicial decision-making</a:t>
            </a:r>
          </a:p>
        </p:txBody>
      </p:sp>
      <p:sp>
        <p:nvSpPr>
          <p:cNvPr id="3" name="Content Placeholder 2">
            <a:extLst>
              <a:ext uri="{FF2B5EF4-FFF2-40B4-BE49-F238E27FC236}">
                <a16:creationId xmlns:a16="http://schemas.microsoft.com/office/drawing/2014/main" id="{C7FD6F72-1F2D-49DB-8609-ED5209CC59A5}"/>
              </a:ext>
            </a:extLst>
          </p:cNvPr>
          <p:cNvSpPr>
            <a:spLocks noGrp="1"/>
          </p:cNvSpPr>
          <p:nvPr>
            <p:ph idx="1"/>
          </p:nvPr>
        </p:nvSpPr>
        <p:spPr/>
        <p:txBody>
          <a:bodyPr>
            <a:normAutofit/>
          </a:bodyPr>
          <a:lstStyle/>
          <a:p>
            <a:r>
              <a:rPr lang="en-US" i="1" dirty="0">
                <a:latin typeface="+mn-lt"/>
              </a:rPr>
              <a:t>Board of County Commissioners of Brevard County v. Snyder </a:t>
            </a:r>
          </a:p>
          <a:p>
            <a:r>
              <a:rPr lang="en-US" dirty="0">
                <a:latin typeface="+mn-lt"/>
              </a:rPr>
              <a:t>(627 So.2d 469) </a:t>
            </a:r>
          </a:p>
          <a:p>
            <a:r>
              <a:rPr lang="en-US" dirty="0">
                <a:latin typeface="+mn-lt"/>
              </a:rPr>
              <a:t>Florida’s Supreme Court establishes new test </a:t>
            </a:r>
          </a:p>
          <a:p>
            <a:r>
              <a:rPr lang="en-US" dirty="0">
                <a:latin typeface="+mn-lt"/>
              </a:rPr>
              <a:t>Rezonings are quasi-judicial (not legislative) and create: </a:t>
            </a:r>
          </a:p>
          <a:p>
            <a:pPr marL="457200" lvl="1" indent="-342900">
              <a:buFont typeface="Wingdings" panose="05000000000000000000" pitchFamily="2" charset="2"/>
              <a:buChar char="§"/>
            </a:pPr>
            <a:r>
              <a:rPr lang="en-US" sz="2800" dirty="0">
                <a:latin typeface="+mn-lt"/>
              </a:rPr>
              <a:t>A NEW two-prong test </a:t>
            </a:r>
          </a:p>
          <a:p>
            <a:pPr marL="457200" lvl="1" indent="-342900">
              <a:buFont typeface="Wingdings" panose="05000000000000000000" pitchFamily="2" charset="2"/>
              <a:buChar char="§"/>
            </a:pPr>
            <a:r>
              <a:rPr lang="en-US" sz="2800" dirty="0">
                <a:latin typeface="+mn-lt"/>
              </a:rPr>
              <a:t>Shifting burden of proof</a:t>
            </a:r>
          </a:p>
        </p:txBody>
      </p:sp>
    </p:spTree>
    <p:extLst>
      <p:ext uri="{BB962C8B-B14F-4D97-AF65-F5344CB8AC3E}">
        <p14:creationId xmlns:p14="http://schemas.microsoft.com/office/powerpoint/2010/main" val="2455377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32B8C-AF63-4D56-990D-F3BCB8D27A26}"/>
              </a:ext>
            </a:extLst>
          </p:cNvPr>
          <p:cNvSpPr>
            <a:spLocks noGrp="1"/>
          </p:cNvSpPr>
          <p:nvPr>
            <p:ph type="title"/>
          </p:nvPr>
        </p:nvSpPr>
        <p:spPr/>
        <p:txBody>
          <a:bodyPr>
            <a:normAutofit/>
          </a:bodyPr>
          <a:lstStyle/>
          <a:p>
            <a:pPr algn="ctr"/>
            <a:r>
              <a:rPr lang="en-US" b="1" dirty="0">
                <a:solidFill>
                  <a:schemeClr val="accent2"/>
                </a:solidFill>
              </a:rPr>
              <a:t>The two-fold </a:t>
            </a:r>
            <a:r>
              <a:rPr lang="en-US" b="1" i="1" dirty="0">
                <a:solidFill>
                  <a:schemeClr val="accent2"/>
                </a:solidFill>
              </a:rPr>
              <a:t>Snyder</a:t>
            </a:r>
            <a:r>
              <a:rPr lang="en-US" b="1" dirty="0">
                <a:solidFill>
                  <a:schemeClr val="accent2"/>
                </a:solidFill>
              </a:rPr>
              <a:t> test</a:t>
            </a:r>
          </a:p>
        </p:txBody>
      </p:sp>
      <p:sp>
        <p:nvSpPr>
          <p:cNvPr id="3" name="Content Placeholder 2">
            <a:extLst>
              <a:ext uri="{FF2B5EF4-FFF2-40B4-BE49-F238E27FC236}">
                <a16:creationId xmlns:a16="http://schemas.microsoft.com/office/drawing/2014/main" id="{80909535-531F-4E98-B10B-F149E24D105E}"/>
              </a:ext>
            </a:extLst>
          </p:cNvPr>
          <p:cNvSpPr>
            <a:spLocks noGrp="1"/>
          </p:cNvSpPr>
          <p:nvPr>
            <p:ph idx="1"/>
          </p:nvPr>
        </p:nvSpPr>
        <p:spPr>
          <a:xfrm>
            <a:off x="1097280" y="1981200"/>
            <a:ext cx="10058400" cy="3887894"/>
          </a:xfrm>
        </p:spPr>
        <p:txBody>
          <a:bodyPr>
            <a:normAutofit/>
          </a:bodyPr>
          <a:lstStyle/>
          <a:p>
            <a:r>
              <a:rPr lang="en-US" sz="2800" i="1" dirty="0">
                <a:latin typeface="+mn-lt"/>
              </a:rPr>
              <a:t>“[W]e hold that:</a:t>
            </a:r>
          </a:p>
          <a:p>
            <a:pPr marL="628650" indent="-57150"/>
            <a:r>
              <a:rPr lang="en-US" sz="2800" i="1" dirty="0">
                <a:latin typeface="+mn-lt"/>
              </a:rPr>
              <a:t>(1)  A landowner seeking to rezone property has the burden of proving that the proposal is </a:t>
            </a:r>
            <a:r>
              <a:rPr lang="en-US" sz="2800" b="1" i="1" dirty="0">
                <a:latin typeface="+mn-lt"/>
              </a:rPr>
              <a:t>consistent with the comprehensive plan</a:t>
            </a:r>
            <a:r>
              <a:rPr lang="en-US" sz="2800" i="1" dirty="0">
                <a:latin typeface="+mn-lt"/>
              </a:rPr>
              <a:t> and </a:t>
            </a:r>
            <a:r>
              <a:rPr lang="en-US" sz="2800" b="1" i="1" dirty="0">
                <a:latin typeface="+mn-lt"/>
              </a:rPr>
              <a:t>complies with all procedural requirements of the zoning ordinance.</a:t>
            </a:r>
            <a:r>
              <a:rPr lang="en-US" sz="2800" i="1" dirty="0">
                <a:latin typeface="+mn-lt"/>
              </a:rPr>
              <a:t> </a:t>
            </a:r>
          </a:p>
        </p:txBody>
      </p:sp>
    </p:spTree>
    <p:extLst>
      <p:ext uri="{BB962C8B-B14F-4D97-AF65-F5344CB8AC3E}">
        <p14:creationId xmlns:p14="http://schemas.microsoft.com/office/powerpoint/2010/main" val="3418232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DDE6862-89B8-7BDE-1A0D-3A322CA1D415}"/>
              </a:ext>
            </a:extLst>
          </p:cNvPr>
          <p:cNvSpPr txBox="1">
            <a:spLocks/>
          </p:cNvSpPr>
          <p:nvPr/>
        </p:nvSpPr>
        <p:spPr>
          <a:xfrm>
            <a:off x="1097280" y="758952"/>
            <a:ext cx="10058400" cy="35661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200" kern="1200" spc="-50" baseline="0">
                <a:solidFill>
                  <a:schemeClr val="tx1">
                    <a:lumMod val="75000"/>
                    <a:lumOff val="25000"/>
                  </a:schemeClr>
                </a:solidFill>
                <a:latin typeface="+mj-lt"/>
                <a:ea typeface="+mj-ea"/>
                <a:cs typeface="+mj-cs"/>
              </a:defRPr>
            </a:lvl1pPr>
          </a:lstStyle>
          <a:p>
            <a:pPr algn="ctr"/>
            <a:r>
              <a:rPr lang="en-US" sz="4400" b="1" dirty="0">
                <a:solidFill>
                  <a:schemeClr val="accent2"/>
                </a:solidFill>
              </a:rPr>
              <a:t>Who we are and why this matters</a:t>
            </a:r>
            <a:br>
              <a:rPr lang="en-US" sz="4400" b="1" dirty="0">
                <a:solidFill>
                  <a:schemeClr val="accent2"/>
                </a:solidFill>
              </a:rPr>
            </a:br>
            <a:r>
              <a:rPr lang="en-US" sz="4400" b="1" dirty="0">
                <a:solidFill>
                  <a:schemeClr val="accent2"/>
                </a:solidFill>
              </a:rPr>
              <a:t>(Max)</a:t>
            </a:r>
          </a:p>
        </p:txBody>
      </p:sp>
    </p:spTree>
    <p:extLst>
      <p:ext uri="{BB962C8B-B14F-4D97-AF65-F5344CB8AC3E}">
        <p14:creationId xmlns:p14="http://schemas.microsoft.com/office/powerpoint/2010/main" val="1071029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3EEE6-C048-BBD8-2866-CC2EE592B969}"/>
              </a:ext>
            </a:extLst>
          </p:cNvPr>
          <p:cNvSpPr>
            <a:spLocks noGrp="1"/>
          </p:cNvSpPr>
          <p:nvPr>
            <p:ph type="title"/>
          </p:nvPr>
        </p:nvSpPr>
        <p:spPr/>
        <p:txBody>
          <a:bodyPr/>
          <a:lstStyle/>
          <a:p>
            <a:pPr algn="ctr"/>
            <a:r>
              <a:rPr lang="en-US" b="1" dirty="0">
                <a:solidFill>
                  <a:schemeClr val="accent2"/>
                </a:solidFill>
              </a:rPr>
              <a:t>The second </a:t>
            </a:r>
            <a:r>
              <a:rPr lang="en-US" b="1" i="1" dirty="0">
                <a:solidFill>
                  <a:schemeClr val="accent2"/>
                </a:solidFill>
              </a:rPr>
              <a:t>Snyder</a:t>
            </a:r>
            <a:r>
              <a:rPr lang="en-US" b="1" dirty="0">
                <a:solidFill>
                  <a:schemeClr val="accent2"/>
                </a:solidFill>
              </a:rPr>
              <a:t> prong</a:t>
            </a:r>
          </a:p>
        </p:txBody>
      </p:sp>
      <p:sp>
        <p:nvSpPr>
          <p:cNvPr id="3" name="Content Placeholder 2">
            <a:extLst>
              <a:ext uri="{FF2B5EF4-FFF2-40B4-BE49-F238E27FC236}">
                <a16:creationId xmlns:a16="http://schemas.microsoft.com/office/drawing/2014/main" id="{E61B38D1-0BAD-7965-657F-05733AB548A9}"/>
              </a:ext>
            </a:extLst>
          </p:cNvPr>
          <p:cNvSpPr>
            <a:spLocks noGrp="1"/>
          </p:cNvSpPr>
          <p:nvPr>
            <p:ph idx="1"/>
          </p:nvPr>
        </p:nvSpPr>
        <p:spPr>
          <a:xfrm>
            <a:off x="1097280" y="1981200"/>
            <a:ext cx="10058400" cy="3887894"/>
          </a:xfrm>
        </p:spPr>
        <p:txBody>
          <a:bodyPr>
            <a:normAutofit/>
          </a:bodyPr>
          <a:lstStyle/>
          <a:p>
            <a:r>
              <a:rPr lang="en-US" b="0" i="1" dirty="0">
                <a:solidFill>
                  <a:srgbClr val="000000"/>
                </a:solidFill>
                <a:effectLst/>
                <a:latin typeface="+mn-lt"/>
              </a:rPr>
              <a:t>“(2) At this point, the burden shifts to the governmental board to demonstrate that maintaining the existing zoning classification with respect to the property </a:t>
            </a:r>
            <a:r>
              <a:rPr lang="en-US" b="1" i="1" dirty="0">
                <a:solidFill>
                  <a:srgbClr val="000000"/>
                </a:solidFill>
                <a:effectLst/>
                <a:latin typeface="+mn-lt"/>
              </a:rPr>
              <a:t>accomplishes a legitimate public purpose</a:t>
            </a:r>
            <a:r>
              <a:rPr lang="en-US" b="0" i="1" dirty="0">
                <a:solidFill>
                  <a:srgbClr val="000000"/>
                </a:solidFill>
                <a:effectLst/>
                <a:latin typeface="+mn-lt"/>
              </a:rPr>
              <a:t>. In effect, the landowners' traditional remedies will be subsumed within this rule, and the board will now have the burden of showing that the refusal to rezone the property is </a:t>
            </a:r>
            <a:r>
              <a:rPr lang="en-US" b="1" i="1" dirty="0">
                <a:solidFill>
                  <a:srgbClr val="000000"/>
                </a:solidFill>
                <a:effectLst/>
                <a:latin typeface="+mn-lt"/>
              </a:rPr>
              <a:t>not arbitrary</a:t>
            </a:r>
            <a:r>
              <a:rPr lang="en-US" b="0" i="1" dirty="0">
                <a:solidFill>
                  <a:srgbClr val="000000"/>
                </a:solidFill>
                <a:effectLst/>
                <a:latin typeface="+mn-lt"/>
              </a:rPr>
              <a:t>, </a:t>
            </a:r>
            <a:r>
              <a:rPr lang="en-US" b="1" i="1" dirty="0">
                <a:solidFill>
                  <a:srgbClr val="000000"/>
                </a:solidFill>
                <a:effectLst/>
                <a:latin typeface="+mn-lt"/>
              </a:rPr>
              <a:t>discriminatory, or unreasonable</a:t>
            </a:r>
            <a:r>
              <a:rPr lang="en-US" b="0" i="1" dirty="0">
                <a:solidFill>
                  <a:srgbClr val="000000"/>
                </a:solidFill>
                <a:effectLst/>
                <a:latin typeface="+mn-lt"/>
              </a:rPr>
              <a:t>. If the board carries its burden, the application should be denied.”</a:t>
            </a:r>
            <a:endParaRPr lang="en-US" i="1" dirty="0">
              <a:latin typeface="+mn-lt"/>
            </a:endParaRPr>
          </a:p>
        </p:txBody>
      </p:sp>
    </p:spTree>
    <p:extLst>
      <p:ext uri="{BB962C8B-B14F-4D97-AF65-F5344CB8AC3E}">
        <p14:creationId xmlns:p14="http://schemas.microsoft.com/office/powerpoint/2010/main" val="1697353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ECABB-9A0B-9A1A-0E51-53BBCE83C900}"/>
              </a:ext>
            </a:extLst>
          </p:cNvPr>
          <p:cNvSpPr>
            <a:spLocks noGrp="1"/>
          </p:cNvSpPr>
          <p:nvPr>
            <p:ph type="title"/>
          </p:nvPr>
        </p:nvSpPr>
        <p:spPr/>
        <p:txBody>
          <a:bodyPr/>
          <a:lstStyle/>
          <a:p>
            <a:pPr algn="ctr"/>
            <a:r>
              <a:rPr lang="en-US" b="1" dirty="0">
                <a:solidFill>
                  <a:schemeClr val="accent2"/>
                </a:solidFill>
              </a:rPr>
              <a:t>Quasi-judicial Requirements &amp; Best Practices</a:t>
            </a:r>
          </a:p>
        </p:txBody>
      </p:sp>
      <p:sp>
        <p:nvSpPr>
          <p:cNvPr id="3" name="Content Placeholder 2">
            <a:extLst>
              <a:ext uri="{FF2B5EF4-FFF2-40B4-BE49-F238E27FC236}">
                <a16:creationId xmlns:a16="http://schemas.microsoft.com/office/drawing/2014/main" id="{1D222751-C27C-1773-E86A-32F598D98F91}"/>
              </a:ext>
            </a:extLst>
          </p:cNvPr>
          <p:cNvSpPr>
            <a:spLocks noGrp="1"/>
          </p:cNvSpPr>
          <p:nvPr>
            <p:ph idx="1"/>
          </p:nvPr>
        </p:nvSpPr>
        <p:spPr>
          <a:xfrm>
            <a:off x="1097280" y="1845733"/>
            <a:ext cx="10058400" cy="4202641"/>
          </a:xfrm>
        </p:spPr>
        <p:txBody>
          <a:bodyPr>
            <a:normAutofit/>
          </a:bodyPr>
          <a:lstStyle/>
          <a:p>
            <a:pPr marL="457200" indent="-457200">
              <a:buFont typeface="Wingdings" panose="05000000000000000000" pitchFamily="2" charset="2"/>
              <a:buChar char="§"/>
            </a:pPr>
            <a:r>
              <a:rPr lang="en-US" i="1" dirty="0">
                <a:latin typeface="+mn-lt"/>
              </a:rPr>
              <a:t>Ex parte </a:t>
            </a:r>
            <a:r>
              <a:rPr lang="en-US" dirty="0">
                <a:latin typeface="+mn-lt"/>
              </a:rPr>
              <a:t>disclosures/ voting conflicts/ lobbying</a:t>
            </a:r>
          </a:p>
          <a:p>
            <a:pPr marL="457200" indent="-457200">
              <a:buFont typeface="Wingdings" panose="05000000000000000000" pitchFamily="2" charset="2"/>
              <a:buChar char="§"/>
            </a:pPr>
            <a:r>
              <a:rPr lang="en-US" dirty="0">
                <a:latin typeface="+mn-lt"/>
              </a:rPr>
              <a:t>Identification of parties and participants</a:t>
            </a:r>
          </a:p>
          <a:p>
            <a:pPr marL="457200" indent="-457200">
              <a:buFont typeface="Wingdings" panose="05000000000000000000" pitchFamily="2" charset="2"/>
              <a:buChar char="§"/>
            </a:pPr>
            <a:r>
              <a:rPr lang="en-US" dirty="0">
                <a:latin typeface="+mn-lt"/>
              </a:rPr>
              <a:t>Affected party status </a:t>
            </a:r>
          </a:p>
          <a:p>
            <a:pPr marL="457200" indent="-457200">
              <a:buFont typeface="Wingdings" panose="05000000000000000000" pitchFamily="2" charset="2"/>
              <a:buChar char="§"/>
            </a:pPr>
            <a:r>
              <a:rPr lang="en-US" dirty="0">
                <a:latin typeface="+mn-lt"/>
              </a:rPr>
              <a:t>Sworn testimony </a:t>
            </a:r>
          </a:p>
          <a:p>
            <a:pPr marL="457200" indent="-457200">
              <a:buFont typeface="Wingdings" panose="05000000000000000000" pitchFamily="2" charset="2"/>
              <a:buChar char="§"/>
            </a:pPr>
            <a:r>
              <a:rPr lang="en-US" dirty="0">
                <a:latin typeface="+mn-lt"/>
              </a:rPr>
              <a:t>Expert and lay testimony</a:t>
            </a:r>
          </a:p>
          <a:p>
            <a:pPr marL="0" indent="0" algn="ctr">
              <a:buNone/>
            </a:pPr>
            <a:r>
              <a:rPr lang="en-US" i="1" dirty="0">
                <a:solidFill>
                  <a:schemeClr val="accent2"/>
                </a:solidFill>
                <a:latin typeface="+mn-lt"/>
              </a:rPr>
              <a:t>How does your local jurisdiction handle these issues?  </a:t>
            </a:r>
          </a:p>
          <a:p>
            <a:pPr marL="0" indent="0" algn="ctr">
              <a:buNone/>
            </a:pPr>
            <a:r>
              <a:rPr lang="en-US" i="1" dirty="0">
                <a:solidFill>
                  <a:schemeClr val="accent2"/>
                </a:solidFill>
                <a:latin typeface="+mn-lt"/>
              </a:rPr>
              <a:t>Do you know of any exemplary or questionable approaches?</a:t>
            </a:r>
          </a:p>
        </p:txBody>
      </p:sp>
    </p:spTree>
    <p:extLst>
      <p:ext uri="{BB962C8B-B14F-4D97-AF65-F5344CB8AC3E}">
        <p14:creationId xmlns:p14="http://schemas.microsoft.com/office/powerpoint/2010/main" val="2729286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1AD56-FF0E-96BC-CFF7-9ADD6FA07263}"/>
              </a:ext>
            </a:extLst>
          </p:cNvPr>
          <p:cNvSpPr>
            <a:spLocks noGrp="1"/>
          </p:cNvSpPr>
          <p:nvPr>
            <p:ph type="title"/>
          </p:nvPr>
        </p:nvSpPr>
        <p:spPr/>
        <p:txBody>
          <a:bodyPr/>
          <a:lstStyle/>
          <a:p>
            <a:pPr algn="ctr"/>
            <a:r>
              <a:rPr lang="en-US" b="1" dirty="0">
                <a:solidFill>
                  <a:schemeClr val="accent2"/>
                </a:solidFill>
              </a:rPr>
              <a:t>Testimony in Quasi-judicial Hearings</a:t>
            </a:r>
          </a:p>
        </p:txBody>
      </p:sp>
      <p:sp>
        <p:nvSpPr>
          <p:cNvPr id="3" name="Content Placeholder 2">
            <a:extLst>
              <a:ext uri="{FF2B5EF4-FFF2-40B4-BE49-F238E27FC236}">
                <a16:creationId xmlns:a16="http://schemas.microsoft.com/office/drawing/2014/main" id="{CCE2F964-B634-20C9-EA1A-585058480CA2}"/>
              </a:ext>
            </a:extLst>
          </p:cNvPr>
          <p:cNvSpPr>
            <a:spLocks noGrp="1"/>
          </p:cNvSpPr>
          <p:nvPr>
            <p:ph idx="1"/>
          </p:nvPr>
        </p:nvSpPr>
        <p:spPr>
          <a:xfrm>
            <a:off x="1097280" y="1845733"/>
            <a:ext cx="10058400" cy="4221691"/>
          </a:xfrm>
        </p:spPr>
        <p:txBody>
          <a:bodyPr/>
          <a:lstStyle/>
          <a:p>
            <a:pPr marL="457200" indent="-457200">
              <a:buFont typeface="Wingdings" panose="05000000000000000000" pitchFamily="2" charset="2"/>
              <a:buChar char="§"/>
            </a:pPr>
            <a:r>
              <a:rPr lang="en-US" dirty="0">
                <a:latin typeface="+mn-lt"/>
              </a:rPr>
              <a:t>Qualification of expert witnesses. Who can challenge?</a:t>
            </a:r>
          </a:p>
          <a:p>
            <a:pPr marL="457200" indent="-457200">
              <a:buFont typeface="Wingdings" panose="05000000000000000000" pitchFamily="2" charset="2"/>
              <a:buChar char="§"/>
            </a:pPr>
            <a:r>
              <a:rPr lang="en-US" dirty="0">
                <a:latin typeface="+mn-lt"/>
              </a:rPr>
              <a:t>Resumes &amp; CVs—getting them on record</a:t>
            </a:r>
          </a:p>
          <a:p>
            <a:pPr marL="457200" indent="-457200">
              <a:buFont typeface="Wingdings" panose="05000000000000000000" pitchFamily="2" charset="2"/>
              <a:buChar char="§"/>
            </a:pPr>
            <a:r>
              <a:rPr lang="en-US" dirty="0">
                <a:latin typeface="+mn-lt"/>
              </a:rPr>
              <a:t>Examination &amp; Cross Examination</a:t>
            </a:r>
          </a:p>
          <a:p>
            <a:pPr marL="457200" indent="-457200">
              <a:buFont typeface="Wingdings" panose="05000000000000000000" pitchFamily="2" charset="2"/>
              <a:buChar char="§"/>
            </a:pPr>
            <a:r>
              <a:rPr lang="en-US" dirty="0">
                <a:latin typeface="+mn-lt"/>
              </a:rPr>
              <a:t>The Expert Report (Applicant/ Staff/ Opposition)</a:t>
            </a:r>
          </a:p>
          <a:p>
            <a:pPr marL="457200" indent="-457200">
              <a:buFont typeface="Wingdings" panose="05000000000000000000" pitchFamily="2" charset="2"/>
              <a:buChar char="§"/>
            </a:pPr>
            <a:r>
              <a:rPr lang="en-US" dirty="0">
                <a:latin typeface="+mn-lt"/>
              </a:rPr>
              <a:t>Findings of Fact (Staff recommended/ Alternative Findings)</a:t>
            </a:r>
          </a:p>
          <a:p>
            <a:pPr marL="0" indent="0" algn="ctr">
              <a:buNone/>
            </a:pPr>
            <a:r>
              <a:rPr lang="en-US" i="1" dirty="0">
                <a:solidFill>
                  <a:schemeClr val="accent2"/>
                </a:solidFill>
                <a:latin typeface="+mn-lt"/>
              </a:rPr>
              <a:t>St. Johns County’s double set of Findings</a:t>
            </a:r>
          </a:p>
          <a:p>
            <a:pPr marL="0" indent="0" algn="ctr">
              <a:buNone/>
            </a:pPr>
            <a:r>
              <a:rPr lang="en-US" i="1" dirty="0">
                <a:solidFill>
                  <a:schemeClr val="accent2"/>
                </a:solidFill>
                <a:latin typeface="+mn-lt"/>
              </a:rPr>
              <a:t>Can Opposition offer Expert Report in Legislative hearing?</a:t>
            </a:r>
          </a:p>
        </p:txBody>
      </p:sp>
    </p:spTree>
    <p:extLst>
      <p:ext uri="{BB962C8B-B14F-4D97-AF65-F5344CB8AC3E}">
        <p14:creationId xmlns:p14="http://schemas.microsoft.com/office/powerpoint/2010/main" val="3060205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C5BAC-12E1-3694-7C9F-4C6D15A869D5}"/>
              </a:ext>
            </a:extLst>
          </p:cNvPr>
          <p:cNvSpPr>
            <a:spLocks noGrp="1"/>
          </p:cNvSpPr>
          <p:nvPr>
            <p:ph type="title"/>
          </p:nvPr>
        </p:nvSpPr>
        <p:spPr/>
        <p:txBody>
          <a:bodyPr/>
          <a:lstStyle/>
          <a:p>
            <a:pPr algn="ctr"/>
            <a:r>
              <a:rPr lang="en-US" b="1" dirty="0">
                <a:solidFill>
                  <a:schemeClr val="accent2"/>
                </a:solidFill>
              </a:rPr>
              <a:t>Competent Substantial Evidence (CSE)</a:t>
            </a:r>
            <a:endParaRPr lang="en-US" dirty="0"/>
          </a:p>
        </p:txBody>
      </p:sp>
      <p:sp>
        <p:nvSpPr>
          <p:cNvPr id="3" name="Content Placeholder 2">
            <a:extLst>
              <a:ext uri="{FF2B5EF4-FFF2-40B4-BE49-F238E27FC236}">
                <a16:creationId xmlns:a16="http://schemas.microsoft.com/office/drawing/2014/main" id="{E94AB176-766C-8CDC-DBB2-2D4F31DBD35F}"/>
              </a:ext>
            </a:extLst>
          </p:cNvPr>
          <p:cNvSpPr>
            <a:spLocks noGrp="1"/>
          </p:cNvSpPr>
          <p:nvPr>
            <p:ph idx="1"/>
          </p:nvPr>
        </p:nvSpPr>
        <p:spPr/>
        <p:txBody>
          <a:bodyPr/>
          <a:lstStyle/>
          <a:p>
            <a:pPr marL="457200" indent="-457200">
              <a:buFont typeface="Wingdings" panose="05000000000000000000" pitchFamily="2" charset="2"/>
              <a:buChar char="§"/>
            </a:pPr>
            <a:r>
              <a:rPr lang="en-US" dirty="0">
                <a:latin typeface="+mn-lt"/>
              </a:rPr>
              <a:t>Why can’t your attorney be an expert, even if she’s also AICP?</a:t>
            </a:r>
          </a:p>
          <a:p>
            <a:pPr marL="457200" indent="-457200">
              <a:buFont typeface="Wingdings" panose="05000000000000000000" pitchFamily="2" charset="2"/>
              <a:buChar char="§"/>
            </a:pPr>
            <a:r>
              <a:rPr lang="en-US" dirty="0">
                <a:latin typeface="+mn-lt"/>
              </a:rPr>
              <a:t>Is Expert Witness testimony automatically CSE?</a:t>
            </a:r>
          </a:p>
          <a:p>
            <a:pPr marL="457200" indent="-457200">
              <a:buFont typeface="Wingdings" panose="05000000000000000000" pitchFamily="2" charset="2"/>
              <a:buChar char="§"/>
            </a:pPr>
            <a:r>
              <a:rPr lang="en-US" dirty="0">
                <a:latin typeface="+mn-lt"/>
              </a:rPr>
              <a:t>Can a Lay Witness provide CSE?</a:t>
            </a:r>
          </a:p>
          <a:p>
            <a:pPr marL="0" indent="0">
              <a:buNone/>
            </a:pPr>
            <a:endParaRPr lang="en-US" dirty="0">
              <a:latin typeface="+mn-lt"/>
            </a:endParaRPr>
          </a:p>
          <a:p>
            <a:pPr marL="0" indent="0" algn="ctr">
              <a:buNone/>
            </a:pPr>
            <a:r>
              <a:rPr lang="en-US" i="1" dirty="0">
                <a:solidFill>
                  <a:schemeClr val="accent2"/>
                </a:solidFill>
                <a:latin typeface="+mn-lt"/>
              </a:rPr>
              <a:t>What isn’t CSE?</a:t>
            </a:r>
          </a:p>
        </p:txBody>
      </p:sp>
    </p:spTree>
    <p:extLst>
      <p:ext uri="{BB962C8B-B14F-4D97-AF65-F5344CB8AC3E}">
        <p14:creationId xmlns:p14="http://schemas.microsoft.com/office/powerpoint/2010/main" val="4034952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B915E-E0CF-B455-8B3D-F911EFD24E73}"/>
              </a:ext>
            </a:extLst>
          </p:cNvPr>
          <p:cNvSpPr>
            <a:spLocks noGrp="1"/>
          </p:cNvSpPr>
          <p:nvPr>
            <p:ph type="title"/>
          </p:nvPr>
        </p:nvSpPr>
        <p:spPr/>
        <p:txBody>
          <a:bodyPr/>
          <a:lstStyle/>
          <a:p>
            <a:pPr algn="ctr"/>
            <a:r>
              <a:rPr lang="en-US" b="1" dirty="0">
                <a:solidFill>
                  <a:schemeClr val="accent2"/>
                </a:solidFill>
              </a:rPr>
              <a:t>The “Record”</a:t>
            </a:r>
          </a:p>
        </p:txBody>
      </p:sp>
      <p:sp>
        <p:nvSpPr>
          <p:cNvPr id="3" name="Content Placeholder 2">
            <a:extLst>
              <a:ext uri="{FF2B5EF4-FFF2-40B4-BE49-F238E27FC236}">
                <a16:creationId xmlns:a16="http://schemas.microsoft.com/office/drawing/2014/main" id="{196A262C-5031-D03F-5468-1F0186FBBE09}"/>
              </a:ext>
            </a:extLst>
          </p:cNvPr>
          <p:cNvSpPr>
            <a:spLocks noGrp="1"/>
          </p:cNvSpPr>
          <p:nvPr>
            <p:ph idx="1"/>
          </p:nvPr>
        </p:nvSpPr>
        <p:spPr/>
        <p:txBody>
          <a:bodyPr/>
          <a:lstStyle/>
          <a:p>
            <a:pPr marL="457200" indent="-457200">
              <a:buFont typeface="Wingdings" panose="05000000000000000000" pitchFamily="2" charset="2"/>
              <a:buChar char="§"/>
            </a:pPr>
            <a:r>
              <a:rPr lang="en-US" dirty="0">
                <a:latin typeface="+mn-lt"/>
              </a:rPr>
              <a:t>Applicant’s goal—approval, no successful appeal</a:t>
            </a:r>
          </a:p>
          <a:p>
            <a:pPr marL="457200" indent="-457200">
              <a:buFont typeface="Wingdings" panose="05000000000000000000" pitchFamily="2" charset="2"/>
              <a:buChar char="§"/>
            </a:pPr>
            <a:r>
              <a:rPr lang="en-US" dirty="0">
                <a:latin typeface="+mn-lt"/>
              </a:rPr>
              <a:t>Opponent’s goal—get everything ready for appeal</a:t>
            </a:r>
          </a:p>
          <a:p>
            <a:pPr marL="457200" indent="-457200">
              <a:buFont typeface="Wingdings" panose="05000000000000000000" pitchFamily="2" charset="2"/>
              <a:buChar char="§"/>
            </a:pPr>
            <a:r>
              <a:rPr lang="en-US" dirty="0">
                <a:latin typeface="+mn-lt"/>
              </a:rPr>
              <a:t>Help the Clerk or Reporter with spelling and addresses</a:t>
            </a:r>
          </a:p>
          <a:p>
            <a:pPr marL="457200" indent="-457200">
              <a:buFont typeface="Wingdings" panose="05000000000000000000" pitchFamily="2" charset="2"/>
              <a:buChar char="§"/>
            </a:pPr>
            <a:r>
              <a:rPr lang="en-US" dirty="0">
                <a:latin typeface="+mn-lt"/>
              </a:rPr>
              <a:t>Always have two copies of thumb drive plus hard copies of your evidence</a:t>
            </a:r>
          </a:p>
          <a:p>
            <a:pPr marL="0" indent="0">
              <a:buNone/>
            </a:pPr>
            <a:endParaRPr lang="en-US" dirty="0">
              <a:latin typeface="+mn-lt"/>
            </a:endParaRPr>
          </a:p>
          <a:p>
            <a:pPr marL="0" indent="0" algn="ctr">
              <a:buNone/>
            </a:pPr>
            <a:r>
              <a:rPr lang="en-US" i="1" dirty="0">
                <a:solidFill>
                  <a:schemeClr val="accent2"/>
                </a:solidFill>
              </a:rPr>
              <a:t>Why are Court Reporters sometimes working at hearings?</a:t>
            </a:r>
          </a:p>
        </p:txBody>
      </p:sp>
    </p:spTree>
    <p:extLst>
      <p:ext uri="{BB962C8B-B14F-4D97-AF65-F5344CB8AC3E}">
        <p14:creationId xmlns:p14="http://schemas.microsoft.com/office/powerpoint/2010/main" val="4088734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365EB-573E-F1AB-48D8-FDC560AEBD39}"/>
              </a:ext>
            </a:extLst>
          </p:cNvPr>
          <p:cNvSpPr>
            <a:spLocks noGrp="1"/>
          </p:cNvSpPr>
          <p:nvPr>
            <p:ph type="title"/>
          </p:nvPr>
        </p:nvSpPr>
        <p:spPr/>
        <p:txBody>
          <a:bodyPr/>
          <a:lstStyle/>
          <a:p>
            <a:pPr algn="ctr"/>
            <a:r>
              <a:rPr lang="en-US" b="1" dirty="0">
                <a:solidFill>
                  <a:schemeClr val="accent2"/>
                </a:solidFill>
              </a:rPr>
              <a:t>The Venue: Assume Nothing!</a:t>
            </a:r>
          </a:p>
        </p:txBody>
      </p:sp>
      <p:sp>
        <p:nvSpPr>
          <p:cNvPr id="3" name="Content Placeholder 2">
            <a:extLst>
              <a:ext uri="{FF2B5EF4-FFF2-40B4-BE49-F238E27FC236}">
                <a16:creationId xmlns:a16="http://schemas.microsoft.com/office/drawing/2014/main" id="{52D4281A-4895-C53F-7EE0-4BE6B4C511EA}"/>
              </a:ext>
            </a:extLst>
          </p:cNvPr>
          <p:cNvSpPr>
            <a:spLocks noGrp="1"/>
          </p:cNvSpPr>
          <p:nvPr>
            <p:ph idx="1"/>
          </p:nvPr>
        </p:nvSpPr>
        <p:spPr/>
        <p:txBody>
          <a:bodyPr/>
          <a:lstStyle/>
          <a:p>
            <a:pPr marL="457200" indent="-457200">
              <a:buFont typeface="Wingdings" panose="05000000000000000000" pitchFamily="2" charset="2"/>
              <a:buChar char="§"/>
            </a:pPr>
            <a:r>
              <a:rPr lang="en-US" dirty="0">
                <a:latin typeface="+mn-lt"/>
              </a:rPr>
              <a:t>Audio-visual issues</a:t>
            </a:r>
          </a:p>
          <a:p>
            <a:pPr marL="457200" indent="-457200">
              <a:buFont typeface="Wingdings" panose="05000000000000000000" pitchFamily="2" charset="2"/>
              <a:buChar char="§"/>
            </a:pPr>
            <a:r>
              <a:rPr lang="en-US" dirty="0">
                <a:latin typeface="+mn-lt"/>
              </a:rPr>
              <a:t>IT issues </a:t>
            </a:r>
          </a:p>
          <a:p>
            <a:pPr marL="457200" indent="-457200">
              <a:buFont typeface="Wingdings" panose="05000000000000000000" pitchFamily="2" charset="2"/>
              <a:buChar char="§"/>
            </a:pPr>
            <a:r>
              <a:rPr lang="en-US" dirty="0">
                <a:latin typeface="+mn-lt"/>
              </a:rPr>
              <a:t>Hybrid/ Zoom meetings</a:t>
            </a:r>
          </a:p>
          <a:p>
            <a:pPr marL="457200" indent="-457200">
              <a:buFont typeface="Wingdings" panose="05000000000000000000" pitchFamily="2" charset="2"/>
              <a:buChar char="§"/>
            </a:pPr>
            <a:r>
              <a:rPr lang="en-US" dirty="0">
                <a:latin typeface="+mn-lt"/>
              </a:rPr>
              <a:t>Where do your people sit?</a:t>
            </a:r>
          </a:p>
          <a:p>
            <a:pPr marL="457200" indent="-457200">
              <a:buFont typeface="Wingdings" panose="05000000000000000000" pitchFamily="2" charset="2"/>
              <a:buChar char="§"/>
            </a:pPr>
            <a:r>
              <a:rPr lang="en-US" dirty="0">
                <a:latin typeface="+mn-lt"/>
              </a:rPr>
              <a:t>Who uses which microphone?</a:t>
            </a:r>
          </a:p>
          <a:p>
            <a:pPr marL="457200" indent="-457200">
              <a:buFont typeface="Wingdings" panose="05000000000000000000" pitchFamily="2" charset="2"/>
              <a:buChar char="§"/>
            </a:pPr>
            <a:r>
              <a:rPr lang="en-US" dirty="0">
                <a:latin typeface="+mn-lt"/>
              </a:rPr>
              <a:t>Who controls the overhead projector?</a:t>
            </a:r>
          </a:p>
        </p:txBody>
      </p:sp>
    </p:spTree>
    <p:extLst>
      <p:ext uri="{BB962C8B-B14F-4D97-AF65-F5344CB8AC3E}">
        <p14:creationId xmlns:p14="http://schemas.microsoft.com/office/powerpoint/2010/main" val="2365700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51292-CF4D-2132-1BF9-4DED3AA4C9B3}"/>
              </a:ext>
            </a:extLst>
          </p:cNvPr>
          <p:cNvSpPr>
            <a:spLocks noGrp="1"/>
          </p:cNvSpPr>
          <p:nvPr>
            <p:ph type="title"/>
          </p:nvPr>
        </p:nvSpPr>
        <p:spPr>
          <a:xfrm>
            <a:off x="1249680" y="5351145"/>
            <a:ext cx="10113264" cy="822960"/>
          </a:xfrm>
        </p:spPr>
        <p:txBody>
          <a:bodyPr/>
          <a:lstStyle/>
          <a:p>
            <a:pPr algn="ctr"/>
            <a:r>
              <a:rPr lang="en-US" sz="3200" i="1" dirty="0"/>
              <a:t>City of North Port Commission Chambers</a:t>
            </a:r>
          </a:p>
        </p:txBody>
      </p:sp>
      <p:pic>
        <p:nvPicPr>
          <p:cNvPr id="5" name="Content Placeholder 4" descr="A picture containing indoor, ceiling, person, scene&#10;&#10;Description automatically generated">
            <a:extLst>
              <a:ext uri="{FF2B5EF4-FFF2-40B4-BE49-F238E27FC236}">
                <a16:creationId xmlns:a16="http://schemas.microsoft.com/office/drawing/2014/main" id="{29AF6013-10DA-44E2-B17B-3DD5932F2217}"/>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23125" b="23125"/>
          <a:stretch/>
        </p:blipFill>
        <p:spPr>
          <a:prstGeom prst="rect">
            <a:avLst/>
          </a:prstGeom>
        </p:spPr>
      </p:pic>
    </p:spTree>
    <p:extLst>
      <p:ext uri="{BB962C8B-B14F-4D97-AF65-F5344CB8AC3E}">
        <p14:creationId xmlns:p14="http://schemas.microsoft.com/office/powerpoint/2010/main" val="2604828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A980D-C90D-5685-65DA-2ED182360542}"/>
              </a:ext>
            </a:extLst>
          </p:cNvPr>
          <p:cNvSpPr>
            <a:spLocks noGrp="1"/>
          </p:cNvSpPr>
          <p:nvPr>
            <p:ph type="title"/>
          </p:nvPr>
        </p:nvSpPr>
        <p:spPr/>
        <p:txBody>
          <a:bodyPr/>
          <a:lstStyle/>
          <a:p>
            <a:pPr algn="ctr"/>
            <a:r>
              <a:rPr lang="en-US" b="1" dirty="0">
                <a:solidFill>
                  <a:schemeClr val="accent2"/>
                </a:solidFill>
              </a:rPr>
              <a:t>Time</a:t>
            </a:r>
          </a:p>
        </p:txBody>
      </p:sp>
      <p:sp>
        <p:nvSpPr>
          <p:cNvPr id="3" name="Content Placeholder 2">
            <a:extLst>
              <a:ext uri="{FF2B5EF4-FFF2-40B4-BE49-F238E27FC236}">
                <a16:creationId xmlns:a16="http://schemas.microsoft.com/office/drawing/2014/main" id="{D6F515F3-4FFB-8048-A346-AD51414111DE}"/>
              </a:ext>
            </a:extLst>
          </p:cNvPr>
          <p:cNvSpPr>
            <a:spLocks noGrp="1"/>
          </p:cNvSpPr>
          <p:nvPr>
            <p:ph idx="1"/>
          </p:nvPr>
        </p:nvSpPr>
        <p:spPr/>
        <p:txBody>
          <a:bodyPr/>
          <a:lstStyle/>
          <a:p>
            <a:pPr marL="457200" indent="-457200">
              <a:buFont typeface="Wingdings" panose="05000000000000000000" pitchFamily="2" charset="2"/>
              <a:buChar char="§"/>
            </a:pPr>
            <a:r>
              <a:rPr lang="en-US" dirty="0">
                <a:latin typeface="+mn-lt"/>
              </a:rPr>
              <a:t>Allotments for Applicant and Opponents</a:t>
            </a:r>
          </a:p>
          <a:p>
            <a:pPr marL="457200" indent="-457200">
              <a:buFont typeface="Wingdings" panose="05000000000000000000" pitchFamily="2" charset="2"/>
              <a:buChar char="§"/>
            </a:pPr>
            <a:r>
              <a:rPr lang="en-US" dirty="0">
                <a:latin typeface="+mn-lt"/>
              </a:rPr>
              <a:t>What is fair?</a:t>
            </a:r>
          </a:p>
          <a:p>
            <a:pPr marL="457200" indent="-457200">
              <a:buFont typeface="Wingdings" panose="05000000000000000000" pitchFamily="2" charset="2"/>
              <a:buChar char="§"/>
            </a:pPr>
            <a:r>
              <a:rPr lang="en-US" dirty="0">
                <a:latin typeface="+mn-lt"/>
              </a:rPr>
              <a:t>Adversely Affected Party status </a:t>
            </a:r>
          </a:p>
          <a:p>
            <a:pPr marL="457200" indent="-457200">
              <a:buFont typeface="Wingdings" panose="05000000000000000000" pitchFamily="2" charset="2"/>
              <a:buChar char="§"/>
            </a:pPr>
            <a:r>
              <a:rPr lang="en-US" dirty="0">
                <a:latin typeface="+mn-lt"/>
              </a:rPr>
              <a:t>How many cases per agenda?</a:t>
            </a:r>
          </a:p>
          <a:p>
            <a:pPr marL="457200" indent="-457200">
              <a:buFont typeface="Wingdings" panose="05000000000000000000" pitchFamily="2" charset="2"/>
              <a:buChar char="§"/>
            </a:pPr>
            <a:r>
              <a:rPr lang="en-US" dirty="0">
                <a:latin typeface="+mn-lt"/>
              </a:rPr>
              <a:t>Mandatory adjournment time</a:t>
            </a:r>
          </a:p>
          <a:p>
            <a:pPr marL="457200" indent="-457200">
              <a:buFont typeface="Wingdings" panose="05000000000000000000" pitchFamily="2" charset="2"/>
              <a:buChar char="§"/>
            </a:pPr>
            <a:r>
              <a:rPr lang="en-US" dirty="0">
                <a:latin typeface="+mn-lt"/>
              </a:rPr>
              <a:t>How late is too late?</a:t>
            </a:r>
          </a:p>
        </p:txBody>
      </p:sp>
    </p:spTree>
    <p:extLst>
      <p:ext uri="{BB962C8B-B14F-4D97-AF65-F5344CB8AC3E}">
        <p14:creationId xmlns:p14="http://schemas.microsoft.com/office/powerpoint/2010/main" val="3750081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8CDB6-2FC7-6FDE-C79E-E3660CBC95A8}"/>
              </a:ext>
            </a:extLst>
          </p:cNvPr>
          <p:cNvSpPr>
            <a:spLocks noGrp="1"/>
          </p:cNvSpPr>
          <p:nvPr>
            <p:ph type="title"/>
          </p:nvPr>
        </p:nvSpPr>
        <p:spPr/>
        <p:txBody>
          <a:bodyPr/>
          <a:lstStyle/>
          <a:p>
            <a:pPr algn="ctr"/>
            <a:r>
              <a:rPr lang="en-US" b="1" dirty="0">
                <a:solidFill>
                  <a:schemeClr val="accent2"/>
                </a:solidFill>
              </a:rPr>
              <a:t>The Decision</a:t>
            </a:r>
          </a:p>
        </p:txBody>
      </p:sp>
      <p:sp>
        <p:nvSpPr>
          <p:cNvPr id="3" name="Content Placeholder 2">
            <a:extLst>
              <a:ext uri="{FF2B5EF4-FFF2-40B4-BE49-F238E27FC236}">
                <a16:creationId xmlns:a16="http://schemas.microsoft.com/office/drawing/2014/main" id="{5BF3DA7C-53BA-1497-554F-537A0F853B71}"/>
              </a:ext>
            </a:extLst>
          </p:cNvPr>
          <p:cNvSpPr>
            <a:spLocks noGrp="1"/>
          </p:cNvSpPr>
          <p:nvPr>
            <p:ph idx="1"/>
          </p:nvPr>
        </p:nvSpPr>
        <p:spPr/>
        <p:txBody>
          <a:bodyPr/>
          <a:lstStyle/>
          <a:p>
            <a:pPr marL="457200" indent="-457200">
              <a:buFont typeface="Wingdings" panose="05000000000000000000" pitchFamily="2" charset="2"/>
              <a:buChar char="§"/>
            </a:pPr>
            <a:r>
              <a:rPr lang="en-US" dirty="0">
                <a:latin typeface="+mn-lt"/>
              </a:rPr>
              <a:t>Review criteria</a:t>
            </a:r>
          </a:p>
          <a:p>
            <a:pPr marL="457200" indent="-457200">
              <a:buFont typeface="Wingdings" panose="05000000000000000000" pitchFamily="2" charset="2"/>
              <a:buChar char="§"/>
            </a:pPr>
            <a:r>
              <a:rPr lang="en-US" dirty="0">
                <a:latin typeface="+mn-lt"/>
              </a:rPr>
              <a:t>Findings of fact</a:t>
            </a:r>
          </a:p>
          <a:p>
            <a:pPr marL="457200" indent="-457200">
              <a:buFont typeface="Wingdings" panose="05000000000000000000" pitchFamily="2" charset="2"/>
              <a:buChar char="§"/>
            </a:pPr>
            <a:r>
              <a:rPr lang="en-US" dirty="0">
                <a:latin typeface="+mn-lt"/>
              </a:rPr>
              <a:t>The Recommendation </a:t>
            </a:r>
          </a:p>
          <a:p>
            <a:pPr marL="457200" indent="-457200">
              <a:buFont typeface="Wingdings" panose="05000000000000000000" pitchFamily="2" charset="2"/>
              <a:buChar char="§"/>
            </a:pPr>
            <a:r>
              <a:rPr lang="en-US" dirty="0">
                <a:latin typeface="+mn-lt"/>
              </a:rPr>
              <a:t>The Final Decision</a:t>
            </a:r>
          </a:p>
          <a:p>
            <a:pPr marL="457200" indent="-457200">
              <a:buFont typeface="Wingdings" panose="05000000000000000000" pitchFamily="2" charset="2"/>
              <a:buChar char="§"/>
            </a:pPr>
            <a:r>
              <a:rPr lang="en-US" dirty="0">
                <a:latin typeface="+mn-lt"/>
              </a:rPr>
              <a:t>The Appeal or Rendition</a:t>
            </a:r>
          </a:p>
          <a:p>
            <a:pPr marL="0" indent="0">
              <a:buNone/>
            </a:pPr>
            <a:endParaRPr lang="en-US" i="1" dirty="0"/>
          </a:p>
        </p:txBody>
      </p:sp>
    </p:spTree>
    <p:extLst>
      <p:ext uri="{BB962C8B-B14F-4D97-AF65-F5344CB8AC3E}">
        <p14:creationId xmlns:p14="http://schemas.microsoft.com/office/powerpoint/2010/main" val="2074017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F9EDA-9AB4-4022-8269-2A32453EC9AB}"/>
              </a:ext>
            </a:extLst>
          </p:cNvPr>
          <p:cNvSpPr>
            <a:spLocks noGrp="1"/>
          </p:cNvSpPr>
          <p:nvPr>
            <p:ph type="title"/>
          </p:nvPr>
        </p:nvSpPr>
        <p:spPr/>
        <p:txBody>
          <a:bodyPr/>
          <a:lstStyle/>
          <a:p>
            <a:pPr algn="ctr"/>
            <a:r>
              <a:rPr lang="en-US" b="1" dirty="0">
                <a:solidFill>
                  <a:schemeClr val="accent2"/>
                </a:solidFill>
              </a:rPr>
              <a:t>The Planner’s Toolbox</a:t>
            </a:r>
            <a:br>
              <a:rPr lang="en-US" b="1" dirty="0">
                <a:solidFill>
                  <a:schemeClr val="accent2"/>
                </a:solidFill>
              </a:rPr>
            </a:br>
            <a:r>
              <a:rPr lang="en-US" b="1" dirty="0">
                <a:solidFill>
                  <a:schemeClr val="accent2"/>
                </a:solidFill>
              </a:rPr>
              <a:t>(Max)</a:t>
            </a:r>
          </a:p>
        </p:txBody>
      </p:sp>
      <p:sp>
        <p:nvSpPr>
          <p:cNvPr id="3" name="Content Placeholder 2">
            <a:extLst>
              <a:ext uri="{FF2B5EF4-FFF2-40B4-BE49-F238E27FC236}">
                <a16:creationId xmlns:a16="http://schemas.microsoft.com/office/drawing/2014/main" id="{2CC4352B-AB24-D5D8-0699-8B227DBF1683}"/>
              </a:ext>
            </a:extLst>
          </p:cNvPr>
          <p:cNvSpPr>
            <a:spLocks noGrp="1"/>
          </p:cNvSpPr>
          <p:nvPr>
            <p:ph idx="1"/>
          </p:nvPr>
        </p:nvSpPr>
        <p:spPr/>
        <p:txBody>
          <a:bodyPr/>
          <a:lstStyle/>
          <a:p>
            <a:pPr marL="0" indent="0">
              <a:buNone/>
            </a:pPr>
            <a:r>
              <a:rPr lang="en-US" dirty="0"/>
              <a:t> </a:t>
            </a:r>
            <a:r>
              <a:rPr lang="en-US" dirty="0">
                <a:latin typeface="+mn-lt"/>
              </a:rPr>
              <a:t>Reference books for people who write reports</a:t>
            </a:r>
          </a:p>
        </p:txBody>
      </p:sp>
    </p:spTree>
    <p:extLst>
      <p:ext uri="{BB962C8B-B14F-4D97-AF65-F5344CB8AC3E}">
        <p14:creationId xmlns:p14="http://schemas.microsoft.com/office/powerpoint/2010/main" val="1825116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29B28-5BC8-4AD6-9C5E-CF75E23A0ACA}"/>
              </a:ext>
            </a:extLst>
          </p:cNvPr>
          <p:cNvSpPr>
            <a:spLocks noGrp="1"/>
          </p:cNvSpPr>
          <p:nvPr>
            <p:ph type="title"/>
          </p:nvPr>
        </p:nvSpPr>
        <p:spPr>
          <a:xfrm>
            <a:off x="1066800" y="794967"/>
            <a:ext cx="10058400" cy="914401"/>
          </a:xfrm>
        </p:spPr>
        <p:txBody>
          <a:bodyPr/>
          <a:lstStyle/>
          <a:p>
            <a:pPr algn="ctr"/>
            <a:r>
              <a:rPr lang="en-US" b="1" dirty="0">
                <a:solidFill>
                  <a:schemeClr val="accent2"/>
                </a:solidFill>
              </a:rPr>
              <a:t>Who we are</a:t>
            </a:r>
          </a:p>
        </p:txBody>
      </p:sp>
      <p:sp>
        <p:nvSpPr>
          <p:cNvPr id="3" name="Content Placeholder 2">
            <a:extLst>
              <a:ext uri="{FF2B5EF4-FFF2-40B4-BE49-F238E27FC236}">
                <a16:creationId xmlns:a16="http://schemas.microsoft.com/office/drawing/2014/main" id="{C79D6806-79A7-4002-944F-51F49A198E21}"/>
              </a:ext>
            </a:extLst>
          </p:cNvPr>
          <p:cNvSpPr>
            <a:spLocks noGrp="1"/>
          </p:cNvSpPr>
          <p:nvPr>
            <p:ph idx="1"/>
          </p:nvPr>
        </p:nvSpPr>
        <p:spPr>
          <a:xfrm>
            <a:off x="1097280" y="1929713"/>
            <a:ext cx="10058400" cy="4023360"/>
          </a:xfrm>
        </p:spPr>
        <p:txBody>
          <a:bodyPr>
            <a:normAutofit/>
          </a:bodyPr>
          <a:lstStyle/>
          <a:p>
            <a:pPr marL="400050" indent="-400050">
              <a:buFont typeface="Wingdings" panose="05000000000000000000" pitchFamily="2" charset="2"/>
              <a:buChar char="§"/>
            </a:pPr>
            <a:r>
              <a:rPr lang="en-US" sz="3200" b="1" dirty="0">
                <a:latin typeface="+mn-lt"/>
              </a:rPr>
              <a:t>Max Forgey AICP; </a:t>
            </a:r>
            <a:r>
              <a:rPr lang="en-US" sz="3200" dirty="0">
                <a:latin typeface="+mn-lt"/>
              </a:rPr>
              <a:t>Proprietor, Forgey Planning, a Cape Coral-based consulting firm</a:t>
            </a:r>
          </a:p>
          <a:p>
            <a:pPr marL="400050" indent="-400050">
              <a:buFont typeface="Wingdings" panose="05000000000000000000" pitchFamily="2" charset="2"/>
              <a:buChar char="§"/>
            </a:pPr>
            <a:r>
              <a:rPr lang="en-US" sz="3200" b="1" dirty="0">
                <a:latin typeface="+mn-lt"/>
              </a:rPr>
              <a:t>Andrew Dickman, Esq., AICP;  </a:t>
            </a:r>
            <a:r>
              <a:rPr lang="en-US" sz="3200" dirty="0">
                <a:latin typeface="+mn-lt"/>
              </a:rPr>
              <a:t>Dickman Law Firm, St. Pete Beach City Attorney, Collier County Hearing Examiner.</a:t>
            </a:r>
            <a:endParaRPr lang="en-US" sz="3200" dirty="0"/>
          </a:p>
        </p:txBody>
      </p:sp>
    </p:spTree>
    <p:extLst>
      <p:ext uri="{BB962C8B-B14F-4D97-AF65-F5344CB8AC3E}">
        <p14:creationId xmlns:p14="http://schemas.microsoft.com/office/powerpoint/2010/main" val="4176510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3F63865-E72B-2E5F-EEB5-0FFC06D2CE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214761" cy="6322142"/>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26A17732-9870-6EA7-9561-D70C0136A5C1}"/>
              </a:ext>
            </a:extLst>
          </p:cNvPr>
          <p:cNvSpPr txBox="1">
            <a:spLocks/>
          </p:cNvSpPr>
          <p:nvPr/>
        </p:nvSpPr>
        <p:spPr>
          <a:xfrm>
            <a:off x="5708855" y="2551938"/>
            <a:ext cx="5530646" cy="1058037"/>
          </a:xfrm>
          <a:prstGeom prst="rect">
            <a:avLst/>
          </a:prstGeom>
        </p:spPr>
        <p:txBody>
          <a:bodyPr vert="horz" lIns="91440" tIns="45720" rIns="91440" bIns="45720" rtlCol="0" anchor="b">
            <a:normAutofit fontScale="97500"/>
          </a:bodyPr>
          <a:lstStyle>
            <a:lvl1pPr marL="0" algn="l" defTabSz="914400" rtl="0" eaLnBrk="1" latinLnBrk="0" hangingPunct="1">
              <a:lnSpc>
                <a:spcPct val="85000"/>
              </a:lnSpc>
              <a:spcBef>
                <a:spcPct val="0"/>
              </a:spcBef>
              <a:buNone/>
              <a:defRPr sz="3200" kern="1200" spc="-50" baseline="0">
                <a:solidFill>
                  <a:schemeClr val="tx1">
                    <a:lumMod val="75000"/>
                    <a:lumOff val="25000"/>
                  </a:schemeClr>
                </a:solidFill>
                <a:latin typeface="+mj-lt"/>
                <a:ea typeface="+mj-ea"/>
                <a:cs typeface="+mj-cs"/>
              </a:defRPr>
            </a:lvl1pPr>
          </a:lstStyle>
          <a:p>
            <a:r>
              <a:rPr lang="en-US" sz="4400" b="1" dirty="0">
                <a:solidFill>
                  <a:schemeClr val="accent2"/>
                </a:solidFill>
              </a:rPr>
              <a:t>W. Thomas Hawkins</a:t>
            </a:r>
          </a:p>
        </p:txBody>
      </p:sp>
    </p:spTree>
    <p:extLst>
      <p:ext uri="{BB962C8B-B14F-4D97-AF65-F5344CB8AC3E}">
        <p14:creationId xmlns:p14="http://schemas.microsoft.com/office/powerpoint/2010/main" val="1838368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2F78F-ABAC-4DC9-8FA5-1B08AAD6CCA8}"/>
              </a:ext>
            </a:extLst>
          </p:cNvPr>
          <p:cNvSpPr>
            <a:spLocks noGrp="1"/>
          </p:cNvSpPr>
          <p:nvPr>
            <p:ph type="title"/>
          </p:nvPr>
        </p:nvSpPr>
        <p:spPr>
          <a:xfrm>
            <a:off x="5708855" y="2551938"/>
            <a:ext cx="5530646" cy="1058037"/>
          </a:xfrm>
        </p:spPr>
        <p:txBody>
          <a:bodyPr vert="horz" lIns="91440" tIns="45720" rIns="91440" bIns="45720" rtlCol="0" anchor="b">
            <a:normAutofit/>
          </a:bodyPr>
          <a:lstStyle/>
          <a:p>
            <a:r>
              <a:rPr lang="en-US" sz="4400" b="1" dirty="0">
                <a:solidFill>
                  <a:schemeClr val="accent2"/>
                </a:solidFill>
              </a:rPr>
              <a:t>Moskowitz &amp; Lindbloom</a:t>
            </a:r>
          </a:p>
        </p:txBody>
      </p:sp>
      <p:pic>
        <p:nvPicPr>
          <p:cNvPr id="3074" name="Picture 2" descr="The Complete Illustrated Book of Development Definitions: Moskowitz, Harvey  S., Lindbloom, Carl G., Listokin, David, Preiss, Richard, Merriam, Dwight:  9781412855044: Books - Amazon">
            <a:extLst>
              <a:ext uri="{FF2B5EF4-FFF2-40B4-BE49-F238E27FC236}">
                <a16:creationId xmlns:a16="http://schemas.microsoft.com/office/drawing/2014/main" id="{AB15A4A4-D0A7-F01F-3123-ACF42EAE5B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43720" cy="6312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387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81A61F-52AC-6501-E08C-8846B1065C72}"/>
              </a:ext>
            </a:extLst>
          </p:cNvPr>
          <p:cNvSpPr txBox="1">
            <a:spLocks/>
          </p:cNvSpPr>
          <p:nvPr/>
        </p:nvSpPr>
        <p:spPr>
          <a:xfrm>
            <a:off x="5708855" y="2551938"/>
            <a:ext cx="5530646" cy="105803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3200" kern="1200" spc="-50" baseline="0">
                <a:solidFill>
                  <a:schemeClr val="tx1">
                    <a:lumMod val="75000"/>
                    <a:lumOff val="25000"/>
                  </a:schemeClr>
                </a:solidFill>
                <a:latin typeface="+mj-lt"/>
                <a:ea typeface="+mj-ea"/>
                <a:cs typeface="+mj-cs"/>
              </a:defRPr>
            </a:lvl1pPr>
          </a:lstStyle>
          <a:p>
            <a:r>
              <a:rPr lang="en-US" sz="4400" b="1" dirty="0">
                <a:solidFill>
                  <a:schemeClr val="accent2"/>
                </a:solidFill>
              </a:rPr>
              <a:t>Bryan A. Garner</a:t>
            </a:r>
          </a:p>
        </p:txBody>
      </p:sp>
      <p:pic>
        <p:nvPicPr>
          <p:cNvPr id="4098" name="Picture 2">
            <a:extLst>
              <a:ext uri="{FF2B5EF4-FFF2-40B4-BE49-F238E27FC236}">
                <a16:creationId xmlns:a16="http://schemas.microsoft.com/office/drawing/2014/main" id="{27D1C903-57B6-0F11-6902-59746F004B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2"/>
            <a:ext cx="4592213" cy="6325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638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28EDD3A-DA61-ADE8-EEC8-366EC5E3FD02}"/>
              </a:ext>
            </a:extLst>
          </p:cNvPr>
          <p:cNvSpPr txBox="1">
            <a:spLocks/>
          </p:cNvSpPr>
          <p:nvPr/>
        </p:nvSpPr>
        <p:spPr>
          <a:xfrm>
            <a:off x="5708855" y="2551938"/>
            <a:ext cx="5530646" cy="105803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3200" kern="1200" spc="-50" baseline="0">
                <a:solidFill>
                  <a:schemeClr val="tx1">
                    <a:lumMod val="75000"/>
                    <a:lumOff val="25000"/>
                  </a:schemeClr>
                </a:solidFill>
                <a:latin typeface="+mj-lt"/>
                <a:ea typeface="+mj-ea"/>
                <a:cs typeface="+mj-cs"/>
              </a:defRPr>
            </a:lvl1pPr>
          </a:lstStyle>
          <a:p>
            <a:r>
              <a:rPr lang="en-US" sz="4400" b="1" dirty="0">
                <a:solidFill>
                  <a:schemeClr val="accent2"/>
                </a:solidFill>
              </a:rPr>
              <a:t>Berke &amp; Godschalk</a:t>
            </a:r>
          </a:p>
        </p:txBody>
      </p:sp>
      <p:pic>
        <p:nvPicPr>
          <p:cNvPr id="5122" name="Picture 2">
            <a:extLst>
              <a:ext uri="{FF2B5EF4-FFF2-40B4-BE49-F238E27FC236}">
                <a16:creationId xmlns:a16="http://schemas.microsoft.com/office/drawing/2014/main" id="{CF7A8FFF-2139-1958-4BDF-312D97B8C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52068" cy="633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109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F52F1-0254-EB69-3D25-522920748AAF}"/>
              </a:ext>
            </a:extLst>
          </p:cNvPr>
          <p:cNvSpPr>
            <a:spLocks noGrp="1"/>
          </p:cNvSpPr>
          <p:nvPr>
            <p:ph type="title"/>
          </p:nvPr>
        </p:nvSpPr>
        <p:spPr>
          <a:xfrm>
            <a:off x="1066800" y="323850"/>
            <a:ext cx="10058400" cy="1289685"/>
          </a:xfrm>
        </p:spPr>
        <p:txBody>
          <a:bodyPr/>
          <a:lstStyle/>
          <a:p>
            <a:pPr algn="ctr"/>
            <a:r>
              <a:rPr lang="en-US" b="1" dirty="0">
                <a:solidFill>
                  <a:schemeClr val="accent2"/>
                </a:solidFill>
              </a:rPr>
              <a:t>Questions?</a:t>
            </a:r>
          </a:p>
        </p:txBody>
      </p:sp>
      <p:pic>
        <p:nvPicPr>
          <p:cNvPr id="5" name="Picture 4" descr="A group of people sitting in a room&#10;&#10;Description automatically generated with low confidence">
            <a:extLst>
              <a:ext uri="{FF2B5EF4-FFF2-40B4-BE49-F238E27FC236}">
                <a16:creationId xmlns:a16="http://schemas.microsoft.com/office/drawing/2014/main" id="{26B602EB-EF2D-2A7D-5C8D-F75E706126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407" y="1792270"/>
            <a:ext cx="9957368" cy="4484705"/>
          </a:xfrm>
          <a:prstGeom prst="rect">
            <a:avLst/>
          </a:prstGeom>
        </p:spPr>
      </p:pic>
    </p:spTree>
    <p:extLst>
      <p:ext uri="{BB962C8B-B14F-4D97-AF65-F5344CB8AC3E}">
        <p14:creationId xmlns:p14="http://schemas.microsoft.com/office/powerpoint/2010/main" val="298858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040D94F9-A406-13F2-07DF-1BD5B5BBF988}"/>
              </a:ext>
            </a:extLst>
          </p:cNvPr>
          <p:cNvGrpSpPr>
            <a:grpSpLocks/>
          </p:cNvGrpSpPr>
          <p:nvPr/>
        </p:nvGrpSpPr>
        <p:grpSpPr bwMode="auto">
          <a:xfrm>
            <a:off x="2505075" y="2153400"/>
            <a:ext cx="6976788" cy="1671764"/>
            <a:chOff x="106163280" y="107220834"/>
            <a:chExt cx="5949780" cy="1386840"/>
          </a:xfrm>
        </p:grpSpPr>
        <p:pic>
          <p:nvPicPr>
            <p:cNvPr id="1027" name="Picture 3">
              <a:extLst>
                <a:ext uri="{FF2B5EF4-FFF2-40B4-BE49-F238E27FC236}">
                  <a16:creationId xmlns:a16="http://schemas.microsoft.com/office/drawing/2014/main" id="{D82FA694-38F9-E7A7-B182-1E925B96F1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63280" y="107220834"/>
              <a:ext cx="4450080" cy="138684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9" name="Group 4">
              <a:extLst>
                <a:ext uri="{FF2B5EF4-FFF2-40B4-BE49-F238E27FC236}">
                  <a16:creationId xmlns:a16="http://schemas.microsoft.com/office/drawing/2014/main" id="{2B313853-EFF0-015A-3904-E94A994361D3}"/>
                </a:ext>
              </a:extLst>
            </p:cNvPr>
            <p:cNvGrpSpPr>
              <a:grpSpLocks/>
            </p:cNvGrpSpPr>
            <p:nvPr/>
          </p:nvGrpSpPr>
          <p:grpSpPr bwMode="auto">
            <a:xfrm>
              <a:off x="110689560" y="107220834"/>
              <a:ext cx="1423500" cy="1386840"/>
              <a:chOff x="106528855" y="108920651"/>
              <a:chExt cx="4187283" cy="4187283"/>
            </a:xfrm>
          </p:grpSpPr>
          <p:pic>
            <p:nvPicPr>
              <p:cNvPr id="1029" name="Picture 5">
                <a:extLst>
                  <a:ext uri="{FF2B5EF4-FFF2-40B4-BE49-F238E27FC236}">
                    <a16:creationId xmlns:a16="http://schemas.microsoft.com/office/drawing/2014/main" id="{72147E82-72B6-907C-D722-8D9126A57B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28855" y="108920651"/>
                <a:ext cx="4187283" cy="418728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0" name="Picture 6">
                <a:extLst>
                  <a:ext uri="{FF2B5EF4-FFF2-40B4-BE49-F238E27FC236}">
                    <a16:creationId xmlns:a16="http://schemas.microsoft.com/office/drawing/2014/main" id="{E1314B7E-9A9A-53F0-38FC-83F1AB038A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092" r="57990"/>
              <a:stretch>
                <a:fillRect/>
              </a:stretch>
            </p:blipFill>
            <p:spPr bwMode="auto">
              <a:xfrm>
                <a:off x="108238755" y="110550960"/>
                <a:ext cx="750791" cy="94345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grpSp>
      <p:sp>
        <p:nvSpPr>
          <p:cNvPr id="13" name="Title 12">
            <a:extLst>
              <a:ext uri="{FF2B5EF4-FFF2-40B4-BE49-F238E27FC236}">
                <a16:creationId xmlns:a16="http://schemas.microsoft.com/office/drawing/2014/main" id="{5A0A68DF-0727-6267-51FB-009D6E50828F}"/>
              </a:ext>
            </a:extLst>
          </p:cNvPr>
          <p:cNvSpPr>
            <a:spLocks noGrp="1"/>
          </p:cNvSpPr>
          <p:nvPr>
            <p:ph type="title"/>
          </p:nvPr>
        </p:nvSpPr>
        <p:spPr>
          <a:xfrm>
            <a:off x="1066800" y="607636"/>
            <a:ext cx="10058400" cy="971285"/>
          </a:xfrm>
        </p:spPr>
        <p:txBody>
          <a:bodyPr>
            <a:normAutofit/>
          </a:bodyPr>
          <a:lstStyle/>
          <a:p>
            <a:pPr algn="ctr"/>
            <a:r>
              <a:rPr lang="en-US" sz="4800" b="1" i="1" dirty="0">
                <a:solidFill>
                  <a:schemeClr val="accent2">
                    <a:lumMod val="75000"/>
                  </a:schemeClr>
                </a:solidFill>
              </a:rPr>
              <a:t>Thank You</a:t>
            </a:r>
          </a:p>
        </p:txBody>
      </p:sp>
      <p:pic>
        <p:nvPicPr>
          <p:cNvPr id="1026" name="8E343F65-48A3-4AA4-BA05-77AFAB0705F5" descr="IMG_2107.jpg">
            <a:extLst>
              <a:ext uri="{FF2B5EF4-FFF2-40B4-BE49-F238E27FC236}">
                <a16:creationId xmlns:a16="http://schemas.microsoft.com/office/drawing/2014/main" id="{003830BB-1EE4-7EC8-6073-B4F8AA3220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0096" y="3943928"/>
            <a:ext cx="1429839" cy="2112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7BC0AB9A-3658-E2D6-6F94-32E2D227C09C}"/>
              </a:ext>
            </a:extLst>
          </p:cNvPr>
          <p:cNvPicPr>
            <a:picLocks noChangeAspect="1"/>
          </p:cNvPicPr>
          <p:nvPr/>
        </p:nvPicPr>
        <p:blipFill>
          <a:blip r:embed="rId6"/>
          <a:stretch>
            <a:fillRect/>
          </a:stretch>
        </p:blipFill>
        <p:spPr>
          <a:xfrm>
            <a:off x="4198626" y="3943928"/>
            <a:ext cx="4352925" cy="1276350"/>
          </a:xfrm>
          <a:prstGeom prst="rect">
            <a:avLst/>
          </a:prstGeom>
        </p:spPr>
      </p:pic>
      <p:pic>
        <p:nvPicPr>
          <p:cNvPr id="6" name="Picture 5">
            <a:extLst>
              <a:ext uri="{FF2B5EF4-FFF2-40B4-BE49-F238E27FC236}">
                <a16:creationId xmlns:a16="http://schemas.microsoft.com/office/drawing/2014/main" id="{D1DFD040-F2CF-23E7-A2A0-FE867269FF47}"/>
              </a:ext>
            </a:extLst>
          </p:cNvPr>
          <p:cNvPicPr>
            <a:picLocks noChangeAspect="1"/>
          </p:cNvPicPr>
          <p:nvPr/>
        </p:nvPicPr>
        <p:blipFill>
          <a:blip r:embed="rId7"/>
          <a:stretch>
            <a:fillRect/>
          </a:stretch>
        </p:blipFill>
        <p:spPr>
          <a:xfrm>
            <a:off x="1905889" y="3943927"/>
            <a:ext cx="1985725" cy="2112473"/>
          </a:xfrm>
          <a:prstGeom prst="rect">
            <a:avLst/>
          </a:prstGeom>
        </p:spPr>
      </p:pic>
      <p:cxnSp>
        <p:nvCxnSpPr>
          <p:cNvPr id="10" name="Straight Connector 9">
            <a:extLst>
              <a:ext uri="{FF2B5EF4-FFF2-40B4-BE49-F238E27FC236}">
                <a16:creationId xmlns:a16="http://schemas.microsoft.com/office/drawing/2014/main" id="{099BB76E-6DEE-62A7-EE45-F46D776D2A02}"/>
              </a:ext>
            </a:extLst>
          </p:cNvPr>
          <p:cNvCxnSpPr/>
          <p:nvPr/>
        </p:nvCxnSpPr>
        <p:spPr>
          <a:xfrm>
            <a:off x="1166987" y="3825164"/>
            <a:ext cx="10082904" cy="0"/>
          </a:xfrm>
          <a:prstGeom prst="line">
            <a:avLst/>
          </a:prstGeom>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112AA520-E999-C626-717D-D30D0C001E42}"/>
              </a:ext>
            </a:extLst>
          </p:cNvPr>
          <p:cNvSpPr txBox="1"/>
          <p:nvPr/>
        </p:nvSpPr>
        <p:spPr>
          <a:xfrm>
            <a:off x="4238036" y="5035263"/>
            <a:ext cx="4224161" cy="1169551"/>
          </a:xfrm>
          <a:prstGeom prst="rect">
            <a:avLst/>
          </a:prstGeom>
          <a:noFill/>
        </p:spPr>
        <p:txBody>
          <a:bodyPr wrap="square" rtlCol="0">
            <a:spAutoFit/>
          </a:bodyPr>
          <a:lstStyle/>
          <a:p>
            <a:pPr algn="ctr"/>
            <a:r>
              <a:rPr lang="en-US" sz="1400" dirty="0"/>
              <a:t>809 </a:t>
            </a:r>
            <a:r>
              <a:rPr lang="en-US" sz="1400" dirty="0" err="1"/>
              <a:t>Walkerbilt</a:t>
            </a:r>
            <a:r>
              <a:rPr lang="en-US" sz="1400" dirty="0"/>
              <a:t> Rd. Suite 6</a:t>
            </a:r>
          </a:p>
          <a:p>
            <a:pPr algn="ctr"/>
            <a:r>
              <a:rPr lang="en-US" sz="1400" dirty="0"/>
              <a:t>Naples, FL 34110</a:t>
            </a:r>
          </a:p>
          <a:p>
            <a:pPr algn="ctr"/>
            <a:r>
              <a:rPr lang="en-US" sz="1400" dirty="0"/>
              <a:t>(239) 434-0840</a:t>
            </a:r>
          </a:p>
          <a:p>
            <a:pPr algn="ctr"/>
            <a:r>
              <a:rPr lang="en-US" sz="1400" dirty="0">
                <a:hlinkClick r:id="rId8"/>
              </a:rPr>
              <a:t>www.dickmanlawfirm.org</a:t>
            </a:r>
            <a:endParaRPr lang="en-US" sz="1400" dirty="0"/>
          </a:p>
          <a:p>
            <a:pPr algn="ctr"/>
            <a:r>
              <a:rPr lang="en-US" sz="1400" dirty="0">
                <a:hlinkClick r:id="rId9"/>
              </a:rPr>
              <a:t>Andrew@dickmanlawfirm.org</a:t>
            </a:r>
            <a:r>
              <a:rPr lang="en-US" sz="1400" dirty="0"/>
              <a:t> </a:t>
            </a:r>
          </a:p>
        </p:txBody>
      </p:sp>
    </p:spTree>
    <p:extLst>
      <p:ext uri="{BB962C8B-B14F-4D97-AF65-F5344CB8AC3E}">
        <p14:creationId xmlns:p14="http://schemas.microsoft.com/office/powerpoint/2010/main" val="3747008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F06EB-0347-1CE5-AE52-BFB601835330}"/>
              </a:ext>
            </a:extLst>
          </p:cNvPr>
          <p:cNvSpPr>
            <a:spLocks noGrp="1"/>
          </p:cNvSpPr>
          <p:nvPr>
            <p:ph type="title"/>
          </p:nvPr>
        </p:nvSpPr>
        <p:spPr/>
        <p:txBody>
          <a:bodyPr>
            <a:normAutofit/>
          </a:bodyPr>
          <a:lstStyle/>
          <a:p>
            <a:pPr algn="ctr"/>
            <a:r>
              <a:rPr lang="en-US" b="1" dirty="0">
                <a:solidFill>
                  <a:schemeClr val="accent2"/>
                </a:solidFill>
              </a:rPr>
              <a:t>Why this matters</a:t>
            </a:r>
          </a:p>
        </p:txBody>
      </p:sp>
      <p:sp>
        <p:nvSpPr>
          <p:cNvPr id="3" name="Content Placeholder 2">
            <a:extLst>
              <a:ext uri="{FF2B5EF4-FFF2-40B4-BE49-F238E27FC236}">
                <a16:creationId xmlns:a16="http://schemas.microsoft.com/office/drawing/2014/main" id="{90DA401F-3C74-86E3-E708-8862FA76D8F2}"/>
              </a:ext>
            </a:extLst>
          </p:cNvPr>
          <p:cNvSpPr>
            <a:spLocks noGrp="1"/>
          </p:cNvSpPr>
          <p:nvPr>
            <p:ph idx="1"/>
          </p:nvPr>
        </p:nvSpPr>
        <p:spPr/>
        <p:txBody>
          <a:bodyPr/>
          <a:lstStyle/>
          <a:p>
            <a:pPr>
              <a:buFont typeface="Wingdings" panose="05000000000000000000" pitchFamily="2" charset="2"/>
              <a:buChar char="§"/>
            </a:pPr>
            <a:r>
              <a:rPr lang="en-US" dirty="0"/>
              <a:t> </a:t>
            </a:r>
            <a:r>
              <a:rPr lang="en-US" dirty="0">
                <a:latin typeface="+mn-lt"/>
              </a:rPr>
              <a:t>Land use decision-making happens every day </a:t>
            </a:r>
          </a:p>
          <a:p>
            <a:pPr>
              <a:buFont typeface="Wingdings" panose="05000000000000000000" pitchFamily="2" charset="2"/>
              <a:buChar char="§"/>
            </a:pPr>
            <a:r>
              <a:rPr lang="en-US" dirty="0">
                <a:latin typeface="+mn-lt"/>
              </a:rPr>
              <a:t> 66 county governments* </a:t>
            </a:r>
          </a:p>
          <a:p>
            <a:pPr>
              <a:buFont typeface="Wingdings" panose="05000000000000000000" pitchFamily="2" charset="2"/>
              <a:buChar char="§"/>
            </a:pPr>
            <a:r>
              <a:rPr lang="en-US" dirty="0">
                <a:latin typeface="+mn-lt"/>
              </a:rPr>
              <a:t> 411 municipalities (cities, towns, villages)</a:t>
            </a:r>
          </a:p>
          <a:p>
            <a:pPr>
              <a:buFont typeface="Wingdings" panose="05000000000000000000" pitchFamily="2" charset="2"/>
              <a:buChar char="§"/>
            </a:pPr>
            <a:r>
              <a:rPr lang="en-US" u="sng" dirty="0">
                <a:latin typeface="+mn-lt"/>
                <a:hlinkClick r:id="rId2"/>
              </a:rPr>
              <a:t> https://en.wikipedia.org/wiki/List_of_municipalities_in_Florida</a:t>
            </a:r>
            <a:endParaRPr lang="en-US" u="sng" dirty="0">
              <a:latin typeface="+mn-lt"/>
            </a:endParaRPr>
          </a:p>
          <a:p>
            <a:pPr>
              <a:buFont typeface="Wingdings" panose="05000000000000000000" pitchFamily="2" charset="2"/>
              <a:buChar char="§"/>
            </a:pPr>
            <a:r>
              <a:rPr lang="en-US" dirty="0">
                <a:latin typeface="+mn-lt"/>
              </a:rPr>
              <a:t> Other governmental bodies (WMDs, RPCs)</a:t>
            </a:r>
          </a:p>
          <a:p>
            <a:pPr>
              <a:buFont typeface="Wingdings" panose="05000000000000000000" pitchFamily="2" charset="2"/>
              <a:buChar char="§"/>
            </a:pPr>
            <a:endParaRPr lang="en-US" dirty="0">
              <a:latin typeface="+mn-lt"/>
            </a:endParaRPr>
          </a:p>
          <a:p>
            <a:pPr marL="0" indent="0">
              <a:buNone/>
            </a:pPr>
            <a:r>
              <a:rPr lang="en-US" dirty="0">
                <a:latin typeface="+mn-lt"/>
              </a:rPr>
              <a:t> * </a:t>
            </a:r>
            <a:r>
              <a:rPr lang="en-US" i="1" dirty="0">
                <a:latin typeface="+mn-lt"/>
              </a:rPr>
              <a:t>The Duval County/ Jacksonville exception</a:t>
            </a:r>
          </a:p>
          <a:p>
            <a:pPr>
              <a:buFont typeface="Wingdings" panose="05000000000000000000" pitchFamily="2" charset="2"/>
              <a:buChar char="§"/>
            </a:pPr>
            <a:endParaRPr lang="en-US" u="sng" dirty="0"/>
          </a:p>
          <a:p>
            <a:pPr>
              <a:buFont typeface="Wingdings" panose="05000000000000000000" pitchFamily="2" charset="2"/>
              <a:buChar char="§"/>
            </a:pPr>
            <a:endParaRPr lang="en-US" dirty="0"/>
          </a:p>
        </p:txBody>
      </p:sp>
      <p:pic>
        <p:nvPicPr>
          <p:cNvPr id="5" name="Picture 4" descr="Qr code&#10;&#10;Description automatically generated">
            <a:extLst>
              <a:ext uri="{FF2B5EF4-FFF2-40B4-BE49-F238E27FC236}">
                <a16:creationId xmlns:a16="http://schemas.microsoft.com/office/drawing/2014/main" id="{BAEACE1F-85C8-ADAA-3BAD-F3C29B72D9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8425" y="3878731"/>
            <a:ext cx="2329938" cy="2329938"/>
          </a:xfrm>
          <a:prstGeom prst="rect">
            <a:avLst/>
          </a:prstGeom>
        </p:spPr>
      </p:pic>
    </p:spTree>
    <p:extLst>
      <p:ext uri="{BB962C8B-B14F-4D97-AF65-F5344CB8AC3E}">
        <p14:creationId xmlns:p14="http://schemas.microsoft.com/office/powerpoint/2010/main" val="3345682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BD8ED-044F-ED90-5E8D-DE341A34B7DB}"/>
              </a:ext>
            </a:extLst>
          </p:cNvPr>
          <p:cNvSpPr>
            <a:spLocks noGrp="1"/>
          </p:cNvSpPr>
          <p:nvPr>
            <p:ph type="title"/>
          </p:nvPr>
        </p:nvSpPr>
        <p:spPr/>
        <p:txBody>
          <a:bodyPr/>
          <a:lstStyle/>
          <a:p>
            <a:pPr algn="ctr"/>
            <a:r>
              <a:rPr lang="en-US" b="1" dirty="0">
                <a:solidFill>
                  <a:schemeClr val="accent2"/>
                </a:solidFill>
              </a:rPr>
              <a:t>Florida’s Growth Management Scheme</a:t>
            </a:r>
          </a:p>
        </p:txBody>
      </p:sp>
      <p:sp>
        <p:nvSpPr>
          <p:cNvPr id="3" name="Content Placeholder 2">
            <a:extLst>
              <a:ext uri="{FF2B5EF4-FFF2-40B4-BE49-F238E27FC236}">
                <a16:creationId xmlns:a16="http://schemas.microsoft.com/office/drawing/2014/main" id="{7A9D27D0-7E1F-22FC-8248-EAC443AA714D}"/>
              </a:ext>
            </a:extLst>
          </p:cNvPr>
          <p:cNvSpPr>
            <a:spLocks noGrp="1"/>
          </p:cNvSpPr>
          <p:nvPr>
            <p:ph idx="1"/>
          </p:nvPr>
        </p:nvSpPr>
        <p:spPr/>
        <p:txBody>
          <a:bodyPr/>
          <a:lstStyle/>
          <a:p>
            <a:pPr marL="457200" indent="-457200">
              <a:buFont typeface="Wingdings" panose="05000000000000000000" pitchFamily="2" charset="2"/>
              <a:buChar char="§"/>
            </a:pPr>
            <a:r>
              <a:rPr lang="en-US" sz="3200" dirty="0">
                <a:latin typeface="+mn-lt"/>
              </a:rPr>
              <a:t>Protect State resources</a:t>
            </a:r>
          </a:p>
          <a:p>
            <a:pPr marL="457200" indent="-457200">
              <a:buFont typeface="Wingdings" panose="05000000000000000000" pitchFamily="2" charset="2"/>
              <a:buChar char="§"/>
            </a:pPr>
            <a:r>
              <a:rPr lang="en-US" sz="3200" dirty="0">
                <a:latin typeface="+mn-lt"/>
              </a:rPr>
              <a:t>All local governments must prepare, adopt, and implement a Comprehensive Plan.</a:t>
            </a:r>
          </a:p>
          <a:p>
            <a:pPr marL="0" indent="0">
              <a:buNone/>
            </a:pPr>
            <a:endParaRPr lang="en-US" dirty="0"/>
          </a:p>
        </p:txBody>
      </p:sp>
    </p:spTree>
    <p:extLst>
      <p:ext uri="{BB962C8B-B14F-4D97-AF65-F5344CB8AC3E}">
        <p14:creationId xmlns:p14="http://schemas.microsoft.com/office/powerpoint/2010/main" val="935137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7D80B-069F-E03E-E996-B1BCD1D6AD83}"/>
              </a:ext>
            </a:extLst>
          </p:cNvPr>
          <p:cNvSpPr>
            <a:spLocks noGrp="1"/>
          </p:cNvSpPr>
          <p:nvPr>
            <p:ph type="title"/>
          </p:nvPr>
        </p:nvSpPr>
        <p:spPr/>
        <p:txBody>
          <a:bodyPr/>
          <a:lstStyle/>
          <a:p>
            <a:pPr algn="ctr"/>
            <a:r>
              <a:rPr lang="en-US" b="1" dirty="0">
                <a:solidFill>
                  <a:schemeClr val="accent2"/>
                </a:solidFill>
              </a:rPr>
              <a:t>Why Planners need to understand</a:t>
            </a:r>
          </a:p>
        </p:txBody>
      </p:sp>
      <p:sp>
        <p:nvSpPr>
          <p:cNvPr id="3" name="Content Placeholder 2">
            <a:extLst>
              <a:ext uri="{FF2B5EF4-FFF2-40B4-BE49-F238E27FC236}">
                <a16:creationId xmlns:a16="http://schemas.microsoft.com/office/drawing/2014/main" id="{DECC4860-1F68-FC11-F952-73D20E6E1995}"/>
              </a:ext>
            </a:extLst>
          </p:cNvPr>
          <p:cNvSpPr>
            <a:spLocks noGrp="1"/>
          </p:cNvSpPr>
          <p:nvPr>
            <p:ph idx="1"/>
          </p:nvPr>
        </p:nvSpPr>
        <p:spPr/>
        <p:txBody>
          <a:bodyPr/>
          <a:lstStyle/>
          <a:p>
            <a:pPr>
              <a:buFont typeface="Wingdings" panose="05000000000000000000" pitchFamily="2" charset="2"/>
              <a:buChar char="§"/>
            </a:pPr>
            <a:r>
              <a:rPr lang="en-US" dirty="0"/>
              <a:t> </a:t>
            </a:r>
            <a:r>
              <a:rPr lang="en-US" sz="3200" dirty="0">
                <a:latin typeface="+mn-lt"/>
              </a:rPr>
              <a:t>Because bosses and clients don’t always understand</a:t>
            </a:r>
          </a:p>
          <a:p>
            <a:pPr>
              <a:buFont typeface="Wingdings" panose="05000000000000000000" pitchFamily="2" charset="2"/>
              <a:buChar char="§"/>
            </a:pPr>
            <a:r>
              <a:rPr lang="en-US" sz="3200" dirty="0">
                <a:latin typeface="+mn-lt"/>
              </a:rPr>
              <a:t> You may have to explain it to them…</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1012522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B4E17-B92C-F376-764C-26636B8B6B4C}"/>
              </a:ext>
            </a:extLst>
          </p:cNvPr>
          <p:cNvSpPr>
            <a:spLocks noGrp="1"/>
          </p:cNvSpPr>
          <p:nvPr>
            <p:ph type="title"/>
          </p:nvPr>
        </p:nvSpPr>
        <p:spPr/>
        <p:txBody>
          <a:bodyPr/>
          <a:lstStyle/>
          <a:p>
            <a:pPr algn="ctr"/>
            <a:r>
              <a:rPr lang="en-US" b="1" dirty="0">
                <a:solidFill>
                  <a:schemeClr val="accent2"/>
                </a:solidFill>
              </a:rPr>
              <a:t>The Comprehensive Plan &amp; Why it Matters</a:t>
            </a:r>
          </a:p>
        </p:txBody>
      </p:sp>
      <p:sp>
        <p:nvSpPr>
          <p:cNvPr id="3" name="Content Placeholder 2">
            <a:extLst>
              <a:ext uri="{FF2B5EF4-FFF2-40B4-BE49-F238E27FC236}">
                <a16:creationId xmlns:a16="http://schemas.microsoft.com/office/drawing/2014/main" id="{898AF0F3-F464-7190-EE27-0E0DDAB16146}"/>
              </a:ext>
            </a:extLst>
          </p:cNvPr>
          <p:cNvSpPr>
            <a:spLocks noGrp="1"/>
          </p:cNvSpPr>
          <p:nvPr>
            <p:ph idx="1"/>
          </p:nvPr>
        </p:nvSpPr>
        <p:spPr/>
        <p:txBody>
          <a:bodyPr/>
          <a:lstStyle/>
          <a:p>
            <a:pPr marL="457200" indent="-457200">
              <a:buFont typeface="Wingdings" panose="05000000000000000000" pitchFamily="2" charset="2"/>
              <a:buChar char="§"/>
            </a:pPr>
            <a:r>
              <a:rPr lang="en-US" dirty="0">
                <a:latin typeface="+mn-lt"/>
              </a:rPr>
              <a:t> Ch. 163 Legislative Intent</a:t>
            </a:r>
          </a:p>
          <a:p>
            <a:pPr marL="457200" indent="-457200">
              <a:buFont typeface="Wingdings" panose="05000000000000000000" pitchFamily="2" charset="2"/>
              <a:buChar char="§"/>
            </a:pPr>
            <a:r>
              <a:rPr lang="en-US" dirty="0">
                <a:latin typeface="+mn-lt"/>
              </a:rPr>
              <a:t> The FLUM </a:t>
            </a:r>
          </a:p>
          <a:p>
            <a:pPr marL="457200" indent="-457200">
              <a:buFont typeface="Wingdings" panose="05000000000000000000" pitchFamily="2" charset="2"/>
              <a:buChar char="§"/>
            </a:pPr>
            <a:r>
              <a:rPr lang="en-US" dirty="0">
                <a:latin typeface="+mn-lt"/>
              </a:rPr>
              <a:t> Goals, Objectives &amp; Policies</a:t>
            </a:r>
          </a:p>
        </p:txBody>
      </p:sp>
    </p:spTree>
    <p:extLst>
      <p:ext uri="{BB962C8B-B14F-4D97-AF65-F5344CB8AC3E}">
        <p14:creationId xmlns:p14="http://schemas.microsoft.com/office/powerpoint/2010/main" val="924410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CA187-C100-DE65-F8E8-CD63A7E307AC}"/>
              </a:ext>
            </a:extLst>
          </p:cNvPr>
          <p:cNvSpPr>
            <a:spLocks noGrp="1"/>
          </p:cNvSpPr>
          <p:nvPr>
            <p:ph type="title"/>
          </p:nvPr>
        </p:nvSpPr>
        <p:spPr/>
        <p:txBody>
          <a:bodyPr/>
          <a:lstStyle/>
          <a:p>
            <a:pPr algn="ctr"/>
            <a:r>
              <a:rPr lang="en-US" b="1" dirty="0">
                <a:solidFill>
                  <a:schemeClr val="accent2"/>
                </a:solidFill>
              </a:rPr>
              <a:t>Comprehensive Plan Requirements</a:t>
            </a:r>
          </a:p>
        </p:txBody>
      </p:sp>
      <p:sp>
        <p:nvSpPr>
          <p:cNvPr id="3" name="Content Placeholder 2">
            <a:extLst>
              <a:ext uri="{FF2B5EF4-FFF2-40B4-BE49-F238E27FC236}">
                <a16:creationId xmlns:a16="http://schemas.microsoft.com/office/drawing/2014/main" id="{4176F50E-CE9A-3526-CBA6-559E2ED833C4}"/>
              </a:ext>
            </a:extLst>
          </p:cNvPr>
          <p:cNvSpPr>
            <a:spLocks noGrp="1"/>
          </p:cNvSpPr>
          <p:nvPr>
            <p:ph idx="1"/>
          </p:nvPr>
        </p:nvSpPr>
        <p:spPr/>
        <p:txBody>
          <a:bodyPr/>
          <a:lstStyle/>
          <a:p>
            <a:pPr marL="457200" indent="-457200">
              <a:buFont typeface="Wingdings" panose="05000000000000000000" pitchFamily="2" charset="2"/>
              <a:buChar char="§"/>
            </a:pPr>
            <a:r>
              <a:rPr lang="en-US" dirty="0">
                <a:latin typeface="+mn-lt"/>
              </a:rPr>
              <a:t>Enact </a:t>
            </a:r>
            <a:r>
              <a:rPr lang="en-US" b="1" dirty="0">
                <a:latin typeface="+mn-lt"/>
              </a:rPr>
              <a:t>land development regulations</a:t>
            </a:r>
          </a:p>
          <a:p>
            <a:pPr marL="457200" indent="-457200">
              <a:buFont typeface="Wingdings" panose="05000000000000000000" pitchFamily="2" charset="2"/>
              <a:buChar char="§"/>
            </a:pPr>
            <a:r>
              <a:rPr lang="en-US" dirty="0">
                <a:latin typeface="+mn-lt"/>
              </a:rPr>
              <a:t>Approve </a:t>
            </a:r>
            <a:r>
              <a:rPr lang="en-US" b="1" dirty="0">
                <a:latin typeface="+mn-lt"/>
              </a:rPr>
              <a:t>development orders </a:t>
            </a:r>
            <a:r>
              <a:rPr lang="en-US" dirty="0">
                <a:latin typeface="+mn-lt"/>
              </a:rPr>
              <a:t>only if they are consistent with the Comprehensive Plan</a:t>
            </a:r>
          </a:p>
          <a:p>
            <a:pPr marL="457200" indent="-457200">
              <a:buFont typeface="Wingdings" panose="05000000000000000000" pitchFamily="2" charset="2"/>
              <a:buChar char="§"/>
            </a:pPr>
            <a:r>
              <a:rPr lang="en-US" dirty="0">
                <a:latin typeface="+mn-lt"/>
              </a:rPr>
              <a:t>Avoid </a:t>
            </a:r>
            <a:r>
              <a:rPr lang="en-US" b="1" dirty="0">
                <a:latin typeface="+mn-lt"/>
              </a:rPr>
              <a:t>sprawl; </a:t>
            </a:r>
            <a:r>
              <a:rPr lang="en-US" dirty="0">
                <a:latin typeface="+mn-lt"/>
              </a:rPr>
              <a:t>embrace</a:t>
            </a:r>
            <a:r>
              <a:rPr lang="en-US" b="1" dirty="0">
                <a:latin typeface="+mn-lt"/>
              </a:rPr>
              <a:t> compatibility</a:t>
            </a:r>
          </a:p>
          <a:p>
            <a:pPr marL="457200" indent="-457200">
              <a:buFont typeface="Wingdings" panose="05000000000000000000" pitchFamily="2" charset="2"/>
              <a:buChar char="§"/>
            </a:pPr>
            <a:r>
              <a:rPr lang="en-US" dirty="0">
                <a:latin typeface="+mn-lt"/>
              </a:rPr>
              <a:t>Recognize </a:t>
            </a:r>
            <a:r>
              <a:rPr lang="en-US" b="1" dirty="0">
                <a:latin typeface="+mn-lt"/>
              </a:rPr>
              <a:t>private property rights</a:t>
            </a:r>
          </a:p>
          <a:p>
            <a:pPr marL="0" indent="0">
              <a:buNone/>
            </a:pPr>
            <a:endParaRPr lang="en-US" i="1" dirty="0"/>
          </a:p>
          <a:p>
            <a:pPr marL="0" indent="0" algn="ctr">
              <a:buNone/>
            </a:pPr>
            <a:r>
              <a:rPr lang="en-US" i="1" dirty="0">
                <a:solidFill>
                  <a:schemeClr val="accent2"/>
                </a:solidFill>
              </a:rPr>
              <a:t>See definitions on next slide</a:t>
            </a:r>
          </a:p>
        </p:txBody>
      </p:sp>
    </p:spTree>
    <p:extLst>
      <p:ext uri="{BB962C8B-B14F-4D97-AF65-F5344CB8AC3E}">
        <p14:creationId xmlns:p14="http://schemas.microsoft.com/office/powerpoint/2010/main" val="663213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6DF4E-FF17-49C6-89EA-5D1E1E7B55CC}"/>
              </a:ext>
            </a:extLst>
          </p:cNvPr>
          <p:cNvSpPr>
            <a:spLocks noGrp="1"/>
          </p:cNvSpPr>
          <p:nvPr>
            <p:ph type="title"/>
          </p:nvPr>
        </p:nvSpPr>
        <p:spPr/>
        <p:txBody>
          <a:bodyPr/>
          <a:lstStyle/>
          <a:p>
            <a:pPr algn="ctr"/>
            <a:r>
              <a:rPr lang="en-US" b="1" dirty="0">
                <a:solidFill>
                  <a:schemeClr val="accent2"/>
                </a:solidFill>
              </a:rPr>
              <a:t>§163.3164 definitions</a:t>
            </a:r>
          </a:p>
        </p:txBody>
      </p:sp>
      <p:sp>
        <p:nvSpPr>
          <p:cNvPr id="3" name="Content Placeholder 2">
            <a:extLst>
              <a:ext uri="{FF2B5EF4-FFF2-40B4-BE49-F238E27FC236}">
                <a16:creationId xmlns:a16="http://schemas.microsoft.com/office/drawing/2014/main" id="{FBFC3F3F-43F7-4B2B-8B60-051BE42ABBB5}"/>
              </a:ext>
            </a:extLst>
          </p:cNvPr>
          <p:cNvSpPr>
            <a:spLocks noGrp="1"/>
          </p:cNvSpPr>
          <p:nvPr>
            <p:ph idx="1"/>
          </p:nvPr>
        </p:nvSpPr>
        <p:spPr>
          <a:xfrm>
            <a:off x="714375" y="1845733"/>
            <a:ext cx="10810875" cy="4374092"/>
          </a:xfrm>
        </p:spPr>
        <p:txBody>
          <a:bodyPr>
            <a:normAutofit/>
          </a:bodyPr>
          <a:lstStyle/>
          <a:p>
            <a:pPr algn="l"/>
            <a:r>
              <a:rPr lang="en-US" sz="2400" b="0" i="0" dirty="0">
                <a:solidFill>
                  <a:schemeClr val="tx1"/>
                </a:solidFill>
                <a:effectLst/>
                <a:latin typeface="+mn-lt"/>
              </a:rPr>
              <a:t>(15) “</a:t>
            </a:r>
            <a:r>
              <a:rPr lang="en-US" sz="2400" b="1" i="0" dirty="0">
                <a:solidFill>
                  <a:schemeClr val="tx1"/>
                </a:solidFill>
                <a:effectLst/>
                <a:latin typeface="+mn-lt"/>
              </a:rPr>
              <a:t>Development order</a:t>
            </a:r>
            <a:r>
              <a:rPr lang="en-US" sz="2400" b="0" i="0" dirty="0">
                <a:solidFill>
                  <a:schemeClr val="tx1"/>
                </a:solidFill>
                <a:effectLst/>
                <a:latin typeface="+mn-lt"/>
              </a:rPr>
              <a:t>” means any order </a:t>
            </a:r>
            <a:r>
              <a:rPr lang="en-US" sz="2400" b="1" i="0" dirty="0">
                <a:solidFill>
                  <a:schemeClr val="tx1"/>
                </a:solidFill>
                <a:effectLst/>
                <a:latin typeface="+mn-lt"/>
              </a:rPr>
              <a:t>granting, denying, or granting with conditions</a:t>
            </a:r>
            <a:r>
              <a:rPr lang="en-US" sz="2400" b="0" i="0" dirty="0">
                <a:solidFill>
                  <a:schemeClr val="tx1"/>
                </a:solidFill>
                <a:effectLst/>
                <a:latin typeface="+mn-lt"/>
              </a:rPr>
              <a:t> an application for a development permit.</a:t>
            </a:r>
          </a:p>
          <a:p>
            <a:pPr algn="l"/>
            <a:r>
              <a:rPr lang="en-US" sz="2400" b="0" i="0" dirty="0">
                <a:solidFill>
                  <a:schemeClr val="tx1"/>
                </a:solidFill>
                <a:effectLst/>
                <a:latin typeface="+mn-lt"/>
              </a:rPr>
              <a:t>(16) “</a:t>
            </a:r>
            <a:r>
              <a:rPr lang="en-US" sz="2400" b="1" i="0" dirty="0">
                <a:solidFill>
                  <a:schemeClr val="tx1"/>
                </a:solidFill>
                <a:effectLst/>
                <a:latin typeface="+mn-lt"/>
              </a:rPr>
              <a:t>Development permit</a:t>
            </a:r>
            <a:r>
              <a:rPr lang="en-US" sz="2400" b="0" i="0" dirty="0">
                <a:solidFill>
                  <a:schemeClr val="tx1"/>
                </a:solidFill>
                <a:effectLst/>
                <a:latin typeface="+mn-lt"/>
              </a:rPr>
              <a:t>” includes any building permit, </a:t>
            </a:r>
            <a:r>
              <a:rPr lang="en-US" sz="2400" b="1" i="0" dirty="0">
                <a:solidFill>
                  <a:schemeClr val="tx1"/>
                </a:solidFill>
                <a:effectLst/>
                <a:latin typeface="+mn-lt"/>
              </a:rPr>
              <a:t>zoning permit, subdivision approval, rezoning, certification, special exception, variance</a:t>
            </a:r>
            <a:r>
              <a:rPr lang="en-US" sz="2400" b="0" i="0" dirty="0">
                <a:solidFill>
                  <a:schemeClr val="tx1"/>
                </a:solidFill>
                <a:effectLst/>
                <a:latin typeface="+mn-lt"/>
              </a:rPr>
              <a:t>, or any other official action of local government having the effect of permitting the development of land.</a:t>
            </a:r>
          </a:p>
          <a:p>
            <a:pPr algn="l"/>
            <a:r>
              <a:rPr lang="en-US" sz="2400" b="0" i="0" dirty="0">
                <a:solidFill>
                  <a:schemeClr val="tx1"/>
                </a:solidFill>
                <a:effectLst/>
                <a:latin typeface="+mn-lt"/>
              </a:rPr>
              <a:t>(26) “</a:t>
            </a:r>
            <a:r>
              <a:rPr lang="en-US" sz="2400" b="1" i="0" dirty="0">
                <a:solidFill>
                  <a:schemeClr val="tx1"/>
                </a:solidFill>
                <a:effectLst/>
                <a:latin typeface="+mn-lt"/>
              </a:rPr>
              <a:t>Land development regulations</a:t>
            </a:r>
            <a:r>
              <a:rPr lang="en-US" sz="2400" b="0" i="0" dirty="0">
                <a:solidFill>
                  <a:schemeClr val="tx1"/>
                </a:solidFill>
                <a:effectLst/>
                <a:latin typeface="+mn-lt"/>
              </a:rPr>
              <a:t>” means </a:t>
            </a:r>
            <a:r>
              <a:rPr lang="en-US" sz="2400" b="1" i="0" dirty="0">
                <a:solidFill>
                  <a:schemeClr val="tx1"/>
                </a:solidFill>
                <a:effectLst/>
                <a:latin typeface="+mn-lt"/>
              </a:rPr>
              <a:t>ordinances</a:t>
            </a:r>
            <a:r>
              <a:rPr lang="en-US" sz="2400" b="0" i="0" dirty="0">
                <a:solidFill>
                  <a:schemeClr val="tx1"/>
                </a:solidFill>
                <a:effectLst/>
                <a:latin typeface="+mn-lt"/>
              </a:rPr>
              <a:t> enacted by governing bodies for the regulation of any aspect of development and includes any local government zoning, rezoning, subdivision, building construction, or sign regulations or any other regulations controlling the development of land, except that this definition does not apply in s. </a:t>
            </a:r>
            <a:r>
              <a:rPr lang="en-US" sz="2400" b="0" i="0" dirty="0">
                <a:solidFill>
                  <a:schemeClr val="tx1"/>
                </a:solidFill>
                <a:effectLst/>
                <a:latin typeface="+mn-lt"/>
                <a:hlinkClick r:id="rId2">
                  <a:extLst>
                    <a:ext uri="{A12FA001-AC4F-418D-AE19-62706E023703}">
                      <ahyp:hlinkClr xmlns:ahyp="http://schemas.microsoft.com/office/drawing/2018/hyperlinkcolor" val="tx"/>
                    </a:ext>
                  </a:extLst>
                </a:hlinkClick>
              </a:rPr>
              <a:t>163.3213</a:t>
            </a:r>
            <a:r>
              <a:rPr lang="en-US" sz="2400" b="0" i="0" dirty="0">
                <a:solidFill>
                  <a:schemeClr val="tx1"/>
                </a:solidFill>
                <a:effectLst/>
                <a:latin typeface="+mn-lt"/>
              </a:rPr>
              <a:t>.</a:t>
            </a:r>
          </a:p>
        </p:txBody>
      </p:sp>
    </p:spTree>
    <p:extLst>
      <p:ext uri="{BB962C8B-B14F-4D97-AF65-F5344CB8AC3E}">
        <p14:creationId xmlns:p14="http://schemas.microsoft.com/office/powerpoint/2010/main" val="2451557265"/>
      </p:ext>
    </p:extLst>
  </p:cSld>
  <p:clrMapOvr>
    <a:masterClrMapping/>
  </p:clrMapOvr>
</p:sld>
</file>

<file path=ppt/theme/theme1.xml><?xml version="1.0" encoding="utf-8"?>
<a:theme xmlns:a="http://schemas.openxmlformats.org/drawingml/2006/main" name="Retrospec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7534</TotalTime>
  <Words>1119</Words>
  <Application>Microsoft Office PowerPoint</Application>
  <PresentationFormat>Widescreen</PresentationFormat>
  <Paragraphs>150</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Calibri</vt:lpstr>
      <vt:lpstr>Calibri Light</vt:lpstr>
      <vt:lpstr>Wingdings</vt:lpstr>
      <vt:lpstr>Retrospect</vt:lpstr>
      <vt:lpstr>   Legislative &amp; Quasi Judicial: What Every Planner Should Know   </vt:lpstr>
      <vt:lpstr>PowerPoint Presentation</vt:lpstr>
      <vt:lpstr>Who we are</vt:lpstr>
      <vt:lpstr>Why this matters</vt:lpstr>
      <vt:lpstr>Florida’s Growth Management Scheme</vt:lpstr>
      <vt:lpstr>Why Planners need to understand</vt:lpstr>
      <vt:lpstr>The Comprehensive Plan &amp; Why it Matters</vt:lpstr>
      <vt:lpstr>Comprehensive Plan Requirements</vt:lpstr>
      <vt:lpstr>§163.3164 definitions</vt:lpstr>
      <vt:lpstr>Summary</vt:lpstr>
      <vt:lpstr>Legislative             vs.             Quasi judicial</vt:lpstr>
      <vt:lpstr>Legislative vs. Quasi-judicial</vt:lpstr>
      <vt:lpstr>Origin of the Legislative vs. Quasi-judicial distinction</vt:lpstr>
      <vt:lpstr>Common factor in both Legislative Meetings  and Quasi-judicial Hearings</vt:lpstr>
      <vt:lpstr> What is allowed at a Legislative Meeting that might not be allowed at a Quasi-judicial Hearing</vt:lpstr>
      <vt:lpstr>A Legislative Hearing in City of Cape Coral</vt:lpstr>
      <vt:lpstr>PowerPoint Presentation</vt:lpstr>
      <vt:lpstr>Snyder and Quasi-judicial decision-making</vt:lpstr>
      <vt:lpstr>The two-fold Snyder test</vt:lpstr>
      <vt:lpstr>The second Snyder prong</vt:lpstr>
      <vt:lpstr>Quasi-judicial Requirements &amp; Best Practices</vt:lpstr>
      <vt:lpstr>Testimony in Quasi-judicial Hearings</vt:lpstr>
      <vt:lpstr>Competent Substantial Evidence (CSE)</vt:lpstr>
      <vt:lpstr>The “Record”</vt:lpstr>
      <vt:lpstr>The Venue: Assume Nothing!</vt:lpstr>
      <vt:lpstr>City of North Port Commission Chambers</vt:lpstr>
      <vt:lpstr>Time</vt:lpstr>
      <vt:lpstr>The Decision</vt:lpstr>
      <vt:lpstr>The Planner’s Toolbox (Max)</vt:lpstr>
      <vt:lpstr>PowerPoint Presentation</vt:lpstr>
      <vt:lpstr>Moskowitz &amp; Lindbloom</vt:lpstr>
      <vt:lpstr>PowerPoint Presentation</vt:lpstr>
      <vt:lpstr>PowerPoint Presentation</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Legislative &amp; Quasi Judicial:</dc:title>
  <dc:creator>Max Forgey</dc:creator>
  <cp:lastModifiedBy>becky mendez</cp:lastModifiedBy>
  <cp:revision>11</cp:revision>
  <dcterms:created xsi:type="dcterms:W3CDTF">2022-03-06T21:40:46Z</dcterms:created>
  <dcterms:modified xsi:type="dcterms:W3CDTF">2022-06-01T15:37:13Z</dcterms:modified>
</cp:coreProperties>
</file>