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7" r:id="rId5"/>
  </p:sldMasterIdLst>
  <p:notesMasterIdLst>
    <p:notesMasterId r:id="rId65"/>
  </p:notesMasterIdLst>
  <p:sldIdLst>
    <p:sldId id="2145705272" r:id="rId6"/>
    <p:sldId id="2145705282" r:id="rId7"/>
    <p:sldId id="2145705262" r:id="rId8"/>
    <p:sldId id="2145705279" r:id="rId9"/>
    <p:sldId id="2145705280" r:id="rId10"/>
    <p:sldId id="2145705276" r:id="rId11"/>
    <p:sldId id="2145705277" r:id="rId12"/>
    <p:sldId id="267" r:id="rId13"/>
    <p:sldId id="2145705283" r:id="rId14"/>
    <p:sldId id="275" r:id="rId15"/>
    <p:sldId id="6642" r:id="rId16"/>
    <p:sldId id="276" r:id="rId17"/>
    <p:sldId id="256" r:id="rId18"/>
    <p:sldId id="258" r:id="rId19"/>
    <p:sldId id="264" r:id="rId20"/>
    <p:sldId id="6641" r:id="rId21"/>
    <p:sldId id="6638" r:id="rId22"/>
    <p:sldId id="257" r:id="rId23"/>
    <p:sldId id="6640" r:id="rId24"/>
    <p:sldId id="6643" r:id="rId25"/>
    <p:sldId id="263" r:id="rId26"/>
    <p:sldId id="1583" r:id="rId27"/>
    <p:sldId id="1625" r:id="rId28"/>
    <p:sldId id="1635" r:id="rId29"/>
    <p:sldId id="1587" r:id="rId30"/>
    <p:sldId id="1624" r:id="rId31"/>
    <p:sldId id="1626" r:id="rId32"/>
    <p:sldId id="410" r:id="rId33"/>
    <p:sldId id="1628" r:id="rId34"/>
    <p:sldId id="415" r:id="rId35"/>
    <p:sldId id="1627" r:id="rId36"/>
    <p:sldId id="416" r:id="rId37"/>
    <p:sldId id="408" r:id="rId38"/>
    <p:sldId id="417" r:id="rId39"/>
    <p:sldId id="418" r:id="rId40"/>
    <p:sldId id="1630" r:id="rId41"/>
    <p:sldId id="1632" r:id="rId42"/>
    <p:sldId id="1631" r:id="rId43"/>
    <p:sldId id="305" r:id="rId44"/>
    <p:sldId id="585" r:id="rId45"/>
    <p:sldId id="587" r:id="rId46"/>
    <p:sldId id="309" r:id="rId47"/>
    <p:sldId id="1636" r:id="rId48"/>
    <p:sldId id="310" r:id="rId49"/>
    <p:sldId id="588" r:id="rId50"/>
    <p:sldId id="1633" r:id="rId51"/>
    <p:sldId id="1551" r:id="rId52"/>
    <p:sldId id="1609" r:id="rId53"/>
    <p:sldId id="1629" r:id="rId54"/>
    <p:sldId id="1634" r:id="rId55"/>
    <p:sldId id="425" r:id="rId56"/>
    <p:sldId id="6644" r:id="rId57"/>
    <p:sldId id="426" r:id="rId58"/>
    <p:sldId id="427" r:id="rId59"/>
    <p:sldId id="428" r:id="rId60"/>
    <p:sldId id="429" r:id="rId61"/>
    <p:sldId id="430" r:id="rId62"/>
    <p:sldId id="431" r:id="rId63"/>
    <p:sldId id="432"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3A62B7-16D6-42AE-9ACE-558493F938A9}" v="3" dt="2022-05-27T18:40:59.37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554" autoAdjust="0"/>
    <p:restoredTop sz="86691" autoAdjust="0"/>
  </p:normalViewPr>
  <p:slideViewPr>
    <p:cSldViewPr snapToGrid="0">
      <p:cViewPr varScale="1">
        <p:scale>
          <a:sx n="34" d="100"/>
          <a:sy n="34" d="100"/>
        </p:scale>
        <p:origin x="1398"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4F17C0E-3A4F-46A3-BCFB-81327C4F1EC9}" type="doc">
      <dgm:prSet loTypeId="urn:microsoft.com/office/officeart/2005/8/layout/hList3" loCatId="list" qsTypeId="urn:microsoft.com/office/officeart/2005/8/quickstyle/simple5" qsCatId="simple" csTypeId="urn:microsoft.com/office/officeart/2005/8/colors/accent0_1" csCatId="mainScheme" phldr="1"/>
      <dgm:spPr/>
      <dgm:t>
        <a:bodyPr/>
        <a:lstStyle/>
        <a:p>
          <a:endParaRPr lang="en-US"/>
        </a:p>
      </dgm:t>
    </dgm:pt>
    <dgm:pt modelId="{036E23B8-CCE9-4B0E-AEE7-E0FAD8CD117A}">
      <dgm:prSet custT="1"/>
      <dgm:spPr/>
      <dgm:t>
        <a:bodyPr/>
        <a:lstStyle/>
        <a:p>
          <a:r>
            <a:rPr lang="en-US" sz="2800" dirty="0"/>
            <a:t>Better integrate transportation and land use decisions</a:t>
          </a:r>
        </a:p>
      </dgm:t>
    </dgm:pt>
    <dgm:pt modelId="{649D46A1-649E-4833-867A-CDFEBF64F1CB}" type="parTrans" cxnId="{4C55B4F7-299A-419A-B84B-5439F18B86F3}">
      <dgm:prSet/>
      <dgm:spPr/>
      <dgm:t>
        <a:bodyPr/>
        <a:lstStyle/>
        <a:p>
          <a:endParaRPr lang="en-US"/>
        </a:p>
      </dgm:t>
    </dgm:pt>
    <dgm:pt modelId="{695C074E-822F-4FF3-AE75-2C1C6BCF917B}" type="sibTrans" cxnId="{4C55B4F7-299A-419A-B84B-5439F18B86F3}">
      <dgm:prSet/>
      <dgm:spPr/>
      <dgm:t>
        <a:bodyPr/>
        <a:lstStyle/>
        <a:p>
          <a:endParaRPr lang="en-US"/>
        </a:p>
      </dgm:t>
    </dgm:pt>
    <dgm:pt modelId="{37348D63-2CC7-4D34-AD54-25933A2C867C}">
      <dgm:prSet custT="1"/>
      <dgm:spPr/>
      <dgm:t>
        <a:bodyPr/>
        <a:lstStyle/>
        <a:p>
          <a:r>
            <a:rPr lang="en-US" sz="2000" dirty="0"/>
            <a:t>Proactively coordinate and collaborate with local governments, RPCs, developers, and other partners</a:t>
          </a:r>
        </a:p>
      </dgm:t>
    </dgm:pt>
    <dgm:pt modelId="{52990345-E178-463B-BBAB-DF6CAC69D9A5}" type="parTrans" cxnId="{5CA7BC73-3A1D-4D38-91F0-C7D197AC264C}">
      <dgm:prSet/>
      <dgm:spPr/>
      <dgm:t>
        <a:bodyPr/>
        <a:lstStyle/>
        <a:p>
          <a:endParaRPr lang="en-US"/>
        </a:p>
      </dgm:t>
    </dgm:pt>
    <dgm:pt modelId="{BB29DC51-1A9B-40CE-850D-7E2155287744}" type="sibTrans" cxnId="{5CA7BC73-3A1D-4D38-91F0-C7D197AC264C}">
      <dgm:prSet/>
      <dgm:spPr/>
      <dgm:t>
        <a:bodyPr/>
        <a:lstStyle/>
        <a:p>
          <a:endParaRPr lang="en-US"/>
        </a:p>
      </dgm:t>
    </dgm:pt>
    <dgm:pt modelId="{199749AB-BDA5-4A85-982E-8E3F15803F66}">
      <dgm:prSet custT="1"/>
      <dgm:spPr/>
      <dgm:t>
        <a:bodyPr/>
        <a:lstStyle/>
        <a:p>
          <a:r>
            <a:rPr lang="en-US" sz="2000" dirty="0"/>
            <a:t>Coordinate with DEO on community planning and transportation activities</a:t>
          </a:r>
        </a:p>
      </dgm:t>
    </dgm:pt>
    <dgm:pt modelId="{9D723BD9-EA2C-407F-A4DB-21B7AA36F9C6}" type="parTrans" cxnId="{5955CAAC-52B2-44C1-A4CF-C9CF28A4B78B}">
      <dgm:prSet/>
      <dgm:spPr/>
      <dgm:t>
        <a:bodyPr/>
        <a:lstStyle/>
        <a:p>
          <a:endParaRPr lang="en-US"/>
        </a:p>
      </dgm:t>
    </dgm:pt>
    <dgm:pt modelId="{EDDCE55B-D64D-4342-B3E6-DEF639DC4921}" type="sibTrans" cxnId="{5955CAAC-52B2-44C1-A4CF-C9CF28A4B78B}">
      <dgm:prSet/>
      <dgm:spPr/>
      <dgm:t>
        <a:bodyPr/>
        <a:lstStyle/>
        <a:p>
          <a:endParaRPr lang="en-US"/>
        </a:p>
      </dgm:t>
    </dgm:pt>
    <dgm:pt modelId="{0A896F98-2DFD-49DF-AA09-C48243611DAD}">
      <dgm:prSet custT="1"/>
      <dgm:spPr/>
      <dgm:t>
        <a:bodyPr/>
        <a:lstStyle/>
        <a:p>
          <a:r>
            <a:rPr lang="en-US" sz="2000" dirty="0"/>
            <a:t>Support a safer transportation network </a:t>
          </a:r>
        </a:p>
      </dgm:t>
    </dgm:pt>
    <dgm:pt modelId="{860DBEBE-5723-41F3-82AE-B969DCE3F18C}" type="parTrans" cxnId="{21DCB2F3-3D4A-4EBD-B408-10D308E7E6A4}">
      <dgm:prSet/>
      <dgm:spPr/>
      <dgm:t>
        <a:bodyPr/>
        <a:lstStyle/>
        <a:p>
          <a:endParaRPr lang="en-US"/>
        </a:p>
      </dgm:t>
    </dgm:pt>
    <dgm:pt modelId="{C4BD4AE5-AA1C-4D36-9550-04C4A97BD4E9}" type="sibTrans" cxnId="{21DCB2F3-3D4A-4EBD-B408-10D308E7E6A4}">
      <dgm:prSet/>
      <dgm:spPr/>
      <dgm:t>
        <a:bodyPr/>
        <a:lstStyle/>
        <a:p>
          <a:endParaRPr lang="en-US"/>
        </a:p>
      </dgm:t>
    </dgm:pt>
    <dgm:pt modelId="{4505DA7B-8BD4-4E71-A60D-92CFCA819AA2}">
      <dgm:prSet custT="1"/>
      <dgm:spPr/>
      <dgm:t>
        <a:bodyPr/>
        <a:lstStyle/>
        <a:p>
          <a:r>
            <a:rPr lang="en-US" sz="2000" dirty="0"/>
            <a:t>Enhance mobility, promote economic prosperity, and preserve the quality of our environment and communities.</a:t>
          </a:r>
        </a:p>
      </dgm:t>
    </dgm:pt>
    <dgm:pt modelId="{A8817EF7-BB60-4EAE-9400-BD73A117CA19}" type="parTrans" cxnId="{017455E8-4241-4651-8B4D-83D94720371F}">
      <dgm:prSet/>
      <dgm:spPr/>
      <dgm:t>
        <a:bodyPr/>
        <a:lstStyle/>
        <a:p>
          <a:endParaRPr lang="en-US"/>
        </a:p>
      </dgm:t>
    </dgm:pt>
    <dgm:pt modelId="{46D1A5E0-89AE-4A8E-B232-5EB182ED71CD}" type="sibTrans" cxnId="{017455E8-4241-4651-8B4D-83D94720371F}">
      <dgm:prSet/>
      <dgm:spPr/>
      <dgm:t>
        <a:bodyPr/>
        <a:lstStyle/>
        <a:p>
          <a:endParaRPr lang="en-US"/>
        </a:p>
      </dgm:t>
    </dgm:pt>
    <dgm:pt modelId="{8F109CD9-2992-4434-A951-8B8FDA2CDF99}" type="pres">
      <dgm:prSet presAssocID="{54F17C0E-3A4F-46A3-BCFB-81327C4F1EC9}" presName="composite" presStyleCnt="0">
        <dgm:presLayoutVars>
          <dgm:chMax val="1"/>
          <dgm:dir/>
          <dgm:resizeHandles val="exact"/>
        </dgm:presLayoutVars>
      </dgm:prSet>
      <dgm:spPr/>
    </dgm:pt>
    <dgm:pt modelId="{F7EA6AE4-DF03-40BE-B158-3FE11CDBF942}" type="pres">
      <dgm:prSet presAssocID="{036E23B8-CCE9-4B0E-AEE7-E0FAD8CD117A}" presName="roof" presStyleLbl="dkBgShp" presStyleIdx="0" presStyleCnt="2"/>
      <dgm:spPr/>
    </dgm:pt>
    <dgm:pt modelId="{D77714D4-67F8-4722-8664-94EAC8F64761}" type="pres">
      <dgm:prSet presAssocID="{036E23B8-CCE9-4B0E-AEE7-E0FAD8CD117A}" presName="pillars" presStyleCnt="0"/>
      <dgm:spPr/>
    </dgm:pt>
    <dgm:pt modelId="{85331CBA-AC1C-47B2-8ECD-F379A47C5F86}" type="pres">
      <dgm:prSet presAssocID="{036E23B8-CCE9-4B0E-AEE7-E0FAD8CD117A}" presName="pillar1" presStyleLbl="node1" presStyleIdx="0" presStyleCnt="4">
        <dgm:presLayoutVars>
          <dgm:bulletEnabled val="1"/>
        </dgm:presLayoutVars>
      </dgm:prSet>
      <dgm:spPr/>
    </dgm:pt>
    <dgm:pt modelId="{5ABE1033-9A74-4435-B693-ACB30C505634}" type="pres">
      <dgm:prSet presAssocID="{199749AB-BDA5-4A85-982E-8E3F15803F66}" presName="pillarX" presStyleLbl="node1" presStyleIdx="1" presStyleCnt="4">
        <dgm:presLayoutVars>
          <dgm:bulletEnabled val="1"/>
        </dgm:presLayoutVars>
      </dgm:prSet>
      <dgm:spPr/>
    </dgm:pt>
    <dgm:pt modelId="{28355239-A4FD-468F-9C59-9B35A5A60EC0}" type="pres">
      <dgm:prSet presAssocID="{0A896F98-2DFD-49DF-AA09-C48243611DAD}" presName="pillarX" presStyleLbl="node1" presStyleIdx="2" presStyleCnt="4">
        <dgm:presLayoutVars>
          <dgm:bulletEnabled val="1"/>
        </dgm:presLayoutVars>
      </dgm:prSet>
      <dgm:spPr/>
    </dgm:pt>
    <dgm:pt modelId="{28E97B42-F1FA-4874-87A6-E4F3DF9D0D0D}" type="pres">
      <dgm:prSet presAssocID="{4505DA7B-8BD4-4E71-A60D-92CFCA819AA2}" presName="pillarX" presStyleLbl="node1" presStyleIdx="3" presStyleCnt="4">
        <dgm:presLayoutVars>
          <dgm:bulletEnabled val="1"/>
        </dgm:presLayoutVars>
      </dgm:prSet>
      <dgm:spPr/>
    </dgm:pt>
    <dgm:pt modelId="{1FF50BCC-1DC9-41F1-B5B6-7A05FA19AC9F}" type="pres">
      <dgm:prSet presAssocID="{036E23B8-CCE9-4B0E-AEE7-E0FAD8CD117A}" presName="base" presStyleLbl="dkBgShp" presStyleIdx="1" presStyleCnt="2"/>
      <dgm:spPr/>
    </dgm:pt>
  </dgm:ptLst>
  <dgm:cxnLst>
    <dgm:cxn modelId="{D0CA000C-4F0B-4B2E-A9B2-14F058FC2FBD}" type="presOf" srcId="{54F17C0E-3A4F-46A3-BCFB-81327C4F1EC9}" destId="{8F109CD9-2992-4434-A951-8B8FDA2CDF99}" srcOrd="0" destOrd="0" presId="urn:microsoft.com/office/officeart/2005/8/layout/hList3"/>
    <dgm:cxn modelId="{5CA7BC73-3A1D-4D38-91F0-C7D197AC264C}" srcId="{036E23B8-CCE9-4B0E-AEE7-E0FAD8CD117A}" destId="{37348D63-2CC7-4D34-AD54-25933A2C867C}" srcOrd="0" destOrd="0" parTransId="{52990345-E178-463B-BBAB-DF6CAC69D9A5}" sibTransId="{BB29DC51-1A9B-40CE-850D-7E2155287744}"/>
    <dgm:cxn modelId="{E5084486-B253-4877-B86E-9CF405E1F168}" type="presOf" srcId="{4505DA7B-8BD4-4E71-A60D-92CFCA819AA2}" destId="{28E97B42-F1FA-4874-87A6-E4F3DF9D0D0D}" srcOrd="0" destOrd="0" presId="urn:microsoft.com/office/officeart/2005/8/layout/hList3"/>
    <dgm:cxn modelId="{73CFD986-EE36-4E36-98AA-BBA627AB677D}" type="presOf" srcId="{199749AB-BDA5-4A85-982E-8E3F15803F66}" destId="{5ABE1033-9A74-4435-B693-ACB30C505634}" srcOrd="0" destOrd="0" presId="urn:microsoft.com/office/officeart/2005/8/layout/hList3"/>
    <dgm:cxn modelId="{5955CAAC-52B2-44C1-A4CF-C9CF28A4B78B}" srcId="{036E23B8-CCE9-4B0E-AEE7-E0FAD8CD117A}" destId="{199749AB-BDA5-4A85-982E-8E3F15803F66}" srcOrd="1" destOrd="0" parTransId="{9D723BD9-EA2C-407F-A4DB-21B7AA36F9C6}" sibTransId="{EDDCE55B-D64D-4342-B3E6-DEF639DC4921}"/>
    <dgm:cxn modelId="{07C848C6-A246-47E6-83A6-122731EA15B4}" type="presOf" srcId="{37348D63-2CC7-4D34-AD54-25933A2C867C}" destId="{85331CBA-AC1C-47B2-8ECD-F379A47C5F86}" srcOrd="0" destOrd="0" presId="urn:microsoft.com/office/officeart/2005/8/layout/hList3"/>
    <dgm:cxn modelId="{86243CD4-24CE-49AE-A5D6-14A98D797152}" type="presOf" srcId="{036E23B8-CCE9-4B0E-AEE7-E0FAD8CD117A}" destId="{F7EA6AE4-DF03-40BE-B158-3FE11CDBF942}" srcOrd="0" destOrd="0" presId="urn:microsoft.com/office/officeart/2005/8/layout/hList3"/>
    <dgm:cxn modelId="{8EB2EDD5-1145-4B51-91C0-B7030294041C}" type="presOf" srcId="{0A896F98-2DFD-49DF-AA09-C48243611DAD}" destId="{28355239-A4FD-468F-9C59-9B35A5A60EC0}" srcOrd="0" destOrd="0" presId="urn:microsoft.com/office/officeart/2005/8/layout/hList3"/>
    <dgm:cxn modelId="{017455E8-4241-4651-8B4D-83D94720371F}" srcId="{036E23B8-CCE9-4B0E-AEE7-E0FAD8CD117A}" destId="{4505DA7B-8BD4-4E71-A60D-92CFCA819AA2}" srcOrd="3" destOrd="0" parTransId="{A8817EF7-BB60-4EAE-9400-BD73A117CA19}" sibTransId="{46D1A5E0-89AE-4A8E-B232-5EB182ED71CD}"/>
    <dgm:cxn modelId="{21DCB2F3-3D4A-4EBD-B408-10D308E7E6A4}" srcId="{036E23B8-CCE9-4B0E-AEE7-E0FAD8CD117A}" destId="{0A896F98-2DFD-49DF-AA09-C48243611DAD}" srcOrd="2" destOrd="0" parTransId="{860DBEBE-5723-41F3-82AE-B969DCE3F18C}" sibTransId="{C4BD4AE5-AA1C-4D36-9550-04C4A97BD4E9}"/>
    <dgm:cxn modelId="{4C55B4F7-299A-419A-B84B-5439F18B86F3}" srcId="{54F17C0E-3A4F-46A3-BCFB-81327C4F1EC9}" destId="{036E23B8-CCE9-4B0E-AEE7-E0FAD8CD117A}" srcOrd="0" destOrd="0" parTransId="{649D46A1-649E-4833-867A-CDFEBF64F1CB}" sibTransId="{695C074E-822F-4FF3-AE75-2C1C6BCF917B}"/>
    <dgm:cxn modelId="{476E75AC-4BA4-40B2-9DE7-58BB9DE56D8B}" type="presParOf" srcId="{8F109CD9-2992-4434-A951-8B8FDA2CDF99}" destId="{F7EA6AE4-DF03-40BE-B158-3FE11CDBF942}" srcOrd="0" destOrd="0" presId="urn:microsoft.com/office/officeart/2005/8/layout/hList3"/>
    <dgm:cxn modelId="{9E461EC3-C756-4DCD-915F-0A40C6B29C8E}" type="presParOf" srcId="{8F109CD9-2992-4434-A951-8B8FDA2CDF99}" destId="{D77714D4-67F8-4722-8664-94EAC8F64761}" srcOrd="1" destOrd="0" presId="urn:microsoft.com/office/officeart/2005/8/layout/hList3"/>
    <dgm:cxn modelId="{4A6A2122-1C04-4A06-84A5-680BC1325D21}" type="presParOf" srcId="{D77714D4-67F8-4722-8664-94EAC8F64761}" destId="{85331CBA-AC1C-47B2-8ECD-F379A47C5F86}" srcOrd="0" destOrd="0" presId="urn:microsoft.com/office/officeart/2005/8/layout/hList3"/>
    <dgm:cxn modelId="{58788727-8F55-42AD-880B-07E06FB442B6}" type="presParOf" srcId="{D77714D4-67F8-4722-8664-94EAC8F64761}" destId="{5ABE1033-9A74-4435-B693-ACB30C505634}" srcOrd="1" destOrd="0" presId="urn:microsoft.com/office/officeart/2005/8/layout/hList3"/>
    <dgm:cxn modelId="{7B33D12C-EA94-4060-BFE3-D7C7E5DAFAC8}" type="presParOf" srcId="{D77714D4-67F8-4722-8664-94EAC8F64761}" destId="{28355239-A4FD-468F-9C59-9B35A5A60EC0}" srcOrd="2" destOrd="0" presId="urn:microsoft.com/office/officeart/2005/8/layout/hList3"/>
    <dgm:cxn modelId="{51E95164-F50C-4B2C-B7D8-23532C140D64}" type="presParOf" srcId="{D77714D4-67F8-4722-8664-94EAC8F64761}" destId="{28E97B42-F1FA-4874-87A6-E4F3DF9D0D0D}" srcOrd="3" destOrd="0" presId="urn:microsoft.com/office/officeart/2005/8/layout/hList3"/>
    <dgm:cxn modelId="{E6BACD34-22B6-4CE9-AF38-D04B857BDB7A}" type="presParOf" srcId="{8F109CD9-2992-4434-A951-8B8FDA2CDF99}" destId="{1FF50BCC-1DC9-41F1-B5B6-7A05FA19AC9F}" srcOrd="2" destOrd="0" presId="urn:microsoft.com/office/officeart/2005/8/layout/h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A6D5DFA-8228-4DAD-A297-BCBFC4F75BD7}" type="doc">
      <dgm:prSet loTypeId="urn:microsoft.com/office/officeart/2016/7/layout/RepeatingBendingProcessNew" loCatId="process" qsTypeId="urn:microsoft.com/office/officeart/2005/8/quickstyle/simple1" qsCatId="simple" csTypeId="urn:microsoft.com/office/officeart/2005/8/colors/colorful2" csCatId="colorful" phldr="1"/>
      <dgm:spPr/>
    </dgm:pt>
    <dgm:pt modelId="{5C1756B4-6B78-4596-BA90-E5110FE1C328}">
      <dgm:prSet phldrT="[Text]"/>
      <dgm:spPr>
        <a:solidFill>
          <a:schemeClr val="accent5">
            <a:lumMod val="75000"/>
          </a:schemeClr>
        </a:solidFill>
      </dgm:spPr>
      <dgm:t>
        <a:bodyPr/>
        <a:lstStyle/>
        <a:p>
          <a:r>
            <a:rPr lang="en-US" dirty="0"/>
            <a:t>One-on-One Meetings with Elected Officials</a:t>
          </a:r>
        </a:p>
      </dgm:t>
    </dgm:pt>
    <dgm:pt modelId="{0384F5B5-475E-4C02-B644-869D002BBDE5}" type="parTrans" cxnId="{5550E997-045F-4B3E-96B2-400C81946749}">
      <dgm:prSet/>
      <dgm:spPr/>
      <dgm:t>
        <a:bodyPr/>
        <a:lstStyle/>
        <a:p>
          <a:endParaRPr lang="en-US"/>
        </a:p>
      </dgm:t>
    </dgm:pt>
    <dgm:pt modelId="{8AC59492-3D98-4F30-9BF0-50DACB829806}" type="sibTrans" cxnId="{5550E997-045F-4B3E-96B2-400C81946749}">
      <dgm:prSet/>
      <dgm:spPr>
        <a:ln>
          <a:solidFill>
            <a:schemeClr val="accent5">
              <a:lumMod val="75000"/>
            </a:schemeClr>
          </a:solidFill>
        </a:ln>
      </dgm:spPr>
      <dgm:t>
        <a:bodyPr/>
        <a:lstStyle/>
        <a:p>
          <a:endParaRPr lang="en-US"/>
        </a:p>
      </dgm:t>
    </dgm:pt>
    <dgm:pt modelId="{4486C39F-ADEC-4A8A-8AFB-239C5F60A0B7}">
      <dgm:prSet phldrT="[Text]"/>
      <dgm:spPr>
        <a:solidFill>
          <a:schemeClr val="accent5">
            <a:lumMod val="75000"/>
          </a:schemeClr>
        </a:solidFill>
      </dgm:spPr>
      <dgm:t>
        <a:bodyPr/>
        <a:lstStyle/>
        <a:p>
          <a:r>
            <a:rPr lang="en-US" dirty="0"/>
            <a:t>First Stakeholder Meeting/Workshop</a:t>
          </a:r>
        </a:p>
      </dgm:t>
    </dgm:pt>
    <dgm:pt modelId="{EE65D5B7-0004-482D-B191-D6E22B8DF7E9}" type="parTrans" cxnId="{F73CB1C8-E7F5-498B-8602-24F051BD9098}">
      <dgm:prSet/>
      <dgm:spPr/>
      <dgm:t>
        <a:bodyPr/>
        <a:lstStyle/>
        <a:p>
          <a:endParaRPr lang="en-US"/>
        </a:p>
      </dgm:t>
    </dgm:pt>
    <dgm:pt modelId="{B0E2E12D-4EF9-469E-BDB2-BD1B68242AD5}" type="sibTrans" cxnId="{F73CB1C8-E7F5-498B-8602-24F051BD9098}">
      <dgm:prSet/>
      <dgm:spPr>
        <a:ln>
          <a:solidFill>
            <a:schemeClr val="accent5">
              <a:lumMod val="75000"/>
            </a:schemeClr>
          </a:solidFill>
        </a:ln>
      </dgm:spPr>
      <dgm:t>
        <a:bodyPr/>
        <a:lstStyle/>
        <a:p>
          <a:endParaRPr lang="en-US"/>
        </a:p>
      </dgm:t>
    </dgm:pt>
    <dgm:pt modelId="{DC6E66CD-743B-462F-BF6D-0C380F3D06F7}">
      <dgm:prSet phldrT="[Text]"/>
      <dgm:spPr>
        <a:solidFill>
          <a:schemeClr val="accent5">
            <a:lumMod val="75000"/>
          </a:schemeClr>
        </a:solidFill>
      </dgm:spPr>
      <dgm:t>
        <a:bodyPr/>
        <a:lstStyle/>
        <a:p>
          <a:r>
            <a:rPr lang="en-US" dirty="0"/>
            <a:t>Second Stakeholder Meeting/Workshop</a:t>
          </a:r>
        </a:p>
      </dgm:t>
    </dgm:pt>
    <dgm:pt modelId="{655BB73E-36CD-4F69-A3C9-471E7DDD088A}" type="parTrans" cxnId="{E8D9C0DD-58C9-4A55-AF7F-2BA5F337C384}">
      <dgm:prSet/>
      <dgm:spPr/>
      <dgm:t>
        <a:bodyPr/>
        <a:lstStyle/>
        <a:p>
          <a:endParaRPr lang="en-US"/>
        </a:p>
      </dgm:t>
    </dgm:pt>
    <dgm:pt modelId="{6B22822D-4CE5-4160-B923-E88A9BD87D57}" type="sibTrans" cxnId="{E8D9C0DD-58C9-4A55-AF7F-2BA5F337C384}">
      <dgm:prSet/>
      <dgm:spPr>
        <a:ln>
          <a:solidFill>
            <a:schemeClr val="accent5">
              <a:lumMod val="75000"/>
            </a:schemeClr>
          </a:solidFill>
        </a:ln>
      </dgm:spPr>
      <dgm:t>
        <a:bodyPr/>
        <a:lstStyle/>
        <a:p>
          <a:endParaRPr lang="en-US"/>
        </a:p>
      </dgm:t>
    </dgm:pt>
    <dgm:pt modelId="{96A1DC32-FA04-49EC-B2EA-F013AFD92B59}">
      <dgm:prSet phldrT="[Text]"/>
      <dgm:spPr>
        <a:solidFill>
          <a:schemeClr val="accent5">
            <a:lumMod val="75000"/>
          </a:schemeClr>
        </a:solidFill>
      </dgm:spPr>
      <dgm:t>
        <a:bodyPr/>
        <a:lstStyle/>
        <a:p>
          <a:r>
            <a:rPr lang="en-US" dirty="0"/>
            <a:t>Public Meeting</a:t>
          </a:r>
        </a:p>
      </dgm:t>
    </dgm:pt>
    <dgm:pt modelId="{8722AF48-A502-4765-B6C8-BA1ED84732B1}" type="parTrans" cxnId="{43555090-A132-40F2-9C0C-208B57D03DFB}">
      <dgm:prSet/>
      <dgm:spPr/>
      <dgm:t>
        <a:bodyPr/>
        <a:lstStyle/>
        <a:p>
          <a:endParaRPr lang="en-US"/>
        </a:p>
      </dgm:t>
    </dgm:pt>
    <dgm:pt modelId="{CD83A4D4-0561-4DBB-AD79-B369112C0229}" type="sibTrans" cxnId="{43555090-A132-40F2-9C0C-208B57D03DFB}">
      <dgm:prSet/>
      <dgm:spPr>
        <a:ln>
          <a:solidFill>
            <a:schemeClr val="accent5">
              <a:lumMod val="75000"/>
            </a:schemeClr>
          </a:solidFill>
        </a:ln>
      </dgm:spPr>
      <dgm:t>
        <a:bodyPr/>
        <a:lstStyle/>
        <a:p>
          <a:endParaRPr lang="en-US"/>
        </a:p>
      </dgm:t>
    </dgm:pt>
    <dgm:pt modelId="{00E4A20A-070F-4DA4-BDA2-2F9CEC086F6D}">
      <dgm:prSet phldrT="[Text]"/>
      <dgm:spPr>
        <a:solidFill>
          <a:schemeClr val="accent5">
            <a:lumMod val="75000"/>
          </a:schemeClr>
        </a:solidFill>
      </dgm:spPr>
      <dgm:t>
        <a:bodyPr/>
        <a:lstStyle/>
        <a:p>
          <a:r>
            <a:rPr lang="en-US" dirty="0"/>
            <a:t>City Staff Review of Corridor Vision Plan Draft</a:t>
          </a:r>
        </a:p>
      </dgm:t>
    </dgm:pt>
    <dgm:pt modelId="{AFA2AF28-2435-4A94-B5A7-26AD1BC066C9}" type="parTrans" cxnId="{D06FE69B-45F3-4E83-9B06-4E02072D6852}">
      <dgm:prSet/>
      <dgm:spPr/>
      <dgm:t>
        <a:bodyPr/>
        <a:lstStyle/>
        <a:p>
          <a:endParaRPr lang="en-US"/>
        </a:p>
      </dgm:t>
    </dgm:pt>
    <dgm:pt modelId="{ECDB3543-2B76-4D1E-8983-087316E93581}" type="sibTrans" cxnId="{D06FE69B-45F3-4E83-9B06-4E02072D6852}">
      <dgm:prSet/>
      <dgm:spPr/>
      <dgm:t>
        <a:bodyPr/>
        <a:lstStyle/>
        <a:p>
          <a:endParaRPr lang="en-US"/>
        </a:p>
      </dgm:t>
    </dgm:pt>
    <dgm:pt modelId="{116F9BBD-618C-49D6-8B5E-AE3811F0CE22}">
      <dgm:prSet phldrT="[Text]"/>
      <dgm:spPr>
        <a:solidFill>
          <a:schemeClr val="accent5">
            <a:lumMod val="75000"/>
          </a:schemeClr>
        </a:solidFill>
      </dgm:spPr>
      <dgm:t>
        <a:bodyPr/>
        <a:lstStyle/>
        <a:p>
          <a:r>
            <a:rPr lang="en-US" dirty="0"/>
            <a:t>Kick-Off Meeting</a:t>
          </a:r>
        </a:p>
      </dgm:t>
    </dgm:pt>
    <dgm:pt modelId="{D7FED04D-50BF-4A5C-9DB9-AA1F47AE7A99}" type="parTrans" cxnId="{A5D638E2-FE77-4D3A-A495-E993856550CF}">
      <dgm:prSet/>
      <dgm:spPr/>
      <dgm:t>
        <a:bodyPr/>
        <a:lstStyle/>
        <a:p>
          <a:endParaRPr lang="en-US"/>
        </a:p>
      </dgm:t>
    </dgm:pt>
    <dgm:pt modelId="{B3BC7E76-B35E-4B97-999C-6B499CEB9F99}" type="sibTrans" cxnId="{A5D638E2-FE77-4D3A-A495-E993856550CF}">
      <dgm:prSet/>
      <dgm:spPr>
        <a:ln>
          <a:solidFill>
            <a:schemeClr val="accent5">
              <a:lumMod val="75000"/>
            </a:schemeClr>
          </a:solidFill>
        </a:ln>
      </dgm:spPr>
      <dgm:t>
        <a:bodyPr/>
        <a:lstStyle/>
        <a:p>
          <a:endParaRPr lang="en-US"/>
        </a:p>
      </dgm:t>
    </dgm:pt>
    <dgm:pt modelId="{25E9D6B3-C22F-4A7A-8A3A-61FFCF06278F}">
      <dgm:prSet phldrT="[Text]"/>
      <dgm:spPr>
        <a:solidFill>
          <a:schemeClr val="accent5">
            <a:lumMod val="75000"/>
          </a:schemeClr>
        </a:solidFill>
      </dgm:spPr>
      <dgm:t>
        <a:bodyPr/>
        <a:lstStyle/>
        <a:p>
          <a:r>
            <a:rPr lang="en-US" dirty="0"/>
            <a:t>Field Visit with Elected Officials and City Staff</a:t>
          </a:r>
        </a:p>
      </dgm:t>
    </dgm:pt>
    <dgm:pt modelId="{508E1A49-7540-4504-B874-71E7844147EF}" type="parTrans" cxnId="{C8349DD6-5090-4A33-8649-314D7DA3CF6E}">
      <dgm:prSet/>
      <dgm:spPr/>
      <dgm:t>
        <a:bodyPr/>
        <a:lstStyle/>
        <a:p>
          <a:endParaRPr lang="en-US"/>
        </a:p>
      </dgm:t>
    </dgm:pt>
    <dgm:pt modelId="{3F49E56A-344D-469E-AF42-15CB6161059D}" type="sibTrans" cxnId="{C8349DD6-5090-4A33-8649-314D7DA3CF6E}">
      <dgm:prSet/>
      <dgm:spPr>
        <a:ln>
          <a:solidFill>
            <a:schemeClr val="accent5">
              <a:lumMod val="75000"/>
            </a:schemeClr>
          </a:solidFill>
        </a:ln>
      </dgm:spPr>
      <dgm:t>
        <a:bodyPr/>
        <a:lstStyle/>
        <a:p>
          <a:endParaRPr lang="en-US"/>
        </a:p>
      </dgm:t>
    </dgm:pt>
    <dgm:pt modelId="{A1F10187-C2A0-43C8-A80D-E529E82FB3B6}" type="pres">
      <dgm:prSet presAssocID="{3A6D5DFA-8228-4DAD-A297-BCBFC4F75BD7}" presName="Name0" presStyleCnt="0">
        <dgm:presLayoutVars>
          <dgm:dir/>
          <dgm:resizeHandles val="exact"/>
        </dgm:presLayoutVars>
      </dgm:prSet>
      <dgm:spPr/>
    </dgm:pt>
    <dgm:pt modelId="{8D7FAFE1-F7D0-413C-9E00-B5FC09FFC811}" type="pres">
      <dgm:prSet presAssocID="{5C1756B4-6B78-4596-BA90-E5110FE1C328}" presName="node" presStyleLbl="node1" presStyleIdx="0" presStyleCnt="7">
        <dgm:presLayoutVars>
          <dgm:bulletEnabled val="1"/>
        </dgm:presLayoutVars>
      </dgm:prSet>
      <dgm:spPr/>
    </dgm:pt>
    <dgm:pt modelId="{526EC25E-F95D-4787-A544-11A36E694888}" type="pres">
      <dgm:prSet presAssocID="{8AC59492-3D98-4F30-9BF0-50DACB829806}" presName="sibTrans" presStyleLbl="sibTrans1D1" presStyleIdx="0" presStyleCnt="6"/>
      <dgm:spPr/>
    </dgm:pt>
    <dgm:pt modelId="{BE2116CA-017C-4A8B-9206-B6FC7FD446D6}" type="pres">
      <dgm:prSet presAssocID="{8AC59492-3D98-4F30-9BF0-50DACB829806}" presName="connectorText" presStyleLbl="sibTrans1D1" presStyleIdx="0" presStyleCnt="6"/>
      <dgm:spPr/>
    </dgm:pt>
    <dgm:pt modelId="{01C20413-FBDE-4C5D-9566-935E04252439}" type="pres">
      <dgm:prSet presAssocID="{116F9BBD-618C-49D6-8B5E-AE3811F0CE22}" presName="node" presStyleLbl="node1" presStyleIdx="1" presStyleCnt="7">
        <dgm:presLayoutVars>
          <dgm:bulletEnabled val="1"/>
        </dgm:presLayoutVars>
      </dgm:prSet>
      <dgm:spPr/>
    </dgm:pt>
    <dgm:pt modelId="{F4B41340-2100-4D85-A38D-66BDAC772364}" type="pres">
      <dgm:prSet presAssocID="{B3BC7E76-B35E-4B97-999C-6B499CEB9F99}" presName="sibTrans" presStyleLbl="sibTrans1D1" presStyleIdx="1" presStyleCnt="6"/>
      <dgm:spPr/>
    </dgm:pt>
    <dgm:pt modelId="{0E3E59D5-BD3E-410B-A979-BF16A1C29CA5}" type="pres">
      <dgm:prSet presAssocID="{B3BC7E76-B35E-4B97-999C-6B499CEB9F99}" presName="connectorText" presStyleLbl="sibTrans1D1" presStyleIdx="1" presStyleCnt="6"/>
      <dgm:spPr/>
    </dgm:pt>
    <dgm:pt modelId="{A443AB8A-4D1B-4868-9B06-C4CB323389AB}" type="pres">
      <dgm:prSet presAssocID="{25E9D6B3-C22F-4A7A-8A3A-61FFCF06278F}" presName="node" presStyleLbl="node1" presStyleIdx="2" presStyleCnt="7">
        <dgm:presLayoutVars>
          <dgm:bulletEnabled val="1"/>
        </dgm:presLayoutVars>
      </dgm:prSet>
      <dgm:spPr/>
    </dgm:pt>
    <dgm:pt modelId="{03E887D0-1A90-46C0-99ED-1063D6F88B99}" type="pres">
      <dgm:prSet presAssocID="{3F49E56A-344D-469E-AF42-15CB6161059D}" presName="sibTrans" presStyleLbl="sibTrans1D1" presStyleIdx="2" presStyleCnt="6"/>
      <dgm:spPr/>
    </dgm:pt>
    <dgm:pt modelId="{11602297-BD6C-499A-A293-A9F309BF86A2}" type="pres">
      <dgm:prSet presAssocID="{3F49E56A-344D-469E-AF42-15CB6161059D}" presName="connectorText" presStyleLbl="sibTrans1D1" presStyleIdx="2" presStyleCnt="6"/>
      <dgm:spPr/>
    </dgm:pt>
    <dgm:pt modelId="{E3DD15E7-9A7E-42B2-872E-3E854FD8D662}" type="pres">
      <dgm:prSet presAssocID="{4486C39F-ADEC-4A8A-8AFB-239C5F60A0B7}" presName="node" presStyleLbl="node1" presStyleIdx="3" presStyleCnt="7">
        <dgm:presLayoutVars>
          <dgm:bulletEnabled val="1"/>
        </dgm:presLayoutVars>
      </dgm:prSet>
      <dgm:spPr/>
    </dgm:pt>
    <dgm:pt modelId="{DB7682D2-3221-419D-9338-C87DB4C69952}" type="pres">
      <dgm:prSet presAssocID="{B0E2E12D-4EF9-469E-BDB2-BD1B68242AD5}" presName="sibTrans" presStyleLbl="sibTrans1D1" presStyleIdx="3" presStyleCnt="6"/>
      <dgm:spPr/>
    </dgm:pt>
    <dgm:pt modelId="{A1BC4DA1-0511-48A8-9344-025CB6A77534}" type="pres">
      <dgm:prSet presAssocID="{B0E2E12D-4EF9-469E-BDB2-BD1B68242AD5}" presName="connectorText" presStyleLbl="sibTrans1D1" presStyleIdx="3" presStyleCnt="6"/>
      <dgm:spPr/>
    </dgm:pt>
    <dgm:pt modelId="{02A5142B-EBFC-47F3-99E9-EBC565ABA6CF}" type="pres">
      <dgm:prSet presAssocID="{DC6E66CD-743B-462F-BF6D-0C380F3D06F7}" presName="node" presStyleLbl="node1" presStyleIdx="4" presStyleCnt="7">
        <dgm:presLayoutVars>
          <dgm:bulletEnabled val="1"/>
        </dgm:presLayoutVars>
      </dgm:prSet>
      <dgm:spPr/>
    </dgm:pt>
    <dgm:pt modelId="{6561F77E-02E0-4A99-A6CC-E55F77B88DBE}" type="pres">
      <dgm:prSet presAssocID="{6B22822D-4CE5-4160-B923-E88A9BD87D57}" presName="sibTrans" presStyleLbl="sibTrans1D1" presStyleIdx="4" presStyleCnt="6"/>
      <dgm:spPr/>
    </dgm:pt>
    <dgm:pt modelId="{97D15FC8-D8B7-4343-9856-26D83C3AF8EF}" type="pres">
      <dgm:prSet presAssocID="{6B22822D-4CE5-4160-B923-E88A9BD87D57}" presName="connectorText" presStyleLbl="sibTrans1D1" presStyleIdx="4" presStyleCnt="6"/>
      <dgm:spPr/>
    </dgm:pt>
    <dgm:pt modelId="{71133F8D-0CE7-4290-AF8A-DF694D9FBBF2}" type="pres">
      <dgm:prSet presAssocID="{96A1DC32-FA04-49EC-B2EA-F013AFD92B59}" presName="node" presStyleLbl="node1" presStyleIdx="5" presStyleCnt="7">
        <dgm:presLayoutVars>
          <dgm:bulletEnabled val="1"/>
        </dgm:presLayoutVars>
      </dgm:prSet>
      <dgm:spPr/>
    </dgm:pt>
    <dgm:pt modelId="{EF6A2BCA-A7E6-41C7-99F8-D81FA89580ED}" type="pres">
      <dgm:prSet presAssocID="{CD83A4D4-0561-4DBB-AD79-B369112C0229}" presName="sibTrans" presStyleLbl="sibTrans1D1" presStyleIdx="5" presStyleCnt="6"/>
      <dgm:spPr/>
    </dgm:pt>
    <dgm:pt modelId="{4459DCE7-0961-406F-92D6-C2DE18428AF4}" type="pres">
      <dgm:prSet presAssocID="{CD83A4D4-0561-4DBB-AD79-B369112C0229}" presName="connectorText" presStyleLbl="sibTrans1D1" presStyleIdx="5" presStyleCnt="6"/>
      <dgm:spPr/>
    </dgm:pt>
    <dgm:pt modelId="{68505E75-E8A1-4AAD-9F1F-098C671D7649}" type="pres">
      <dgm:prSet presAssocID="{00E4A20A-070F-4DA4-BDA2-2F9CEC086F6D}" presName="node" presStyleLbl="node1" presStyleIdx="6" presStyleCnt="7">
        <dgm:presLayoutVars>
          <dgm:bulletEnabled val="1"/>
        </dgm:presLayoutVars>
      </dgm:prSet>
      <dgm:spPr/>
    </dgm:pt>
  </dgm:ptLst>
  <dgm:cxnLst>
    <dgm:cxn modelId="{15530806-C801-42F9-9C60-4CF31BCC8C0F}" type="presOf" srcId="{4486C39F-ADEC-4A8A-8AFB-239C5F60A0B7}" destId="{E3DD15E7-9A7E-42B2-872E-3E854FD8D662}" srcOrd="0" destOrd="0" presId="urn:microsoft.com/office/officeart/2016/7/layout/RepeatingBendingProcessNew"/>
    <dgm:cxn modelId="{D8CBEF12-65BB-4A3C-B1D6-81AE4650722E}" type="presOf" srcId="{8AC59492-3D98-4F30-9BF0-50DACB829806}" destId="{526EC25E-F95D-4787-A544-11A36E694888}" srcOrd="0" destOrd="0" presId="urn:microsoft.com/office/officeart/2016/7/layout/RepeatingBendingProcessNew"/>
    <dgm:cxn modelId="{BDDFB117-A74A-4495-9932-0DA3CED57645}" type="presOf" srcId="{B0E2E12D-4EF9-469E-BDB2-BD1B68242AD5}" destId="{DB7682D2-3221-419D-9338-C87DB4C69952}" srcOrd="0" destOrd="0" presId="urn:microsoft.com/office/officeart/2016/7/layout/RepeatingBendingProcessNew"/>
    <dgm:cxn modelId="{C7D9402C-7632-4535-8EAF-25A834E09FB5}" type="presOf" srcId="{3F49E56A-344D-469E-AF42-15CB6161059D}" destId="{03E887D0-1A90-46C0-99ED-1063D6F88B99}" srcOrd="0" destOrd="0" presId="urn:microsoft.com/office/officeart/2016/7/layout/RepeatingBendingProcessNew"/>
    <dgm:cxn modelId="{B15A503F-3621-4F4C-AF02-8FCF038D4FB8}" type="presOf" srcId="{25E9D6B3-C22F-4A7A-8A3A-61FFCF06278F}" destId="{A443AB8A-4D1B-4868-9B06-C4CB323389AB}" srcOrd="0" destOrd="0" presId="urn:microsoft.com/office/officeart/2016/7/layout/RepeatingBendingProcessNew"/>
    <dgm:cxn modelId="{CFD4FB64-E1A0-4103-8900-DAB21461D50B}" type="presOf" srcId="{CD83A4D4-0561-4DBB-AD79-B369112C0229}" destId="{EF6A2BCA-A7E6-41C7-99F8-D81FA89580ED}" srcOrd="0" destOrd="0" presId="urn:microsoft.com/office/officeart/2016/7/layout/RepeatingBendingProcessNew"/>
    <dgm:cxn modelId="{AC0D3E6C-6131-4321-9EAB-9DCD9C7BA966}" type="presOf" srcId="{B0E2E12D-4EF9-469E-BDB2-BD1B68242AD5}" destId="{A1BC4DA1-0511-48A8-9344-025CB6A77534}" srcOrd="1" destOrd="0" presId="urn:microsoft.com/office/officeart/2016/7/layout/RepeatingBendingProcessNew"/>
    <dgm:cxn modelId="{AB09506C-0663-4E44-AA65-F6575378F46A}" type="presOf" srcId="{6B22822D-4CE5-4160-B923-E88A9BD87D57}" destId="{97D15FC8-D8B7-4343-9856-26D83C3AF8EF}" srcOrd="1" destOrd="0" presId="urn:microsoft.com/office/officeart/2016/7/layout/RepeatingBendingProcessNew"/>
    <dgm:cxn modelId="{DD46D053-870A-4D7E-9D2D-4E59A0E713FF}" type="presOf" srcId="{116F9BBD-618C-49D6-8B5E-AE3811F0CE22}" destId="{01C20413-FBDE-4C5D-9566-935E04252439}" srcOrd="0" destOrd="0" presId="urn:microsoft.com/office/officeart/2016/7/layout/RepeatingBendingProcessNew"/>
    <dgm:cxn modelId="{D328707D-914F-4CE2-A7C1-044D3BE9A330}" type="presOf" srcId="{DC6E66CD-743B-462F-BF6D-0C380F3D06F7}" destId="{02A5142B-EBFC-47F3-99E9-EBC565ABA6CF}" srcOrd="0" destOrd="0" presId="urn:microsoft.com/office/officeart/2016/7/layout/RepeatingBendingProcessNew"/>
    <dgm:cxn modelId="{8F2F338B-4266-45FF-A8B1-837ABD3831BE}" type="presOf" srcId="{5C1756B4-6B78-4596-BA90-E5110FE1C328}" destId="{8D7FAFE1-F7D0-413C-9E00-B5FC09FFC811}" srcOrd="0" destOrd="0" presId="urn:microsoft.com/office/officeart/2016/7/layout/RepeatingBendingProcessNew"/>
    <dgm:cxn modelId="{43555090-A132-40F2-9C0C-208B57D03DFB}" srcId="{3A6D5DFA-8228-4DAD-A297-BCBFC4F75BD7}" destId="{96A1DC32-FA04-49EC-B2EA-F013AFD92B59}" srcOrd="5" destOrd="0" parTransId="{8722AF48-A502-4765-B6C8-BA1ED84732B1}" sibTransId="{CD83A4D4-0561-4DBB-AD79-B369112C0229}"/>
    <dgm:cxn modelId="{5550E997-045F-4B3E-96B2-400C81946749}" srcId="{3A6D5DFA-8228-4DAD-A297-BCBFC4F75BD7}" destId="{5C1756B4-6B78-4596-BA90-E5110FE1C328}" srcOrd="0" destOrd="0" parTransId="{0384F5B5-475E-4C02-B644-869D002BBDE5}" sibTransId="{8AC59492-3D98-4F30-9BF0-50DACB829806}"/>
    <dgm:cxn modelId="{D06FE69B-45F3-4E83-9B06-4E02072D6852}" srcId="{3A6D5DFA-8228-4DAD-A297-BCBFC4F75BD7}" destId="{00E4A20A-070F-4DA4-BDA2-2F9CEC086F6D}" srcOrd="6" destOrd="0" parTransId="{AFA2AF28-2435-4A94-B5A7-26AD1BC066C9}" sibTransId="{ECDB3543-2B76-4D1E-8983-087316E93581}"/>
    <dgm:cxn modelId="{121DF1C7-62B1-461E-B04A-836FC4F635F6}" type="presOf" srcId="{6B22822D-4CE5-4160-B923-E88A9BD87D57}" destId="{6561F77E-02E0-4A99-A6CC-E55F77B88DBE}" srcOrd="0" destOrd="0" presId="urn:microsoft.com/office/officeart/2016/7/layout/RepeatingBendingProcessNew"/>
    <dgm:cxn modelId="{F73CB1C8-E7F5-498B-8602-24F051BD9098}" srcId="{3A6D5DFA-8228-4DAD-A297-BCBFC4F75BD7}" destId="{4486C39F-ADEC-4A8A-8AFB-239C5F60A0B7}" srcOrd="3" destOrd="0" parTransId="{EE65D5B7-0004-482D-B191-D6E22B8DF7E9}" sibTransId="{B0E2E12D-4EF9-469E-BDB2-BD1B68242AD5}"/>
    <dgm:cxn modelId="{6B15FBCE-4EBE-42D9-B3D4-C56E407725CC}" type="presOf" srcId="{8AC59492-3D98-4F30-9BF0-50DACB829806}" destId="{BE2116CA-017C-4A8B-9206-B6FC7FD446D6}" srcOrd="1" destOrd="0" presId="urn:microsoft.com/office/officeart/2016/7/layout/RepeatingBendingProcessNew"/>
    <dgm:cxn modelId="{FF7E25D5-8188-4D96-9386-7DB8EDFDF5DD}" type="presOf" srcId="{3F49E56A-344D-469E-AF42-15CB6161059D}" destId="{11602297-BD6C-499A-A293-A9F309BF86A2}" srcOrd="1" destOrd="0" presId="urn:microsoft.com/office/officeart/2016/7/layout/RepeatingBendingProcessNew"/>
    <dgm:cxn modelId="{C8349DD6-5090-4A33-8649-314D7DA3CF6E}" srcId="{3A6D5DFA-8228-4DAD-A297-BCBFC4F75BD7}" destId="{25E9D6B3-C22F-4A7A-8A3A-61FFCF06278F}" srcOrd="2" destOrd="0" parTransId="{508E1A49-7540-4504-B874-71E7844147EF}" sibTransId="{3F49E56A-344D-469E-AF42-15CB6161059D}"/>
    <dgm:cxn modelId="{E8D9C0DD-58C9-4A55-AF7F-2BA5F337C384}" srcId="{3A6D5DFA-8228-4DAD-A297-BCBFC4F75BD7}" destId="{DC6E66CD-743B-462F-BF6D-0C380F3D06F7}" srcOrd="4" destOrd="0" parTransId="{655BB73E-36CD-4F69-A3C9-471E7DDD088A}" sibTransId="{6B22822D-4CE5-4160-B923-E88A9BD87D57}"/>
    <dgm:cxn modelId="{374B5ADE-6088-483C-B797-8B804A982306}" type="presOf" srcId="{B3BC7E76-B35E-4B97-999C-6B499CEB9F99}" destId="{F4B41340-2100-4D85-A38D-66BDAC772364}" srcOrd="0" destOrd="0" presId="urn:microsoft.com/office/officeart/2016/7/layout/RepeatingBendingProcessNew"/>
    <dgm:cxn modelId="{B8120CE2-975B-4A53-8885-4101292B1637}" type="presOf" srcId="{96A1DC32-FA04-49EC-B2EA-F013AFD92B59}" destId="{71133F8D-0CE7-4290-AF8A-DF694D9FBBF2}" srcOrd="0" destOrd="0" presId="urn:microsoft.com/office/officeart/2016/7/layout/RepeatingBendingProcessNew"/>
    <dgm:cxn modelId="{A5D638E2-FE77-4D3A-A495-E993856550CF}" srcId="{3A6D5DFA-8228-4DAD-A297-BCBFC4F75BD7}" destId="{116F9BBD-618C-49D6-8B5E-AE3811F0CE22}" srcOrd="1" destOrd="0" parTransId="{D7FED04D-50BF-4A5C-9DB9-AA1F47AE7A99}" sibTransId="{B3BC7E76-B35E-4B97-999C-6B499CEB9F99}"/>
    <dgm:cxn modelId="{8BBBCDE8-6AAD-4E7F-8EBB-6601F240B435}" type="presOf" srcId="{B3BC7E76-B35E-4B97-999C-6B499CEB9F99}" destId="{0E3E59D5-BD3E-410B-A979-BF16A1C29CA5}" srcOrd="1" destOrd="0" presId="urn:microsoft.com/office/officeart/2016/7/layout/RepeatingBendingProcessNew"/>
    <dgm:cxn modelId="{2A21BBF5-6ABA-4B12-A893-87F65B190251}" type="presOf" srcId="{00E4A20A-070F-4DA4-BDA2-2F9CEC086F6D}" destId="{68505E75-E8A1-4AAD-9F1F-098C671D7649}" srcOrd="0" destOrd="0" presId="urn:microsoft.com/office/officeart/2016/7/layout/RepeatingBendingProcessNew"/>
    <dgm:cxn modelId="{3662B6F7-9109-4649-8B24-7243A0FF0F8F}" type="presOf" srcId="{3A6D5DFA-8228-4DAD-A297-BCBFC4F75BD7}" destId="{A1F10187-C2A0-43C8-A80D-E529E82FB3B6}" srcOrd="0" destOrd="0" presId="urn:microsoft.com/office/officeart/2016/7/layout/RepeatingBendingProcessNew"/>
    <dgm:cxn modelId="{CC4BB3FE-B03A-4468-BD91-7834703D4384}" type="presOf" srcId="{CD83A4D4-0561-4DBB-AD79-B369112C0229}" destId="{4459DCE7-0961-406F-92D6-C2DE18428AF4}" srcOrd="1" destOrd="0" presId="urn:microsoft.com/office/officeart/2016/7/layout/RepeatingBendingProcessNew"/>
    <dgm:cxn modelId="{5F88DD29-6AF1-4BC5-B8D7-C21F7B030B78}" type="presParOf" srcId="{A1F10187-C2A0-43C8-A80D-E529E82FB3B6}" destId="{8D7FAFE1-F7D0-413C-9E00-B5FC09FFC811}" srcOrd="0" destOrd="0" presId="urn:microsoft.com/office/officeart/2016/7/layout/RepeatingBendingProcessNew"/>
    <dgm:cxn modelId="{AB8BF5B1-31C1-487C-83C1-E20747EEF6AE}" type="presParOf" srcId="{A1F10187-C2A0-43C8-A80D-E529E82FB3B6}" destId="{526EC25E-F95D-4787-A544-11A36E694888}" srcOrd="1" destOrd="0" presId="urn:microsoft.com/office/officeart/2016/7/layout/RepeatingBendingProcessNew"/>
    <dgm:cxn modelId="{40F64669-6746-414A-9206-DC07ABD6B72D}" type="presParOf" srcId="{526EC25E-F95D-4787-A544-11A36E694888}" destId="{BE2116CA-017C-4A8B-9206-B6FC7FD446D6}" srcOrd="0" destOrd="0" presId="urn:microsoft.com/office/officeart/2016/7/layout/RepeatingBendingProcessNew"/>
    <dgm:cxn modelId="{460902BD-1F9A-4258-AA2D-C2FD4EC16B1C}" type="presParOf" srcId="{A1F10187-C2A0-43C8-A80D-E529E82FB3B6}" destId="{01C20413-FBDE-4C5D-9566-935E04252439}" srcOrd="2" destOrd="0" presId="urn:microsoft.com/office/officeart/2016/7/layout/RepeatingBendingProcessNew"/>
    <dgm:cxn modelId="{198197AF-45C7-4B0F-8283-5AE2BC80A2A7}" type="presParOf" srcId="{A1F10187-C2A0-43C8-A80D-E529E82FB3B6}" destId="{F4B41340-2100-4D85-A38D-66BDAC772364}" srcOrd="3" destOrd="0" presId="urn:microsoft.com/office/officeart/2016/7/layout/RepeatingBendingProcessNew"/>
    <dgm:cxn modelId="{776D4E20-182B-440D-85A2-35BA9D6C92B7}" type="presParOf" srcId="{F4B41340-2100-4D85-A38D-66BDAC772364}" destId="{0E3E59D5-BD3E-410B-A979-BF16A1C29CA5}" srcOrd="0" destOrd="0" presId="urn:microsoft.com/office/officeart/2016/7/layout/RepeatingBendingProcessNew"/>
    <dgm:cxn modelId="{D8488902-60A9-4E0B-8B62-19AEC630AE41}" type="presParOf" srcId="{A1F10187-C2A0-43C8-A80D-E529E82FB3B6}" destId="{A443AB8A-4D1B-4868-9B06-C4CB323389AB}" srcOrd="4" destOrd="0" presId="urn:microsoft.com/office/officeart/2016/7/layout/RepeatingBendingProcessNew"/>
    <dgm:cxn modelId="{B2B0C92C-EBBC-4E4D-89EE-511F7D00382A}" type="presParOf" srcId="{A1F10187-C2A0-43C8-A80D-E529E82FB3B6}" destId="{03E887D0-1A90-46C0-99ED-1063D6F88B99}" srcOrd="5" destOrd="0" presId="urn:microsoft.com/office/officeart/2016/7/layout/RepeatingBendingProcessNew"/>
    <dgm:cxn modelId="{15C05DF0-F1FB-4E49-A100-143C757B9D55}" type="presParOf" srcId="{03E887D0-1A90-46C0-99ED-1063D6F88B99}" destId="{11602297-BD6C-499A-A293-A9F309BF86A2}" srcOrd="0" destOrd="0" presId="urn:microsoft.com/office/officeart/2016/7/layout/RepeatingBendingProcessNew"/>
    <dgm:cxn modelId="{F823AF23-A9A5-4A38-894E-08CBED383393}" type="presParOf" srcId="{A1F10187-C2A0-43C8-A80D-E529E82FB3B6}" destId="{E3DD15E7-9A7E-42B2-872E-3E854FD8D662}" srcOrd="6" destOrd="0" presId="urn:microsoft.com/office/officeart/2016/7/layout/RepeatingBendingProcessNew"/>
    <dgm:cxn modelId="{DB20F1F7-17D6-4359-B0E6-76CC5136680E}" type="presParOf" srcId="{A1F10187-C2A0-43C8-A80D-E529E82FB3B6}" destId="{DB7682D2-3221-419D-9338-C87DB4C69952}" srcOrd="7" destOrd="0" presId="urn:microsoft.com/office/officeart/2016/7/layout/RepeatingBendingProcessNew"/>
    <dgm:cxn modelId="{F584473C-B273-405F-98CA-EDD3ACA19534}" type="presParOf" srcId="{DB7682D2-3221-419D-9338-C87DB4C69952}" destId="{A1BC4DA1-0511-48A8-9344-025CB6A77534}" srcOrd="0" destOrd="0" presId="urn:microsoft.com/office/officeart/2016/7/layout/RepeatingBendingProcessNew"/>
    <dgm:cxn modelId="{57D043B6-0226-4752-BE44-0F9DCB6AF76E}" type="presParOf" srcId="{A1F10187-C2A0-43C8-A80D-E529E82FB3B6}" destId="{02A5142B-EBFC-47F3-99E9-EBC565ABA6CF}" srcOrd="8" destOrd="0" presId="urn:microsoft.com/office/officeart/2016/7/layout/RepeatingBendingProcessNew"/>
    <dgm:cxn modelId="{A54E1AFC-B340-4C22-9A37-1B8251D0F402}" type="presParOf" srcId="{A1F10187-C2A0-43C8-A80D-E529E82FB3B6}" destId="{6561F77E-02E0-4A99-A6CC-E55F77B88DBE}" srcOrd="9" destOrd="0" presId="urn:microsoft.com/office/officeart/2016/7/layout/RepeatingBendingProcessNew"/>
    <dgm:cxn modelId="{9E668126-2A9C-4269-8453-9567FCB57B57}" type="presParOf" srcId="{6561F77E-02E0-4A99-A6CC-E55F77B88DBE}" destId="{97D15FC8-D8B7-4343-9856-26D83C3AF8EF}" srcOrd="0" destOrd="0" presId="urn:microsoft.com/office/officeart/2016/7/layout/RepeatingBendingProcessNew"/>
    <dgm:cxn modelId="{8EFFB1A3-D67D-447A-BE95-94F35B743A67}" type="presParOf" srcId="{A1F10187-C2A0-43C8-A80D-E529E82FB3B6}" destId="{71133F8D-0CE7-4290-AF8A-DF694D9FBBF2}" srcOrd="10" destOrd="0" presId="urn:microsoft.com/office/officeart/2016/7/layout/RepeatingBendingProcessNew"/>
    <dgm:cxn modelId="{4F230FB2-9641-4E8D-9743-CC546420FE77}" type="presParOf" srcId="{A1F10187-C2A0-43C8-A80D-E529E82FB3B6}" destId="{EF6A2BCA-A7E6-41C7-99F8-D81FA89580ED}" srcOrd="11" destOrd="0" presId="urn:microsoft.com/office/officeart/2016/7/layout/RepeatingBendingProcessNew"/>
    <dgm:cxn modelId="{74D35890-AD05-4FCF-932D-9321C32B3E60}" type="presParOf" srcId="{EF6A2BCA-A7E6-41C7-99F8-D81FA89580ED}" destId="{4459DCE7-0961-406F-92D6-C2DE18428AF4}" srcOrd="0" destOrd="0" presId="urn:microsoft.com/office/officeart/2016/7/layout/RepeatingBendingProcessNew"/>
    <dgm:cxn modelId="{FECA4D76-370E-4D44-B9EF-AD47D0E02C34}" type="presParOf" srcId="{A1F10187-C2A0-43C8-A80D-E529E82FB3B6}" destId="{68505E75-E8A1-4AAD-9F1F-098C671D7649}" srcOrd="12" destOrd="0" presId="urn:microsoft.com/office/officeart/2016/7/layout/RepeatingBendingProcessNew"/>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EA6AE4-DF03-40BE-B158-3FE11CDBF942}">
      <dsp:nvSpPr>
        <dsp:cNvPr id="0" name=""/>
        <dsp:cNvSpPr/>
      </dsp:nvSpPr>
      <dsp:spPr>
        <a:xfrm>
          <a:off x="0" y="0"/>
          <a:ext cx="11630526" cy="1259029"/>
        </a:xfrm>
        <a:prstGeom prst="rect">
          <a:avLst/>
        </a:prstGeom>
        <a:solidFill>
          <a:schemeClr val="dk1">
            <a:shade val="8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Better integrate transportation and land use decisions</a:t>
          </a:r>
        </a:p>
      </dsp:txBody>
      <dsp:txXfrm>
        <a:off x="0" y="0"/>
        <a:ext cx="11630526" cy="1259029"/>
      </dsp:txXfrm>
    </dsp:sp>
    <dsp:sp modelId="{85331CBA-AC1C-47B2-8ECD-F379A47C5F86}">
      <dsp:nvSpPr>
        <dsp:cNvPr id="0" name=""/>
        <dsp:cNvSpPr/>
      </dsp:nvSpPr>
      <dsp:spPr>
        <a:xfrm>
          <a:off x="0" y="1259029"/>
          <a:ext cx="2907631" cy="264396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Proactively coordinate and collaborate with local governments, RPCs, developers, and other partners</a:t>
          </a:r>
        </a:p>
      </dsp:txBody>
      <dsp:txXfrm>
        <a:off x="0" y="1259029"/>
        <a:ext cx="2907631" cy="2643961"/>
      </dsp:txXfrm>
    </dsp:sp>
    <dsp:sp modelId="{5ABE1033-9A74-4435-B693-ACB30C505634}">
      <dsp:nvSpPr>
        <dsp:cNvPr id="0" name=""/>
        <dsp:cNvSpPr/>
      </dsp:nvSpPr>
      <dsp:spPr>
        <a:xfrm>
          <a:off x="2907631" y="1259029"/>
          <a:ext cx="2907631" cy="264396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Coordinate with DEO on community planning and transportation activities</a:t>
          </a:r>
        </a:p>
      </dsp:txBody>
      <dsp:txXfrm>
        <a:off x="2907631" y="1259029"/>
        <a:ext cx="2907631" cy="2643961"/>
      </dsp:txXfrm>
    </dsp:sp>
    <dsp:sp modelId="{28355239-A4FD-468F-9C59-9B35A5A60EC0}">
      <dsp:nvSpPr>
        <dsp:cNvPr id="0" name=""/>
        <dsp:cNvSpPr/>
      </dsp:nvSpPr>
      <dsp:spPr>
        <a:xfrm>
          <a:off x="5815263" y="1259029"/>
          <a:ext cx="2907631" cy="264396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Support a safer transportation network </a:t>
          </a:r>
        </a:p>
      </dsp:txBody>
      <dsp:txXfrm>
        <a:off x="5815263" y="1259029"/>
        <a:ext cx="2907631" cy="2643961"/>
      </dsp:txXfrm>
    </dsp:sp>
    <dsp:sp modelId="{28E97B42-F1FA-4874-87A6-E4F3DF9D0D0D}">
      <dsp:nvSpPr>
        <dsp:cNvPr id="0" name=""/>
        <dsp:cNvSpPr/>
      </dsp:nvSpPr>
      <dsp:spPr>
        <a:xfrm>
          <a:off x="8722894" y="1259029"/>
          <a:ext cx="2907631" cy="2643961"/>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Enhance mobility, promote economic prosperity, and preserve the quality of our environment and communities.</a:t>
          </a:r>
        </a:p>
      </dsp:txBody>
      <dsp:txXfrm>
        <a:off x="8722894" y="1259029"/>
        <a:ext cx="2907631" cy="2643961"/>
      </dsp:txXfrm>
    </dsp:sp>
    <dsp:sp modelId="{1FF50BCC-1DC9-41F1-B5B6-7A05FA19AC9F}">
      <dsp:nvSpPr>
        <dsp:cNvPr id="0" name=""/>
        <dsp:cNvSpPr/>
      </dsp:nvSpPr>
      <dsp:spPr>
        <a:xfrm>
          <a:off x="0" y="3902990"/>
          <a:ext cx="11630526" cy="293773"/>
        </a:xfrm>
        <a:prstGeom prst="rect">
          <a:avLst/>
        </a:prstGeom>
        <a:solidFill>
          <a:schemeClr val="dk1">
            <a:shade val="80000"/>
            <a:hueOff val="0"/>
            <a:satOff val="0"/>
            <a:lumOff val="0"/>
            <a:alphaOff val="0"/>
          </a:schemeClr>
        </a:solidFill>
        <a:ln>
          <a:noFill/>
        </a:ln>
        <a:effectLst>
          <a:outerShdw blurRad="57150" dist="19050" dir="5400000" algn="ctr" rotWithShape="0">
            <a:srgbClr val="000000">
              <a:alpha val="63000"/>
            </a:srgbClr>
          </a:outerShdw>
        </a:effectLst>
      </dsp:spPr>
      <dsp:style>
        <a:lnRef idx="0">
          <a:scrgbClr r="0" g="0" b="0"/>
        </a:lnRef>
        <a:fillRef idx="1">
          <a:scrgbClr r="0" g="0" b="0"/>
        </a:fillRef>
        <a:effectRef idx="3">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6EC25E-F95D-4787-A544-11A36E694888}">
      <dsp:nvSpPr>
        <dsp:cNvPr id="0" name=""/>
        <dsp:cNvSpPr/>
      </dsp:nvSpPr>
      <dsp:spPr>
        <a:xfrm>
          <a:off x="1584846" y="305194"/>
          <a:ext cx="237127" cy="91440"/>
        </a:xfrm>
        <a:custGeom>
          <a:avLst/>
          <a:gdLst/>
          <a:ahLst/>
          <a:cxnLst/>
          <a:rect l="0" t="0" r="0" b="0"/>
          <a:pathLst>
            <a:path>
              <a:moveTo>
                <a:pt x="0" y="45720"/>
              </a:moveTo>
              <a:lnTo>
                <a:pt x="237127" y="45720"/>
              </a:lnTo>
            </a:path>
          </a:pathLst>
        </a:custGeom>
        <a:noFill/>
        <a:ln w="635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96717" y="349574"/>
        <a:ext cx="13386" cy="2679"/>
      </dsp:txXfrm>
    </dsp:sp>
    <dsp:sp modelId="{8D7FAFE1-F7D0-413C-9E00-B5FC09FFC811}">
      <dsp:nvSpPr>
        <dsp:cNvPr id="0" name=""/>
        <dsp:cNvSpPr/>
      </dsp:nvSpPr>
      <dsp:spPr>
        <a:xfrm>
          <a:off x="422614" y="1704"/>
          <a:ext cx="1164032" cy="6984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39" tIns="59872" rIns="57039" bIns="59872" numCol="1" spcCol="1270" anchor="ctr" anchorCtr="0">
          <a:noAutofit/>
        </a:bodyPr>
        <a:lstStyle/>
        <a:p>
          <a:pPr marL="0" lvl="0" indent="0" algn="ctr" defTabSz="533400">
            <a:lnSpc>
              <a:spcPct val="90000"/>
            </a:lnSpc>
            <a:spcBef>
              <a:spcPct val="0"/>
            </a:spcBef>
            <a:spcAft>
              <a:spcPct val="35000"/>
            </a:spcAft>
            <a:buNone/>
          </a:pPr>
          <a:r>
            <a:rPr lang="en-US" sz="1200" kern="1200" dirty="0"/>
            <a:t>One-on-One Meetings with Elected Officials</a:t>
          </a:r>
        </a:p>
      </dsp:txBody>
      <dsp:txXfrm>
        <a:off x="422614" y="1704"/>
        <a:ext cx="1164032" cy="698419"/>
      </dsp:txXfrm>
    </dsp:sp>
    <dsp:sp modelId="{F4B41340-2100-4D85-A38D-66BDAC772364}">
      <dsp:nvSpPr>
        <dsp:cNvPr id="0" name=""/>
        <dsp:cNvSpPr/>
      </dsp:nvSpPr>
      <dsp:spPr>
        <a:xfrm>
          <a:off x="3016606" y="305194"/>
          <a:ext cx="237127" cy="91440"/>
        </a:xfrm>
        <a:custGeom>
          <a:avLst/>
          <a:gdLst/>
          <a:ahLst/>
          <a:cxnLst/>
          <a:rect l="0" t="0" r="0" b="0"/>
          <a:pathLst>
            <a:path>
              <a:moveTo>
                <a:pt x="0" y="45720"/>
              </a:moveTo>
              <a:lnTo>
                <a:pt x="237127" y="45720"/>
              </a:lnTo>
            </a:path>
          </a:pathLst>
        </a:custGeom>
        <a:noFill/>
        <a:ln w="635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8476" y="349574"/>
        <a:ext cx="13386" cy="2679"/>
      </dsp:txXfrm>
    </dsp:sp>
    <dsp:sp modelId="{01C20413-FBDE-4C5D-9566-935E04252439}">
      <dsp:nvSpPr>
        <dsp:cNvPr id="0" name=""/>
        <dsp:cNvSpPr/>
      </dsp:nvSpPr>
      <dsp:spPr>
        <a:xfrm>
          <a:off x="1854374" y="1704"/>
          <a:ext cx="1164032" cy="6984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39" tIns="59872" rIns="57039" bIns="59872" numCol="1" spcCol="1270" anchor="ctr" anchorCtr="0">
          <a:noAutofit/>
        </a:bodyPr>
        <a:lstStyle/>
        <a:p>
          <a:pPr marL="0" lvl="0" indent="0" algn="ctr" defTabSz="533400">
            <a:lnSpc>
              <a:spcPct val="90000"/>
            </a:lnSpc>
            <a:spcBef>
              <a:spcPct val="0"/>
            </a:spcBef>
            <a:spcAft>
              <a:spcPct val="35000"/>
            </a:spcAft>
            <a:buNone/>
          </a:pPr>
          <a:r>
            <a:rPr lang="en-US" sz="1200" kern="1200" dirty="0"/>
            <a:t>Kick-Off Meeting</a:t>
          </a:r>
        </a:p>
      </dsp:txBody>
      <dsp:txXfrm>
        <a:off x="1854374" y="1704"/>
        <a:ext cx="1164032" cy="698419"/>
      </dsp:txXfrm>
    </dsp:sp>
    <dsp:sp modelId="{03E887D0-1A90-46C0-99ED-1063D6F88B99}">
      <dsp:nvSpPr>
        <dsp:cNvPr id="0" name=""/>
        <dsp:cNvSpPr/>
      </dsp:nvSpPr>
      <dsp:spPr>
        <a:xfrm>
          <a:off x="4448365" y="305194"/>
          <a:ext cx="237127" cy="91440"/>
        </a:xfrm>
        <a:custGeom>
          <a:avLst/>
          <a:gdLst/>
          <a:ahLst/>
          <a:cxnLst/>
          <a:rect l="0" t="0" r="0" b="0"/>
          <a:pathLst>
            <a:path>
              <a:moveTo>
                <a:pt x="0" y="45720"/>
              </a:moveTo>
              <a:lnTo>
                <a:pt x="237127" y="45720"/>
              </a:lnTo>
            </a:path>
          </a:pathLst>
        </a:custGeom>
        <a:noFill/>
        <a:ln w="635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560236" y="349574"/>
        <a:ext cx="13386" cy="2679"/>
      </dsp:txXfrm>
    </dsp:sp>
    <dsp:sp modelId="{A443AB8A-4D1B-4868-9B06-C4CB323389AB}">
      <dsp:nvSpPr>
        <dsp:cNvPr id="0" name=""/>
        <dsp:cNvSpPr/>
      </dsp:nvSpPr>
      <dsp:spPr>
        <a:xfrm>
          <a:off x="3286133" y="1704"/>
          <a:ext cx="1164032" cy="6984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39" tIns="59872" rIns="57039" bIns="59872" numCol="1" spcCol="1270" anchor="ctr" anchorCtr="0">
          <a:noAutofit/>
        </a:bodyPr>
        <a:lstStyle/>
        <a:p>
          <a:pPr marL="0" lvl="0" indent="0" algn="ctr" defTabSz="533400">
            <a:lnSpc>
              <a:spcPct val="90000"/>
            </a:lnSpc>
            <a:spcBef>
              <a:spcPct val="0"/>
            </a:spcBef>
            <a:spcAft>
              <a:spcPct val="35000"/>
            </a:spcAft>
            <a:buNone/>
          </a:pPr>
          <a:r>
            <a:rPr lang="en-US" sz="1200" kern="1200" dirty="0"/>
            <a:t>Field Visit with Elected Officials and City Staff</a:t>
          </a:r>
        </a:p>
      </dsp:txBody>
      <dsp:txXfrm>
        <a:off x="3286133" y="1704"/>
        <a:ext cx="1164032" cy="698419"/>
      </dsp:txXfrm>
    </dsp:sp>
    <dsp:sp modelId="{DB7682D2-3221-419D-9338-C87DB4C69952}">
      <dsp:nvSpPr>
        <dsp:cNvPr id="0" name=""/>
        <dsp:cNvSpPr/>
      </dsp:nvSpPr>
      <dsp:spPr>
        <a:xfrm>
          <a:off x="1004630" y="698323"/>
          <a:ext cx="4295279" cy="237127"/>
        </a:xfrm>
        <a:custGeom>
          <a:avLst/>
          <a:gdLst/>
          <a:ahLst/>
          <a:cxnLst/>
          <a:rect l="0" t="0" r="0" b="0"/>
          <a:pathLst>
            <a:path>
              <a:moveTo>
                <a:pt x="4295279" y="0"/>
              </a:moveTo>
              <a:lnTo>
                <a:pt x="4295279" y="135663"/>
              </a:lnTo>
              <a:lnTo>
                <a:pt x="0" y="135663"/>
              </a:lnTo>
              <a:lnTo>
                <a:pt x="0" y="237127"/>
              </a:lnTo>
            </a:path>
          </a:pathLst>
        </a:custGeom>
        <a:noFill/>
        <a:ln w="635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044679" y="815547"/>
        <a:ext cx="215180" cy="2679"/>
      </dsp:txXfrm>
    </dsp:sp>
    <dsp:sp modelId="{E3DD15E7-9A7E-42B2-872E-3E854FD8D662}">
      <dsp:nvSpPr>
        <dsp:cNvPr id="0" name=""/>
        <dsp:cNvSpPr/>
      </dsp:nvSpPr>
      <dsp:spPr>
        <a:xfrm>
          <a:off x="4717893" y="1704"/>
          <a:ext cx="1164032" cy="6984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39" tIns="59872" rIns="57039" bIns="59872" numCol="1" spcCol="1270" anchor="ctr" anchorCtr="0">
          <a:noAutofit/>
        </a:bodyPr>
        <a:lstStyle/>
        <a:p>
          <a:pPr marL="0" lvl="0" indent="0" algn="ctr" defTabSz="533400">
            <a:lnSpc>
              <a:spcPct val="90000"/>
            </a:lnSpc>
            <a:spcBef>
              <a:spcPct val="0"/>
            </a:spcBef>
            <a:spcAft>
              <a:spcPct val="35000"/>
            </a:spcAft>
            <a:buNone/>
          </a:pPr>
          <a:r>
            <a:rPr lang="en-US" sz="1200" kern="1200" dirty="0"/>
            <a:t>First Stakeholder Meeting/Workshop</a:t>
          </a:r>
        </a:p>
      </dsp:txBody>
      <dsp:txXfrm>
        <a:off x="4717893" y="1704"/>
        <a:ext cx="1164032" cy="698419"/>
      </dsp:txXfrm>
    </dsp:sp>
    <dsp:sp modelId="{6561F77E-02E0-4A99-A6CC-E55F77B88DBE}">
      <dsp:nvSpPr>
        <dsp:cNvPr id="0" name=""/>
        <dsp:cNvSpPr/>
      </dsp:nvSpPr>
      <dsp:spPr>
        <a:xfrm>
          <a:off x="1584846" y="1271340"/>
          <a:ext cx="237127" cy="91440"/>
        </a:xfrm>
        <a:custGeom>
          <a:avLst/>
          <a:gdLst/>
          <a:ahLst/>
          <a:cxnLst/>
          <a:rect l="0" t="0" r="0" b="0"/>
          <a:pathLst>
            <a:path>
              <a:moveTo>
                <a:pt x="0" y="45720"/>
              </a:moveTo>
              <a:lnTo>
                <a:pt x="237127" y="45720"/>
              </a:lnTo>
            </a:path>
          </a:pathLst>
        </a:custGeom>
        <a:noFill/>
        <a:ln w="635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696717" y="1315720"/>
        <a:ext cx="13386" cy="2679"/>
      </dsp:txXfrm>
    </dsp:sp>
    <dsp:sp modelId="{02A5142B-EBFC-47F3-99E9-EBC565ABA6CF}">
      <dsp:nvSpPr>
        <dsp:cNvPr id="0" name=""/>
        <dsp:cNvSpPr/>
      </dsp:nvSpPr>
      <dsp:spPr>
        <a:xfrm>
          <a:off x="422614" y="967851"/>
          <a:ext cx="1164032" cy="6984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39" tIns="59872" rIns="57039" bIns="59872" numCol="1" spcCol="1270" anchor="ctr" anchorCtr="0">
          <a:noAutofit/>
        </a:bodyPr>
        <a:lstStyle/>
        <a:p>
          <a:pPr marL="0" lvl="0" indent="0" algn="ctr" defTabSz="533400">
            <a:lnSpc>
              <a:spcPct val="90000"/>
            </a:lnSpc>
            <a:spcBef>
              <a:spcPct val="0"/>
            </a:spcBef>
            <a:spcAft>
              <a:spcPct val="35000"/>
            </a:spcAft>
            <a:buNone/>
          </a:pPr>
          <a:r>
            <a:rPr lang="en-US" sz="1200" kern="1200" dirty="0"/>
            <a:t>Second Stakeholder Meeting/Workshop</a:t>
          </a:r>
        </a:p>
      </dsp:txBody>
      <dsp:txXfrm>
        <a:off x="422614" y="967851"/>
        <a:ext cx="1164032" cy="698419"/>
      </dsp:txXfrm>
    </dsp:sp>
    <dsp:sp modelId="{EF6A2BCA-A7E6-41C7-99F8-D81FA89580ED}">
      <dsp:nvSpPr>
        <dsp:cNvPr id="0" name=""/>
        <dsp:cNvSpPr/>
      </dsp:nvSpPr>
      <dsp:spPr>
        <a:xfrm>
          <a:off x="3016606" y="1271340"/>
          <a:ext cx="237127" cy="91440"/>
        </a:xfrm>
        <a:custGeom>
          <a:avLst/>
          <a:gdLst/>
          <a:ahLst/>
          <a:cxnLst/>
          <a:rect l="0" t="0" r="0" b="0"/>
          <a:pathLst>
            <a:path>
              <a:moveTo>
                <a:pt x="0" y="45720"/>
              </a:moveTo>
              <a:lnTo>
                <a:pt x="237127" y="45720"/>
              </a:lnTo>
            </a:path>
          </a:pathLst>
        </a:custGeom>
        <a:noFill/>
        <a:ln w="6350" cap="flat" cmpd="sng" algn="ctr">
          <a:solidFill>
            <a:schemeClr val="accent5">
              <a:lumMod val="7500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128476" y="1315720"/>
        <a:ext cx="13386" cy="2679"/>
      </dsp:txXfrm>
    </dsp:sp>
    <dsp:sp modelId="{71133F8D-0CE7-4290-AF8A-DF694D9FBBF2}">
      <dsp:nvSpPr>
        <dsp:cNvPr id="0" name=""/>
        <dsp:cNvSpPr/>
      </dsp:nvSpPr>
      <dsp:spPr>
        <a:xfrm>
          <a:off x="1854374" y="967851"/>
          <a:ext cx="1164032" cy="6984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39" tIns="59872" rIns="57039" bIns="59872" numCol="1" spcCol="1270" anchor="ctr" anchorCtr="0">
          <a:noAutofit/>
        </a:bodyPr>
        <a:lstStyle/>
        <a:p>
          <a:pPr marL="0" lvl="0" indent="0" algn="ctr" defTabSz="533400">
            <a:lnSpc>
              <a:spcPct val="90000"/>
            </a:lnSpc>
            <a:spcBef>
              <a:spcPct val="0"/>
            </a:spcBef>
            <a:spcAft>
              <a:spcPct val="35000"/>
            </a:spcAft>
            <a:buNone/>
          </a:pPr>
          <a:r>
            <a:rPr lang="en-US" sz="1200" kern="1200" dirty="0"/>
            <a:t>Public Meeting</a:t>
          </a:r>
        </a:p>
      </dsp:txBody>
      <dsp:txXfrm>
        <a:off x="1854374" y="967851"/>
        <a:ext cx="1164032" cy="698419"/>
      </dsp:txXfrm>
    </dsp:sp>
    <dsp:sp modelId="{68505E75-E8A1-4AAD-9F1F-098C671D7649}">
      <dsp:nvSpPr>
        <dsp:cNvPr id="0" name=""/>
        <dsp:cNvSpPr/>
      </dsp:nvSpPr>
      <dsp:spPr>
        <a:xfrm>
          <a:off x="3286133" y="967851"/>
          <a:ext cx="1164032" cy="698419"/>
        </a:xfrm>
        <a:prstGeom prst="rect">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039" tIns="59872" rIns="57039" bIns="59872" numCol="1" spcCol="1270" anchor="ctr" anchorCtr="0">
          <a:noAutofit/>
        </a:bodyPr>
        <a:lstStyle/>
        <a:p>
          <a:pPr marL="0" lvl="0" indent="0" algn="ctr" defTabSz="533400">
            <a:lnSpc>
              <a:spcPct val="90000"/>
            </a:lnSpc>
            <a:spcBef>
              <a:spcPct val="0"/>
            </a:spcBef>
            <a:spcAft>
              <a:spcPct val="35000"/>
            </a:spcAft>
            <a:buNone/>
          </a:pPr>
          <a:r>
            <a:rPr lang="en-US" sz="1200" kern="1200" dirty="0"/>
            <a:t>City Staff Review of Corridor Vision Plan Draft</a:t>
          </a:r>
        </a:p>
      </dsp:txBody>
      <dsp:txXfrm>
        <a:off x="3286133" y="967851"/>
        <a:ext cx="1164032" cy="698419"/>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C9522-F0E2-4312-B9A8-68097327FF64}" type="datetimeFigureOut">
              <a:rPr lang="en-US" smtClean="0"/>
              <a:t>5/31/2022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4742B18-7743-4729-82A1-70A9BB193DE3}" type="slidenum">
              <a:rPr lang="en-US" smtClean="0"/>
              <a:t>‹#›</a:t>
            </a:fld>
            <a:endParaRPr lang="en-US"/>
          </a:p>
        </p:txBody>
      </p:sp>
    </p:spTree>
    <p:extLst>
      <p:ext uri="{BB962C8B-B14F-4D97-AF65-F5344CB8AC3E}">
        <p14:creationId xmlns:p14="http://schemas.microsoft.com/office/powerpoint/2010/main" val="2542074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i="1" dirty="0">
                <a:effectLst/>
                <a:latin typeface="Calibri" panose="020F0502020204030204" pitchFamily="34" charset="0"/>
                <a:ea typeface="Calibri" panose="020F0502020204030204" pitchFamily="34" charset="0"/>
                <a:cs typeface="Times New Roman" panose="02020603050405020304" pitchFamily="18" charset="0"/>
              </a:rPr>
              <a:t>This is also on the annotated agenda: </a:t>
            </a:r>
            <a:r>
              <a:rPr lang="en-US" sz="1800" dirty="0">
                <a:effectLst/>
                <a:latin typeface="Calibri" panose="020F0502020204030204" pitchFamily="34" charset="0"/>
                <a:ea typeface="Calibri" panose="020F0502020204030204" pitchFamily="34" charset="0"/>
                <a:cs typeface="Times New Roman" panose="02020603050405020304" pitchFamily="18" charset="0"/>
              </a:rPr>
              <a:t>Strengthening relationships among FDOT, local governments, and other transportation partners is a win-win for all involved. Working together aligns local and regional visions while coordinating land use and transportation decision-making. It generates greater trust and confidence among partners as well as a greater understanding of transportation planning processes and procedures and leads to desired planning outcomes at the local, regional, and state level. This session will discuss the value of collaborating early and often in the transportation planning process.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1E81B-7737-4387-8C35-F426057D5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01884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09E60DBB-0292-4551-ACB6-BA163F844676}" type="slidenum">
              <a:rPr lang="en-US" smtClean="0"/>
              <a:t>10</a:t>
            </a:fld>
            <a:endParaRPr lang="en-US"/>
          </a:p>
        </p:txBody>
      </p:sp>
    </p:spTree>
    <p:extLst>
      <p:ext uri="{BB962C8B-B14F-4D97-AF65-F5344CB8AC3E}">
        <p14:creationId xmlns:p14="http://schemas.microsoft.com/office/powerpoint/2010/main" val="24913051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09E60DBB-0292-4551-ACB6-BA163F844676}" type="slidenum">
              <a:rPr lang="en-US" smtClean="0"/>
              <a:t>12</a:t>
            </a:fld>
            <a:endParaRPr lang="en-US"/>
          </a:p>
        </p:txBody>
      </p:sp>
    </p:spTree>
    <p:extLst>
      <p:ext uri="{BB962C8B-B14F-4D97-AF65-F5344CB8AC3E}">
        <p14:creationId xmlns:p14="http://schemas.microsoft.com/office/powerpoint/2010/main" val="149079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9E60DBB-0292-4551-ACB6-BA163F844676}" type="slidenum">
              <a:rPr lang="en-US" smtClean="0"/>
              <a:t>13</a:t>
            </a:fld>
            <a:endParaRPr lang="en-US"/>
          </a:p>
        </p:txBody>
      </p:sp>
    </p:spTree>
    <p:extLst>
      <p:ext uri="{BB962C8B-B14F-4D97-AF65-F5344CB8AC3E}">
        <p14:creationId xmlns:p14="http://schemas.microsoft.com/office/powerpoint/2010/main" val="1147626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Picture of Possible Power Line Road Extension and Upcoming Development on US 301 Manatee County</a:t>
            </a:r>
          </a:p>
        </p:txBody>
      </p:sp>
      <p:sp>
        <p:nvSpPr>
          <p:cNvPr id="4" name="Slide Number Placeholder 3"/>
          <p:cNvSpPr>
            <a:spLocks noGrp="1"/>
          </p:cNvSpPr>
          <p:nvPr>
            <p:ph type="sldNum" sz="quarter" idx="5"/>
          </p:nvPr>
        </p:nvSpPr>
        <p:spPr/>
        <p:txBody>
          <a:bodyPr/>
          <a:lstStyle/>
          <a:p>
            <a:fld id="{EE598A3A-E1D5-42B4-9C66-99CAAE3542CE}" type="slidenum">
              <a:rPr lang="en-US" smtClean="0"/>
              <a:t>14</a:t>
            </a:fld>
            <a:endParaRPr lang="en-US"/>
          </a:p>
        </p:txBody>
      </p:sp>
    </p:spTree>
    <p:extLst>
      <p:ext uri="{BB962C8B-B14F-4D97-AF65-F5344CB8AC3E}">
        <p14:creationId xmlns:p14="http://schemas.microsoft.com/office/powerpoint/2010/main" val="22488112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5"/>
          </p:nvPr>
        </p:nvSpPr>
        <p:spPr/>
        <p:txBody>
          <a:bodyPr/>
          <a:lstStyle/>
          <a:p>
            <a:fld id="{09E60DBB-0292-4551-ACB6-BA163F844676}" type="slidenum">
              <a:rPr lang="en-US" smtClean="0"/>
              <a:t>15</a:t>
            </a:fld>
            <a:endParaRPr lang="en-US"/>
          </a:p>
        </p:txBody>
      </p:sp>
    </p:spTree>
    <p:extLst>
      <p:ext uri="{BB962C8B-B14F-4D97-AF65-F5344CB8AC3E}">
        <p14:creationId xmlns:p14="http://schemas.microsoft.com/office/powerpoint/2010/main" val="30617952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8A3A-E1D5-42B4-9C66-99CAAE3542CE}" type="slidenum">
              <a:rPr lang="en-US" smtClean="0"/>
              <a:t>17</a:t>
            </a:fld>
            <a:endParaRPr lang="en-US"/>
          </a:p>
        </p:txBody>
      </p:sp>
    </p:spTree>
    <p:extLst>
      <p:ext uri="{BB962C8B-B14F-4D97-AF65-F5344CB8AC3E}">
        <p14:creationId xmlns:p14="http://schemas.microsoft.com/office/powerpoint/2010/main" val="28496039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8A3A-E1D5-42B4-9C66-99CAAE3542CE}" type="slidenum">
              <a:rPr lang="en-US" smtClean="0"/>
              <a:t>18</a:t>
            </a:fld>
            <a:endParaRPr lang="en-US"/>
          </a:p>
        </p:txBody>
      </p:sp>
    </p:spTree>
    <p:extLst>
      <p:ext uri="{BB962C8B-B14F-4D97-AF65-F5344CB8AC3E}">
        <p14:creationId xmlns:p14="http://schemas.microsoft.com/office/powerpoint/2010/main" val="42298277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E598A3A-E1D5-42B4-9C66-99CAAE3542CE}" type="slidenum">
              <a:rPr lang="en-US" smtClean="0"/>
              <a:t>19</a:t>
            </a:fld>
            <a:endParaRPr lang="en-US"/>
          </a:p>
        </p:txBody>
      </p:sp>
    </p:spTree>
    <p:extLst>
      <p:ext uri="{BB962C8B-B14F-4D97-AF65-F5344CB8AC3E}">
        <p14:creationId xmlns:p14="http://schemas.microsoft.com/office/powerpoint/2010/main" val="6123134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4742B18-7743-4729-82A1-70A9BB193DE3}" type="slidenum">
              <a:rPr lang="en-US" smtClean="0"/>
              <a:t>21</a:t>
            </a:fld>
            <a:endParaRPr lang="en-US"/>
          </a:p>
        </p:txBody>
      </p:sp>
    </p:spTree>
    <p:extLst>
      <p:ext uri="{BB962C8B-B14F-4D97-AF65-F5344CB8AC3E}">
        <p14:creationId xmlns:p14="http://schemas.microsoft.com/office/powerpoint/2010/main" val="2961216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3915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0000"/>
                </a:solidFill>
                <a:effectLst/>
                <a:latin typeface="+mn-lt"/>
                <a:ea typeface="Times New Roman" panose="02020603050405020304" pitchFamily="18" charset="0"/>
              </a:rPr>
              <a:t>Community planning is also central to achieving FDOT’s Mission, Vision, and Values and supports the Vital Few Mobility and Safety goals as well as the Florida Transportation Plan, and in particular, key strategies addressing the integration of land use and transportation decisions as well as protecting water, air, lands, and habitats. </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80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0000"/>
                </a:solidFill>
                <a:effectLst/>
                <a:latin typeface="+mn-lt"/>
                <a:ea typeface="Times New Roman" panose="02020603050405020304" pitchFamily="18" charset="0"/>
              </a:rPr>
              <a:t>Integrating land use and transportation planning through collaboration includes: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rgbClr val="000000"/>
                </a:solidFill>
                <a:effectLst/>
                <a:latin typeface="+mn-lt"/>
                <a:ea typeface="Times New Roman" panose="02020603050405020304" pitchFamily="18" charset="0"/>
              </a:rPr>
              <a:t>Aligning transportation and land use through context classification to support community visions</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rgbClr val="000000"/>
                </a:solidFill>
                <a:effectLst/>
                <a:latin typeface="+mn-lt"/>
                <a:ea typeface="Times New Roman" panose="02020603050405020304" pitchFamily="18" charset="0"/>
              </a:rPr>
              <a:t>Using community visions to set the framework for transportation decision making</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dirty="0">
                <a:solidFill>
                  <a:srgbClr val="000000"/>
                </a:solidFill>
                <a:effectLst/>
                <a:latin typeface="+mn-lt"/>
                <a:ea typeface="Times New Roman" panose="02020603050405020304" pitchFamily="18" charset="0"/>
              </a:rPr>
              <a:t>Understanding how land use planning impacts the transportation network and safe use of all modes</a:t>
            </a:r>
          </a:p>
          <a:p>
            <a:pPr marL="0" marR="0" lvl="0" indent="0" algn="l" defTabSz="914400" rtl="0" eaLnBrk="1" fontAlgn="auto" latinLnBrk="0" hangingPunct="1">
              <a:lnSpc>
                <a:spcPct val="100000"/>
              </a:lnSpc>
              <a:spcBef>
                <a:spcPts val="0"/>
              </a:spcBef>
              <a:spcAft>
                <a:spcPts val="600"/>
              </a:spcAft>
              <a:buClrTx/>
              <a:buSzTx/>
              <a:buFontTx/>
              <a:buNone/>
              <a:tabLst/>
              <a:defRPr/>
            </a:pPr>
            <a:endParaRPr lang="en-US" sz="1800" dirty="0">
              <a:solidFill>
                <a:srgbClr val="000000"/>
              </a:solidFill>
              <a:effectLst/>
              <a:latin typeface="+mn-lt"/>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0000"/>
                </a:solidFill>
                <a:effectLst/>
                <a:latin typeface="+mn-lt"/>
                <a:ea typeface="Times New Roman" panose="02020603050405020304" pitchFamily="18" charset="0"/>
              </a:rPr>
              <a: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800" dirty="0">
                <a:solidFill>
                  <a:srgbClr val="000000"/>
                </a:solidFill>
                <a:effectLst/>
                <a:latin typeface="+mn-lt"/>
                <a:ea typeface="Times New Roman" panose="02020603050405020304" pitchFamily="18" charset="0"/>
              </a:rPr>
              <a:t>FTP examples if needed</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rPr>
              <a:t>FTP Vision Element: FORWARD-LOOKING PLANNING FOR HOW TRANSPORTATION CONTRIBUTES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rPr>
              <a:t>TO A MORE COMPETITIVE, RESILIENT, AND SUSTAINABLE STATE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rPr>
              <a:t>In the past, transportation decisions reacted to economic growth and development, and too often they had unforeseen consequences on our built and natural environment. We envision a future where effective transportation planning, in collaboration with land use, economic, and environmental planning, creates a stronger economy and enhances communities and the environment across the state.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rPr>
              <a:t>FTP Policy Element: OBJECTIVES AND STRATEGIES TO GUIDE TRANSPORTATION PARTNERS STATEWIDE IN ACOMPLISHING THE VISION AND GOALS</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Innovation</a:t>
            </a:r>
            <a:r>
              <a:rPr kumimoji="0" lang="en-US" sz="12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 </a:t>
            </a:r>
            <a:r>
              <a:rPr kumimoji="0" lang="en-US"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means thinking more broadly about safety, so we address underlying socioeconomic or community factors that create systemic safety challenges. It means being more flexible in how we manage infrastructure and right of way, particularly how we adapt to risks. It means being more nimble in how we integrate both public and private mobility solutions across modes - connecting both services and data – to support end-to-end trips. It</a:t>
            </a:r>
            <a:r>
              <a:rPr kumimoji="0" lang="en-US" sz="12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 means being more proactive at how we link transportation, land use, economic development, and environmental stewardship decisions to enable growth and stewardship to go hand in hand. </a:t>
            </a:r>
            <a:r>
              <a:rPr kumimoji="0" lang="en-US"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It means being more strategic in defining the evolving role of transportation agencies and workforce during this time of change.</a:t>
            </a:r>
            <a:endParaRPr kumimoji="0" lang="en-US" sz="12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rPr>
              <a:t>Key Strategy – Protect water, air, lands, and habitats</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Encourage early, large-scale coordination of transportation, land use, and conservation decisions to identify solutions that advance multiple goals, such as coordination on land purchases and easements and water storage, treatment, and drainage. </a:t>
            </a:r>
            <a:endParaRPr kumimoji="0" lang="en-US" sz="1200" b="0" i="0" u="none" strike="noStrike" kern="1200" cap="none" spc="0" normalizeH="0" baseline="0" noProof="0" dirty="0">
              <a:ln>
                <a:noFill/>
              </a:ln>
              <a:solidFill>
                <a:srgbClr val="000000"/>
              </a:solidFill>
              <a:effectLst/>
              <a:uLnTx/>
              <a:uFillTx/>
              <a:latin typeface="+mn-lt"/>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endParaRPr kumimoji="0" lang="en-US" sz="12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kumimoji="0" lang="en-US" sz="1200" b="1"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Key Strategy - Integrate land use and transportation decisions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0000"/>
                </a:solidFill>
                <a:effectLst/>
                <a:uLnTx/>
                <a:uFillTx/>
                <a:latin typeface="+mn-lt"/>
                <a:ea typeface="Times New Roman" panose="02020603050405020304" pitchFamily="18" charset="0"/>
                <a:cs typeface="+mn-cs"/>
              </a:rPr>
              <a:t>Incorporate community context and land use plans as a key determinant of transportation planning and investment decisions. </a:t>
            </a:r>
            <a:endParaRPr kumimoji="0" lang="en-US" sz="1200" b="0" i="0" u="none" strike="noStrike" kern="1200" cap="none" spc="0" normalizeH="0" baseline="0" noProof="0" dirty="0">
              <a:ln>
                <a:noFill/>
              </a:ln>
              <a:solidFill>
                <a:prstClr val="black"/>
              </a:solidFill>
              <a:effectLst/>
              <a:uLnTx/>
              <a:uFillTx/>
              <a:latin typeface="+mn-lt"/>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dirty="0">
              <a:ln>
                <a:noFill/>
              </a:ln>
              <a:solidFill>
                <a:prstClr val="black"/>
              </a:solidFill>
              <a:effectLst>
                <a:outerShdw blurRad="50800" dist="38100" dir="2700000" algn="tl" rotWithShape="0">
                  <a:prstClr val="black">
                    <a:alpha val="40000"/>
                  </a:prstClr>
                </a:outerShdw>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1E81B-7737-4387-8C35-F426057D5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42160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67120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5850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314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92522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33956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63066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74262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4558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227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8418E4-60CA-4A60-8F9E-5AD4909B0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3508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Community planning also affects FDOT’s day to day work. Planning decisions are used by FDOT in context classifications determinations, speed management solutions, safety, traffic operations, and access management. Context classifications, land use, zoning, and types of transportation users influence decisions about modes, connectivity, speed management, parking, preservation of community character, freight routes and delivery, and the balance between destination versus through traffic. Community planning decisions also affect a local government’s need for new transportation projects, improvements, or changes to existing facilities</a:t>
            </a:r>
          </a:p>
          <a:p>
            <a:endParaRPr lang="en-US" sz="1800"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1E81B-7737-4387-8C35-F426057D5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4971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7038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80887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358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79649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A4963E-B393-4645-94B6-F83DB73814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662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mn-lt"/>
              </a:rPr>
              <a:t>With the passage of legislation over the past 12 years that significantly weakened Florida’s growth management laws and FDOT’s ability to impact local transportation and land use decisions, the Department has been exploring ways to influence transportation and land use decisions early in the transportation planning process and determined that building relationships with local governments and other transportation partners is a win-win for all involved. Working together aligns local and regional visions while coordinating land use and transportation decision-making. It generates greater trust and confidence among partners as well as a greater understanding of FDOT processes and procedures and leads to desired planning outcomes at the local, regional, and state level. </a:t>
            </a:r>
          </a:p>
          <a:p>
            <a:endParaRPr lang="en-US" sz="1800" dirty="0">
              <a:latin typeface="+mn-lt"/>
            </a:endParaRPr>
          </a:p>
          <a:p>
            <a:r>
              <a:rPr lang="en-US" sz="1800" dirty="0">
                <a:latin typeface="+mn-lt"/>
              </a:rPr>
              <a:t>In response, FDOT adopted a Community Planning Policy, which became effective on February 28, 2022. It seeks to better integrate transportation and land use decisions by proactively coordinating and collaborating with local governments, regional planning councils, developers, and other partners. The Department will also coordinate with DEO on activities related to community planning and transportation, such as reviewing and commenting on local government comprehensive plans or plan amendments. Opportunities to coordinate and collaborate with local governments include access management, site plan review, context classification, and technical assistance, among others. </a:t>
            </a:r>
          </a:p>
          <a:p>
            <a:endParaRPr lang="en-US" sz="1800" dirty="0">
              <a:latin typeface="+mn-lt"/>
            </a:endParaRPr>
          </a:p>
          <a:p>
            <a:r>
              <a:rPr lang="en-US" sz="1800" dirty="0">
                <a:latin typeface="+mn-lt"/>
              </a:rPr>
              <a:t>FDOT may also offer training, guidance, and other resources necessary to implement this policy. Finally, the policy supports a safer transportation network that enhances mobility, promotes economic prosperity and preserves the quality of Florida’s environment and communities.</a:t>
            </a:r>
          </a:p>
          <a:p>
            <a:endParaRPr lang="en-US" sz="1800" dirty="0">
              <a:latin typeface="+mn-lt"/>
            </a:endParaRPr>
          </a:p>
          <a:p>
            <a:r>
              <a:rPr lang="en-US" sz="1800" dirty="0">
                <a:latin typeface="+mn-lt"/>
              </a:rPr>
              <a:t>-----------------</a:t>
            </a:r>
          </a:p>
          <a:p>
            <a:r>
              <a:rPr lang="en-US" sz="1800" dirty="0">
                <a:latin typeface="+mn-lt"/>
              </a:rPr>
              <a:t>Statutory changes impacting FDOT, if needed:</a:t>
            </a:r>
          </a:p>
          <a:p>
            <a:endParaRPr lang="en-US" sz="1800" dirty="0">
              <a:latin typeface="+mn-lt"/>
            </a:endParaRPr>
          </a:p>
          <a:p>
            <a:r>
              <a:rPr lang="en-US" sz="1800" b="1" kern="1200" dirty="0">
                <a:solidFill>
                  <a:schemeClr val="tx1"/>
                </a:solidFill>
                <a:effectLst/>
                <a:latin typeface="+mn-lt"/>
                <a:ea typeface="+mn-ea"/>
                <a:cs typeface="+mn-cs"/>
              </a:rPr>
              <a:t>Changes In Florida Statutes over the past 10 years</a:t>
            </a:r>
          </a:p>
          <a:p>
            <a:pPr marL="171450" indent="-171450">
              <a:buFont typeface="Arial" panose="020B0604020202020204" pitchFamily="34" charset="0"/>
              <a:buChar char="•"/>
            </a:pPr>
            <a:r>
              <a:rPr lang="en-US" sz="1800" dirty="0">
                <a:effectLst/>
                <a:latin typeface="+mn-lt"/>
                <a:ea typeface="Times New Roman" panose="02020603050405020304" pitchFamily="18" charset="0"/>
                <a:cs typeface="Calibri" panose="020F0502020204030204" pitchFamily="34" charset="0"/>
              </a:rPr>
              <a:t>FDOT’s influence on community planning is limited</a:t>
            </a:r>
            <a:endParaRPr lang="en-US" sz="1800" dirty="0">
              <a:effectLst/>
              <a:latin typeface="+mn-lt"/>
              <a:ea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n-US" sz="1800" dirty="0">
                <a:effectLst/>
                <a:latin typeface="+mn-lt"/>
                <a:ea typeface="Times New Roman" panose="02020603050405020304" pitchFamily="18" charset="0"/>
                <a:cs typeface="Calibri" panose="020F0502020204030204" pitchFamily="34" charset="0"/>
              </a:rPr>
              <a:t>The current process of reviewing comprehensive planning and providing comments no longer adds value</a:t>
            </a:r>
            <a:endParaRPr lang="en-US" sz="1800" dirty="0">
              <a:effectLst/>
              <a:latin typeface="+mn-lt"/>
              <a:ea typeface="Times New Roman" panose="02020603050405020304" pitchFamily="18" charset="0"/>
              <a:cs typeface="Times New Roman" panose="02020603050405020304" pitchFamily="18" charset="0"/>
            </a:endParaRPr>
          </a:p>
          <a:p>
            <a:endParaRPr lang="en-US" sz="1800" b="1" kern="1200" dirty="0">
              <a:solidFill>
                <a:schemeClr val="tx1"/>
              </a:solidFill>
              <a:effectLst/>
              <a:latin typeface="+mn-lt"/>
              <a:ea typeface="+mn-ea"/>
              <a:cs typeface="+mn-cs"/>
            </a:endParaRPr>
          </a:p>
          <a:p>
            <a:r>
              <a:rPr lang="en-US" sz="1800" b="1" kern="1200" dirty="0">
                <a:solidFill>
                  <a:schemeClr val="tx1"/>
                </a:solidFill>
                <a:effectLst/>
                <a:latin typeface="+mn-lt"/>
                <a:ea typeface="+mn-ea"/>
                <a:cs typeface="+mn-cs"/>
              </a:rPr>
              <a:t>Impact of 2011 Revisions on FDOT’s Community Planning Role</a:t>
            </a:r>
            <a:endParaRPr lang="en-US" sz="18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800" dirty="0">
                <a:effectLst/>
                <a:latin typeface="+mn-lt"/>
              </a:rPr>
              <a:t>FDOT has minimal ability to ensure its comments are addressed by the local government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mn-lt"/>
              </a:rPr>
              <a:t>Lack of data and analysis limit FDOT’s ability to make informed decisions</a:t>
            </a:r>
          </a:p>
          <a:p>
            <a:pPr marL="171450" lvl="0" indent="-171450">
              <a:buFont typeface="Arial" panose="020B0604020202020204" pitchFamily="34" charset="0"/>
              <a:buChar char="•"/>
            </a:pPr>
            <a:r>
              <a:rPr lang="en-US" sz="1800" dirty="0">
                <a:effectLst/>
                <a:latin typeface="+mn-lt"/>
              </a:rPr>
              <a:t>Amendments come late in the planning process, FDOT shifts from a proactive position to a reactive position</a:t>
            </a:r>
          </a:p>
          <a:p>
            <a:pPr marL="171450" lvl="0" indent="-171450">
              <a:buFont typeface="Arial" panose="020B0604020202020204" pitchFamily="34" charset="0"/>
              <a:buChar char="•"/>
            </a:pPr>
            <a:r>
              <a:rPr lang="en-US" sz="1800" dirty="0">
                <a:effectLst/>
                <a:latin typeface="+mn-lt"/>
              </a:rPr>
              <a:t>Can’t capture the transportation impacts of large developments that are broken into smaller parcels </a:t>
            </a:r>
          </a:p>
          <a:p>
            <a:pPr marL="171450" lvl="0" indent="-171450">
              <a:buFont typeface="Arial" panose="020B0604020202020204" pitchFamily="34" charset="0"/>
              <a:buChar char="•"/>
            </a:pPr>
            <a:r>
              <a:rPr lang="en-US" sz="1800" dirty="0">
                <a:effectLst/>
                <a:latin typeface="+mn-lt"/>
              </a:rPr>
              <a:t>Local governments/developers are not financially contributing to improvements on impacted state facilities (FDOT can no longer secure financial exactions) </a:t>
            </a:r>
          </a:p>
          <a:p>
            <a:pPr marL="0" lvl="0" indent="0">
              <a:buFont typeface="Arial" panose="020B0604020202020204" pitchFamily="34" charset="0"/>
              <a:buNone/>
            </a:pPr>
            <a:endParaRPr lang="en-US" sz="1800" dirty="0">
              <a:effectLst/>
              <a:latin typeface="+mn-lt"/>
            </a:endParaRPr>
          </a:p>
          <a:p>
            <a:endParaRPr lang="en-US" sz="180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1E81B-7737-4387-8C35-F426057D5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3196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latin typeface="+mn-lt"/>
              </a:rPr>
              <a:t>Implementation of the Community Planning policy involves engaging, participating, collaborating, and communicating with, as well as assisting, local and regional governments, development and community partners, and our own colleagues within FDOT. The goal is to address transportation-related challenges and opportunities throughout the planning process (not just at the comprehensive plan review stage).</a:t>
            </a:r>
          </a:p>
          <a:p>
            <a:endParaRPr lang="en-US" sz="1800" b="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t>We educate through workshops, listening sessions, partner briefings, and training. We participate in local government visioning initiatives, development review committee meetings, access management meetings, and other partner meetings. Processes such as context classification designations and corridor and scenario planning present opportunities for collaboration. Communication is key to avoiding misunderstandings. We collaborate among FDOT staff, with MPOs and MPO liaisons, local governments, RPCs, developers, and other stakeholders. Finally, the comprehensive plan review process still offers us the ability to provide technical assistance to local governments. We also assist with traffic data, GIS, and applying for funding. </a:t>
            </a:r>
          </a:p>
          <a:p>
            <a:endParaRPr lang="en-US" sz="1800" b="0" dirty="0">
              <a:latin typeface="+mn-lt"/>
            </a:endParaRPr>
          </a:p>
          <a:p>
            <a:endParaRPr lang="en-US" sz="1800" b="0" dirty="0">
              <a:latin typeface="+mn-lt"/>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CA44A2-2D0B-4B84-8D98-6C631F94397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24439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latin typeface="+mn-lt"/>
              </a:rPr>
              <a:t>This proactive engagement is already happening around the state.</a:t>
            </a:r>
          </a:p>
          <a:p>
            <a:endParaRPr lang="en-US" sz="1800" b="0" dirty="0">
              <a:highlight>
                <a:srgbClr val="FFFF00"/>
              </a:highlight>
              <a:latin typeface="+mn-lt"/>
            </a:endParaRPr>
          </a:p>
          <a:p>
            <a:r>
              <a:rPr lang="en-US" sz="1800" b="1" dirty="0">
                <a:highlight>
                  <a:srgbClr val="FFFF00"/>
                </a:highlight>
                <a:latin typeface="+mn-lt"/>
              </a:rPr>
              <a:t>District 1 </a:t>
            </a:r>
          </a:p>
          <a:p>
            <a:pPr marL="174708" indent="-174708">
              <a:buFont typeface="Arial" panose="020B0604020202020204" pitchFamily="34" charset="0"/>
              <a:buChar char="•"/>
            </a:pPr>
            <a:r>
              <a:rPr lang="en-US" sz="1800" dirty="0">
                <a:latin typeface="+mn-lt"/>
              </a:rPr>
              <a:t>Corridor Vision and action plans</a:t>
            </a:r>
          </a:p>
          <a:p>
            <a:pPr marL="174708" indent="-174708">
              <a:buFont typeface="Arial" panose="020B0604020202020204" pitchFamily="34" charset="0"/>
              <a:buChar char="•"/>
            </a:pPr>
            <a:r>
              <a:rPr lang="en-US" sz="1800" dirty="0">
                <a:latin typeface="+mn-lt"/>
              </a:rPr>
              <a:t>Integrated land use and transportation vision</a:t>
            </a:r>
          </a:p>
          <a:p>
            <a:pPr marL="174708" indent="-174708">
              <a:buFont typeface="Arial" panose="020B0604020202020204" pitchFamily="34" charset="0"/>
              <a:buChar char="•"/>
            </a:pPr>
            <a:r>
              <a:rPr lang="en-US" sz="1800" dirty="0">
                <a:latin typeface="+mn-lt"/>
              </a:rPr>
              <a:t>Framework for multi-modal transportation needs and complimentary land uses</a:t>
            </a:r>
          </a:p>
          <a:p>
            <a:pPr marL="174708" indent="-174708" defTabSz="931774">
              <a:buFont typeface="Arial" panose="020B0604020202020204" pitchFamily="34" charset="0"/>
              <a:buChar char="•"/>
              <a:defRPr/>
            </a:pPr>
            <a:r>
              <a:rPr lang="en-US" sz="1800" dirty="0">
                <a:latin typeface="+mn-lt"/>
              </a:rPr>
              <a:t>The purpose of this study is to develop a Corridor Vision and Action Plan for the US 27 Corridor between County Road 720 and Palm Beach County Line within Hendry County. This project will be coordinated with local and regional agency partners such as the City of Clewiston, Hendry County, and the Central Florida Regional Planning Council to develop an </a:t>
            </a:r>
            <a:r>
              <a:rPr lang="en-US" sz="1800" b="1" dirty="0">
                <a:latin typeface="+mn-lt"/>
              </a:rPr>
              <a:t>integrated land use and transportation vision </a:t>
            </a:r>
            <a:r>
              <a:rPr lang="en-US" sz="1800" dirty="0">
                <a:latin typeface="+mn-lt"/>
              </a:rPr>
              <a:t>for the study corridor that provides the </a:t>
            </a:r>
            <a:r>
              <a:rPr lang="en-US" sz="1800" b="1" dirty="0">
                <a:latin typeface="+mn-lt"/>
              </a:rPr>
              <a:t>framework for multi-modal transportation needs and complementary land use policies.</a:t>
            </a:r>
            <a:r>
              <a:rPr lang="en-US" sz="1800" dirty="0">
                <a:latin typeface="+mn-lt"/>
              </a:rPr>
              <a:t> This study will include a community-based evaluation to determine how best to serve the needs of current and future users and to establish a long-term plan to guide evolution of the corridor toward the intended vision.</a:t>
            </a:r>
          </a:p>
          <a:p>
            <a:endParaRPr lang="en-US" sz="1800" b="1" dirty="0">
              <a:highlight>
                <a:srgbClr val="FFFF00"/>
              </a:highlight>
              <a:latin typeface="+mn-lt"/>
            </a:endParaRPr>
          </a:p>
          <a:p>
            <a:r>
              <a:rPr lang="en-US" sz="1800" b="1" dirty="0">
                <a:highlight>
                  <a:srgbClr val="FFFF00"/>
                </a:highlight>
                <a:latin typeface="+mn-lt"/>
              </a:rPr>
              <a:t>District 5 </a:t>
            </a:r>
          </a:p>
          <a:p>
            <a:pPr marL="174708" indent="-174708">
              <a:buFont typeface="Arial" panose="020B0604020202020204" pitchFamily="34" charset="0"/>
              <a:buChar char="•"/>
            </a:pPr>
            <a:r>
              <a:rPr lang="en-US" sz="1800" dirty="0">
                <a:latin typeface="+mn-lt"/>
              </a:rPr>
              <a:t>District </a:t>
            </a:r>
            <a:r>
              <a:rPr lang="en-US" sz="1800" dirty="0">
                <a:latin typeface="+mn-lt"/>
                <a:ea typeface="Times New Roman" panose="02020603050405020304" pitchFamily="18" charset="0"/>
              </a:rPr>
              <a:t>5 has been working with the Villages since they commented on the Wildwood CPAs in 2019 to come up with a mitigation agreement to address all of the Villages planned impacts across all jurisdictions.</a:t>
            </a:r>
          </a:p>
          <a:p>
            <a:pPr marL="174708" indent="-174708">
              <a:buFont typeface="Arial" panose="020B0604020202020204" pitchFamily="34" charset="0"/>
              <a:buChar char="•"/>
            </a:pPr>
            <a:r>
              <a:rPr lang="en-US" sz="1800" dirty="0">
                <a:latin typeface="+mn-lt"/>
                <a:ea typeface="Times New Roman" panose="02020603050405020304" pitchFamily="18" charset="0"/>
              </a:rPr>
              <a:t>This grew to include discussions about the Villages of West Lake, which was a CPA in Leesburg, and the District meets with them every month or so. </a:t>
            </a:r>
          </a:p>
          <a:p>
            <a:pPr marL="174708" indent="-174708">
              <a:buFont typeface="Arial" panose="020B0604020202020204" pitchFamily="34" charset="0"/>
              <a:buChar char="•"/>
            </a:pPr>
            <a:r>
              <a:rPr lang="en-US" sz="1800" dirty="0">
                <a:latin typeface="+mn-lt"/>
                <a:ea typeface="Times New Roman" panose="02020603050405020304" pitchFamily="18" charset="0"/>
              </a:rPr>
              <a:t>There have been ‘meet and greet’ meetings between Secretary Perdue, his leadership staff, and the Villages.</a:t>
            </a:r>
          </a:p>
          <a:p>
            <a:pPr marL="174708" indent="-174708">
              <a:buFont typeface="Arial" panose="020B0604020202020204" pitchFamily="34" charset="0"/>
              <a:buChar char="•"/>
            </a:pPr>
            <a:r>
              <a:rPr lang="en-US" sz="1800" dirty="0">
                <a:latin typeface="+mn-lt"/>
                <a:ea typeface="Times New Roman" panose="02020603050405020304" pitchFamily="18" charset="0"/>
              </a:rPr>
              <a:t>The District continues to work on a regional transportation strategy, study, and methodology</a:t>
            </a:r>
            <a:endParaRPr lang="en-US" sz="1800" b="1" dirty="0">
              <a:highlight>
                <a:srgbClr val="FFFF00"/>
              </a:highlight>
              <a:latin typeface="+mn-lt"/>
            </a:endParaRPr>
          </a:p>
          <a:p>
            <a:endParaRPr lang="en-US" sz="1800" b="1" dirty="0">
              <a:highlight>
                <a:srgbClr val="FFFF00"/>
              </a:highlight>
              <a:latin typeface="+mn-lt"/>
            </a:endParaRPr>
          </a:p>
          <a:p>
            <a:r>
              <a:rPr lang="en-US" sz="1800" b="1" dirty="0">
                <a:highlight>
                  <a:srgbClr val="FFFF00"/>
                </a:highlight>
                <a:latin typeface="+mn-lt"/>
              </a:rPr>
              <a:t>District 7</a:t>
            </a:r>
          </a:p>
          <a:p>
            <a:pPr marL="174708" indent="-174708">
              <a:buFont typeface="Arial" panose="020B0604020202020204" pitchFamily="34" charset="0"/>
              <a:buChar char="•"/>
            </a:pPr>
            <a:r>
              <a:rPr lang="en-US" sz="1800" dirty="0">
                <a:latin typeface="+mn-lt"/>
              </a:rPr>
              <a:t>District 7 has had a culture of relationship building for quite some time.</a:t>
            </a:r>
          </a:p>
          <a:p>
            <a:pPr marL="174708" indent="-174708">
              <a:buFont typeface="Arial" panose="020B0604020202020204" pitchFamily="34" charset="0"/>
              <a:buChar char="•"/>
            </a:pPr>
            <a:r>
              <a:rPr lang="en-US" sz="1800" dirty="0">
                <a:latin typeface="+mn-lt"/>
              </a:rPr>
              <a:t>Prior to Covid-19, District staff met once a week with Hillsborough County and with Pasco County, respectively, on local rezoning applications and site development applications. Early in the week, the District would receive an agenda form the local government with anywhere from five to 15 applications. These meetings gave District staff the opportunity to explain FDOT’s corridor and PD&amp;E studies that might impact the applications as well as related design activity. Driveway permits might also be discussed. This did not just involve District planning staff, but transportation operations, design, and others. On the local government side, they had participants from site development, stormwater, traffic, planning, and zoning, depending on the issues at hand. Since the pandemic, these communications have continued through email and video conferences. Similar engagement through email has expanded to many of the District’s municipalities.</a:t>
            </a:r>
          </a:p>
          <a:p>
            <a:endParaRPr lang="en-US" sz="1800" dirty="0">
              <a:latin typeface="+mn-lt"/>
            </a:endParaRPr>
          </a:p>
          <a:p>
            <a:pPr marL="174708" indent="-174708">
              <a:buFont typeface="Arial" panose="020B0604020202020204" pitchFamily="34" charset="0"/>
              <a:buChar char="•"/>
            </a:pPr>
            <a:r>
              <a:rPr lang="en-US" sz="1800" dirty="0">
                <a:latin typeface="+mn-lt"/>
              </a:rPr>
              <a:t>Also, prior to Covid-19, the District held pre-applications meetings with developers every Tuesday and Wednesday. Planning, stormwater drainage, access management, and traffic operations were all represented at these meetings. The District continues to hold these meetings through video conference and anywhere from six to 16 people attend. Thorough records of these meetings are kept in project files and referred to months and years down the road, improving the efficiency of plan and permit review. </a:t>
            </a:r>
          </a:p>
          <a:p>
            <a:endParaRPr lang="en-US" sz="1800" dirty="0">
              <a:latin typeface="+mn-lt"/>
            </a:endParaRPr>
          </a:p>
          <a:p>
            <a:pPr marL="174708" indent="-174708">
              <a:buFont typeface="Arial" panose="020B0604020202020204" pitchFamily="34" charset="0"/>
              <a:buChar char="•"/>
            </a:pPr>
            <a:r>
              <a:rPr lang="en-US" sz="1800" dirty="0">
                <a:latin typeface="+mn-lt"/>
              </a:rPr>
              <a:t>The District also uses the comprehensive plan review process and responses to zoning applications to educate local governments on FDOT plans and policies that may be forthcoming as they move through the site development process by including this information in their plan amendment comment letters. This might include:</a:t>
            </a:r>
          </a:p>
          <a:p>
            <a:pPr marL="640594" lvl="1" indent="-174708">
              <a:buFont typeface="Arial" panose="020B0604020202020204" pitchFamily="34" charset="0"/>
              <a:buChar char="•"/>
            </a:pPr>
            <a:r>
              <a:rPr lang="en-US" sz="1800" dirty="0">
                <a:latin typeface="+mn-lt"/>
              </a:rPr>
              <a:t>Explaining to the local government that a driveway permit will be needed on a state facility.</a:t>
            </a:r>
          </a:p>
          <a:p>
            <a:pPr marL="640594" lvl="1" indent="-174708">
              <a:buFont typeface="Arial" panose="020B0604020202020204" pitchFamily="34" charset="0"/>
              <a:buChar char="•"/>
            </a:pPr>
            <a:r>
              <a:rPr lang="en-US" sz="1800" dirty="0">
                <a:latin typeface="+mn-lt"/>
              </a:rPr>
              <a:t>Providing a brief paragraph on what context classification the local government should be using.</a:t>
            </a:r>
          </a:p>
          <a:p>
            <a:pPr marL="640594" lvl="1" indent="-174708">
              <a:buFont typeface="Arial" panose="020B0604020202020204" pitchFamily="34" charset="0"/>
              <a:buChar char="•"/>
            </a:pPr>
            <a:r>
              <a:rPr lang="en-US" sz="1800" dirty="0">
                <a:latin typeface="+mn-lt"/>
              </a:rPr>
              <a:t>Pointing out that an access permit might be needed.</a:t>
            </a:r>
          </a:p>
          <a:p>
            <a:pPr marL="640594" lvl="1" indent="-174708">
              <a:buFont typeface="Arial" panose="020B0604020202020204" pitchFamily="34" charset="0"/>
              <a:buChar char="•"/>
            </a:pPr>
            <a:r>
              <a:rPr lang="en-US" sz="1800" dirty="0">
                <a:latin typeface="+mn-lt"/>
              </a:rPr>
              <a:t>Including hyperlinks to pertinent PD&amp;E studies or design projects that are underway.</a:t>
            </a:r>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CA44A2-2D0B-4B84-8D98-6C631F94397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8315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t>To help promote meaningful partnerships, we developed several educational resources for local governments and our partners:</a:t>
            </a:r>
          </a:p>
          <a:p>
            <a:pPr marL="174708" indent="-174708">
              <a:buFont typeface="Arial" panose="020B0604020202020204" pitchFamily="34" charset="0"/>
              <a:buChar char="•"/>
            </a:pPr>
            <a:r>
              <a:rPr lang="en-US" sz="1800" dirty="0"/>
              <a:t>A Resource Guide for Local Governments (updated version March 3)</a:t>
            </a:r>
          </a:p>
          <a:p>
            <a:pPr marL="174708" indent="-174708">
              <a:buFont typeface="Arial" panose="020B0604020202020204" pitchFamily="34" charset="0"/>
              <a:buChar char="•"/>
            </a:pPr>
            <a:r>
              <a:rPr lang="en-US" sz="1800" dirty="0"/>
              <a:t>Community Planning Subject Briefs, which include:</a:t>
            </a:r>
          </a:p>
          <a:p>
            <a:pPr marL="631908" lvl="1" indent="-174708">
              <a:buFont typeface="Arial" panose="020B0604020202020204" pitchFamily="34" charset="0"/>
              <a:buChar char="•"/>
            </a:pPr>
            <a:r>
              <a:rPr lang="en-US" sz="1800" dirty="0"/>
              <a:t>An overview of community planning</a:t>
            </a:r>
          </a:p>
          <a:p>
            <a:pPr marL="631908" lvl="1" indent="-174708">
              <a:buFont typeface="Arial" panose="020B0604020202020204" pitchFamily="34" charset="0"/>
              <a:buChar char="•"/>
            </a:pPr>
            <a:r>
              <a:rPr lang="en-US" sz="1800" dirty="0"/>
              <a:t>Comprehensive Planning</a:t>
            </a:r>
          </a:p>
          <a:p>
            <a:pPr marL="631908" lvl="1" indent="-174708">
              <a:buFont typeface="Arial" panose="020B0604020202020204" pitchFamily="34" charset="0"/>
              <a:buChar char="•"/>
            </a:pPr>
            <a:r>
              <a:rPr lang="en-US" sz="1800" dirty="0"/>
              <a:t>Complete Streets</a:t>
            </a:r>
          </a:p>
          <a:p>
            <a:pPr marL="631908" lvl="1" indent="-174708">
              <a:buFont typeface="Arial" panose="020B0604020202020204" pitchFamily="34" charset="0"/>
              <a:buChar char="•"/>
            </a:pPr>
            <a:endParaRPr lang="en-US" sz="1800" dirty="0"/>
          </a:p>
          <a:p>
            <a:pPr marL="285750" lvl="0" indent="-285750">
              <a:buFont typeface="Arial" panose="020B0604020202020204" pitchFamily="34" charset="0"/>
              <a:buChar char="•"/>
            </a:pPr>
            <a:r>
              <a:rPr lang="en-US" sz="1800" dirty="0"/>
              <a:t>Other subject briefs include:</a:t>
            </a:r>
          </a:p>
          <a:p>
            <a:pPr marL="742950" lvl="1" indent="-285750">
              <a:buFont typeface="Arial" panose="020B0604020202020204" pitchFamily="34" charset="0"/>
              <a:buChar char="•"/>
            </a:pPr>
            <a:r>
              <a:rPr lang="en-US" sz="1800" dirty="0"/>
              <a:t>Broadband deployment</a:t>
            </a:r>
          </a:p>
          <a:p>
            <a:pPr marL="742950" lvl="1" indent="-285750">
              <a:buFont typeface="Arial" panose="020B0604020202020204" pitchFamily="34" charset="0"/>
              <a:buChar char="•"/>
            </a:pPr>
            <a:r>
              <a:rPr lang="en-US" sz="1800" dirty="0"/>
              <a:t>Equity</a:t>
            </a:r>
          </a:p>
          <a:p>
            <a:pPr marL="742950" lvl="1" indent="-285750">
              <a:buFont typeface="Arial" panose="020B0604020202020204" pitchFamily="34" charset="0"/>
              <a:buChar char="•"/>
            </a:pPr>
            <a:r>
              <a:rPr lang="en-US" sz="1800" dirty="0"/>
              <a:t>Transportation funding</a:t>
            </a:r>
          </a:p>
          <a:p>
            <a:pPr marL="742950" lvl="1" indent="-285750">
              <a:buFont typeface="Arial" panose="020B0604020202020204" pitchFamily="34" charset="0"/>
              <a:buChar char="•"/>
            </a:pPr>
            <a:r>
              <a:rPr lang="en-US" sz="1800" dirty="0"/>
              <a:t>MPOs</a:t>
            </a:r>
          </a:p>
          <a:p>
            <a:pPr marL="742950" lvl="1" indent="-285750">
              <a:buFont typeface="Arial" panose="020B0604020202020204" pitchFamily="34" charset="0"/>
              <a:buChar char="•"/>
            </a:pPr>
            <a:r>
              <a:rPr lang="en-US" sz="1800" dirty="0"/>
              <a:t>Resiliency</a:t>
            </a:r>
          </a:p>
          <a:p>
            <a:pPr marL="742950" lvl="1" indent="-285750">
              <a:buFont typeface="Arial" panose="020B0604020202020204" pitchFamily="34" charset="0"/>
              <a:buChar char="•"/>
            </a:pPr>
            <a:r>
              <a:rPr lang="en-US" sz="1800" dirty="0"/>
              <a:t>Sea level rise</a:t>
            </a:r>
          </a:p>
          <a:p>
            <a:pPr marL="742950" lvl="1" indent="-285750">
              <a:buFont typeface="Arial" panose="020B0604020202020204" pitchFamily="34" charset="0"/>
              <a:buChar char="•"/>
            </a:pPr>
            <a:r>
              <a:rPr lang="en-US" sz="1800" dirty="0"/>
              <a:t>Sustainability</a:t>
            </a:r>
          </a:p>
          <a:p>
            <a:pPr marL="742950" lvl="1" indent="-285750">
              <a:buFont typeface="Arial" panose="020B0604020202020204" pitchFamily="34" charset="0"/>
              <a:buChar char="•"/>
            </a:pPr>
            <a:r>
              <a:rPr lang="en-US" sz="1800" dirty="0"/>
              <a:t>Transportation Workforce</a:t>
            </a:r>
          </a:p>
          <a:p>
            <a:pPr marL="742950" lvl="1" indent="-285750">
              <a:buFont typeface="Arial" panose="020B0604020202020204" pitchFamily="34" charset="0"/>
              <a:buChar char="•"/>
            </a:pPr>
            <a:r>
              <a:rPr lang="en-US" sz="1800" dirty="0"/>
              <a:t>Vision Zero</a:t>
            </a:r>
          </a:p>
          <a:p>
            <a:pPr marL="174708" indent="-174708">
              <a:buFont typeface="Arial" panose="020B0604020202020204" pitchFamily="34" charset="0"/>
              <a:buChar char="•"/>
            </a:pPr>
            <a:endParaRPr lang="en-US" sz="1800" dirty="0"/>
          </a:p>
          <a:p>
            <a:endParaRPr lang="en-US" sz="1800" dirty="0">
              <a:latin typeface="Calibri" panose="020F0502020204030204" pitchFamily="34" charset="0"/>
              <a:cs typeface="Times New Roman" panose="02020603050405020304" pitchFamily="18" charset="0"/>
            </a:endParaRPr>
          </a:p>
          <a:p>
            <a:endParaRPr lang="en-US" sz="1800"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56CA44A2-2D0B-4B84-8D98-6C631F943979}"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01902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800" b="0" i="0" u="none" strike="noStrike" baseline="0" dirty="0">
                <a:latin typeface="ProximaNova-Medium"/>
              </a:rPr>
              <a:t>Finally, I can’t end </a:t>
            </a:r>
            <a:r>
              <a:rPr lang="en-US" sz="1800" b="0" i="0" u="none" strike="noStrike" baseline="0">
                <a:latin typeface="ProximaNova-Medium"/>
              </a:rPr>
              <a:t>a presentation without </a:t>
            </a:r>
            <a:r>
              <a:rPr lang="en-US" sz="1800" b="0" i="0" u="none" strike="noStrike" baseline="0" dirty="0">
                <a:latin typeface="ProximaNova-Medium"/>
              </a:rPr>
              <a:t>reminding you that Florida’s safety vision is to eliminate transportation-related fatalities and serious injuries for all modes of travel. Safety is everyone’s responsibility.</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1E81B-7737-4387-8C35-F426057D5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7657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1E81B-7737-4387-8C35-F426057D5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8779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Master" Target="../slideMasters/slideMaster5.xml"/><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8CD32F-F83E-4237-8CF2-3B3C45A80FB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C74D34-877F-4C2D-A494-772836FC486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144EDF0-5486-483B-8FD8-67A0421EBAFB}"/>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5" name="Footer Placeholder 4">
            <a:extLst>
              <a:ext uri="{FF2B5EF4-FFF2-40B4-BE49-F238E27FC236}">
                <a16:creationId xmlns:a16="http://schemas.microsoft.com/office/drawing/2014/main" id="{56175CF4-9BCC-4D06-AD7F-60B702147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9FE5CC-F233-407B-BE2A-C660EB24B31D}"/>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3822219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F8971-4030-4BF6-8D81-02B266443BE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AFB564-6249-4627-AB46-32C19860A27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2DB7F1-F82F-4AB0-8146-496A514BE395}"/>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5" name="Footer Placeholder 4">
            <a:extLst>
              <a:ext uri="{FF2B5EF4-FFF2-40B4-BE49-F238E27FC236}">
                <a16:creationId xmlns:a16="http://schemas.microsoft.com/office/drawing/2014/main" id="{A448E973-D600-42EF-A0C8-5FEDE7C474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A0F7D9-A785-4404-B2DD-04692647E2CC}"/>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29420352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0A5185-5821-42B4-9CA7-5F426ACA142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A7435C-EAB5-4F53-972B-156CE23C4D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6CE727-8A7E-4666-B1B8-F73844CDA30B}"/>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5" name="Footer Placeholder 4">
            <a:extLst>
              <a:ext uri="{FF2B5EF4-FFF2-40B4-BE49-F238E27FC236}">
                <a16:creationId xmlns:a16="http://schemas.microsoft.com/office/drawing/2014/main" id="{47001FEF-9E72-4A0B-8F43-60D1B58A37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F92D11-7486-4132-9093-A1E9497BC37F}"/>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2886025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3"/>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0C76F8-6282-403F-A447-9B722F965955}" type="slidenum">
              <a:rPr lang="en-US" smtClean="0"/>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42016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0C76F8-6282-403F-A447-9B722F965955}" type="slidenum">
              <a:rPr lang="en-US" smtClean="0"/>
              <a:t>‹#›</a:t>
            </a:fld>
            <a:endParaRPr lang="en-US" dirty="0"/>
          </a:p>
        </p:txBody>
      </p:sp>
    </p:spTree>
    <p:extLst>
      <p:ext uri="{BB962C8B-B14F-4D97-AF65-F5344CB8AC3E}">
        <p14:creationId xmlns:p14="http://schemas.microsoft.com/office/powerpoint/2010/main" val="4706011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4626867"/>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0C76F8-6282-403F-A447-9B722F965955}" type="slidenum">
              <a:rPr lang="en-US" smtClean="0"/>
              <a:t>‹#›</a:t>
            </a:fld>
            <a:endParaRPr lang="en-US" dirty="0"/>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3094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0C76F8-6282-403F-A447-9B722F965955}" type="slidenum">
              <a:rPr lang="en-US" smtClean="0"/>
              <a:t>‹#›</a:t>
            </a:fld>
            <a:endParaRPr lang="en-US" dirty="0"/>
          </a:p>
        </p:txBody>
      </p:sp>
    </p:spTree>
    <p:extLst>
      <p:ext uri="{BB962C8B-B14F-4D97-AF65-F5344CB8AC3E}">
        <p14:creationId xmlns:p14="http://schemas.microsoft.com/office/powerpoint/2010/main" val="235883548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E0C76F8-6282-403F-A447-9B722F965955}" type="slidenum">
              <a:rPr lang="en-US" smtClean="0"/>
              <a:t>‹#›</a:t>
            </a:fld>
            <a:endParaRPr lang="en-US" dirty="0"/>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196095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E0C76F8-6282-403F-A447-9B722F965955}" type="slidenum">
              <a:rPr lang="en-US" smtClean="0"/>
              <a:t>‹#›</a:t>
            </a:fld>
            <a:endParaRPr lang="en-US" dirty="0"/>
          </a:p>
        </p:txBody>
      </p:sp>
    </p:spTree>
    <p:extLst>
      <p:ext uri="{BB962C8B-B14F-4D97-AF65-F5344CB8AC3E}">
        <p14:creationId xmlns:p14="http://schemas.microsoft.com/office/powerpoint/2010/main" val="276171699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E0C76F8-6282-403F-A447-9B722F965955}" type="slidenum">
              <a:rPr lang="en-US" smtClean="0"/>
              <a:t>‹#›</a:t>
            </a:fld>
            <a:endParaRPr lang="en-US" dirty="0"/>
          </a:p>
        </p:txBody>
      </p:sp>
    </p:spTree>
    <p:extLst>
      <p:ext uri="{BB962C8B-B14F-4D97-AF65-F5344CB8AC3E}">
        <p14:creationId xmlns:p14="http://schemas.microsoft.com/office/powerpoint/2010/main" val="39127253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601" y="2130555"/>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0C76F8-6282-403F-A447-9B722F965955}" type="slidenum">
              <a:rPr lang="en-US" smtClean="0"/>
              <a:t>‹#›</a:t>
            </a:fld>
            <a:endParaRPr lang="en-US" dirty="0"/>
          </a:p>
        </p:txBody>
      </p:sp>
      <p:cxnSp>
        <p:nvCxnSpPr>
          <p:cNvPr id="9" name="Straight Connector 8"/>
          <p:cNvCxnSpPr/>
          <p:nvPr/>
        </p:nvCxnSpPr>
        <p:spPr>
          <a:xfrm rot="5400000">
            <a:off x="912152" y="3579943"/>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702428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96BD5-3442-4DCB-B0B5-B37C02FC47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8F74D-E782-4F30-9E43-D25A4D1C7CF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27C5AE-C04B-4B50-BB84-75604EB0334D}"/>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5" name="Footer Placeholder 4">
            <a:extLst>
              <a:ext uri="{FF2B5EF4-FFF2-40B4-BE49-F238E27FC236}">
                <a16:creationId xmlns:a16="http://schemas.microsoft.com/office/drawing/2014/main" id="{D617BBBD-5C77-4810-A7C6-0995B64000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ECD8D9-4432-4959-8A78-161E5D15B340}"/>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2516603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792480"/>
            <a:ext cx="2856907" cy="1264920"/>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E0C76F8-6282-403F-A447-9B722F965955}" type="slidenum">
              <a:rPr lang="en-US" smtClean="0"/>
              <a:t>‹#›</a:t>
            </a:fld>
            <a:endParaRPr lang="en-US" dirty="0"/>
          </a:p>
        </p:txBody>
      </p:sp>
    </p:spTree>
    <p:extLst>
      <p:ext uri="{BB962C8B-B14F-4D97-AF65-F5344CB8AC3E}">
        <p14:creationId xmlns:p14="http://schemas.microsoft.com/office/powerpoint/2010/main" val="31856914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0C76F8-6282-403F-A447-9B722F965955}" type="slidenum">
              <a:rPr lang="en-US" smtClean="0"/>
              <a:t>‹#›</a:t>
            </a:fld>
            <a:endParaRPr lang="en-US" dirty="0"/>
          </a:p>
        </p:txBody>
      </p:sp>
    </p:spTree>
    <p:extLst>
      <p:ext uri="{BB962C8B-B14F-4D97-AF65-F5344CB8AC3E}">
        <p14:creationId xmlns:p14="http://schemas.microsoft.com/office/powerpoint/2010/main" val="26919204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en-US"/>
              <a:t>Click to edit Master title style</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1220BD-8402-40E4-AF5E-19F2B280DBAE}" type="datetimeFigureOut">
              <a:rPr lang="en-US" smtClean="0"/>
              <a:t>5/31/2022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E0C76F8-6282-403F-A447-9B722F965955}" type="slidenum">
              <a:rPr lang="en-US" smtClean="0"/>
              <a:t>‹#›</a:t>
            </a:fld>
            <a:endParaRPr lang="en-US" dirty="0"/>
          </a:p>
        </p:txBody>
      </p:sp>
    </p:spTree>
    <p:extLst>
      <p:ext uri="{BB962C8B-B14F-4D97-AF65-F5344CB8AC3E}">
        <p14:creationId xmlns:p14="http://schemas.microsoft.com/office/powerpoint/2010/main" val="23950270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3DB05-A3A3-8B42-B001-E4EB4859CE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296A336-3FB4-7F43-A71B-D8DBD01292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35728D-8D97-D14E-8775-4FC3FF5F1023}"/>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5" name="Footer Placeholder 4">
            <a:extLst>
              <a:ext uri="{FF2B5EF4-FFF2-40B4-BE49-F238E27FC236}">
                <a16:creationId xmlns:a16="http://schemas.microsoft.com/office/drawing/2014/main" id="{C4BA5117-6892-9F4B-AF1B-1217337769D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608202-C0F8-9B4E-890B-637E7A9C074C}"/>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24571849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3C6701-F911-FB4A-A183-DD9576E5308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1EE24B-914A-2849-97E2-4545939FCA7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B987AD-B81E-FA40-BF70-F09CCC09972D}"/>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5" name="Footer Placeholder 4">
            <a:extLst>
              <a:ext uri="{FF2B5EF4-FFF2-40B4-BE49-F238E27FC236}">
                <a16:creationId xmlns:a16="http://schemas.microsoft.com/office/drawing/2014/main" id="{49CEE71F-BCCD-EA4B-8BC0-F366AE66CE7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4BD456E-F1B6-6C41-A4F2-DFCA5E65EF2E}"/>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94940040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B5F3D-C1C6-184B-BD97-C8F7AFA20E2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8696DA-7A8B-D14E-9803-31A7462807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539AEEE-9DDC-4349-87D4-ED1D4F2D15D6}"/>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5" name="Footer Placeholder 4">
            <a:extLst>
              <a:ext uri="{FF2B5EF4-FFF2-40B4-BE49-F238E27FC236}">
                <a16:creationId xmlns:a16="http://schemas.microsoft.com/office/drawing/2014/main" id="{D0CBDC5D-68F9-0A4D-B063-48B58484D0A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E2810F8-595A-D342-A1A5-63EA826A3BF5}"/>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229140496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4F9354-7E99-1C44-AC34-7B9E88FB9CB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AEF417-40E8-0945-ADFF-A24F21E0BB7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222E3DC-E8B5-664A-A58F-20CB9A24560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B150526-00AD-6A44-9711-445C3F182F90}"/>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6" name="Footer Placeholder 5">
            <a:extLst>
              <a:ext uri="{FF2B5EF4-FFF2-40B4-BE49-F238E27FC236}">
                <a16:creationId xmlns:a16="http://schemas.microsoft.com/office/drawing/2014/main" id="{7ED2B7FC-14EE-CA49-A727-08D8FEBB3D1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CDDCD12-8B6D-4F42-87D4-98220F3E2D8B}"/>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44889875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C8A530-1786-3146-BFF5-C628C7CDA6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6693F85-A716-9D4D-994A-9F79E79A4A5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9C0AC6B-C7BA-EE47-A564-315FA49AB1A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35EED5-680F-9D4F-A740-3885FF2C43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D8597FA-15FC-D545-B6BB-0D899C27D59F}"/>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1D6C606-2044-2249-AED1-CBED4D65E290}"/>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8" name="Footer Placeholder 7">
            <a:extLst>
              <a:ext uri="{FF2B5EF4-FFF2-40B4-BE49-F238E27FC236}">
                <a16:creationId xmlns:a16="http://schemas.microsoft.com/office/drawing/2014/main" id="{90D1FA9A-A476-CA41-B6C7-8B37D88DF703}"/>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9079DDF-6DA7-BD41-B783-AF1ED8855265}"/>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88044307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DCAE4-F1A8-DC45-B379-0808188931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D21DDBF-87A7-154A-B1C0-0C0595D4CDB3}"/>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4" name="Footer Placeholder 3">
            <a:extLst>
              <a:ext uri="{FF2B5EF4-FFF2-40B4-BE49-F238E27FC236}">
                <a16:creationId xmlns:a16="http://schemas.microsoft.com/office/drawing/2014/main" id="{5A221796-3B7B-0346-8286-5666F33295E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7A1BA75-0CFF-2541-94CE-1C1C7ED84DCE}"/>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233584429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7515AD-B228-8349-B3A1-78F368A3F0C9}"/>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3" name="Footer Placeholder 2">
            <a:extLst>
              <a:ext uri="{FF2B5EF4-FFF2-40B4-BE49-F238E27FC236}">
                <a16:creationId xmlns:a16="http://schemas.microsoft.com/office/drawing/2014/main" id="{8BD42604-841E-BC4D-8843-184D28875D7C}"/>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48763A3D-F6B4-554D-9B73-4E6BF33F4CA1}"/>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29587156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88B244-EE1A-4A1A-8C5F-C41013896F8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29B4BA5-33EF-4101-97B0-8BBF4CBFB7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D26E99E-B7D3-43E5-8EFA-F5AAB688F105}"/>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5" name="Footer Placeholder 4">
            <a:extLst>
              <a:ext uri="{FF2B5EF4-FFF2-40B4-BE49-F238E27FC236}">
                <a16:creationId xmlns:a16="http://schemas.microsoft.com/office/drawing/2014/main" id="{B6006B41-83ED-4289-92C1-2429765702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91B27-7D7A-43E6-A5F3-3C0A2237BA0D}"/>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19034624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2FCF1F-A131-A346-AD39-5CBEE0BC92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733D027-6AAB-2E43-B3DE-4E4317E44B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3DD2E6A-8BE8-0141-9B68-A038F8D00F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0DDCE27-CF6E-E14E-BA9F-71DB0C689E20}"/>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6" name="Footer Placeholder 5">
            <a:extLst>
              <a:ext uri="{FF2B5EF4-FFF2-40B4-BE49-F238E27FC236}">
                <a16:creationId xmlns:a16="http://schemas.microsoft.com/office/drawing/2014/main" id="{7A01F9A8-4DC7-9A4C-9938-2896DE7EF19F}"/>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B11B658-630C-EA41-A407-EB7F0CE0FA92}"/>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60039698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B33EB-802D-3742-90F1-5677808B974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466C2C3-AF94-AF48-8034-1876DA1BE6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75666F33-8A78-E449-8C9A-8F06055D082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A35EB09-FD24-9D4F-8E7A-C0B8F93A3B32}"/>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6" name="Footer Placeholder 5">
            <a:extLst>
              <a:ext uri="{FF2B5EF4-FFF2-40B4-BE49-F238E27FC236}">
                <a16:creationId xmlns:a16="http://schemas.microsoft.com/office/drawing/2014/main" id="{73FF05D0-AC20-6A4E-88C7-4FFF93510B4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2B3F06B-AA71-EF46-B8F3-EA03CBC4FFF6}"/>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40892017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9A874-5380-7347-B33F-80236875499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6F73E45-3CFE-9F41-ADE5-06A6C5465741}"/>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2BCCF6-1330-AE46-9DB9-75398759D8C0}"/>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5" name="Footer Placeholder 4">
            <a:extLst>
              <a:ext uri="{FF2B5EF4-FFF2-40B4-BE49-F238E27FC236}">
                <a16:creationId xmlns:a16="http://schemas.microsoft.com/office/drawing/2014/main" id="{F12DEAAD-20FA-364D-9995-94280CA675E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151E86E-E46D-F14C-B0A2-FA4BFE5D525C}"/>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16472689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00E62-CDF7-E445-B42D-EBDF2F2CF4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AA07043-73E3-494A-BAB7-90FB51AE8530}"/>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825F62-7C8B-EF4E-90EE-F5B7BC9B4C55}"/>
              </a:ext>
            </a:extLst>
          </p:cNvPr>
          <p:cNvSpPr>
            <a:spLocks noGrp="1"/>
          </p:cNvSpPr>
          <p:nvPr>
            <p:ph type="dt" sz="half" idx="10"/>
          </p:nvPr>
        </p:nvSpPr>
        <p:spPr/>
        <p:txBody>
          <a:bodyPr/>
          <a:lstStyle/>
          <a:p>
            <a:fld id="{8E06DF5C-0D46-204C-B781-1FF7DF04C1E8}" type="datetimeFigureOut">
              <a:rPr lang="en-US" smtClean="0"/>
              <a:t>5/31/2022</a:t>
            </a:fld>
            <a:endParaRPr lang="en-US" dirty="0"/>
          </a:p>
        </p:txBody>
      </p:sp>
      <p:sp>
        <p:nvSpPr>
          <p:cNvPr id="5" name="Footer Placeholder 4">
            <a:extLst>
              <a:ext uri="{FF2B5EF4-FFF2-40B4-BE49-F238E27FC236}">
                <a16:creationId xmlns:a16="http://schemas.microsoft.com/office/drawing/2014/main" id="{9E533DEC-1C39-F846-96D6-FE0BD6A6B91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AC6B717-1B77-B543-B2AC-B1A0C0D3B3B4}"/>
              </a:ext>
            </a:extLst>
          </p:cNvPr>
          <p:cNvSpPr>
            <a:spLocks noGrp="1"/>
          </p:cNvSpPr>
          <p:nvPr>
            <p:ph type="sldNum" sz="quarter" idx="12"/>
          </p:nvPr>
        </p:nvSpPr>
        <p:spPr/>
        <p:txBody>
          <a:bodyPr/>
          <a:lstStyle/>
          <a:p>
            <a:fld id="{B2ECD546-2E25-A54D-BEF5-EC0912583F8F}" type="slidenum">
              <a:rPr lang="en-US" smtClean="0"/>
              <a:t>‹#›</a:t>
            </a:fld>
            <a:endParaRPr lang="en-US" dirty="0"/>
          </a:p>
        </p:txBody>
      </p:sp>
    </p:spTree>
    <p:extLst>
      <p:ext uri="{BB962C8B-B14F-4D97-AF65-F5344CB8AC3E}">
        <p14:creationId xmlns:p14="http://schemas.microsoft.com/office/powerpoint/2010/main" val="285456593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D16AD7A-534F-1F33-14C3-8ECA1B82B7C1}"/>
              </a:ext>
            </a:extLst>
          </p:cNvPr>
          <p:cNvSpPr/>
          <p:nvPr userDrawn="1"/>
        </p:nvSpPr>
        <p:spPr>
          <a:xfrm>
            <a:off x="-640935" y="5606038"/>
            <a:ext cx="13442535" cy="1140864"/>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2F88B45-1CEC-BF3B-DD0F-E1D2DAFC879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B59FC0-5015-2875-E71F-DE2040B551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78284EB-4B19-A79D-DF0E-63A3EA243447}"/>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B57327BF-576D-946B-E6DE-037A44C07B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476C20-64BB-C94A-532D-ECA3A4756A28}"/>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2482376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D508BEC-E183-A5F5-EE04-E83335893C9D}"/>
              </a:ext>
            </a:extLst>
          </p:cNvPr>
          <p:cNvSpPr/>
          <p:nvPr userDrawn="1"/>
        </p:nvSpPr>
        <p:spPr>
          <a:xfrm>
            <a:off x="-640935" y="5606038"/>
            <a:ext cx="13442535" cy="1140864"/>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DEEFDC-9912-61D1-89BB-CB256C76EB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172CF6-5B53-12FD-4FFE-DE5810BDA8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9D9893-D74C-3BEE-E040-52E36F17BD8B}"/>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6235054-A51E-5C56-80C3-8E7DF40F0D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5A772-FCA0-E1C6-8D55-CFB3968BB77B}"/>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3508270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0921B5-60F9-0252-EF9E-A52167A1CF28}"/>
              </a:ext>
            </a:extLst>
          </p:cNvPr>
          <p:cNvSpPr/>
          <p:nvPr userDrawn="1"/>
        </p:nvSpPr>
        <p:spPr>
          <a:xfrm rot="17798702">
            <a:off x="1205282" y="2438401"/>
            <a:ext cx="13442535" cy="3812113"/>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6A9A9A-8D91-533E-C9C0-89614E41B01B}"/>
              </a:ext>
            </a:extLst>
          </p:cNvPr>
          <p:cNvSpPr>
            <a:spLocks noGrp="1"/>
          </p:cNvSpPr>
          <p:nvPr>
            <p:ph type="title"/>
          </p:nvPr>
        </p:nvSpPr>
        <p:spPr>
          <a:xfrm>
            <a:off x="831850" y="821464"/>
            <a:ext cx="526415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A4AFB95-3C75-4F4E-565D-9DD581066AC6}"/>
              </a:ext>
            </a:extLst>
          </p:cNvPr>
          <p:cNvSpPr>
            <a:spLocks noGrp="1"/>
          </p:cNvSpPr>
          <p:nvPr>
            <p:ph type="body" idx="1"/>
          </p:nvPr>
        </p:nvSpPr>
        <p:spPr>
          <a:xfrm>
            <a:off x="831850" y="3701189"/>
            <a:ext cx="3653064"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33CB6D0-574C-BD75-E286-E5D20D33DE7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0AD03C3A-2135-FCAA-10DA-1DE3DC9D0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7B5FD6-5164-7010-266A-F22FE554603B}"/>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3607221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310EF3-A394-A604-842D-2230641F7135}"/>
              </a:ext>
            </a:extLst>
          </p:cNvPr>
          <p:cNvSpPr/>
          <p:nvPr userDrawn="1"/>
        </p:nvSpPr>
        <p:spPr>
          <a:xfrm>
            <a:off x="-640935" y="5606038"/>
            <a:ext cx="13442535" cy="1140864"/>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DB4EFC-B320-B895-51AC-9B4FE71ABA5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A03EF4-C28E-496B-5EF8-A3E5BA79AAF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0EF7E7-7A77-A715-B93B-77DAE368C58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1F3188-C9C6-78D5-4F50-73947E6C604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316F866D-43AC-0A0D-5635-FC44407923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E81207-F38F-6F7B-8919-97C4ECCAC3DF}"/>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34006927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02826EF-BB44-BB0B-79A1-F7A92622628B}"/>
              </a:ext>
            </a:extLst>
          </p:cNvPr>
          <p:cNvSpPr/>
          <p:nvPr userDrawn="1"/>
        </p:nvSpPr>
        <p:spPr>
          <a:xfrm>
            <a:off x="-640935" y="5606038"/>
            <a:ext cx="13442535" cy="1140864"/>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CC7E58-A6CF-964D-CD75-A7BFFC8AEC6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35AF72B-022D-639F-8A57-40A8230FC6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6CD5B4E-59E6-F591-30FA-D6D83C40074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890D1C-2DC6-FA15-163E-DEF69BB6F3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CDA262-6873-1497-B005-8D6F93BFF8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BBC06F2-9437-E22C-72EE-EFA30FC971A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DF48A1D6-291F-5E87-3A83-22D23FE63E2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0BC3DED-5A7B-D7C1-4516-BDEEE9B1921D}"/>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40129769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77D5E54-F699-A750-B591-08BA38556EA9}"/>
              </a:ext>
            </a:extLst>
          </p:cNvPr>
          <p:cNvSpPr/>
          <p:nvPr userDrawn="1"/>
        </p:nvSpPr>
        <p:spPr>
          <a:xfrm>
            <a:off x="-640935" y="5606038"/>
            <a:ext cx="13442535" cy="1140864"/>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9DB445-6921-86A0-FE28-0F62DAD7555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214F89-C8B8-EAC1-F7DC-C5FD98E87B6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50E5459-3481-38A4-7D7B-C73913789E4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6AC8C57-FFAF-009C-0522-D15B59E82FC0}"/>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7122293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8F5B1-FB20-4E92-9253-68558CC056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A83065-CB7C-4586-88C4-6A55B1E7FF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50C34E-D5AD-4212-94CF-E3D5EDB65D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A1D03C-6EDD-44E5-A4F6-99FA6459EC40}"/>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6" name="Footer Placeholder 5">
            <a:extLst>
              <a:ext uri="{FF2B5EF4-FFF2-40B4-BE49-F238E27FC236}">
                <a16:creationId xmlns:a16="http://schemas.microsoft.com/office/drawing/2014/main" id="{D7869B7B-006B-49BC-86FE-3D2951652A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D62586-44BF-4DA2-BA45-DD94B6B7B577}"/>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105242593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A6FFF9F-3AA7-9444-86E3-94B69DEBF317}"/>
              </a:ext>
            </a:extLst>
          </p:cNvPr>
          <p:cNvSpPr/>
          <p:nvPr userDrawn="1"/>
        </p:nvSpPr>
        <p:spPr>
          <a:xfrm>
            <a:off x="-640935" y="5606038"/>
            <a:ext cx="13442535" cy="1140864"/>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Date Placeholder 1">
            <a:extLst>
              <a:ext uri="{FF2B5EF4-FFF2-40B4-BE49-F238E27FC236}">
                <a16:creationId xmlns:a16="http://schemas.microsoft.com/office/drawing/2014/main" id="{AE95FA7E-7E25-4014-73C1-5946E47A78E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9C9875AB-3C68-4D39-7F44-E52B6FB74BF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87DD5CE-C07C-BAFD-2157-5BDF869D153B}"/>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173979748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8226FAE-B87A-D182-2305-7323EF4811DB}"/>
              </a:ext>
            </a:extLst>
          </p:cNvPr>
          <p:cNvSpPr/>
          <p:nvPr userDrawn="1"/>
        </p:nvSpPr>
        <p:spPr>
          <a:xfrm>
            <a:off x="-640935" y="5606038"/>
            <a:ext cx="13442535" cy="1140864"/>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5C77F9-0C2E-E49C-992B-DF309257EEB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38A0713-A350-9142-EADC-FBC193BE45A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064C83D-CCDB-27CD-2F85-154C610A3D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6C1B90-E236-DD58-61AB-4AF9AEBA90A6}"/>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AD2B41F2-C9AB-F2DE-B677-5D9FB46733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9478E3-00BD-82E1-5978-74529EE93615}"/>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39432026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5FA46F4-959D-0FE1-D1AA-65EB6D1BC600}"/>
              </a:ext>
            </a:extLst>
          </p:cNvPr>
          <p:cNvSpPr/>
          <p:nvPr userDrawn="1"/>
        </p:nvSpPr>
        <p:spPr>
          <a:xfrm>
            <a:off x="-640935" y="5606038"/>
            <a:ext cx="13442535" cy="1140864"/>
          </a:xfrm>
          <a:prstGeom prst="rect">
            <a:avLst/>
          </a:prstGeom>
          <a:solidFill>
            <a:schemeClr val="accent4"/>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A4FCFF7-28F9-0256-58E7-FC990290BC6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3581A75-5E1F-223F-A8E2-B315F870DB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812E791-92E0-793E-DD20-C63CDADAEC3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EBCC9A-D90E-2602-5CD4-8626B1615852}"/>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CFEDBE56-221A-BC5B-5155-D382A6A515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5C611C0-F76B-681D-9F3E-EE776730CC63}"/>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23348452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055911-D8E0-E451-AE4D-D05860984657}"/>
              </a:ext>
            </a:extLst>
          </p:cNvPr>
          <p:cNvSpPr/>
          <p:nvPr userDrawn="1"/>
        </p:nvSpPr>
        <p:spPr>
          <a:xfrm>
            <a:off x="-640935" y="5606038"/>
            <a:ext cx="13442535" cy="1140864"/>
          </a:xfrm>
          <a:prstGeom prst="rect">
            <a:avLst/>
          </a:prstGeom>
          <a:solidFill>
            <a:schemeClr val="accent4"/>
          </a:solidFill>
          <a:ln w="76200">
            <a:solidFill>
              <a:srgbClr val="0297B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10F289-822A-6F1A-B53B-15A63E05214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0207F1E-1815-8453-8281-B3F342B9FCE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715B53-0655-697D-1C41-005938C7935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95A3D75-4532-98B4-B0B4-2301A1213E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6B4FC1-F032-73D8-3EB3-DBA115EAFC7D}"/>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2481315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B7D4974-88DF-C73B-8943-6F6A490FFAF5}"/>
              </a:ext>
            </a:extLst>
          </p:cNvPr>
          <p:cNvSpPr/>
          <p:nvPr userDrawn="1"/>
        </p:nvSpPr>
        <p:spPr>
          <a:xfrm rot="16200000">
            <a:off x="-5883068" y="5545078"/>
            <a:ext cx="13442535" cy="1140864"/>
          </a:xfrm>
          <a:prstGeom prst="rect">
            <a:avLst/>
          </a:prstGeom>
          <a:solidFill>
            <a:schemeClr val="accent4"/>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Vertical Title 1">
            <a:extLst>
              <a:ext uri="{FF2B5EF4-FFF2-40B4-BE49-F238E27FC236}">
                <a16:creationId xmlns:a16="http://schemas.microsoft.com/office/drawing/2014/main" id="{A5306381-16EC-997D-3C8C-951080C4711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26B3D4D-03E6-DC1A-E08D-2E843FDC859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C61D6-56A9-BB50-4F0A-1729C1312C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70A0900-99C0-2DC1-1DC3-E27C60E786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3565AA-4FC8-F963-9C1B-2BDF15FBA3B4}"/>
              </a:ext>
            </a:extLst>
          </p:cNvPr>
          <p:cNvSpPr>
            <a:spLocks noGrp="1"/>
          </p:cNvSpPr>
          <p:nvPr>
            <p:ph type="sldNum" sz="quarter" idx="12"/>
          </p:nvPr>
        </p:nvSpPr>
        <p:spPr/>
        <p:txBody>
          <a:bodyPr/>
          <a:lstStyle/>
          <a:p>
            <a:fld id="{6830DB32-82E8-4744-9BB4-95323C73E842}" type="slidenum">
              <a:rPr lang="en-US" smtClean="0"/>
              <a:t>‹#›</a:t>
            </a:fld>
            <a:endParaRPr lang="en-US"/>
          </a:p>
        </p:txBody>
      </p:sp>
    </p:spTree>
    <p:extLst>
      <p:ext uri="{BB962C8B-B14F-4D97-AF65-F5344CB8AC3E}">
        <p14:creationId xmlns:p14="http://schemas.microsoft.com/office/powerpoint/2010/main" val="32656847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D2AF3450-104B-47D0-B01B-DC08566F9D2C}"/>
              </a:ext>
            </a:extLst>
          </p:cNvPr>
          <p:cNvSpPr>
            <a:spLocks noGrp="1"/>
          </p:cNvSpPr>
          <p:nvPr>
            <p:ph type="pic" sz="quarter" idx="10"/>
          </p:nvPr>
        </p:nvSpPr>
        <p:spPr>
          <a:xfrm>
            <a:off x="3686175" y="0"/>
            <a:ext cx="8505825" cy="6858000"/>
          </a:xfrm>
          <a:custGeom>
            <a:avLst/>
            <a:gdLst>
              <a:gd name="connsiteX0" fmla="*/ 1701752 w 8505825"/>
              <a:gd name="connsiteY0" fmla="*/ 0 h 6858000"/>
              <a:gd name="connsiteX1" fmla="*/ 8505825 w 8505825"/>
              <a:gd name="connsiteY1" fmla="*/ 0 h 6858000"/>
              <a:gd name="connsiteX2" fmla="*/ 8505825 w 8505825"/>
              <a:gd name="connsiteY2" fmla="*/ 6858000 h 6858000"/>
              <a:gd name="connsiteX3" fmla="*/ 0 w 8505825"/>
              <a:gd name="connsiteY3" fmla="*/ 6858000 h 6858000"/>
              <a:gd name="connsiteX4" fmla="*/ 0 w 8505825"/>
              <a:gd name="connsiteY4" fmla="*/ 6837396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5825" h="6858000">
                <a:moveTo>
                  <a:pt x="1701752" y="0"/>
                </a:moveTo>
                <a:lnTo>
                  <a:pt x="8505825" y="0"/>
                </a:lnTo>
                <a:lnTo>
                  <a:pt x="8505825" y="6858000"/>
                </a:lnTo>
                <a:lnTo>
                  <a:pt x="0" y="6858000"/>
                </a:lnTo>
                <a:lnTo>
                  <a:pt x="0" y="6837396"/>
                </a:lnTo>
                <a:close/>
              </a:path>
            </a:pathLst>
          </a:custGeom>
        </p:spPr>
        <p:txBody>
          <a:bodyPr wrap="square" anchor="ctr">
            <a:noAutofit/>
          </a:bodyPr>
          <a:lstStyle>
            <a:lvl1pPr marL="0" indent="0" algn="ctr">
              <a:buNone/>
              <a:defRPr/>
            </a:lvl1pPr>
          </a:lstStyle>
          <a:p>
            <a:r>
              <a:rPr lang="en-US"/>
              <a:t>Click icon to add picture</a:t>
            </a:r>
          </a:p>
        </p:txBody>
      </p:sp>
      <p:cxnSp>
        <p:nvCxnSpPr>
          <p:cNvPr id="13" name="Straight Connector 12">
            <a:extLst>
              <a:ext uri="{FF2B5EF4-FFF2-40B4-BE49-F238E27FC236}">
                <a16:creationId xmlns:a16="http://schemas.microsoft.com/office/drawing/2014/main" id="{93C4921B-870F-DA4B-99FE-526B47FAF5FF}"/>
              </a:ext>
            </a:extLst>
          </p:cNvPr>
          <p:cNvCxnSpPr/>
          <p:nvPr userDrawn="1"/>
        </p:nvCxnSpPr>
        <p:spPr>
          <a:xfrm flipH="1">
            <a:off x="3510116" y="0"/>
            <a:ext cx="1533832" cy="6091084"/>
          </a:xfrm>
          <a:prstGeom prst="line">
            <a:avLst/>
          </a:prstGeom>
          <a:ln w="9525">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Title 11">
            <a:extLst>
              <a:ext uri="{FF2B5EF4-FFF2-40B4-BE49-F238E27FC236}">
                <a16:creationId xmlns:a16="http://schemas.microsoft.com/office/drawing/2014/main" id="{3C217E0E-2C1A-4D03-BC55-D7D6609B8121}"/>
              </a:ext>
            </a:extLst>
          </p:cNvPr>
          <p:cNvSpPr>
            <a:spLocks noGrp="1"/>
          </p:cNvSpPr>
          <p:nvPr>
            <p:ph type="title"/>
          </p:nvPr>
        </p:nvSpPr>
        <p:spPr>
          <a:xfrm>
            <a:off x="693683" y="879635"/>
            <a:ext cx="7659486" cy="1198178"/>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rgbClr val="0297B7"/>
          </a:solidFill>
        </p:spPr>
        <p:txBody>
          <a:bodyPr wrap="square" lIns="320040">
            <a:noAutofit/>
          </a:bodyPr>
          <a:lstStyle>
            <a:lvl1pPr>
              <a:defRPr sz="4000" b="1" i="0" cap="all" spc="300" baseline="0">
                <a:solidFill>
                  <a:schemeClr val="bg1"/>
                </a:solidFill>
                <a:latin typeface="Montserrat" pitchFamily="2" charset="77"/>
              </a:defRPr>
            </a:lvl1pPr>
          </a:lstStyle>
          <a:p>
            <a:r>
              <a:rPr lang="en-US"/>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p:nvPr>
        </p:nvSpPr>
        <p:spPr>
          <a:xfrm>
            <a:off x="916016" y="2551819"/>
            <a:ext cx="2952599" cy="1781642"/>
          </a:xfrm>
        </p:spPr>
        <p:txBody>
          <a:bodyPr>
            <a:normAutofit/>
          </a:bodyPr>
          <a:lstStyle>
            <a:lvl1pPr marL="0" indent="0" algn="l">
              <a:buNone/>
              <a:defRPr sz="2000" b="0" i="0" spc="140" baseline="0">
                <a:solidFill>
                  <a:schemeClr val="tx2"/>
                </a:solidFill>
                <a:latin typeface="Montserrat Medium"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973792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666B3F2-0A9C-4E35-BA10-FEE3D8F3BC6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AA0171-27AD-4A60-BCA8-BAAA09EE992A}"/>
              </a:ext>
            </a:extLst>
          </p:cNvPr>
          <p:cNvSpPr>
            <a:spLocks noGrp="1"/>
          </p:cNvSpPr>
          <p:nvPr>
            <p:ph type="ctrTitle" hasCustomPrompt="1"/>
          </p:nvPr>
        </p:nvSpPr>
        <p:spPr>
          <a:xfrm>
            <a:off x="5348377" y="938446"/>
            <a:ext cx="6699243" cy="1753300"/>
          </a:xfrm>
        </p:spPr>
        <p:txBody>
          <a:bodyPr anchor="t">
            <a:normAutofit/>
          </a:bodyPr>
          <a:lstStyle>
            <a:lvl1pPr algn="l">
              <a:defRPr sz="4800">
                <a:solidFill>
                  <a:srgbClr val="000000"/>
                </a:solidFill>
              </a:defRPr>
            </a:lvl1pPr>
          </a:lstStyle>
          <a:p>
            <a:r>
              <a:rPr lang="en-US" dirty="0"/>
              <a:t>CLICK TO EDIT MASTER TITLE STYLE</a:t>
            </a:r>
          </a:p>
        </p:txBody>
      </p:sp>
      <p:sp>
        <p:nvSpPr>
          <p:cNvPr id="3" name="Subtitle 2">
            <a:extLst>
              <a:ext uri="{FF2B5EF4-FFF2-40B4-BE49-F238E27FC236}">
                <a16:creationId xmlns:a16="http://schemas.microsoft.com/office/drawing/2014/main" id="{E856BB5E-D09D-419F-B8B1-D98404C09C40}"/>
              </a:ext>
            </a:extLst>
          </p:cNvPr>
          <p:cNvSpPr>
            <a:spLocks noGrp="1"/>
          </p:cNvSpPr>
          <p:nvPr>
            <p:ph type="subTitle" idx="1"/>
          </p:nvPr>
        </p:nvSpPr>
        <p:spPr>
          <a:xfrm>
            <a:off x="5348377" y="3269715"/>
            <a:ext cx="5526049" cy="508656"/>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6" name="Subtitle 2">
            <a:extLst>
              <a:ext uri="{FF2B5EF4-FFF2-40B4-BE49-F238E27FC236}">
                <a16:creationId xmlns:a16="http://schemas.microsoft.com/office/drawing/2014/main" id="{F2489A13-41CA-44D1-8BC3-6AE8311FBDA3}"/>
              </a:ext>
            </a:extLst>
          </p:cNvPr>
          <p:cNvSpPr txBox="1">
            <a:spLocks/>
          </p:cNvSpPr>
          <p:nvPr userDrawn="1"/>
        </p:nvSpPr>
        <p:spPr>
          <a:xfrm>
            <a:off x="4399473" y="4900107"/>
            <a:ext cx="1500996" cy="50865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bg2">
                    <a:lumMod val="10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lumMod val="10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lumMod val="10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lumMod val="10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lumMod val="10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1800" dirty="0"/>
          </a:p>
        </p:txBody>
      </p:sp>
      <p:pic>
        <p:nvPicPr>
          <p:cNvPr id="9" name="Picture 8">
            <a:extLst>
              <a:ext uri="{FF2B5EF4-FFF2-40B4-BE49-F238E27FC236}">
                <a16:creationId xmlns:a16="http://schemas.microsoft.com/office/drawing/2014/main" id="{0B2DF9A2-768B-4FAD-997F-35A6D77CDFA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78604" y="298368"/>
            <a:ext cx="1910596" cy="955298"/>
          </a:xfrm>
          <a:prstGeom prst="rect">
            <a:avLst/>
          </a:prstGeom>
        </p:spPr>
      </p:pic>
      <p:pic>
        <p:nvPicPr>
          <p:cNvPr id="7" name="Picture 6" descr="Logo&#10;&#10;Description automatically generated">
            <a:extLst>
              <a:ext uri="{FF2B5EF4-FFF2-40B4-BE49-F238E27FC236}">
                <a16:creationId xmlns:a16="http://schemas.microsoft.com/office/drawing/2014/main" id="{266E2C2F-3A76-4048-8C94-A650328249AB}"/>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0469" y="5388408"/>
            <a:ext cx="3711740" cy="1262410"/>
          </a:xfrm>
          <a:prstGeom prst="rect">
            <a:avLst/>
          </a:prstGeom>
        </p:spPr>
      </p:pic>
    </p:spTree>
    <p:extLst>
      <p:ext uri="{BB962C8B-B14F-4D97-AF65-F5344CB8AC3E}">
        <p14:creationId xmlns:p14="http://schemas.microsoft.com/office/powerpoint/2010/main" val="39605266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0F61D-81F1-42E9-9A0B-D75C2B1D7932}"/>
              </a:ext>
            </a:extLst>
          </p:cNvPr>
          <p:cNvSpPr>
            <a:spLocks noGrp="1"/>
          </p:cNvSpPr>
          <p:nvPr>
            <p:ph type="title"/>
          </p:nvPr>
        </p:nvSpPr>
        <p:spPr>
          <a:xfrm>
            <a:off x="368968" y="244810"/>
            <a:ext cx="11630526" cy="1325563"/>
          </a:xfrm>
        </p:spPr>
        <p:txBody>
          <a:bodyPr/>
          <a:lstStyle>
            <a:lvl1pPr>
              <a:defRPr>
                <a:solidFill>
                  <a:schemeClr val="tx2"/>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D41D367D-5755-4F15-8263-84231CA85E6F}"/>
              </a:ext>
            </a:extLst>
          </p:cNvPr>
          <p:cNvSpPr>
            <a:spLocks noGrp="1"/>
          </p:cNvSpPr>
          <p:nvPr>
            <p:ph idx="1"/>
          </p:nvPr>
        </p:nvSpPr>
        <p:spPr>
          <a:xfrm>
            <a:off x="368969" y="1570373"/>
            <a:ext cx="11630526" cy="419676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089FE84-0C55-484B-AF81-3645C2405379}"/>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348119909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F2D29-8BC5-4EB0-AF1D-2C1D0AF3B13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D332AFD-DA92-4E81-96C4-5AF2A54966D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8D1A19E-8C6C-490C-9295-9FD1CCE6E011}"/>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9DE02E23-82E5-432F-BA08-7713ECC545E9}"/>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718052FD-27FB-475D-8988-E343FB8D78C7}"/>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279743630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0AA7D-3B64-4A84-BD97-E613633354F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1E5E19D-6D91-4F05-9049-4483A2EF72E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8684FF-1444-4BBC-A613-DEE1F8BAD5A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C7C117-E0CB-4ADA-AD1F-224C0858EB19}"/>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7FEF5381-21A3-4AEF-8DE0-909999FEF25F}"/>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8D9CE71-49DC-46D4-8411-2AEFCC8CBE45}"/>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142552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61DBB-6EA2-43D1-80BB-2E86DD1621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5FD39DE-9C41-435E-B969-CFFB6F6A3AC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D7627-0FF0-44AF-9398-300CD455BE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83021D-45AB-4E8D-8F47-E5404715A5F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380E66D-7FE2-4962-8A99-45BAFA162B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5284B7-96EA-4DA2-B942-4A0421CABB42}"/>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8" name="Footer Placeholder 7">
            <a:extLst>
              <a:ext uri="{FF2B5EF4-FFF2-40B4-BE49-F238E27FC236}">
                <a16:creationId xmlns:a16="http://schemas.microsoft.com/office/drawing/2014/main" id="{99AEB105-D9EE-4D6F-8928-C1EB023DA4B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FEA65B-808C-48A1-A250-497F4E937A90}"/>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9746164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DA0D-BA18-44AA-844C-620A38DE829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01B39B-EA06-4903-8CBB-E2C7CE624FA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6586125-2F84-4421-83A5-1EC7875712C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763BF81-C0FF-4C5C-AFD2-3FA9BBB85D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D77B4A7-5DF9-44B1-9C02-6D3C4BE001A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B7FDC1-1D0D-4898-A088-7C1A6C22737A}"/>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5B898043-9AB4-4457-BD91-274ED22F13D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9" name="Slide Number Placeholder 8">
            <a:extLst>
              <a:ext uri="{FF2B5EF4-FFF2-40B4-BE49-F238E27FC236}">
                <a16:creationId xmlns:a16="http://schemas.microsoft.com/office/drawing/2014/main" id="{BDEB957B-4543-475D-A6F9-549B305E5A09}"/>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16157862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CF0D8-3BFC-4E77-92F5-8AA0D289BE6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014AD00-1185-400B-B0C6-373418398206}"/>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F82D5E97-9ABA-4B5F-9BA3-85E7C54B13FE}"/>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Slide Number Placeholder 4">
            <a:extLst>
              <a:ext uri="{FF2B5EF4-FFF2-40B4-BE49-F238E27FC236}">
                <a16:creationId xmlns:a16="http://schemas.microsoft.com/office/drawing/2014/main" id="{EA4030D0-CBB5-40F6-8505-2D28583C30C2}"/>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381165028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ast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4C064-CC25-4739-879D-5982C17136D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4" name="Picture 3">
            <a:extLst>
              <a:ext uri="{FF2B5EF4-FFF2-40B4-BE49-F238E27FC236}">
                <a16:creationId xmlns:a16="http://schemas.microsoft.com/office/drawing/2014/main" id="{4809A225-45EC-4389-B8DD-AF9A2AA30B63}"/>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653128" y="335630"/>
            <a:ext cx="1761548" cy="880774"/>
          </a:xfrm>
          <a:prstGeom prst="rect">
            <a:avLst/>
          </a:prstGeom>
        </p:spPr>
      </p:pic>
      <p:pic>
        <p:nvPicPr>
          <p:cNvPr id="5" name="Picture 4" descr="Logo&#10;&#10;Description automatically generated">
            <a:extLst>
              <a:ext uri="{FF2B5EF4-FFF2-40B4-BE49-F238E27FC236}">
                <a16:creationId xmlns:a16="http://schemas.microsoft.com/office/drawing/2014/main" id="{359654F8-411E-4B1A-98C1-F930628DF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900469" y="5388408"/>
            <a:ext cx="3711740" cy="1262410"/>
          </a:xfrm>
          <a:prstGeom prst="rect">
            <a:avLst/>
          </a:prstGeom>
        </p:spPr>
      </p:pic>
    </p:spTree>
    <p:extLst>
      <p:ext uri="{BB962C8B-B14F-4D97-AF65-F5344CB8AC3E}">
        <p14:creationId xmlns:p14="http://schemas.microsoft.com/office/powerpoint/2010/main" val="356408950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96862A-B133-49E1-9D7B-FACD6803FE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4CFD81A-5EAF-4D04-9012-25BF00E603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4B2DFF2-E0AD-494C-80C9-E0FCF55D0A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971D8-CAED-4798-9E70-B82EDA96FF66}"/>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22F33F74-15C8-449E-9CD3-EA9EC0F6216C}"/>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4C63C3A5-B04A-464C-BA00-D370EEA0E978}"/>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685607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49EE1-95B1-4ACC-8D33-4A1539ED46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0F36D3-659A-47C0-A1A3-F21DFDD6ACD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C2CB1986-1F6B-4D84-8FDB-D898304755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F218DF-92DA-4BB5-BA7B-0A8A8AFAAC2E}"/>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4393B8A9-95E5-47FE-8506-89FC0319F812}"/>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01A7EA0B-D088-45E4-AC1A-9557E9ECA0C5}"/>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23986302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EEE22-CE52-4229-AD71-49F3B146507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0B9D07E-9F71-4116-BF20-AEF72A68277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EB82E9-7886-41FD-ABD0-4BBAB0DFAEBE}"/>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8CD5F3B-81C1-4B67-A847-D1053EBF29C6}"/>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91348931-C460-49B7-BB6F-6DE088401AA3}"/>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35128710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E23D206-4DC2-4D41-B3C3-5729C661C6F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F0D5B5F-8702-4232-AC18-51E91471643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DC4E25-9E1C-4CE3-A438-4BF526E2F42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5C8D1CF7-DB91-456A-BBFB-0C396687BD1A}"/>
              </a:ext>
            </a:extLst>
          </p:cNvPr>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6" name="Slide Number Placeholder 5">
            <a:extLst>
              <a:ext uri="{FF2B5EF4-FFF2-40B4-BE49-F238E27FC236}">
                <a16:creationId xmlns:a16="http://schemas.microsoft.com/office/drawing/2014/main" id="{218CC643-1799-4FD9-B444-8C61856D8DD1}"/>
              </a:ext>
            </a:extLst>
          </p:cNvPr>
          <p:cNvSpPr>
            <a:spLocks noGrp="1"/>
          </p:cNvSpPr>
          <p:nvPr>
            <p:ph type="sldNum" sz="quarter" idx="12"/>
          </p:nvPr>
        </p:nvSpPr>
        <p:spPr/>
        <p:txBody>
          <a:bodyPr/>
          <a:lstStyle/>
          <a:p>
            <a:fld id="{B2FC858B-D40A-4EBF-A4CB-76C3403E0F37}" type="slidenum">
              <a:rPr lang="en-US" smtClean="0"/>
              <a:t>‹#›</a:t>
            </a:fld>
            <a:endParaRPr lang="en-US" dirty="0"/>
          </a:p>
        </p:txBody>
      </p:sp>
    </p:spTree>
    <p:extLst>
      <p:ext uri="{BB962C8B-B14F-4D97-AF65-F5344CB8AC3E}">
        <p14:creationId xmlns:p14="http://schemas.microsoft.com/office/powerpoint/2010/main" val="15983086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_Agenda">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0E4CF5DD-CBE5-4EB9-A4BC-203E89BB4963}"/>
              </a:ext>
            </a:extLst>
          </p:cNvPr>
          <p:cNvSpPr/>
          <p:nvPr userDrawn="1"/>
        </p:nvSpPr>
        <p:spPr>
          <a:xfrm flipH="1">
            <a:off x="1" y="-2530"/>
            <a:ext cx="3833419" cy="6910708"/>
          </a:xfrm>
          <a:custGeom>
            <a:avLst/>
            <a:gdLst>
              <a:gd name="connsiteX0" fmla="*/ 3833419 w 3833419"/>
              <a:gd name="connsiteY0" fmla="*/ 0 h 6910708"/>
              <a:gd name="connsiteX1" fmla="*/ 0 w 3833419"/>
              <a:gd name="connsiteY1" fmla="*/ 10347 h 6910708"/>
              <a:gd name="connsiteX2" fmla="*/ 2062219 w 3833419"/>
              <a:gd name="connsiteY2" fmla="*/ 6885670 h 6910708"/>
              <a:gd name="connsiteX3" fmla="*/ 3833419 w 3833419"/>
              <a:gd name="connsiteY3" fmla="*/ 6910708 h 6910708"/>
            </a:gdLst>
            <a:ahLst/>
            <a:cxnLst>
              <a:cxn ang="0">
                <a:pos x="connsiteX0" y="connsiteY0"/>
              </a:cxn>
              <a:cxn ang="0">
                <a:pos x="connsiteX1" y="connsiteY1"/>
              </a:cxn>
              <a:cxn ang="0">
                <a:pos x="connsiteX2" y="connsiteY2"/>
              </a:cxn>
              <a:cxn ang="0">
                <a:pos x="connsiteX3" y="connsiteY3"/>
              </a:cxn>
            </a:cxnLst>
            <a:rect l="l" t="t" r="r" b="b"/>
            <a:pathLst>
              <a:path w="3833419" h="6910708">
                <a:moveTo>
                  <a:pt x="3833419" y="0"/>
                </a:moveTo>
                <a:lnTo>
                  <a:pt x="0" y="10347"/>
                </a:lnTo>
                <a:lnTo>
                  <a:pt x="2062219" y="6885670"/>
                </a:lnTo>
                <a:lnTo>
                  <a:pt x="3833419" y="6910708"/>
                </a:lnTo>
                <a:close/>
              </a:path>
            </a:pathLst>
          </a:cu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dirty="0"/>
          </a:p>
        </p:txBody>
      </p:sp>
      <p:sp>
        <p:nvSpPr>
          <p:cNvPr id="8" name="Table Placeholder 17">
            <a:extLst>
              <a:ext uri="{FF2B5EF4-FFF2-40B4-BE49-F238E27FC236}">
                <a16:creationId xmlns:a16="http://schemas.microsoft.com/office/drawing/2014/main" id="{80088C68-8CBC-4E48-A2B9-5D81B7223DE0}"/>
              </a:ext>
            </a:extLst>
          </p:cNvPr>
          <p:cNvSpPr>
            <a:spLocks noGrp="1"/>
          </p:cNvSpPr>
          <p:nvPr>
            <p:ph type="tbl" sz="quarter" idx="14"/>
          </p:nvPr>
        </p:nvSpPr>
        <p:spPr>
          <a:xfrm>
            <a:off x="3875148" y="587487"/>
            <a:ext cx="8049761" cy="5667217"/>
          </a:xfrm>
        </p:spPr>
        <p:txBody>
          <a:bodyPr/>
          <a:lstStyle/>
          <a:p>
            <a:endParaRPr lang="en-US" dirty="0"/>
          </a:p>
        </p:txBody>
      </p:sp>
      <p:sp>
        <p:nvSpPr>
          <p:cNvPr id="2" name="Title 1">
            <a:extLst>
              <a:ext uri="{FF2B5EF4-FFF2-40B4-BE49-F238E27FC236}">
                <a16:creationId xmlns:a16="http://schemas.microsoft.com/office/drawing/2014/main" id="{2869474D-8203-475E-BDA3-C12AE6B3698E}"/>
              </a:ext>
            </a:extLst>
          </p:cNvPr>
          <p:cNvSpPr>
            <a:spLocks noGrp="1"/>
          </p:cNvSpPr>
          <p:nvPr>
            <p:ph type="title" hasCustomPrompt="1"/>
          </p:nvPr>
        </p:nvSpPr>
        <p:spPr>
          <a:xfrm>
            <a:off x="292233" y="158497"/>
            <a:ext cx="3257084" cy="1382156"/>
          </a:xfrm>
        </p:spPr>
        <p:txBody>
          <a:bodyPr/>
          <a:lstStyle>
            <a:lvl1pPr>
              <a:defRPr/>
            </a:lvl1pPr>
          </a:lstStyle>
          <a:p>
            <a:r>
              <a:rPr lang="en-US" dirty="0"/>
              <a:t>Agenda</a:t>
            </a:r>
          </a:p>
        </p:txBody>
      </p:sp>
      <p:pic>
        <p:nvPicPr>
          <p:cNvPr id="5" name="Picture 4" descr="Logo&#10;&#10;Description automatically generated with medium confidence">
            <a:extLst>
              <a:ext uri="{FF2B5EF4-FFF2-40B4-BE49-F238E27FC236}">
                <a16:creationId xmlns:a16="http://schemas.microsoft.com/office/drawing/2014/main" id="{D2E0662A-0DA8-4FCF-A83A-F960164AD739}"/>
              </a:ext>
            </a:extLst>
          </p:cNvPr>
          <p:cNvPicPr>
            <a:picLocks noChangeAspect="1"/>
          </p:cNvPicPr>
          <p:nvPr userDrawn="1"/>
        </p:nvPicPr>
        <p:blipFill>
          <a:blip r:embed="rId2"/>
          <a:stretch>
            <a:fillRect/>
          </a:stretch>
        </p:blipFill>
        <p:spPr>
          <a:xfrm>
            <a:off x="376991" y="6393026"/>
            <a:ext cx="1151021" cy="306479"/>
          </a:xfrm>
          <a:prstGeom prst="rect">
            <a:avLst/>
          </a:prstGeom>
        </p:spPr>
      </p:pic>
    </p:spTree>
    <p:extLst>
      <p:ext uri="{BB962C8B-B14F-4D97-AF65-F5344CB8AC3E}">
        <p14:creationId xmlns:p14="http://schemas.microsoft.com/office/powerpoint/2010/main" val="3921016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471E8-09AD-41F3-87C2-99AE3889A9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C2CAE35-EA96-4BCE-B8A6-EB2CBACF8FA9}"/>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4" name="Footer Placeholder 3">
            <a:extLst>
              <a:ext uri="{FF2B5EF4-FFF2-40B4-BE49-F238E27FC236}">
                <a16:creationId xmlns:a16="http://schemas.microsoft.com/office/drawing/2014/main" id="{130F5D79-2513-4170-94FE-261202B4365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2857D7-E422-439D-954C-CB7DC68169DD}"/>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1836241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3813DB-D0BD-45B2-BB46-DC2E4BCA51F2}"/>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3" name="Footer Placeholder 2">
            <a:extLst>
              <a:ext uri="{FF2B5EF4-FFF2-40B4-BE49-F238E27FC236}">
                <a16:creationId xmlns:a16="http://schemas.microsoft.com/office/drawing/2014/main" id="{A1693117-CDFC-4945-818D-414DCCC329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54EBF3-E770-4603-9416-F7B1A662F45A}"/>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2738046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D43C5-D0F7-4423-AEEA-669FE32435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E517EB-8DF0-4A2F-80F9-DC978A15CE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D6C2B37-E431-4215-A129-294420CB44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F05883-4211-4260-A19C-F749A13BAAF5}"/>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6" name="Footer Placeholder 5">
            <a:extLst>
              <a:ext uri="{FF2B5EF4-FFF2-40B4-BE49-F238E27FC236}">
                <a16:creationId xmlns:a16="http://schemas.microsoft.com/office/drawing/2014/main" id="{83E0B585-8C89-40BD-9AF1-3A03D05B8B7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CF7DCA1-7C15-4325-812C-80914CB44580}"/>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15615281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A2F2-F37D-4301-BE6E-972273D9BD8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305ADF-A474-464B-924C-E2D9BAE07F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583EE65-B204-4064-BEAC-38693E8D8E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56F7ADC-1691-43F9-A52B-BC290EF3CE0C}"/>
              </a:ext>
            </a:extLst>
          </p:cNvPr>
          <p:cNvSpPr>
            <a:spLocks noGrp="1"/>
          </p:cNvSpPr>
          <p:nvPr>
            <p:ph type="dt" sz="half" idx="10"/>
          </p:nvPr>
        </p:nvSpPr>
        <p:spPr/>
        <p:txBody>
          <a:bodyPr/>
          <a:lstStyle/>
          <a:p>
            <a:fld id="{3423E6A4-D0DD-4A48-BE59-F682F2A454E3}" type="datetimeFigureOut">
              <a:rPr lang="en-US" smtClean="0"/>
              <a:t>5/31/2022</a:t>
            </a:fld>
            <a:endParaRPr lang="en-US"/>
          </a:p>
        </p:txBody>
      </p:sp>
      <p:sp>
        <p:nvSpPr>
          <p:cNvPr id="6" name="Footer Placeholder 5">
            <a:extLst>
              <a:ext uri="{FF2B5EF4-FFF2-40B4-BE49-F238E27FC236}">
                <a16:creationId xmlns:a16="http://schemas.microsoft.com/office/drawing/2014/main" id="{92E9A6DD-6F3F-4DA7-9486-E23A4EDF7F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A39DA15-FF09-4188-9A84-55DCD7020EE2}"/>
              </a:ext>
            </a:extLst>
          </p:cNvPr>
          <p:cNvSpPr>
            <a:spLocks noGrp="1"/>
          </p:cNvSpPr>
          <p:nvPr>
            <p:ph type="sldNum" sz="quarter" idx="12"/>
          </p:nvPr>
        </p:nvSpPr>
        <p:spPr/>
        <p:txBody>
          <a:bodyPr/>
          <a:lstStyle/>
          <a:p>
            <a:fld id="{F75DFFF4-3F3C-4528-B817-BBE566AE6CCB}" type="slidenum">
              <a:rPr lang="en-US" smtClean="0"/>
              <a:t>‹#›</a:t>
            </a:fld>
            <a:endParaRPr lang="en-US"/>
          </a:p>
        </p:txBody>
      </p:sp>
    </p:spTree>
    <p:extLst>
      <p:ext uri="{BB962C8B-B14F-4D97-AF65-F5344CB8AC3E}">
        <p14:creationId xmlns:p14="http://schemas.microsoft.com/office/powerpoint/2010/main" val="3681558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theme" Target="../theme/theme5.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3.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37995A0-9684-40DF-B07C-26894FBCA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396741E-8005-49CA-94F6-5594D379466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C03D829-60CB-448F-869C-032AEDCD2E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23E6A4-D0DD-4A48-BE59-F682F2A454E3}" type="datetimeFigureOut">
              <a:rPr lang="en-US" smtClean="0"/>
              <a:t>5/31/2022</a:t>
            </a:fld>
            <a:endParaRPr lang="en-US"/>
          </a:p>
        </p:txBody>
      </p:sp>
      <p:sp>
        <p:nvSpPr>
          <p:cNvPr id="5" name="Footer Placeholder 4">
            <a:extLst>
              <a:ext uri="{FF2B5EF4-FFF2-40B4-BE49-F238E27FC236}">
                <a16:creationId xmlns:a16="http://schemas.microsoft.com/office/drawing/2014/main" id="{55667C2A-31F6-438F-9C39-04E36EFD4A3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1DE6921-B567-4E61-A8C0-2D109F030F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75DFFF4-3F3C-4528-B817-BBE566AE6CCB}" type="slidenum">
              <a:rPr lang="en-US" smtClean="0"/>
              <a:t>‹#›</a:t>
            </a:fld>
            <a:endParaRPr lang="en-US"/>
          </a:p>
        </p:txBody>
      </p:sp>
    </p:spTree>
    <p:extLst>
      <p:ext uri="{BB962C8B-B14F-4D97-AF65-F5344CB8AC3E}">
        <p14:creationId xmlns:p14="http://schemas.microsoft.com/office/powerpoint/2010/main" val="328602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181220BD-8402-40E4-AF5E-19F2B280DBAE}" type="datetimeFigureOut">
              <a:rPr lang="en-US" smtClean="0"/>
              <a:t>5/31/2022</a:t>
            </a:fld>
            <a:endParaRPr lang="en-US"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dirty="0"/>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EE0C76F8-6282-403F-A447-9B722F965955}" type="slidenum">
              <a:rPr lang="en-US" smtClean="0"/>
              <a:t>‹#›</a:t>
            </a:fld>
            <a:endParaRPr lang="en-US" dirty="0"/>
          </a:p>
        </p:txBody>
      </p:sp>
    </p:spTree>
    <p:extLst>
      <p:ext uri="{BB962C8B-B14F-4D97-AF65-F5344CB8AC3E}">
        <p14:creationId xmlns:p14="http://schemas.microsoft.com/office/powerpoint/2010/main" val="36196335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BEA5232-8F00-1441-A9BB-2C1C27F043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87DBF5A-7592-CD45-AD35-A203492222F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025F7F-D576-2040-948A-CE14BE04204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06DF5C-0D46-204C-B781-1FF7DF04C1E8}" type="datetimeFigureOut">
              <a:rPr lang="en-US" smtClean="0"/>
              <a:t>5/31/2022</a:t>
            </a:fld>
            <a:endParaRPr lang="en-US" dirty="0"/>
          </a:p>
        </p:txBody>
      </p:sp>
      <p:sp>
        <p:nvSpPr>
          <p:cNvPr id="5" name="Footer Placeholder 4">
            <a:extLst>
              <a:ext uri="{FF2B5EF4-FFF2-40B4-BE49-F238E27FC236}">
                <a16:creationId xmlns:a16="http://schemas.microsoft.com/office/drawing/2014/main" id="{719C28B5-B265-AA4C-8D50-47058246DC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A5460FAF-680C-A94A-9381-09A3D2E0261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ECD546-2E25-A54D-BEF5-EC0912583F8F}" type="slidenum">
              <a:rPr lang="en-US" smtClean="0"/>
              <a:t>‹#›</a:t>
            </a:fld>
            <a:endParaRPr lang="en-US" dirty="0"/>
          </a:p>
        </p:txBody>
      </p:sp>
    </p:spTree>
    <p:extLst>
      <p:ext uri="{BB962C8B-B14F-4D97-AF65-F5344CB8AC3E}">
        <p14:creationId xmlns:p14="http://schemas.microsoft.com/office/powerpoint/2010/main" val="352226026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881181-0820-6871-5BAD-6381883596A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C54BF97-AC1E-0588-A7EC-B0D9DD44536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B77FE3-53E6-523F-42DD-C2A7D1FB71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7A3F7707-232C-6C8E-9EA7-B4C1EF087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ECCEF09-9CE8-A946-B145-AD1B4D123D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30DB32-82E8-4744-9BB4-95323C73E842}" type="slidenum">
              <a:rPr lang="en-US" smtClean="0"/>
              <a:t>‹#›</a:t>
            </a:fld>
            <a:endParaRPr lang="en-US"/>
          </a:p>
        </p:txBody>
      </p:sp>
    </p:spTree>
    <p:extLst>
      <p:ext uri="{BB962C8B-B14F-4D97-AF65-F5344CB8AC3E}">
        <p14:creationId xmlns:p14="http://schemas.microsoft.com/office/powerpoint/2010/main" val="29242814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70E00BE-9794-43F9-989A-C9A87347A4CC}"/>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F06D4B6D-D789-43C0-96F6-7C45FC66EC6C}"/>
              </a:ext>
            </a:extLst>
          </p:cNvPr>
          <p:cNvSpPr>
            <a:spLocks noGrp="1"/>
          </p:cNvSpPr>
          <p:nvPr>
            <p:ph type="title"/>
          </p:nvPr>
        </p:nvSpPr>
        <p:spPr>
          <a:xfrm>
            <a:off x="240632" y="365125"/>
            <a:ext cx="117368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83F7CD0-9FBF-4630-A135-265CDEAF4CD8}"/>
              </a:ext>
            </a:extLst>
          </p:cNvPr>
          <p:cNvSpPr>
            <a:spLocks noGrp="1"/>
          </p:cNvSpPr>
          <p:nvPr>
            <p:ph type="body" idx="1"/>
          </p:nvPr>
        </p:nvSpPr>
        <p:spPr>
          <a:xfrm>
            <a:off x="240632" y="1825625"/>
            <a:ext cx="11736800" cy="390942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CEF3806-501C-4458-9667-467041885AC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1063D4B-2257-4EF2-83EF-6FF9F2C47E19}"/>
              </a:ext>
            </a:extLst>
          </p:cNvPr>
          <p:cNvSpPr>
            <a:spLocks noGrp="1"/>
          </p:cNvSpPr>
          <p:nvPr>
            <p:ph type="sldNum" sz="quarter" idx="4"/>
          </p:nvPr>
        </p:nvSpPr>
        <p:spPr>
          <a:xfrm>
            <a:off x="10501727" y="6029865"/>
            <a:ext cx="807754" cy="828136"/>
          </a:xfrm>
          <a:prstGeom prst="rect">
            <a:avLst/>
          </a:prstGeom>
        </p:spPr>
        <p:txBody>
          <a:bodyPr vert="horz" lIns="91440" tIns="45720" rIns="91440" bIns="45720" rtlCol="0" anchor="ctr"/>
          <a:lstStyle>
            <a:lvl1pPr algn="ctr">
              <a:defRPr sz="1200">
                <a:solidFill>
                  <a:schemeClr val="bg1"/>
                </a:solidFill>
              </a:defRPr>
            </a:lvl1pPr>
          </a:lstStyle>
          <a:p>
            <a:fld id="{8D052B49-91DB-49A7-AAF3-8796424A6DFE}" type="slidenum">
              <a:rPr lang="en-US" smtClean="0"/>
              <a:pPr/>
              <a:t>‹#›</a:t>
            </a:fld>
            <a:endParaRPr lang="en-US" dirty="0"/>
          </a:p>
        </p:txBody>
      </p:sp>
      <p:pic>
        <p:nvPicPr>
          <p:cNvPr id="10" name="Picture 9">
            <a:extLst>
              <a:ext uri="{FF2B5EF4-FFF2-40B4-BE49-F238E27FC236}">
                <a16:creationId xmlns:a16="http://schemas.microsoft.com/office/drawing/2014/main" id="{C196131E-F406-47DE-A3E5-C095466A332B}"/>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9476947" y="6288413"/>
            <a:ext cx="866126" cy="433062"/>
          </a:xfrm>
          <a:prstGeom prst="rect">
            <a:avLst/>
          </a:prstGeom>
        </p:spPr>
      </p:pic>
    </p:spTree>
    <p:extLst>
      <p:ext uri="{BB962C8B-B14F-4D97-AF65-F5344CB8AC3E}">
        <p14:creationId xmlns:p14="http://schemas.microsoft.com/office/powerpoint/2010/main" val="3267820928"/>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sldNum="0" hdr="0" ft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lumMod val="1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lumMod val="1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lumMod val="1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lumMod val="1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6.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6.jpg"/><Relationship Id="rId7" Type="http://schemas.openxmlformats.org/officeDocument/2006/relationships/diagramColors" Target="../diagrams/colors2.xm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7.xml"/><Relationship Id="rId4" Type="http://schemas.openxmlformats.org/officeDocument/2006/relationships/image" Target="../media/image10.svg"/></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royce.ledford@dot.state.fl.us" TargetMode="External"/><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51.png"/><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24.xml"/><Relationship Id="rId4" Type="http://schemas.openxmlformats.org/officeDocument/2006/relationships/image" Target="../media/image55.jpeg"/></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7.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24.xml"/><Relationship Id="rId5" Type="http://schemas.openxmlformats.org/officeDocument/2006/relationships/image" Target="../media/image61.png"/><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24.xml"/><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4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24.xml"/><Relationship Id="rId5" Type="http://schemas.openxmlformats.org/officeDocument/2006/relationships/image" Target="../media/image74.pn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9.png"/><Relationship Id="rId1" Type="http://schemas.openxmlformats.org/officeDocument/2006/relationships/slideLayout" Target="../slideLayouts/slideLayout24.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4.xml"/><Relationship Id="rId4"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83.png"/><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24.xml"/><Relationship Id="rId5" Type="http://schemas.openxmlformats.org/officeDocument/2006/relationships/image" Target="../media/image87.png"/><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51.xml"/><Relationship Id="rId4" Type="http://schemas.openxmlformats.org/officeDocument/2006/relationships/image" Target="../media/image14.svg"/></Relationships>
</file>

<file path=ppt/slides/_rels/slide5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5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jpeg"/><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40.xml"/><Relationship Id="rId5" Type="http://schemas.openxmlformats.org/officeDocument/2006/relationships/image" Target="../media/image98.jpeg"/><Relationship Id="rId4" Type="http://schemas.openxmlformats.org/officeDocument/2006/relationships/image" Target="../media/image97.jpe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jpeg"/><Relationship Id="rId1" Type="http://schemas.openxmlformats.org/officeDocument/2006/relationships/slideLayout" Target="../slideLayouts/slideLayout40.xml"/><Relationship Id="rId4" Type="http://schemas.openxmlformats.org/officeDocument/2006/relationships/image" Target="../media/image101.jpeg"/></Relationships>
</file>

<file path=ppt/slides/_rels/slide58.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40.xml"/><Relationship Id="rId5" Type="http://schemas.openxmlformats.org/officeDocument/2006/relationships/image" Target="../media/image106.jpeg"/><Relationship Id="rId4" Type="http://schemas.openxmlformats.org/officeDocument/2006/relationships/image" Target="../media/image105.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6.xml"/><Relationship Id="rId1" Type="http://schemas.openxmlformats.org/officeDocument/2006/relationships/slideLayout" Target="../slideLayouts/slideLayout47.xml"/><Relationship Id="rId5" Type="http://schemas.openxmlformats.org/officeDocument/2006/relationships/image" Target="../media/image17.png"/><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52.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EC38E55-D3E8-4A1F-9B13-16A6558620D4}"/>
              </a:ext>
            </a:extLst>
          </p:cNvPr>
          <p:cNvSpPr>
            <a:spLocks noGrp="1"/>
          </p:cNvSpPr>
          <p:nvPr>
            <p:ph type="ctrTitle"/>
          </p:nvPr>
        </p:nvSpPr>
        <p:spPr/>
        <p:txBody>
          <a:bodyPr>
            <a:normAutofit fontScale="90000"/>
          </a:bodyPr>
          <a:lstStyle/>
          <a:p>
            <a:r>
              <a:rPr lang="en-US" dirty="0">
                <a:solidFill>
                  <a:schemeClr val="tx1"/>
                </a:solidFill>
              </a:rPr>
              <a:t>Community Partnerships for a Lasting Legacy</a:t>
            </a:r>
          </a:p>
        </p:txBody>
      </p:sp>
      <p:sp>
        <p:nvSpPr>
          <p:cNvPr id="5" name="Subtitle 4">
            <a:extLst>
              <a:ext uri="{FF2B5EF4-FFF2-40B4-BE49-F238E27FC236}">
                <a16:creationId xmlns:a16="http://schemas.microsoft.com/office/drawing/2014/main" id="{4A3E7154-560A-4F73-9AC8-34E4E205F093}"/>
              </a:ext>
            </a:extLst>
          </p:cNvPr>
          <p:cNvSpPr>
            <a:spLocks noGrp="1"/>
          </p:cNvSpPr>
          <p:nvPr>
            <p:ph type="subTitle" idx="1"/>
          </p:nvPr>
        </p:nvSpPr>
        <p:spPr>
          <a:xfrm>
            <a:off x="5348377" y="3269714"/>
            <a:ext cx="5526049" cy="644363"/>
          </a:xfrm>
        </p:spPr>
        <p:txBody>
          <a:bodyPr>
            <a:normAutofit fontScale="92500" lnSpcReduction="10000"/>
          </a:bodyPr>
          <a:lstStyle/>
          <a:p>
            <a:pPr>
              <a:spcBef>
                <a:spcPts val="1200"/>
              </a:spcBef>
            </a:pPr>
            <a:r>
              <a:rPr lang="en-US" dirty="0">
                <a:solidFill>
                  <a:schemeClr val="tx1"/>
                </a:solidFill>
              </a:rPr>
              <a:t>Alison Stettner, AICP</a:t>
            </a:r>
            <a:br>
              <a:rPr lang="en-US" dirty="0">
                <a:solidFill>
                  <a:schemeClr val="tx1"/>
                </a:solidFill>
              </a:rPr>
            </a:br>
            <a:r>
              <a:rPr lang="en-US" dirty="0">
                <a:solidFill>
                  <a:schemeClr val="tx1"/>
                </a:solidFill>
              </a:rPr>
              <a:t>Director of the Office of Policy Planning</a:t>
            </a:r>
          </a:p>
          <a:p>
            <a:endParaRPr lang="en-US" dirty="0"/>
          </a:p>
        </p:txBody>
      </p:sp>
      <p:sp>
        <p:nvSpPr>
          <p:cNvPr id="7" name="TextBox 6">
            <a:extLst>
              <a:ext uri="{FF2B5EF4-FFF2-40B4-BE49-F238E27FC236}">
                <a16:creationId xmlns:a16="http://schemas.microsoft.com/office/drawing/2014/main" id="{95BDD964-FB9E-420F-BB53-4F3B11D74C3D}"/>
              </a:ext>
            </a:extLst>
          </p:cNvPr>
          <p:cNvSpPr txBox="1"/>
          <p:nvPr/>
        </p:nvSpPr>
        <p:spPr>
          <a:xfrm>
            <a:off x="4535424" y="4877702"/>
            <a:ext cx="193069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383"/>
                </a:solidFill>
                <a:effectLst/>
                <a:uLnTx/>
                <a:uFillTx/>
                <a:latin typeface="Arial"/>
                <a:ea typeface="+mn-ea"/>
                <a:cs typeface="+mn-cs"/>
              </a:rPr>
              <a:t>June 2, 2022</a:t>
            </a:r>
          </a:p>
        </p:txBody>
      </p:sp>
    </p:spTree>
    <p:extLst>
      <p:ext uri="{BB962C8B-B14F-4D97-AF65-F5344CB8AC3E}">
        <p14:creationId xmlns:p14="http://schemas.microsoft.com/office/powerpoint/2010/main" val="3909888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A203879-FB10-4819-B33B-3CC1D8F905C4}"/>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F7323DD2-399E-4631-9A7F-25072B0E9D81}"/>
              </a:ext>
            </a:extLst>
          </p:cNvPr>
          <p:cNvSpPr>
            <a:spLocks noGrp="1"/>
          </p:cNvSpPr>
          <p:nvPr>
            <p:ph type="ctrTitle"/>
          </p:nvPr>
        </p:nvSpPr>
        <p:spPr>
          <a:xfrm>
            <a:off x="1083733" y="3889218"/>
            <a:ext cx="5478432" cy="1032094"/>
          </a:xfrm>
        </p:spPr>
        <p:txBody>
          <a:bodyPr>
            <a:normAutofit/>
          </a:bodyPr>
          <a:lstStyle/>
          <a:p>
            <a:r>
              <a:rPr lang="en-US" sz="4000" b="1" dirty="0">
                <a:solidFill>
                  <a:srgbClr val="FEFFFF"/>
                </a:solidFill>
                <a:latin typeface="Open Sans" panose="020B0606030504020204" pitchFamily="34" charset="0"/>
                <a:ea typeface="Open Sans" panose="020B0606030504020204" pitchFamily="34" charset="0"/>
                <a:cs typeface="Open Sans" panose="020B0606030504020204" pitchFamily="34" charset="0"/>
              </a:rPr>
              <a:t>Planning Studio</a:t>
            </a:r>
          </a:p>
        </p:txBody>
      </p:sp>
      <p:sp>
        <p:nvSpPr>
          <p:cNvPr id="3" name="Subtitle 2">
            <a:extLst>
              <a:ext uri="{FF2B5EF4-FFF2-40B4-BE49-F238E27FC236}">
                <a16:creationId xmlns:a16="http://schemas.microsoft.com/office/drawing/2014/main" id="{C8F69B7E-DCF9-49F8-8483-BED75AF47C76}"/>
              </a:ext>
            </a:extLst>
          </p:cNvPr>
          <p:cNvSpPr>
            <a:spLocks noGrp="1"/>
          </p:cNvSpPr>
          <p:nvPr>
            <p:ph type="subTitle" idx="1"/>
          </p:nvPr>
        </p:nvSpPr>
        <p:spPr>
          <a:xfrm>
            <a:off x="1083733" y="4944531"/>
            <a:ext cx="5454227" cy="524935"/>
          </a:xfrm>
        </p:spPr>
        <p:txBody>
          <a:bodyPr>
            <a:normAutofit/>
          </a:bodyPr>
          <a:lstStyle/>
          <a:p>
            <a:r>
              <a:rPr lang="en-US" b="1" dirty="0">
                <a:solidFill>
                  <a:schemeClr val="bg1"/>
                </a:solidFill>
              </a:rPr>
              <a:t>June 2022</a:t>
            </a:r>
          </a:p>
        </p:txBody>
      </p:sp>
    </p:spTree>
    <p:extLst>
      <p:ext uri="{BB962C8B-B14F-4D97-AF65-F5344CB8AC3E}">
        <p14:creationId xmlns:p14="http://schemas.microsoft.com/office/powerpoint/2010/main" val="42834966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8">
            <a:extLst>
              <a:ext uri="{FF2B5EF4-FFF2-40B4-BE49-F238E27FC236}">
                <a16:creationId xmlns:a16="http://schemas.microsoft.com/office/drawing/2014/main" id="{DB54D5C0-233F-D67C-E630-9D8BCE33BAA5}"/>
              </a:ext>
            </a:extLst>
          </p:cNvPr>
          <p:cNvPicPr>
            <a:picLocks noChangeAspect="1"/>
          </p:cNvPicPr>
          <p:nvPr/>
        </p:nvPicPr>
        <p:blipFill rotWithShape="1">
          <a:blip r:embed="rId2">
            <a:extLst>
              <a:ext uri="{28A0092B-C50C-407E-A947-70E740481C1C}">
                <a14:useLocalDpi xmlns:a14="http://schemas.microsoft.com/office/drawing/2010/main" val="0"/>
              </a:ext>
            </a:extLst>
          </a:blip>
          <a:srcRect l="10344" r="10344"/>
          <a:stretch/>
        </p:blipFill>
        <p:spPr>
          <a:xfrm>
            <a:off x="2519309"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D3D50D78-5F98-3646-CEEC-D8226CA53342}"/>
              </a:ext>
            </a:extLst>
          </p:cNvPr>
          <p:cNvSpPr>
            <a:spLocks noGrp="1"/>
          </p:cNvSpPr>
          <p:nvPr>
            <p:ph type="title"/>
          </p:nvPr>
        </p:nvSpPr>
        <p:spPr>
          <a:xfrm>
            <a:off x="491613" y="182563"/>
            <a:ext cx="3822189" cy="1899912"/>
          </a:xfrm>
        </p:spPr>
        <p:txBody>
          <a:bodyPr>
            <a:normAutofit/>
          </a:bodyPr>
          <a:lstStyle/>
          <a:p>
            <a:r>
              <a:rPr lang="en-US" sz="28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District 1 had a narrow “planning” focus</a:t>
            </a:r>
            <a:endParaRPr lang="en-US" sz="4000" dirty="0"/>
          </a:p>
        </p:txBody>
      </p:sp>
      <p:sp>
        <p:nvSpPr>
          <p:cNvPr id="3" name="Content Placeholder 2">
            <a:extLst>
              <a:ext uri="{FF2B5EF4-FFF2-40B4-BE49-F238E27FC236}">
                <a16:creationId xmlns:a16="http://schemas.microsoft.com/office/drawing/2014/main" id="{A1C3CC56-CA90-6712-A6B2-C86CD91897E5}"/>
              </a:ext>
            </a:extLst>
          </p:cNvPr>
          <p:cNvSpPr>
            <a:spLocks noGrp="1"/>
          </p:cNvSpPr>
          <p:nvPr>
            <p:ph idx="1"/>
          </p:nvPr>
        </p:nvSpPr>
        <p:spPr>
          <a:xfrm>
            <a:off x="491613" y="2265037"/>
            <a:ext cx="4168776" cy="4112189"/>
          </a:xfrm>
        </p:spPr>
        <p:txBody>
          <a:bodyPr>
            <a:normAutofit/>
          </a:bodyPr>
          <a:lstStyle/>
          <a:p>
            <a:pPr marL="0" lvl="1" indent="0">
              <a:buNone/>
            </a:pPr>
            <a:r>
              <a:rPr lang="en-US" sz="1800" dirty="0"/>
              <a:t>Focused on regional movement of cars and trucks.</a:t>
            </a:r>
          </a:p>
          <a:p>
            <a:pPr marL="0" indent="0">
              <a:buNone/>
            </a:pPr>
            <a:r>
              <a:rPr lang="en-US" sz="1800" dirty="0"/>
              <a:t>Relying on a fractured growth management review process.</a:t>
            </a:r>
          </a:p>
          <a:p>
            <a:pPr marL="0" indent="0">
              <a:buNone/>
            </a:pPr>
            <a:endParaRPr lang="en-US" sz="1800" dirty="0"/>
          </a:p>
          <a:p>
            <a:pPr marL="0" indent="0">
              <a:buNone/>
            </a:pPr>
            <a:r>
              <a:rPr lang="en-US" sz="1800" dirty="0"/>
              <a:t>Problems </a:t>
            </a:r>
          </a:p>
          <a:p>
            <a:pPr marL="285750" lvl="1" indent="-285750"/>
            <a:r>
              <a:rPr lang="en-US" sz="1800" dirty="0"/>
              <a:t>We didn’t have engagement until PD&amp;E, Design, or later</a:t>
            </a:r>
          </a:p>
          <a:p>
            <a:pPr marL="285750" lvl="1" indent="-285750"/>
            <a:r>
              <a:rPr lang="en-US" sz="1800" dirty="0"/>
              <a:t>We were not doing all we could to address mobility for all users</a:t>
            </a:r>
          </a:p>
          <a:p>
            <a:pPr marL="285750" lvl="1" indent="-285750"/>
            <a:r>
              <a:rPr lang="en-US" sz="1800" dirty="0"/>
              <a:t>Missing oppurtunity to discuss future growth and development plans with partners</a:t>
            </a:r>
          </a:p>
          <a:p>
            <a:pPr lvl="1"/>
            <a:endParaRPr lang="en-US" sz="1400" dirty="0"/>
          </a:p>
        </p:txBody>
      </p:sp>
    </p:spTree>
    <p:extLst>
      <p:ext uri="{BB962C8B-B14F-4D97-AF65-F5344CB8AC3E}">
        <p14:creationId xmlns:p14="http://schemas.microsoft.com/office/powerpoint/2010/main" val="12276275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A85970-9BD9-4961-9D83-463B8A941AA8}"/>
              </a:ext>
            </a:extLst>
          </p:cNvPr>
          <p:cNvPicPr>
            <a:picLocks noChangeAspect="1"/>
          </p:cNvPicPr>
          <p:nvPr/>
        </p:nvPicPr>
        <p:blipFill rotWithShape="1">
          <a:blip r:embed="rId3">
            <a:extLst>
              <a:ext uri="{28A0092B-C50C-407E-A947-70E740481C1C}">
                <a14:useLocalDpi xmlns:a14="http://schemas.microsoft.com/office/drawing/2010/main" val="0"/>
              </a:ext>
            </a:extLst>
          </a:blip>
          <a:srcRect l="293" t="52953" r="324" b="15797"/>
          <a:stretch/>
        </p:blipFill>
        <p:spPr>
          <a:xfrm>
            <a:off x="2918578" y="4662286"/>
            <a:ext cx="9303296" cy="2195714"/>
          </a:xfrm>
          <a:prstGeom prst="rect">
            <a:avLst/>
          </a:prstGeom>
        </p:spPr>
      </p:pic>
      <p:pic>
        <p:nvPicPr>
          <p:cNvPr id="13" name="Picture 12" descr="A picture containing text, person, window&#10;&#10;Description automatically generated">
            <a:extLst>
              <a:ext uri="{FF2B5EF4-FFF2-40B4-BE49-F238E27FC236}">
                <a16:creationId xmlns:a16="http://schemas.microsoft.com/office/drawing/2014/main" id="{63A16FAE-8D19-4915-B65E-F8D24F239897}"/>
              </a:ext>
            </a:extLst>
          </p:cNvPr>
          <p:cNvPicPr>
            <a:picLocks noChangeAspect="1"/>
          </p:cNvPicPr>
          <p:nvPr/>
        </p:nvPicPr>
        <p:blipFill rotWithShape="1">
          <a:blip r:embed="rId4">
            <a:extLst>
              <a:ext uri="{28A0092B-C50C-407E-A947-70E740481C1C}">
                <a14:useLocalDpi xmlns:a14="http://schemas.microsoft.com/office/drawing/2010/main" val="0"/>
              </a:ext>
            </a:extLst>
          </a:blip>
          <a:srcRect t="21324" b="43945"/>
          <a:stretch/>
        </p:blipFill>
        <p:spPr>
          <a:xfrm>
            <a:off x="2918577" y="2233977"/>
            <a:ext cx="9310719" cy="2428309"/>
          </a:xfrm>
          <a:prstGeom prst="rect">
            <a:avLst/>
          </a:prstGeom>
        </p:spPr>
      </p:pic>
      <p:pic>
        <p:nvPicPr>
          <p:cNvPr id="15" name="Picture 14">
            <a:extLst>
              <a:ext uri="{FF2B5EF4-FFF2-40B4-BE49-F238E27FC236}">
                <a16:creationId xmlns:a16="http://schemas.microsoft.com/office/drawing/2014/main" id="{7C29A06D-346C-4E18-BE46-E7A53FE5A65F}"/>
              </a:ext>
            </a:extLst>
          </p:cNvPr>
          <p:cNvPicPr>
            <a:picLocks noChangeAspect="1"/>
          </p:cNvPicPr>
          <p:nvPr/>
        </p:nvPicPr>
        <p:blipFill rotWithShape="1">
          <a:blip r:embed="rId5">
            <a:extLst>
              <a:ext uri="{28A0092B-C50C-407E-A947-70E740481C1C}">
                <a14:useLocalDpi xmlns:a14="http://schemas.microsoft.com/office/drawing/2010/main" val="0"/>
              </a:ext>
            </a:extLst>
          </a:blip>
          <a:srcRect t="8372" b="8372"/>
          <a:stretch/>
        </p:blipFill>
        <p:spPr>
          <a:xfrm>
            <a:off x="2906909" y="0"/>
            <a:ext cx="9314964" cy="2239692"/>
          </a:xfrm>
          <a:prstGeom prst="rect">
            <a:avLst/>
          </a:prstGeom>
        </p:spPr>
      </p:pic>
      <p:sp>
        <p:nvSpPr>
          <p:cNvPr id="8" name="TextBox 7">
            <a:extLst>
              <a:ext uri="{FF2B5EF4-FFF2-40B4-BE49-F238E27FC236}">
                <a16:creationId xmlns:a16="http://schemas.microsoft.com/office/drawing/2014/main" id="{BF791223-D825-4F09-BB01-7157C0661587}"/>
              </a:ext>
            </a:extLst>
          </p:cNvPr>
          <p:cNvSpPr txBox="1"/>
          <p:nvPr/>
        </p:nvSpPr>
        <p:spPr>
          <a:xfrm>
            <a:off x="387026" y="1366897"/>
            <a:ext cx="2290353" cy="4124206"/>
          </a:xfrm>
          <a:prstGeom prst="rect">
            <a:avLst/>
          </a:prstGeom>
          <a:noFill/>
        </p:spPr>
        <p:txBody>
          <a:bodyPr wrap="square">
            <a:spAutoFit/>
          </a:bodyPr>
          <a:lstStyle/>
          <a:p>
            <a:pPr algn="ctr"/>
            <a:r>
              <a:rPr lang="en-US" sz="28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Planning Studio’s Charge</a:t>
            </a:r>
          </a:p>
          <a:p>
            <a:pPr algn="ctr"/>
            <a:endParaRPr lang="en-US" sz="1600"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endParaRPr>
          </a:p>
          <a:p>
            <a:pPr marL="342900" indent="-342900">
              <a:buFont typeface="+mj-lt"/>
              <a:buAutoNum type="arabicPeriod"/>
            </a:pPr>
            <a:r>
              <a:rPr lang="en-US" dirty="0"/>
              <a:t>Lay the foundation for District projects</a:t>
            </a:r>
          </a:p>
          <a:p>
            <a:pPr marL="342900" indent="-342900">
              <a:buFont typeface="+mj-lt"/>
              <a:buAutoNum type="arabicPeriod"/>
            </a:pPr>
            <a:endParaRPr lang="en-US" dirty="0"/>
          </a:p>
          <a:p>
            <a:pPr marL="342900" indent="-342900">
              <a:buFont typeface="+mj-lt"/>
              <a:buAutoNum type="arabicPeriod"/>
            </a:pPr>
            <a:endParaRPr lang="en-US" dirty="0"/>
          </a:p>
          <a:p>
            <a:pPr marL="342900" indent="-342900">
              <a:buFont typeface="+mj-lt"/>
              <a:buAutoNum type="arabicPeriod"/>
            </a:pPr>
            <a:r>
              <a:rPr lang="en-US" dirty="0"/>
              <a:t>Integrate land use and transportation planning for the district</a:t>
            </a:r>
          </a:p>
        </p:txBody>
      </p:sp>
      <p:sp>
        <p:nvSpPr>
          <p:cNvPr id="20" name="TextBox 19">
            <a:extLst>
              <a:ext uri="{FF2B5EF4-FFF2-40B4-BE49-F238E27FC236}">
                <a16:creationId xmlns:a16="http://schemas.microsoft.com/office/drawing/2014/main" id="{C7A18615-3E1D-4C07-8925-CE7A50D600AD}"/>
              </a:ext>
            </a:extLst>
          </p:cNvPr>
          <p:cNvSpPr txBox="1"/>
          <p:nvPr/>
        </p:nvSpPr>
        <p:spPr>
          <a:xfrm>
            <a:off x="3148108" y="1639650"/>
            <a:ext cx="9165792" cy="430887"/>
          </a:xfrm>
          <a:prstGeom prst="rect">
            <a:avLst/>
          </a:prstGeom>
          <a:solidFill>
            <a:srgbClr val="FFFFFF">
              <a:alpha val="65098"/>
            </a:srgbClr>
          </a:solidFill>
          <a:effectLst>
            <a:softEdge rad="63500"/>
          </a:effectLst>
        </p:spPr>
        <p:txBody>
          <a:bodyPr wrap="square">
            <a:spAutoFit/>
          </a:bodyPr>
          <a:lstStyle/>
          <a:p>
            <a:r>
              <a:rPr lang="en-US" sz="2200" b="1" dirty="0">
                <a:ln w="0"/>
                <a:solidFill>
                  <a:srgbClr val="D72E2A"/>
                </a:solidFill>
                <a:effectLst>
                  <a:outerShdw blurRad="38100" dist="19050" dir="2700000" algn="tl" rotWithShape="0">
                    <a:schemeClr val="dk1">
                      <a:alpha val="40000"/>
                    </a:schemeClr>
                  </a:outerShdw>
                </a:effectLst>
              </a:rPr>
              <a:t>NEED TO:  </a:t>
            </a:r>
            <a:r>
              <a:rPr lang="en-US" sz="2200" b="1" dirty="0">
                <a:ln w="0"/>
                <a:effectLst>
                  <a:outerShdw blurRad="38100" dist="19050" dir="2700000" algn="tl" rotWithShape="0">
                    <a:schemeClr val="dk1">
                      <a:alpha val="40000"/>
                    </a:schemeClr>
                  </a:outerShdw>
                </a:effectLst>
              </a:rPr>
              <a:t>Actively engage community early and often</a:t>
            </a:r>
          </a:p>
        </p:txBody>
      </p:sp>
      <p:sp>
        <p:nvSpPr>
          <p:cNvPr id="22" name="TextBox 21">
            <a:extLst>
              <a:ext uri="{FF2B5EF4-FFF2-40B4-BE49-F238E27FC236}">
                <a16:creationId xmlns:a16="http://schemas.microsoft.com/office/drawing/2014/main" id="{27CA56E0-BC10-44D1-AE2E-2A987BC7E013}"/>
              </a:ext>
            </a:extLst>
          </p:cNvPr>
          <p:cNvSpPr txBox="1"/>
          <p:nvPr/>
        </p:nvSpPr>
        <p:spPr>
          <a:xfrm>
            <a:off x="3148108" y="4036471"/>
            <a:ext cx="9165794" cy="430887"/>
          </a:xfrm>
          <a:prstGeom prst="rect">
            <a:avLst/>
          </a:prstGeom>
          <a:solidFill>
            <a:srgbClr val="FFFFFF">
              <a:alpha val="65098"/>
            </a:srgbClr>
          </a:solidFill>
          <a:effectLst>
            <a:softEdge rad="63500"/>
          </a:effectLst>
        </p:spPr>
        <p:txBody>
          <a:bodyPr wrap="square">
            <a:spAutoFit/>
          </a:bodyPr>
          <a:lstStyle/>
          <a:p>
            <a:r>
              <a:rPr lang="en-US" sz="2200" b="1" dirty="0">
                <a:ln w="0"/>
                <a:solidFill>
                  <a:srgbClr val="D72E2A"/>
                </a:solidFill>
                <a:effectLst>
                  <a:outerShdw blurRad="38100" dist="19050" dir="2700000" algn="tl" rotWithShape="0">
                    <a:schemeClr val="dk1">
                      <a:alpha val="40000"/>
                    </a:schemeClr>
                  </a:outerShdw>
                </a:effectLst>
              </a:rPr>
              <a:t>NEED TO:  </a:t>
            </a:r>
            <a:r>
              <a:rPr lang="en-US" sz="2200" b="1" dirty="0">
                <a:ln w="0"/>
                <a:effectLst>
                  <a:outerShdw blurRad="38100" dist="19050" dir="2700000" algn="tl" rotWithShape="0">
                    <a:schemeClr val="dk1">
                      <a:alpha val="40000"/>
                    </a:schemeClr>
                  </a:outerShdw>
                </a:effectLst>
              </a:rPr>
              <a:t>Build relationships with local community planners</a:t>
            </a:r>
          </a:p>
        </p:txBody>
      </p:sp>
      <p:sp>
        <p:nvSpPr>
          <p:cNvPr id="23" name="TextBox 22">
            <a:extLst>
              <a:ext uri="{FF2B5EF4-FFF2-40B4-BE49-F238E27FC236}">
                <a16:creationId xmlns:a16="http://schemas.microsoft.com/office/drawing/2014/main" id="{F73642F1-2BE2-4EAE-8DC0-2C1662578F8C}"/>
              </a:ext>
            </a:extLst>
          </p:cNvPr>
          <p:cNvSpPr txBox="1"/>
          <p:nvPr/>
        </p:nvSpPr>
        <p:spPr>
          <a:xfrm>
            <a:off x="3148108" y="6259615"/>
            <a:ext cx="9016650" cy="430887"/>
          </a:xfrm>
          <a:prstGeom prst="rect">
            <a:avLst/>
          </a:prstGeom>
          <a:solidFill>
            <a:srgbClr val="FFFFFF">
              <a:alpha val="65098"/>
            </a:srgbClr>
          </a:solidFill>
          <a:effectLst>
            <a:softEdge rad="63500"/>
          </a:effectLst>
        </p:spPr>
        <p:txBody>
          <a:bodyPr wrap="square">
            <a:spAutoFit/>
          </a:bodyPr>
          <a:lstStyle/>
          <a:p>
            <a:r>
              <a:rPr lang="en-US" sz="2200" b="1" dirty="0">
                <a:ln w="0"/>
                <a:solidFill>
                  <a:srgbClr val="D72E2A"/>
                </a:solidFill>
                <a:effectLst>
                  <a:outerShdw blurRad="38100" dist="19050" dir="2700000" algn="tl" rotWithShape="0">
                    <a:schemeClr val="dk1">
                      <a:alpha val="40000"/>
                    </a:schemeClr>
                  </a:outerShdw>
                </a:effectLst>
              </a:rPr>
              <a:t>NEED TO:  </a:t>
            </a:r>
            <a:r>
              <a:rPr lang="en-US" sz="2200" b="1" dirty="0">
                <a:ln w="0"/>
                <a:effectLst>
                  <a:outerShdw blurRad="38100" dist="19050" dir="2700000" algn="tl" rotWithShape="0">
                    <a:schemeClr val="dk1">
                      <a:alpha val="40000"/>
                    </a:schemeClr>
                  </a:outerShdw>
                </a:effectLst>
              </a:rPr>
              <a:t>Align with community vision</a:t>
            </a:r>
          </a:p>
        </p:txBody>
      </p:sp>
      <p:cxnSp>
        <p:nvCxnSpPr>
          <p:cNvPr id="25" name="Straight Connector 24">
            <a:extLst>
              <a:ext uri="{FF2B5EF4-FFF2-40B4-BE49-F238E27FC236}">
                <a16:creationId xmlns:a16="http://schemas.microsoft.com/office/drawing/2014/main" id="{3731FB9D-DFF4-4FC7-A09A-ACA49D27A0D0}"/>
              </a:ext>
            </a:extLst>
          </p:cNvPr>
          <p:cNvCxnSpPr>
            <a:cxnSpLocks/>
          </p:cNvCxnSpPr>
          <p:nvPr/>
        </p:nvCxnSpPr>
        <p:spPr>
          <a:xfrm flipH="1">
            <a:off x="2918577" y="4662286"/>
            <a:ext cx="9310719"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FF9BBAF7-28F0-4A56-9277-A1425C7A194F}"/>
              </a:ext>
            </a:extLst>
          </p:cNvPr>
          <p:cNvCxnSpPr>
            <a:cxnSpLocks/>
          </p:cNvCxnSpPr>
          <p:nvPr/>
        </p:nvCxnSpPr>
        <p:spPr>
          <a:xfrm flipV="1">
            <a:off x="2918577" y="10718"/>
            <a:ext cx="0" cy="684728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AE772DA9-174A-47A8-A9A1-41533DC913F2}"/>
              </a:ext>
            </a:extLst>
          </p:cNvPr>
          <p:cNvCxnSpPr>
            <a:cxnSpLocks/>
          </p:cNvCxnSpPr>
          <p:nvPr/>
        </p:nvCxnSpPr>
        <p:spPr>
          <a:xfrm flipH="1" flipV="1">
            <a:off x="2918577" y="2233680"/>
            <a:ext cx="9395338" cy="105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ADCF65C3-3488-43F4-B823-F80D1C525E1A}"/>
              </a:ext>
            </a:extLst>
          </p:cNvPr>
          <p:cNvCxnSpPr>
            <a:cxnSpLocks/>
          </p:cNvCxnSpPr>
          <p:nvPr/>
        </p:nvCxnSpPr>
        <p:spPr>
          <a:xfrm flipH="1" flipV="1">
            <a:off x="2918577" y="4666089"/>
            <a:ext cx="9395338" cy="1053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383011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8B429D12-3F7A-4B43-8F99-6F11DE45783F}"/>
              </a:ext>
            </a:extLst>
          </p:cNvPr>
          <p:cNvPicPr>
            <a:picLocks noChangeAspect="1"/>
          </p:cNvPicPr>
          <p:nvPr/>
        </p:nvPicPr>
        <p:blipFill rotWithShape="1">
          <a:blip r:embed="rId3"/>
          <a:srcRect t="1427" r="1" b="1"/>
          <a:stretch/>
        </p:blipFill>
        <p:spPr>
          <a:xfrm>
            <a:off x="196850" y="173518"/>
            <a:ext cx="11798300" cy="6512763"/>
          </a:xfrm>
          <a:prstGeom prst="rect">
            <a:avLst/>
          </a:prstGeom>
        </p:spPr>
      </p:pic>
    </p:spTree>
    <p:extLst>
      <p:ext uri="{BB962C8B-B14F-4D97-AF65-F5344CB8AC3E}">
        <p14:creationId xmlns:p14="http://schemas.microsoft.com/office/powerpoint/2010/main" val="86394385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7">
            <a:extLst>
              <a:ext uri="{FF2B5EF4-FFF2-40B4-BE49-F238E27FC236}">
                <a16:creationId xmlns:a16="http://schemas.microsoft.com/office/drawing/2014/main" id="{8B4CCFEE-78C3-492E-93EB-649F7548F3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5BAAA7-8D2C-1181-4C7F-35F3B2776FAF}"/>
              </a:ext>
            </a:extLst>
          </p:cNvPr>
          <p:cNvSpPr>
            <a:spLocks noGrp="1"/>
          </p:cNvSpPr>
          <p:nvPr>
            <p:ph type="title"/>
          </p:nvPr>
        </p:nvSpPr>
        <p:spPr>
          <a:xfrm>
            <a:off x="838201" y="365125"/>
            <a:ext cx="3816095" cy="2103436"/>
          </a:xfrm>
        </p:spPr>
        <p:txBody>
          <a:bodyPr>
            <a:normAutofit/>
          </a:bodyPr>
          <a:lstStyle/>
          <a:p>
            <a:r>
              <a:rPr lang="en-US"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Community Planning </a:t>
            </a:r>
            <a:br>
              <a:rPr lang="en-US"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Outreach</a:t>
            </a:r>
          </a:p>
        </p:txBody>
      </p:sp>
      <p:sp>
        <p:nvSpPr>
          <p:cNvPr id="3" name="Content Placeholder 2">
            <a:extLst>
              <a:ext uri="{FF2B5EF4-FFF2-40B4-BE49-F238E27FC236}">
                <a16:creationId xmlns:a16="http://schemas.microsoft.com/office/drawing/2014/main" id="{18ACF0A1-342D-BF2C-610A-3632FEF70821}"/>
              </a:ext>
            </a:extLst>
          </p:cNvPr>
          <p:cNvSpPr>
            <a:spLocks noGrp="1"/>
          </p:cNvSpPr>
          <p:nvPr>
            <p:ph idx="1"/>
          </p:nvPr>
        </p:nvSpPr>
        <p:spPr>
          <a:xfrm>
            <a:off x="838201" y="2647949"/>
            <a:ext cx="3816096" cy="3529013"/>
          </a:xfrm>
        </p:spPr>
        <p:txBody>
          <a:bodyPr>
            <a:normAutofit/>
          </a:bodyPr>
          <a:lstStyle/>
          <a:p>
            <a:r>
              <a:rPr lang="en-US" sz="2000"/>
              <a:t>Outreach to select communities</a:t>
            </a:r>
          </a:p>
          <a:p>
            <a:pPr lvl="1"/>
            <a:r>
              <a:rPr lang="en-US" sz="2000"/>
              <a:t>Haines City</a:t>
            </a:r>
          </a:p>
          <a:p>
            <a:pPr lvl="1"/>
            <a:r>
              <a:rPr lang="en-US" sz="2000"/>
              <a:t>Davenport</a:t>
            </a:r>
          </a:p>
          <a:p>
            <a:pPr lvl="1"/>
            <a:r>
              <a:rPr lang="en-US" sz="2000"/>
              <a:t>Manatee County</a:t>
            </a:r>
          </a:p>
          <a:p>
            <a:r>
              <a:rPr lang="en-US" sz="2000"/>
              <a:t>Anticipate and Coordinate Future Growth</a:t>
            </a:r>
          </a:p>
          <a:p>
            <a:r>
              <a:rPr lang="en-US" sz="2000"/>
              <a:t>Engage Early and Often</a:t>
            </a:r>
          </a:p>
          <a:p>
            <a:r>
              <a:rPr lang="en-US" sz="2000"/>
              <a:t>Share Information</a:t>
            </a:r>
          </a:p>
          <a:p>
            <a:r>
              <a:rPr lang="en-US" sz="2000"/>
              <a:t>Find Opportunities</a:t>
            </a:r>
          </a:p>
        </p:txBody>
      </p:sp>
      <p:pic>
        <p:nvPicPr>
          <p:cNvPr id="9" name="Picture 8">
            <a:extLst>
              <a:ext uri="{FF2B5EF4-FFF2-40B4-BE49-F238E27FC236}">
                <a16:creationId xmlns:a16="http://schemas.microsoft.com/office/drawing/2014/main" id="{321E05C7-18D1-C795-78DB-61324BBAE4A9}"/>
              </a:ext>
            </a:extLst>
          </p:cNvPr>
          <p:cNvPicPr>
            <a:picLocks noChangeAspect="1"/>
          </p:cNvPicPr>
          <p:nvPr/>
        </p:nvPicPr>
        <p:blipFill rotWithShape="1">
          <a:blip r:embed="rId3"/>
          <a:srcRect t="8866" r="2" b="34129"/>
          <a:stretch/>
        </p:blipFill>
        <p:spPr>
          <a:xfrm>
            <a:off x="4726375" y="-3"/>
            <a:ext cx="4228635" cy="3694372"/>
          </a:xfrm>
          <a:custGeom>
            <a:avLst/>
            <a:gdLst/>
            <a:ahLst/>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13" name="Picture 12">
            <a:extLst>
              <a:ext uri="{FF2B5EF4-FFF2-40B4-BE49-F238E27FC236}">
                <a16:creationId xmlns:a16="http://schemas.microsoft.com/office/drawing/2014/main" id="{CBCE73A4-7701-071B-B2FE-3197A39F9A3C}"/>
              </a:ext>
            </a:extLst>
          </p:cNvPr>
          <p:cNvPicPr>
            <a:picLocks noChangeAspect="1"/>
          </p:cNvPicPr>
          <p:nvPr/>
        </p:nvPicPr>
        <p:blipFill rotWithShape="1">
          <a:blip r:embed="rId4"/>
          <a:srcRect t="8640" r="-1" b="16805"/>
          <a:stretch/>
        </p:blipFill>
        <p:spPr>
          <a:xfrm>
            <a:off x="9082588" y="-3"/>
            <a:ext cx="3109415" cy="3694372"/>
          </a:xfrm>
          <a:prstGeom prst="rect">
            <a:avLst/>
          </a:prstGeom>
        </p:spPr>
      </p:pic>
      <p:pic>
        <p:nvPicPr>
          <p:cNvPr id="7" name="Picture 6" descr="Diagram&#10;&#10;Description automatically generated with low confidence">
            <a:extLst>
              <a:ext uri="{FF2B5EF4-FFF2-40B4-BE49-F238E27FC236}">
                <a16:creationId xmlns:a16="http://schemas.microsoft.com/office/drawing/2014/main" id="{BCC7518D-8927-2705-E0CD-A63927C32865}"/>
              </a:ext>
            </a:extLst>
          </p:cNvPr>
          <p:cNvPicPr>
            <a:picLocks noChangeAspect="1"/>
          </p:cNvPicPr>
          <p:nvPr/>
        </p:nvPicPr>
        <p:blipFill rotWithShape="1">
          <a:blip r:embed="rId5">
            <a:extLst>
              <a:ext uri="{28A0092B-C50C-407E-A947-70E740481C1C}">
                <a14:useLocalDpi xmlns:a14="http://schemas.microsoft.com/office/drawing/2010/main" val="0"/>
              </a:ext>
            </a:extLst>
          </a:blip>
          <a:srcRect r="8304" b="-4"/>
          <a:stretch/>
        </p:blipFill>
        <p:spPr>
          <a:xfrm>
            <a:off x="4726725" y="3802960"/>
            <a:ext cx="4228282" cy="3055043"/>
          </a:xfrm>
          <a:custGeom>
            <a:avLst/>
            <a:gdLst/>
            <a:ahLst/>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pic>
        <p:nvPicPr>
          <p:cNvPr id="5" name="Picture 4" descr="A map of a city&#10;&#10;Description automatically generated with low confidence">
            <a:extLst>
              <a:ext uri="{FF2B5EF4-FFF2-40B4-BE49-F238E27FC236}">
                <a16:creationId xmlns:a16="http://schemas.microsoft.com/office/drawing/2014/main" id="{39A50FB9-CD12-7DF0-BE31-8982FC4ADADD}"/>
              </a:ext>
            </a:extLst>
          </p:cNvPr>
          <p:cNvPicPr>
            <a:picLocks noChangeAspect="1"/>
          </p:cNvPicPr>
          <p:nvPr/>
        </p:nvPicPr>
        <p:blipFill rotWithShape="1">
          <a:blip r:embed="rId6">
            <a:extLst>
              <a:ext uri="{28A0092B-C50C-407E-A947-70E740481C1C}">
                <a14:useLocalDpi xmlns:a14="http://schemas.microsoft.com/office/drawing/2010/main" val="0"/>
              </a:ext>
            </a:extLst>
          </a:blip>
          <a:srcRect t="29182" r="-2" b="20217"/>
          <a:stretch/>
        </p:blipFill>
        <p:spPr>
          <a:xfrm>
            <a:off x="9082585" y="3802960"/>
            <a:ext cx="3109415" cy="3055043"/>
          </a:xfrm>
          <a:prstGeom prst="rect">
            <a:avLst/>
          </a:prstGeom>
        </p:spPr>
      </p:pic>
    </p:spTree>
    <p:extLst>
      <p:ext uri="{BB962C8B-B14F-4D97-AF65-F5344CB8AC3E}">
        <p14:creationId xmlns:p14="http://schemas.microsoft.com/office/powerpoint/2010/main" val="5840461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F4E72E4E-B3F4-4B33-8068-77E4C2155ED9}"/>
              </a:ext>
            </a:extLst>
          </p:cNvPr>
          <p:cNvSpPr txBox="1"/>
          <p:nvPr/>
        </p:nvSpPr>
        <p:spPr>
          <a:xfrm>
            <a:off x="270347" y="1722581"/>
            <a:ext cx="2405368" cy="3231654"/>
          </a:xfrm>
          <a:prstGeom prst="rect">
            <a:avLst/>
          </a:prstGeom>
          <a:noFill/>
        </p:spPr>
        <p:txBody>
          <a:bodyPr wrap="square">
            <a:spAutoFit/>
          </a:bodyPr>
          <a:lstStyle/>
          <a:p>
            <a:pPr algn="ctr"/>
            <a:r>
              <a:rPr lang="en-US" sz="32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Corridor</a:t>
            </a:r>
            <a:br>
              <a:rPr lang="en-US" sz="32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32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Vision</a:t>
            </a:r>
            <a:br>
              <a:rPr lang="en-US" sz="32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br>
            <a:r>
              <a:rPr lang="en-US" sz="32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Plan</a:t>
            </a:r>
          </a:p>
          <a:p>
            <a:pPr algn="ctr"/>
            <a:endParaRPr lang="en-US" dirty="0"/>
          </a:p>
          <a:p>
            <a:pPr algn="ctr"/>
            <a:r>
              <a:rPr lang="en-US" dirty="0"/>
              <a:t>A broader planning approach focusing on roadway functionality, local input and context sensitivity. </a:t>
            </a:r>
          </a:p>
        </p:txBody>
      </p:sp>
      <p:sp>
        <p:nvSpPr>
          <p:cNvPr id="16" name="TextBox 15">
            <a:extLst>
              <a:ext uri="{FF2B5EF4-FFF2-40B4-BE49-F238E27FC236}">
                <a16:creationId xmlns:a16="http://schemas.microsoft.com/office/drawing/2014/main" id="{102280DD-8C12-8B29-3BE3-AD5C41979410}"/>
              </a:ext>
            </a:extLst>
          </p:cNvPr>
          <p:cNvSpPr txBox="1"/>
          <p:nvPr/>
        </p:nvSpPr>
        <p:spPr>
          <a:xfrm>
            <a:off x="3027628" y="6488668"/>
            <a:ext cx="6096000" cy="369332"/>
          </a:xfrm>
          <a:prstGeom prst="rect">
            <a:avLst/>
          </a:prstGeom>
          <a:noFill/>
        </p:spPr>
        <p:txBody>
          <a:bodyPr wrap="square">
            <a:spAutoFit/>
          </a:bodyPr>
          <a:lstStyle/>
          <a:p>
            <a:pPr defTabSz="931774"/>
            <a:r>
              <a:rPr lang="en-US" dirty="0"/>
              <a:t>Clewiston Corridor Vision Plan </a:t>
            </a:r>
          </a:p>
        </p:txBody>
      </p:sp>
      <p:pic>
        <p:nvPicPr>
          <p:cNvPr id="3" name="Picture 2" descr="A street with cars and buildings along it&#10;&#10;Description automatically generated with low confidence">
            <a:extLst>
              <a:ext uri="{FF2B5EF4-FFF2-40B4-BE49-F238E27FC236}">
                <a16:creationId xmlns:a16="http://schemas.microsoft.com/office/drawing/2014/main" id="{E2AE561F-5DBA-DA9A-918D-F7226A341B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37304" y="878311"/>
            <a:ext cx="9154695" cy="5149516"/>
          </a:xfrm>
          <a:prstGeom prst="rect">
            <a:avLst/>
          </a:prstGeom>
        </p:spPr>
      </p:pic>
      <p:cxnSp>
        <p:nvCxnSpPr>
          <p:cNvPr id="32" name="Straight Connector 31">
            <a:extLst>
              <a:ext uri="{FF2B5EF4-FFF2-40B4-BE49-F238E27FC236}">
                <a16:creationId xmlns:a16="http://schemas.microsoft.com/office/drawing/2014/main" id="{A4F9E595-2477-449D-8238-AF622B3D3B53}"/>
              </a:ext>
            </a:extLst>
          </p:cNvPr>
          <p:cNvCxnSpPr>
            <a:cxnSpLocks/>
          </p:cNvCxnSpPr>
          <p:nvPr/>
        </p:nvCxnSpPr>
        <p:spPr>
          <a:xfrm flipH="1" flipV="1">
            <a:off x="3024216" y="0"/>
            <a:ext cx="6825" cy="68580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24239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2" name="Rectangle 23">
            <a:extLst>
              <a:ext uri="{FF2B5EF4-FFF2-40B4-BE49-F238E27FC236}">
                <a16:creationId xmlns:a16="http://schemas.microsoft.com/office/drawing/2014/main" id="{E8DC6FCD-811B-436E-9FEE-FC957486CD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1212954-6DA2-2686-1717-D2E025FF6AD9}"/>
              </a:ext>
            </a:extLst>
          </p:cNvPr>
          <p:cNvPicPr>
            <a:picLocks noChangeAspect="1"/>
          </p:cNvPicPr>
          <p:nvPr/>
        </p:nvPicPr>
        <p:blipFill rotWithShape="1">
          <a:blip r:embed="rId2"/>
          <a:srcRect t="7215" r="-2" b="-2"/>
          <a:stretch/>
        </p:blipFill>
        <p:spPr>
          <a:xfrm>
            <a:off x="415805" y="4319725"/>
            <a:ext cx="5428594" cy="2493298"/>
          </a:xfrm>
          <a:prstGeom prst="rect">
            <a:avLst/>
          </a:prstGeom>
        </p:spPr>
      </p:pic>
      <p:pic>
        <p:nvPicPr>
          <p:cNvPr id="49" name="Picture 48">
            <a:extLst>
              <a:ext uri="{FF2B5EF4-FFF2-40B4-BE49-F238E27FC236}">
                <a16:creationId xmlns:a16="http://schemas.microsoft.com/office/drawing/2014/main" id="{84983D6F-24A7-5D73-5D7F-278FF24F85C4}"/>
              </a:ext>
            </a:extLst>
          </p:cNvPr>
          <p:cNvPicPr>
            <a:picLocks noChangeAspect="1"/>
          </p:cNvPicPr>
          <p:nvPr/>
        </p:nvPicPr>
        <p:blipFill>
          <a:blip r:embed="rId3"/>
          <a:stretch>
            <a:fillRect/>
          </a:stretch>
        </p:blipFill>
        <p:spPr>
          <a:xfrm>
            <a:off x="6677748" y="4283805"/>
            <a:ext cx="3676489" cy="2493298"/>
          </a:xfrm>
          <a:prstGeom prst="rect">
            <a:avLst/>
          </a:prstGeom>
        </p:spPr>
      </p:pic>
      <p:pic>
        <p:nvPicPr>
          <p:cNvPr id="55" name="Picture 54">
            <a:extLst>
              <a:ext uri="{FF2B5EF4-FFF2-40B4-BE49-F238E27FC236}">
                <a16:creationId xmlns:a16="http://schemas.microsoft.com/office/drawing/2014/main" id="{D7AF4692-E30B-A2D5-EA6D-E1B2C06F3249}"/>
              </a:ext>
            </a:extLst>
          </p:cNvPr>
          <p:cNvPicPr>
            <a:picLocks noChangeAspect="1"/>
          </p:cNvPicPr>
          <p:nvPr/>
        </p:nvPicPr>
        <p:blipFill rotWithShape="1">
          <a:blip r:embed="rId4"/>
          <a:srcRect b="1059"/>
          <a:stretch/>
        </p:blipFill>
        <p:spPr>
          <a:xfrm>
            <a:off x="33248" y="0"/>
            <a:ext cx="11904335" cy="4202909"/>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EC53253E-562E-4479-70D8-235C822CAF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805" y="4234906"/>
            <a:ext cx="5299195" cy="2638871"/>
          </a:xfrm>
          <a:prstGeom prst="rect">
            <a:avLst/>
          </a:prstGeom>
        </p:spPr>
      </p:pic>
    </p:spTree>
    <p:extLst>
      <p:ext uri="{BB962C8B-B14F-4D97-AF65-F5344CB8AC3E}">
        <p14:creationId xmlns:p14="http://schemas.microsoft.com/office/powerpoint/2010/main" val="648102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41AB65AE-A08D-4F43-8E53-5F1B8D8424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itle 15">
            <a:extLst>
              <a:ext uri="{FF2B5EF4-FFF2-40B4-BE49-F238E27FC236}">
                <a16:creationId xmlns:a16="http://schemas.microsoft.com/office/drawing/2014/main" id="{E18AC89B-279D-DD93-834E-AD6A362A9E85}"/>
              </a:ext>
            </a:extLst>
          </p:cNvPr>
          <p:cNvSpPr>
            <a:spLocks noGrp="1"/>
          </p:cNvSpPr>
          <p:nvPr>
            <p:ph type="title"/>
          </p:nvPr>
        </p:nvSpPr>
        <p:spPr>
          <a:xfrm>
            <a:off x="1412167" y="4661255"/>
            <a:ext cx="4153767" cy="1667975"/>
          </a:xfrm>
        </p:spPr>
        <p:txBody>
          <a:bodyPr>
            <a:normAutofit/>
          </a:bodyPr>
          <a:lstStyle/>
          <a:p>
            <a:r>
              <a:rPr lang="en-US" sz="40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Engagement Strategy</a:t>
            </a:r>
          </a:p>
        </p:txBody>
      </p:sp>
      <p:pic>
        <p:nvPicPr>
          <p:cNvPr id="17" name="Picture 16" descr="A group of people standing on the side of a road&#10;&#10;Description automatically generated with medium confidence">
            <a:extLst>
              <a:ext uri="{FF2B5EF4-FFF2-40B4-BE49-F238E27FC236}">
                <a16:creationId xmlns:a16="http://schemas.microsoft.com/office/drawing/2014/main" id="{9FA4D9F1-10C2-F7C3-1111-CF4DC3CD1C13}"/>
              </a:ext>
            </a:extLst>
          </p:cNvPr>
          <p:cNvPicPr>
            <a:picLocks noChangeAspect="1"/>
          </p:cNvPicPr>
          <p:nvPr/>
        </p:nvPicPr>
        <p:blipFill rotWithShape="1">
          <a:blip r:embed="rId3">
            <a:extLst>
              <a:ext uri="{28A0092B-C50C-407E-A947-70E740481C1C}">
                <a14:useLocalDpi xmlns:a14="http://schemas.microsoft.com/office/drawing/2010/main" val="0"/>
              </a:ext>
            </a:extLst>
          </a:blip>
          <a:srcRect t="12717" r="-2" b="4794"/>
          <a:stretch/>
        </p:blipFill>
        <p:spPr>
          <a:xfrm>
            <a:off x="4533667" y="573037"/>
            <a:ext cx="6304539" cy="3900336"/>
          </a:xfrm>
          <a:prstGeom prst="rect">
            <a:avLst/>
          </a:prstGeom>
        </p:spPr>
      </p:pic>
      <p:graphicFrame>
        <p:nvGraphicFramePr>
          <p:cNvPr id="14" name="Content Placeholder 5">
            <a:extLst>
              <a:ext uri="{FF2B5EF4-FFF2-40B4-BE49-F238E27FC236}">
                <a16:creationId xmlns:a16="http://schemas.microsoft.com/office/drawing/2014/main" id="{1D437AD3-7902-A989-EFBF-C29EE599798B}"/>
              </a:ext>
            </a:extLst>
          </p:cNvPr>
          <p:cNvGraphicFramePr>
            <a:graphicFrameLocks noGrp="1"/>
          </p:cNvGraphicFramePr>
          <p:nvPr>
            <p:ph idx="1"/>
            <p:extLst>
              <p:ext uri="{D42A27DB-BD31-4B8C-83A1-F6EECF244321}">
                <p14:modId xmlns:p14="http://schemas.microsoft.com/office/powerpoint/2010/main" val="2837071777"/>
              </p:ext>
            </p:extLst>
          </p:nvPr>
        </p:nvGraphicFramePr>
        <p:xfrm>
          <a:off x="4533667" y="4661256"/>
          <a:ext cx="6304540" cy="16679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Picture 2" descr="A picture containing grass, person, outdoor&#10;&#10;Description automatically generated">
            <a:extLst>
              <a:ext uri="{FF2B5EF4-FFF2-40B4-BE49-F238E27FC236}">
                <a16:creationId xmlns:a16="http://schemas.microsoft.com/office/drawing/2014/main" id="{590FDD35-E02F-916C-9F19-A0BE6B206AD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24625" y="1060579"/>
            <a:ext cx="3900337" cy="2925253"/>
          </a:xfrm>
          <a:prstGeom prst="rect">
            <a:avLst/>
          </a:prstGeom>
        </p:spPr>
      </p:pic>
    </p:spTree>
    <p:extLst>
      <p:ext uri="{BB962C8B-B14F-4D97-AF65-F5344CB8AC3E}">
        <p14:creationId xmlns:p14="http://schemas.microsoft.com/office/powerpoint/2010/main" val="3608483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119A-CD07-C47B-EAB0-E3915947C94C}"/>
              </a:ext>
            </a:extLst>
          </p:cNvPr>
          <p:cNvSpPr>
            <a:spLocks noGrp="1"/>
          </p:cNvSpPr>
          <p:nvPr>
            <p:ph type="title"/>
          </p:nvPr>
        </p:nvSpPr>
        <p:spPr>
          <a:xfrm>
            <a:off x="283611" y="232778"/>
            <a:ext cx="10515600" cy="1325563"/>
          </a:xfrm>
        </p:spPr>
        <p:txBody>
          <a:bodyPr/>
          <a:lstStyle/>
          <a:p>
            <a:r>
              <a:rPr lang="en-US" sz="32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Focused on Partnership</a:t>
            </a:r>
          </a:p>
        </p:txBody>
      </p:sp>
      <p:sp>
        <p:nvSpPr>
          <p:cNvPr id="3" name="Content Placeholder 2">
            <a:extLst>
              <a:ext uri="{FF2B5EF4-FFF2-40B4-BE49-F238E27FC236}">
                <a16:creationId xmlns:a16="http://schemas.microsoft.com/office/drawing/2014/main" id="{082F86CF-A354-26E5-AA90-EB482046B183}"/>
              </a:ext>
            </a:extLst>
          </p:cNvPr>
          <p:cNvSpPr>
            <a:spLocks noGrp="1"/>
          </p:cNvSpPr>
          <p:nvPr>
            <p:ph idx="1"/>
          </p:nvPr>
        </p:nvSpPr>
        <p:spPr>
          <a:xfrm>
            <a:off x="283611" y="1413962"/>
            <a:ext cx="6784073" cy="4950744"/>
          </a:xfrm>
        </p:spPr>
        <p:txBody>
          <a:bodyPr>
            <a:normAutofit fontScale="92500" lnSpcReduction="10000"/>
          </a:bodyPr>
          <a:lstStyle/>
          <a:p>
            <a:r>
              <a:rPr lang="en-US" dirty="0"/>
              <a:t>Biweekly Progress Meetings</a:t>
            </a:r>
          </a:p>
          <a:p>
            <a:pPr lvl="1"/>
            <a:r>
              <a:rPr lang="en-US" dirty="0"/>
              <a:t>City Manager</a:t>
            </a:r>
          </a:p>
          <a:p>
            <a:pPr lvl="1"/>
            <a:r>
              <a:rPr lang="en-US" dirty="0"/>
              <a:t>Community Development Director</a:t>
            </a:r>
          </a:p>
          <a:p>
            <a:r>
              <a:rPr lang="en-US" dirty="0"/>
              <a:t>Continuous Engagement Beyond Progress Meetings</a:t>
            </a:r>
          </a:p>
          <a:p>
            <a:pPr lvl="1"/>
            <a:r>
              <a:rPr lang="en-US" dirty="0"/>
              <a:t>As need basis (emails and phone calls)</a:t>
            </a:r>
          </a:p>
          <a:p>
            <a:pPr lvl="1"/>
            <a:r>
              <a:rPr lang="en-US" dirty="0"/>
              <a:t>Upcoming Developments (US Sugar intent to develop west of city limits)</a:t>
            </a:r>
          </a:p>
          <a:p>
            <a:pPr lvl="1"/>
            <a:r>
              <a:rPr lang="en-US" dirty="0"/>
              <a:t>Existing and Programmed Projects (i.e., Waterfront Grant)</a:t>
            </a:r>
          </a:p>
          <a:p>
            <a:pPr lvl="1"/>
            <a:r>
              <a:rPr lang="en-US" dirty="0"/>
              <a:t>Coordinate meetings and workshops</a:t>
            </a:r>
          </a:p>
          <a:p>
            <a:r>
              <a:rPr lang="en-US" dirty="0"/>
              <a:t>After the CVP</a:t>
            </a:r>
          </a:p>
          <a:p>
            <a:pPr lvl="1"/>
            <a:r>
              <a:rPr lang="en-US" dirty="0"/>
              <a:t>Coordinate opportunities on upcoming FDOT projects to implement the Vision</a:t>
            </a:r>
          </a:p>
          <a:p>
            <a:pPr lvl="1"/>
            <a:endParaRPr lang="en-US" dirty="0"/>
          </a:p>
        </p:txBody>
      </p:sp>
      <p:pic>
        <p:nvPicPr>
          <p:cNvPr id="15" name="Picture 14">
            <a:extLst>
              <a:ext uri="{FF2B5EF4-FFF2-40B4-BE49-F238E27FC236}">
                <a16:creationId xmlns:a16="http://schemas.microsoft.com/office/drawing/2014/main" id="{AF29AF84-50A2-C99C-5384-EF92DE980253}"/>
              </a:ext>
            </a:extLst>
          </p:cNvPr>
          <p:cNvPicPr>
            <a:picLocks noChangeAspect="1"/>
          </p:cNvPicPr>
          <p:nvPr/>
        </p:nvPicPr>
        <p:blipFill>
          <a:blip r:embed="rId3"/>
          <a:stretch>
            <a:fillRect/>
          </a:stretch>
        </p:blipFill>
        <p:spPr>
          <a:xfrm>
            <a:off x="7067684" y="3441456"/>
            <a:ext cx="6259379" cy="1506652"/>
          </a:xfrm>
          <a:prstGeom prst="rect">
            <a:avLst/>
          </a:prstGeom>
        </p:spPr>
      </p:pic>
      <p:pic>
        <p:nvPicPr>
          <p:cNvPr id="19" name="Picture 18">
            <a:extLst>
              <a:ext uri="{FF2B5EF4-FFF2-40B4-BE49-F238E27FC236}">
                <a16:creationId xmlns:a16="http://schemas.microsoft.com/office/drawing/2014/main" id="{AA8AEEE0-0C3D-8ACA-410D-14E9CC1C7C5E}"/>
              </a:ext>
            </a:extLst>
          </p:cNvPr>
          <p:cNvPicPr>
            <a:picLocks noChangeAspect="1"/>
          </p:cNvPicPr>
          <p:nvPr/>
        </p:nvPicPr>
        <p:blipFill>
          <a:blip r:embed="rId4"/>
          <a:stretch>
            <a:fillRect/>
          </a:stretch>
        </p:blipFill>
        <p:spPr>
          <a:xfrm>
            <a:off x="7067684" y="-60582"/>
            <a:ext cx="5385523" cy="3477126"/>
          </a:xfrm>
          <a:prstGeom prst="rect">
            <a:avLst/>
          </a:prstGeom>
        </p:spPr>
      </p:pic>
      <p:pic>
        <p:nvPicPr>
          <p:cNvPr id="25" name="Picture 24">
            <a:extLst>
              <a:ext uri="{FF2B5EF4-FFF2-40B4-BE49-F238E27FC236}">
                <a16:creationId xmlns:a16="http://schemas.microsoft.com/office/drawing/2014/main" id="{7E9F31EB-A4C8-B65E-5FA4-75EFB6069750}"/>
              </a:ext>
            </a:extLst>
          </p:cNvPr>
          <p:cNvPicPr>
            <a:picLocks noChangeAspect="1"/>
          </p:cNvPicPr>
          <p:nvPr/>
        </p:nvPicPr>
        <p:blipFill>
          <a:blip r:embed="rId5"/>
          <a:stretch>
            <a:fillRect/>
          </a:stretch>
        </p:blipFill>
        <p:spPr>
          <a:xfrm>
            <a:off x="10586211" y="5339702"/>
            <a:ext cx="1866996" cy="1263715"/>
          </a:xfrm>
          <a:prstGeom prst="rect">
            <a:avLst/>
          </a:prstGeom>
        </p:spPr>
      </p:pic>
      <p:pic>
        <p:nvPicPr>
          <p:cNvPr id="5" name="Picture 4" descr="Chart, treemap chart&#10;&#10;Description automatically generated">
            <a:extLst>
              <a:ext uri="{FF2B5EF4-FFF2-40B4-BE49-F238E27FC236}">
                <a16:creationId xmlns:a16="http://schemas.microsoft.com/office/drawing/2014/main" id="{657A1C25-F56B-9F39-607A-8DC0E9E6F3ED}"/>
              </a:ext>
            </a:extLst>
          </p:cNvPr>
          <p:cNvPicPr>
            <a:picLocks noChangeAspect="1"/>
          </p:cNvPicPr>
          <p:nvPr/>
        </p:nvPicPr>
        <p:blipFill rotWithShape="1">
          <a:blip r:embed="rId6">
            <a:extLst>
              <a:ext uri="{28A0092B-C50C-407E-A947-70E740481C1C}">
                <a14:useLocalDpi xmlns:a14="http://schemas.microsoft.com/office/drawing/2010/main" val="0"/>
              </a:ext>
            </a:extLst>
          </a:blip>
          <a:srcRect l="4516" t="7193" r="4442" b="17369"/>
          <a:stretch/>
        </p:blipFill>
        <p:spPr>
          <a:xfrm>
            <a:off x="7067684" y="4973020"/>
            <a:ext cx="3515706" cy="1884980"/>
          </a:xfrm>
          <a:prstGeom prst="rect">
            <a:avLst/>
          </a:prstGeom>
        </p:spPr>
      </p:pic>
    </p:spTree>
    <p:extLst>
      <p:ext uri="{BB962C8B-B14F-4D97-AF65-F5344CB8AC3E}">
        <p14:creationId xmlns:p14="http://schemas.microsoft.com/office/powerpoint/2010/main" val="16455623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CA119A-CD07-C47B-EAB0-E3915947C94C}"/>
              </a:ext>
            </a:extLst>
          </p:cNvPr>
          <p:cNvSpPr>
            <a:spLocks noGrp="1"/>
          </p:cNvSpPr>
          <p:nvPr>
            <p:ph type="title"/>
          </p:nvPr>
        </p:nvSpPr>
        <p:spPr>
          <a:xfrm>
            <a:off x="283611" y="232778"/>
            <a:ext cx="10515600" cy="1325563"/>
          </a:xfrm>
        </p:spPr>
        <p:txBody>
          <a:bodyPr/>
          <a:lstStyle/>
          <a:p>
            <a:r>
              <a:rPr lang="en-US" sz="32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Focused on Partnership</a:t>
            </a:r>
          </a:p>
        </p:txBody>
      </p:sp>
      <p:sp>
        <p:nvSpPr>
          <p:cNvPr id="3" name="Content Placeholder 2">
            <a:extLst>
              <a:ext uri="{FF2B5EF4-FFF2-40B4-BE49-F238E27FC236}">
                <a16:creationId xmlns:a16="http://schemas.microsoft.com/office/drawing/2014/main" id="{082F86CF-A354-26E5-AA90-EB482046B183}"/>
              </a:ext>
            </a:extLst>
          </p:cNvPr>
          <p:cNvSpPr>
            <a:spLocks noGrp="1"/>
          </p:cNvSpPr>
          <p:nvPr>
            <p:ph idx="1"/>
          </p:nvPr>
        </p:nvSpPr>
        <p:spPr>
          <a:xfrm>
            <a:off x="283611" y="1413962"/>
            <a:ext cx="6784073" cy="4950744"/>
          </a:xfrm>
        </p:spPr>
        <p:txBody>
          <a:bodyPr>
            <a:normAutofit fontScale="92500" lnSpcReduction="10000"/>
          </a:bodyPr>
          <a:lstStyle/>
          <a:p>
            <a:r>
              <a:rPr lang="en-US" dirty="0"/>
              <a:t>Biweekly Progress Meetings</a:t>
            </a:r>
          </a:p>
          <a:p>
            <a:pPr lvl="1"/>
            <a:r>
              <a:rPr lang="en-US" dirty="0"/>
              <a:t>City Manager</a:t>
            </a:r>
          </a:p>
          <a:p>
            <a:pPr lvl="1"/>
            <a:r>
              <a:rPr lang="en-US" dirty="0"/>
              <a:t>Community Development Director</a:t>
            </a:r>
          </a:p>
          <a:p>
            <a:r>
              <a:rPr lang="en-US" dirty="0"/>
              <a:t>Continuous Engagement Beyond Progress Meetings</a:t>
            </a:r>
          </a:p>
          <a:p>
            <a:pPr lvl="1"/>
            <a:r>
              <a:rPr lang="en-US" dirty="0"/>
              <a:t>As need basis (emails and phone calls)</a:t>
            </a:r>
          </a:p>
          <a:p>
            <a:pPr lvl="1"/>
            <a:r>
              <a:rPr lang="en-US" dirty="0"/>
              <a:t>Upcoming Developments (US Sugar intent to develop west of city limits)</a:t>
            </a:r>
          </a:p>
          <a:p>
            <a:pPr lvl="1"/>
            <a:r>
              <a:rPr lang="en-US" dirty="0"/>
              <a:t>Existing and Programmed Projects (i.e., Waterfront Grant)</a:t>
            </a:r>
          </a:p>
          <a:p>
            <a:pPr lvl="1"/>
            <a:r>
              <a:rPr lang="en-US" dirty="0"/>
              <a:t>Coordinate meetings and workshops</a:t>
            </a:r>
          </a:p>
          <a:p>
            <a:r>
              <a:rPr lang="en-US" dirty="0"/>
              <a:t>After the CVP</a:t>
            </a:r>
          </a:p>
          <a:p>
            <a:pPr lvl="1"/>
            <a:r>
              <a:rPr lang="en-US" dirty="0"/>
              <a:t>Coordinate opportunities on upcoming FDOT projects to implement the Vision</a:t>
            </a:r>
          </a:p>
          <a:p>
            <a:pPr lvl="1"/>
            <a:endParaRPr lang="en-US" dirty="0"/>
          </a:p>
        </p:txBody>
      </p:sp>
      <p:pic>
        <p:nvPicPr>
          <p:cNvPr id="9" name="Picture 8">
            <a:extLst>
              <a:ext uri="{FF2B5EF4-FFF2-40B4-BE49-F238E27FC236}">
                <a16:creationId xmlns:a16="http://schemas.microsoft.com/office/drawing/2014/main" id="{583B827F-513D-2F8C-C6AA-7239743E794E}"/>
              </a:ext>
            </a:extLst>
          </p:cNvPr>
          <p:cNvPicPr>
            <a:picLocks noChangeAspect="1"/>
          </p:cNvPicPr>
          <p:nvPr/>
        </p:nvPicPr>
        <p:blipFill>
          <a:blip r:embed="rId3"/>
          <a:stretch>
            <a:fillRect/>
          </a:stretch>
        </p:blipFill>
        <p:spPr>
          <a:xfrm>
            <a:off x="7067684" y="0"/>
            <a:ext cx="5124316" cy="6492875"/>
          </a:xfrm>
          <a:prstGeom prst="rect">
            <a:avLst/>
          </a:prstGeom>
        </p:spPr>
      </p:pic>
    </p:spTree>
    <p:extLst>
      <p:ext uri="{BB962C8B-B14F-4D97-AF65-F5344CB8AC3E}">
        <p14:creationId xmlns:p14="http://schemas.microsoft.com/office/powerpoint/2010/main" val="38481361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3A5C0-58CB-4226-92D1-6C8F0B2CE9A8}"/>
              </a:ext>
            </a:extLst>
          </p:cNvPr>
          <p:cNvSpPr>
            <a:spLocks noGrp="1"/>
          </p:cNvSpPr>
          <p:nvPr>
            <p:ph type="title"/>
          </p:nvPr>
        </p:nvSpPr>
        <p:spPr/>
        <p:txBody>
          <a:bodyPr/>
          <a:lstStyle/>
          <a:p>
            <a:r>
              <a:rPr lang="en-US" dirty="0">
                <a:solidFill>
                  <a:srgbClr val="002060"/>
                </a:solidFill>
              </a:rPr>
              <a:t>Why does Community Planning Matter?</a:t>
            </a:r>
          </a:p>
        </p:txBody>
      </p:sp>
      <p:sp>
        <p:nvSpPr>
          <p:cNvPr id="3" name="Content Placeholder 2">
            <a:extLst>
              <a:ext uri="{FF2B5EF4-FFF2-40B4-BE49-F238E27FC236}">
                <a16:creationId xmlns:a16="http://schemas.microsoft.com/office/drawing/2014/main" id="{79815826-3ED3-4D9A-B5A6-97A1EABAA571}"/>
              </a:ext>
            </a:extLst>
          </p:cNvPr>
          <p:cNvSpPr>
            <a:spLocks noGrp="1"/>
          </p:cNvSpPr>
          <p:nvPr>
            <p:ph idx="1"/>
          </p:nvPr>
        </p:nvSpPr>
        <p:spPr/>
        <p:txBody>
          <a:bodyPr/>
          <a:lstStyle/>
          <a:p>
            <a:endParaRPr lang="en-US" dirty="0"/>
          </a:p>
        </p:txBody>
      </p:sp>
      <p:grpSp>
        <p:nvGrpSpPr>
          <p:cNvPr id="7" name="Group 6">
            <a:extLst>
              <a:ext uri="{FF2B5EF4-FFF2-40B4-BE49-F238E27FC236}">
                <a16:creationId xmlns:a16="http://schemas.microsoft.com/office/drawing/2014/main" id="{BE8ADC1A-AA62-4D71-A34C-942454D4950E}"/>
              </a:ext>
            </a:extLst>
          </p:cNvPr>
          <p:cNvGrpSpPr/>
          <p:nvPr/>
        </p:nvGrpSpPr>
        <p:grpSpPr>
          <a:xfrm>
            <a:off x="-81532" y="2387759"/>
            <a:ext cx="12322899" cy="2458878"/>
            <a:chOff x="-81532" y="3152775"/>
            <a:chExt cx="12322899" cy="2458878"/>
          </a:xfrm>
        </p:grpSpPr>
        <p:grpSp>
          <p:nvGrpSpPr>
            <p:cNvPr id="8" name="Group 21">
              <a:extLst>
                <a:ext uri="{FF2B5EF4-FFF2-40B4-BE49-F238E27FC236}">
                  <a16:creationId xmlns:a16="http://schemas.microsoft.com/office/drawing/2014/main" id="{CA1B13CB-C283-4E53-A795-B931B365F9EA}"/>
                </a:ext>
              </a:extLst>
            </p:cNvPr>
            <p:cNvGrpSpPr>
              <a:grpSpLocks noChangeAspect="1"/>
            </p:cNvGrpSpPr>
            <p:nvPr/>
          </p:nvGrpSpPr>
          <p:grpSpPr bwMode="auto">
            <a:xfrm>
              <a:off x="-3175" y="3152775"/>
              <a:ext cx="12195175" cy="1662113"/>
              <a:chOff x="-2" y="1986"/>
              <a:chExt cx="7682" cy="1047"/>
            </a:xfrm>
            <a:solidFill>
              <a:srgbClr val="0891A2">
                <a:lumMod val="40000"/>
                <a:lumOff val="60000"/>
              </a:srgbClr>
            </a:solidFill>
          </p:grpSpPr>
          <p:sp>
            <p:nvSpPr>
              <p:cNvPr id="16" name="Freeform 22">
                <a:extLst>
                  <a:ext uri="{FF2B5EF4-FFF2-40B4-BE49-F238E27FC236}">
                    <a16:creationId xmlns:a16="http://schemas.microsoft.com/office/drawing/2014/main" id="{ACA390CA-C9DC-42B8-A50E-F67985BEB179}"/>
                  </a:ext>
                </a:extLst>
              </p:cNvPr>
              <p:cNvSpPr>
                <a:spLocks/>
              </p:cNvSpPr>
              <p:nvPr/>
            </p:nvSpPr>
            <p:spPr bwMode="auto">
              <a:xfrm>
                <a:off x="-2" y="2328"/>
                <a:ext cx="681" cy="685"/>
              </a:xfrm>
              <a:custGeom>
                <a:avLst/>
                <a:gdLst>
                  <a:gd name="T0" fmla="*/ 0 w 681"/>
                  <a:gd name="T1" fmla="*/ 232 h 685"/>
                  <a:gd name="T2" fmla="*/ 18 w 681"/>
                  <a:gd name="T3" fmla="*/ 232 h 685"/>
                  <a:gd name="T4" fmla="*/ 18 w 681"/>
                  <a:gd name="T5" fmla="*/ 194 h 685"/>
                  <a:gd name="T6" fmla="*/ 54 w 681"/>
                  <a:gd name="T7" fmla="*/ 189 h 685"/>
                  <a:gd name="T8" fmla="*/ 54 w 681"/>
                  <a:gd name="T9" fmla="*/ 0 h 685"/>
                  <a:gd name="T10" fmla="*/ 152 w 681"/>
                  <a:gd name="T11" fmla="*/ 3 h 685"/>
                  <a:gd name="T12" fmla="*/ 160 w 681"/>
                  <a:gd name="T13" fmla="*/ 187 h 685"/>
                  <a:gd name="T14" fmla="*/ 163 w 681"/>
                  <a:gd name="T15" fmla="*/ 187 h 685"/>
                  <a:gd name="T16" fmla="*/ 163 w 681"/>
                  <a:gd name="T17" fmla="*/ 401 h 685"/>
                  <a:gd name="T18" fmla="*/ 171 w 681"/>
                  <a:gd name="T19" fmla="*/ 401 h 685"/>
                  <a:gd name="T20" fmla="*/ 171 w 681"/>
                  <a:gd name="T21" fmla="*/ 378 h 685"/>
                  <a:gd name="T22" fmla="*/ 231 w 681"/>
                  <a:gd name="T23" fmla="*/ 378 h 685"/>
                  <a:gd name="T24" fmla="*/ 231 w 681"/>
                  <a:gd name="T25" fmla="*/ 219 h 685"/>
                  <a:gd name="T26" fmla="*/ 238 w 681"/>
                  <a:gd name="T27" fmla="*/ 219 h 685"/>
                  <a:gd name="T28" fmla="*/ 238 w 681"/>
                  <a:gd name="T29" fmla="*/ 202 h 685"/>
                  <a:gd name="T30" fmla="*/ 246 w 681"/>
                  <a:gd name="T31" fmla="*/ 202 h 685"/>
                  <a:gd name="T32" fmla="*/ 246 w 681"/>
                  <a:gd name="T33" fmla="*/ 187 h 685"/>
                  <a:gd name="T34" fmla="*/ 254 w 681"/>
                  <a:gd name="T35" fmla="*/ 187 h 685"/>
                  <a:gd name="T36" fmla="*/ 254 w 681"/>
                  <a:gd name="T37" fmla="*/ 159 h 685"/>
                  <a:gd name="T38" fmla="*/ 271 w 681"/>
                  <a:gd name="T39" fmla="*/ 159 h 685"/>
                  <a:gd name="T40" fmla="*/ 271 w 681"/>
                  <a:gd name="T41" fmla="*/ 146 h 685"/>
                  <a:gd name="T42" fmla="*/ 261 w 681"/>
                  <a:gd name="T43" fmla="*/ 144 h 685"/>
                  <a:gd name="T44" fmla="*/ 278 w 681"/>
                  <a:gd name="T45" fmla="*/ 116 h 685"/>
                  <a:gd name="T46" fmla="*/ 382 w 681"/>
                  <a:gd name="T47" fmla="*/ 103 h 685"/>
                  <a:gd name="T48" fmla="*/ 415 w 681"/>
                  <a:gd name="T49" fmla="*/ 113 h 685"/>
                  <a:gd name="T50" fmla="*/ 428 w 681"/>
                  <a:gd name="T51" fmla="*/ 146 h 685"/>
                  <a:gd name="T52" fmla="*/ 422 w 681"/>
                  <a:gd name="T53" fmla="*/ 146 h 685"/>
                  <a:gd name="T54" fmla="*/ 422 w 681"/>
                  <a:gd name="T55" fmla="*/ 159 h 685"/>
                  <a:gd name="T56" fmla="*/ 444 w 681"/>
                  <a:gd name="T57" fmla="*/ 159 h 685"/>
                  <a:gd name="T58" fmla="*/ 444 w 681"/>
                  <a:gd name="T59" fmla="*/ 176 h 685"/>
                  <a:gd name="T60" fmla="*/ 451 w 681"/>
                  <a:gd name="T61" fmla="*/ 184 h 685"/>
                  <a:gd name="T62" fmla="*/ 451 w 681"/>
                  <a:gd name="T63" fmla="*/ 199 h 685"/>
                  <a:gd name="T64" fmla="*/ 457 w 681"/>
                  <a:gd name="T65" fmla="*/ 199 h 685"/>
                  <a:gd name="T66" fmla="*/ 461 w 681"/>
                  <a:gd name="T67" fmla="*/ 227 h 685"/>
                  <a:gd name="T68" fmla="*/ 474 w 681"/>
                  <a:gd name="T69" fmla="*/ 227 h 685"/>
                  <a:gd name="T70" fmla="*/ 474 w 681"/>
                  <a:gd name="T71" fmla="*/ 197 h 685"/>
                  <a:gd name="T72" fmla="*/ 547 w 681"/>
                  <a:gd name="T73" fmla="*/ 189 h 685"/>
                  <a:gd name="T74" fmla="*/ 574 w 681"/>
                  <a:gd name="T75" fmla="*/ 189 h 685"/>
                  <a:gd name="T76" fmla="*/ 574 w 681"/>
                  <a:gd name="T77" fmla="*/ 179 h 685"/>
                  <a:gd name="T78" fmla="*/ 595 w 681"/>
                  <a:gd name="T79" fmla="*/ 179 h 685"/>
                  <a:gd name="T80" fmla="*/ 595 w 681"/>
                  <a:gd name="T81" fmla="*/ 184 h 685"/>
                  <a:gd name="T82" fmla="*/ 609 w 681"/>
                  <a:gd name="T83" fmla="*/ 184 h 685"/>
                  <a:gd name="T84" fmla="*/ 609 w 681"/>
                  <a:gd name="T85" fmla="*/ 169 h 685"/>
                  <a:gd name="T86" fmla="*/ 681 w 681"/>
                  <a:gd name="T87" fmla="*/ 169 h 685"/>
                  <a:gd name="T88" fmla="*/ 681 w 681"/>
                  <a:gd name="T89" fmla="*/ 685 h 685"/>
                  <a:gd name="T90" fmla="*/ 0 w 681"/>
                  <a:gd name="T91" fmla="*/ 685 h 685"/>
                  <a:gd name="T92" fmla="*/ 0 w 681"/>
                  <a:gd name="T93" fmla="*/ 232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81" h="685">
                    <a:moveTo>
                      <a:pt x="0" y="232"/>
                    </a:moveTo>
                    <a:lnTo>
                      <a:pt x="18" y="232"/>
                    </a:lnTo>
                    <a:lnTo>
                      <a:pt x="18" y="194"/>
                    </a:lnTo>
                    <a:lnTo>
                      <a:pt x="54" y="189"/>
                    </a:lnTo>
                    <a:lnTo>
                      <a:pt x="54" y="0"/>
                    </a:lnTo>
                    <a:lnTo>
                      <a:pt x="152" y="3"/>
                    </a:lnTo>
                    <a:lnTo>
                      <a:pt x="160" y="187"/>
                    </a:lnTo>
                    <a:lnTo>
                      <a:pt x="163" y="187"/>
                    </a:lnTo>
                    <a:lnTo>
                      <a:pt x="163" y="401"/>
                    </a:lnTo>
                    <a:lnTo>
                      <a:pt x="171" y="401"/>
                    </a:lnTo>
                    <a:lnTo>
                      <a:pt x="171" y="378"/>
                    </a:lnTo>
                    <a:lnTo>
                      <a:pt x="231" y="378"/>
                    </a:lnTo>
                    <a:lnTo>
                      <a:pt x="231" y="219"/>
                    </a:lnTo>
                    <a:lnTo>
                      <a:pt x="238" y="219"/>
                    </a:lnTo>
                    <a:lnTo>
                      <a:pt x="238" y="202"/>
                    </a:lnTo>
                    <a:lnTo>
                      <a:pt x="246" y="202"/>
                    </a:lnTo>
                    <a:lnTo>
                      <a:pt x="246" y="187"/>
                    </a:lnTo>
                    <a:lnTo>
                      <a:pt x="254" y="187"/>
                    </a:lnTo>
                    <a:lnTo>
                      <a:pt x="254" y="159"/>
                    </a:lnTo>
                    <a:lnTo>
                      <a:pt x="271" y="159"/>
                    </a:lnTo>
                    <a:lnTo>
                      <a:pt x="271" y="146"/>
                    </a:lnTo>
                    <a:lnTo>
                      <a:pt x="261" y="144"/>
                    </a:lnTo>
                    <a:lnTo>
                      <a:pt x="278" y="116"/>
                    </a:lnTo>
                    <a:lnTo>
                      <a:pt x="382" y="103"/>
                    </a:lnTo>
                    <a:lnTo>
                      <a:pt x="415" y="113"/>
                    </a:lnTo>
                    <a:lnTo>
                      <a:pt x="428" y="146"/>
                    </a:lnTo>
                    <a:lnTo>
                      <a:pt x="422" y="146"/>
                    </a:lnTo>
                    <a:lnTo>
                      <a:pt x="422" y="159"/>
                    </a:lnTo>
                    <a:lnTo>
                      <a:pt x="444" y="159"/>
                    </a:lnTo>
                    <a:lnTo>
                      <a:pt x="444" y="176"/>
                    </a:lnTo>
                    <a:lnTo>
                      <a:pt x="451" y="184"/>
                    </a:lnTo>
                    <a:lnTo>
                      <a:pt x="451" y="199"/>
                    </a:lnTo>
                    <a:lnTo>
                      <a:pt x="457" y="199"/>
                    </a:lnTo>
                    <a:lnTo>
                      <a:pt x="461" y="227"/>
                    </a:lnTo>
                    <a:lnTo>
                      <a:pt x="474" y="227"/>
                    </a:lnTo>
                    <a:lnTo>
                      <a:pt x="474" y="197"/>
                    </a:lnTo>
                    <a:lnTo>
                      <a:pt x="547" y="189"/>
                    </a:lnTo>
                    <a:lnTo>
                      <a:pt x="574" y="189"/>
                    </a:lnTo>
                    <a:lnTo>
                      <a:pt x="574" y="179"/>
                    </a:lnTo>
                    <a:lnTo>
                      <a:pt x="595" y="179"/>
                    </a:lnTo>
                    <a:lnTo>
                      <a:pt x="595" y="184"/>
                    </a:lnTo>
                    <a:lnTo>
                      <a:pt x="609" y="184"/>
                    </a:lnTo>
                    <a:lnTo>
                      <a:pt x="609" y="169"/>
                    </a:lnTo>
                    <a:lnTo>
                      <a:pt x="681" y="169"/>
                    </a:lnTo>
                    <a:lnTo>
                      <a:pt x="681" y="685"/>
                    </a:lnTo>
                    <a:lnTo>
                      <a:pt x="0" y="685"/>
                    </a:lnTo>
                    <a:lnTo>
                      <a:pt x="0" y="2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17" name="Freeform 23">
                <a:extLst>
                  <a:ext uri="{FF2B5EF4-FFF2-40B4-BE49-F238E27FC236}">
                    <a16:creationId xmlns:a16="http://schemas.microsoft.com/office/drawing/2014/main" id="{F7A7F956-1F1E-4C80-9EF2-16CE8B5E26B0}"/>
                  </a:ext>
                </a:extLst>
              </p:cNvPr>
              <p:cNvSpPr>
                <a:spLocks/>
              </p:cNvSpPr>
              <p:nvPr/>
            </p:nvSpPr>
            <p:spPr bwMode="auto">
              <a:xfrm>
                <a:off x="2000" y="2074"/>
                <a:ext cx="2264" cy="929"/>
              </a:xfrm>
              <a:custGeom>
                <a:avLst/>
                <a:gdLst>
                  <a:gd name="T0" fmla="*/ 61 w 2264"/>
                  <a:gd name="T1" fmla="*/ 292 h 929"/>
                  <a:gd name="T2" fmla="*/ 82 w 2264"/>
                  <a:gd name="T3" fmla="*/ 277 h 929"/>
                  <a:gd name="T4" fmla="*/ 119 w 2264"/>
                  <a:gd name="T5" fmla="*/ 294 h 929"/>
                  <a:gd name="T6" fmla="*/ 144 w 2264"/>
                  <a:gd name="T7" fmla="*/ 330 h 929"/>
                  <a:gd name="T8" fmla="*/ 176 w 2264"/>
                  <a:gd name="T9" fmla="*/ 365 h 929"/>
                  <a:gd name="T10" fmla="*/ 211 w 2264"/>
                  <a:gd name="T11" fmla="*/ 332 h 929"/>
                  <a:gd name="T12" fmla="*/ 217 w 2264"/>
                  <a:gd name="T13" fmla="*/ 289 h 929"/>
                  <a:gd name="T14" fmla="*/ 232 w 2264"/>
                  <a:gd name="T15" fmla="*/ 242 h 929"/>
                  <a:gd name="T16" fmla="*/ 359 w 2264"/>
                  <a:gd name="T17" fmla="*/ 219 h 929"/>
                  <a:gd name="T18" fmla="*/ 472 w 2264"/>
                  <a:gd name="T19" fmla="*/ 264 h 929"/>
                  <a:gd name="T20" fmla="*/ 568 w 2264"/>
                  <a:gd name="T21" fmla="*/ 373 h 929"/>
                  <a:gd name="T22" fmla="*/ 581 w 2264"/>
                  <a:gd name="T23" fmla="*/ 519 h 929"/>
                  <a:gd name="T24" fmla="*/ 606 w 2264"/>
                  <a:gd name="T25" fmla="*/ 481 h 929"/>
                  <a:gd name="T26" fmla="*/ 623 w 2264"/>
                  <a:gd name="T27" fmla="*/ 446 h 929"/>
                  <a:gd name="T28" fmla="*/ 643 w 2264"/>
                  <a:gd name="T29" fmla="*/ 451 h 929"/>
                  <a:gd name="T30" fmla="*/ 668 w 2264"/>
                  <a:gd name="T31" fmla="*/ 569 h 929"/>
                  <a:gd name="T32" fmla="*/ 691 w 2264"/>
                  <a:gd name="T33" fmla="*/ 423 h 929"/>
                  <a:gd name="T34" fmla="*/ 714 w 2264"/>
                  <a:gd name="T35" fmla="*/ 360 h 929"/>
                  <a:gd name="T36" fmla="*/ 742 w 2264"/>
                  <a:gd name="T37" fmla="*/ 398 h 929"/>
                  <a:gd name="T38" fmla="*/ 748 w 2264"/>
                  <a:gd name="T39" fmla="*/ 413 h 929"/>
                  <a:gd name="T40" fmla="*/ 777 w 2264"/>
                  <a:gd name="T41" fmla="*/ 420 h 929"/>
                  <a:gd name="T42" fmla="*/ 785 w 2264"/>
                  <a:gd name="T43" fmla="*/ 441 h 929"/>
                  <a:gd name="T44" fmla="*/ 815 w 2264"/>
                  <a:gd name="T45" fmla="*/ 330 h 929"/>
                  <a:gd name="T46" fmla="*/ 844 w 2264"/>
                  <a:gd name="T47" fmla="*/ 297 h 929"/>
                  <a:gd name="T48" fmla="*/ 888 w 2264"/>
                  <a:gd name="T49" fmla="*/ 362 h 929"/>
                  <a:gd name="T50" fmla="*/ 904 w 2264"/>
                  <a:gd name="T51" fmla="*/ 362 h 929"/>
                  <a:gd name="T52" fmla="*/ 994 w 2264"/>
                  <a:gd name="T53" fmla="*/ 357 h 929"/>
                  <a:gd name="T54" fmla="*/ 1074 w 2264"/>
                  <a:gd name="T55" fmla="*/ 408 h 929"/>
                  <a:gd name="T56" fmla="*/ 1136 w 2264"/>
                  <a:gd name="T57" fmla="*/ 418 h 929"/>
                  <a:gd name="T58" fmla="*/ 1143 w 2264"/>
                  <a:gd name="T59" fmla="*/ 446 h 929"/>
                  <a:gd name="T60" fmla="*/ 1168 w 2264"/>
                  <a:gd name="T61" fmla="*/ 428 h 929"/>
                  <a:gd name="T62" fmla="*/ 1188 w 2264"/>
                  <a:gd name="T63" fmla="*/ 466 h 929"/>
                  <a:gd name="T64" fmla="*/ 1220 w 2264"/>
                  <a:gd name="T65" fmla="*/ 473 h 929"/>
                  <a:gd name="T66" fmla="*/ 1247 w 2264"/>
                  <a:gd name="T67" fmla="*/ 463 h 929"/>
                  <a:gd name="T68" fmla="*/ 1251 w 2264"/>
                  <a:gd name="T69" fmla="*/ 330 h 929"/>
                  <a:gd name="T70" fmla="*/ 1353 w 2264"/>
                  <a:gd name="T71" fmla="*/ 320 h 929"/>
                  <a:gd name="T72" fmla="*/ 1368 w 2264"/>
                  <a:gd name="T73" fmla="*/ 93 h 929"/>
                  <a:gd name="T74" fmla="*/ 1408 w 2264"/>
                  <a:gd name="T75" fmla="*/ 355 h 929"/>
                  <a:gd name="T76" fmla="*/ 1447 w 2264"/>
                  <a:gd name="T77" fmla="*/ 70 h 929"/>
                  <a:gd name="T78" fmla="*/ 1458 w 2264"/>
                  <a:gd name="T79" fmla="*/ 70 h 929"/>
                  <a:gd name="T80" fmla="*/ 1510 w 2264"/>
                  <a:gd name="T81" fmla="*/ 186 h 929"/>
                  <a:gd name="T82" fmla="*/ 1581 w 2264"/>
                  <a:gd name="T83" fmla="*/ 483 h 929"/>
                  <a:gd name="T84" fmla="*/ 1596 w 2264"/>
                  <a:gd name="T85" fmla="*/ 400 h 929"/>
                  <a:gd name="T86" fmla="*/ 1783 w 2264"/>
                  <a:gd name="T87" fmla="*/ 410 h 929"/>
                  <a:gd name="T88" fmla="*/ 1857 w 2264"/>
                  <a:gd name="T89" fmla="*/ 254 h 929"/>
                  <a:gd name="T90" fmla="*/ 1902 w 2264"/>
                  <a:gd name="T91" fmla="*/ 239 h 929"/>
                  <a:gd name="T92" fmla="*/ 1911 w 2264"/>
                  <a:gd name="T93" fmla="*/ 249 h 929"/>
                  <a:gd name="T94" fmla="*/ 1930 w 2264"/>
                  <a:gd name="T95" fmla="*/ 365 h 929"/>
                  <a:gd name="T96" fmla="*/ 1961 w 2264"/>
                  <a:gd name="T97" fmla="*/ 360 h 929"/>
                  <a:gd name="T98" fmla="*/ 2001 w 2264"/>
                  <a:gd name="T99" fmla="*/ 388 h 929"/>
                  <a:gd name="T100" fmla="*/ 2090 w 2264"/>
                  <a:gd name="T101" fmla="*/ 418 h 929"/>
                  <a:gd name="T102" fmla="*/ 2264 w 2264"/>
                  <a:gd name="T103" fmla="*/ 929 h 9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264" h="929">
                    <a:moveTo>
                      <a:pt x="0" y="325"/>
                    </a:moveTo>
                    <a:lnTo>
                      <a:pt x="63" y="335"/>
                    </a:lnTo>
                    <a:lnTo>
                      <a:pt x="61" y="292"/>
                    </a:lnTo>
                    <a:lnTo>
                      <a:pt x="65" y="287"/>
                    </a:lnTo>
                    <a:lnTo>
                      <a:pt x="65" y="277"/>
                    </a:lnTo>
                    <a:lnTo>
                      <a:pt x="82" y="277"/>
                    </a:lnTo>
                    <a:lnTo>
                      <a:pt x="82" y="287"/>
                    </a:lnTo>
                    <a:lnTo>
                      <a:pt x="119" y="287"/>
                    </a:lnTo>
                    <a:lnTo>
                      <a:pt x="119" y="294"/>
                    </a:lnTo>
                    <a:lnTo>
                      <a:pt x="138" y="294"/>
                    </a:lnTo>
                    <a:lnTo>
                      <a:pt x="138" y="325"/>
                    </a:lnTo>
                    <a:lnTo>
                      <a:pt x="144" y="330"/>
                    </a:lnTo>
                    <a:lnTo>
                      <a:pt x="144" y="345"/>
                    </a:lnTo>
                    <a:lnTo>
                      <a:pt x="176" y="345"/>
                    </a:lnTo>
                    <a:lnTo>
                      <a:pt x="176" y="365"/>
                    </a:lnTo>
                    <a:lnTo>
                      <a:pt x="188" y="365"/>
                    </a:lnTo>
                    <a:lnTo>
                      <a:pt x="196" y="365"/>
                    </a:lnTo>
                    <a:lnTo>
                      <a:pt x="211" y="332"/>
                    </a:lnTo>
                    <a:lnTo>
                      <a:pt x="211" y="322"/>
                    </a:lnTo>
                    <a:lnTo>
                      <a:pt x="217" y="322"/>
                    </a:lnTo>
                    <a:lnTo>
                      <a:pt x="217" y="289"/>
                    </a:lnTo>
                    <a:lnTo>
                      <a:pt x="224" y="279"/>
                    </a:lnTo>
                    <a:lnTo>
                      <a:pt x="232" y="289"/>
                    </a:lnTo>
                    <a:lnTo>
                      <a:pt x="232" y="242"/>
                    </a:lnTo>
                    <a:lnTo>
                      <a:pt x="316" y="234"/>
                    </a:lnTo>
                    <a:lnTo>
                      <a:pt x="316" y="221"/>
                    </a:lnTo>
                    <a:lnTo>
                      <a:pt x="359" y="219"/>
                    </a:lnTo>
                    <a:lnTo>
                      <a:pt x="391" y="231"/>
                    </a:lnTo>
                    <a:lnTo>
                      <a:pt x="393" y="244"/>
                    </a:lnTo>
                    <a:lnTo>
                      <a:pt x="472" y="264"/>
                    </a:lnTo>
                    <a:lnTo>
                      <a:pt x="472" y="360"/>
                    </a:lnTo>
                    <a:lnTo>
                      <a:pt x="518" y="362"/>
                    </a:lnTo>
                    <a:lnTo>
                      <a:pt x="568" y="373"/>
                    </a:lnTo>
                    <a:lnTo>
                      <a:pt x="568" y="539"/>
                    </a:lnTo>
                    <a:lnTo>
                      <a:pt x="581" y="539"/>
                    </a:lnTo>
                    <a:lnTo>
                      <a:pt x="581" y="519"/>
                    </a:lnTo>
                    <a:lnTo>
                      <a:pt x="602" y="519"/>
                    </a:lnTo>
                    <a:lnTo>
                      <a:pt x="602" y="481"/>
                    </a:lnTo>
                    <a:lnTo>
                      <a:pt x="606" y="481"/>
                    </a:lnTo>
                    <a:lnTo>
                      <a:pt x="606" y="473"/>
                    </a:lnTo>
                    <a:lnTo>
                      <a:pt x="623" y="473"/>
                    </a:lnTo>
                    <a:lnTo>
                      <a:pt x="623" y="446"/>
                    </a:lnTo>
                    <a:lnTo>
                      <a:pt x="635" y="446"/>
                    </a:lnTo>
                    <a:lnTo>
                      <a:pt x="635" y="451"/>
                    </a:lnTo>
                    <a:lnTo>
                      <a:pt x="643" y="451"/>
                    </a:lnTo>
                    <a:lnTo>
                      <a:pt x="643" y="476"/>
                    </a:lnTo>
                    <a:lnTo>
                      <a:pt x="668" y="476"/>
                    </a:lnTo>
                    <a:lnTo>
                      <a:pt x="668" y="569"/>
                    </a:lnTo>
                    <a:lnTo>
                      <a:pt x="689" y="569"/>
                    </a:lnTo>
                    <a:lnTo>
                      <a:pt x="689" y="423"/>
                    </a:lnTo>
                    <a:lnTo>
                      <a:pt x="691" y="423"/>
                    </a:lnTo>
                    <a:lnTo>
                      <a:pt x="691" y="403"/>
                    </a:lnTo>
                    <a:lnTo>
                      <a:pt x="714" y="370"/>
                    </a:lnTo>
                    <a:lnTo>
                      <a:pt x="714" y="360"/>
                    </a:lnTo>
                    <a:lnTo>
                      <a:pt x="721" y="360"/>
                    </a:lnTo>
                    <a:lnTo>
                      <a:pt x="721" y="365"/>
                    </a:lnTo>
                    <a:lnTo>
                      <a:pt x="742" y="398"/>
                    </a:lnTo>
                    <a:lnTo>
                      <a:pt x="742" y="423"/>
                    </a:lnTo>
                    <a:lnTo>
                      <a:pt x="748" y="423"/>
                    </a:lnTo>
                    <a:lnTo>
                      <a:pt x="748" y="413"/>
                    </a:lnTo>
                    <a:lnTo>
                      <a:pt x="769" y="413"/>
                    </a:lnTo>
                    <a:lnTo>
                      <a:pt x="769" y="420"/>
                    </a:lnTo>
                    <a:lnTo>
                      <a:pt x="777" y="420"/>
                    </a:lnTo>
                    <a:lnTo>
                      <a:pt x="777" y="410"/>
                    </a:lnTo>
                    <a:lnTo>
                      <a:pt x="785" y="410"/>
                    </a:lnTo>
                    <a:lnTo>
                      <a:pt x="785" y="441"/>
                    </a:lnTo>
                    <a:lnTo>
                      <a:pt x="798" y="441"/>
                    </a:lnTo>
                    <a:lnTo>
                      <a:pt x="798" y="330"/>
                    </a:lnTo>
                    <a:lnTo>
                      <a:pt x="815" y="330"/>
                    </a:lnTo>
                    <a:lnTo>
                      <a:pt x="815" y="310"/>
                    </a:lnTo>
                    <a:lnTo>
                      <a:pt x="835" y="310"/>
                    </a:lnTo>
                    <a:lnTo>
                      <a:pt x="844" y="297"/>
                    </a:lnTo>
                    <a:lnTo>
                      <a:pt x="881" y="297"/>
                    </a:lnTo>
                    <a:lnTo>
                      <a:pt x="881" y="362"/>
                    </a:lnTo>
                    <a:lnTo>
                      <a:pt x="888" y="362"/>
                    </a:lnTo>
                    <a:lnTo>
                      <a:pt x="888" y="355"/>
                    </a:lnTo>
                    <a:lnTo>
                      <a:pt x="904" y="355"/>
                    </a:lnTo>
                    <a:lnTo>
                      <a:pt x="904" y="362"/>
                    </a:lnTo>
                    <a:lnTo>
                      <a:pt x="959" y="375"/>
                    </a:lnTo>
                    <a:lnTo>
                      <a:pt x="959" y="448"/>
                    </a:lnTo>
                    <a:lnTo>
                      <a:pt x="994" y="357"/>
                    </a:lnTo>
                    <a:lnTo>
                      <a:pt x="1053" y="415"/>
                    </a:lnTo>
                    <a:lnTo>
                      <a:pt x="1074" y="415"/>
                    </a:lnTo>
                    <a:lnTo>
                      <a:pt x="1074" y="408"/>
                    </a:lnTo>
                    <a:lnTo>
                      <a:pt x="1113" y="408"/>
                    </a:lnTo>
                    <a:lnTo>
                      <a:pt x="1113" y="418"/>
                    </a:lnTo>
                    <a:lnTo>
                      <a:pt x="1136" y="418"/>
                    </a:lnTo>
                    <a:lnTo>
                      <a:pt x="1136" y="478"/>
                    </a:lnTo>
                    <a:lnTo>
                      <a:pt x="1143" y="478"/>
                    </a:lnTo>
                    <a:lnTo>
                      <a:pt x="1143" y="446"/>
                    </a:lnTo>
                    <a:lnTo>
                      <a:pt x="1161" y="466"/>
                    </a:lnTo>
                    <a:lnTo>
                      <a:pt x="1168" y="466"/>
                    </a:lnTo>
                    <a:lnTo>
                      <a:pt x="1168" y="428"/>
                    </a:lnTo>
                    <a:lnTo>
                      <a:pt x="1176" y="428"/>
                    </a:lnTo>
                    <a:lnTo>
                      <a:pt x="1176" y="466"/>
                    </a:lnTo>
                    <a:lnTo>
                      <a:pt x="1188" y="466"/>
                    </a:lnTo>
                    <a:lnTo>
                      <a:pt x="1188" y="488"/>
                    </a:lnTo>
                    <a:lnTo>
                      <a:pt x="1220" y="488"/>
                    </a:lnTo>
                    <a:lnTo>
                      <a:pt x="1220" y="473"/>
                    </a:lnTo>
                    <a:lnTo>
                      <a:pt x="1228" y="473"/>
                    </a:lnTo>
                    <a:lnTo>
                      <a:pt x="1228" y="463"/>
                    </a:lnTo>
                    <a:lnTo>
                      <a:pt x="1247" y="463"/>
                    </a:lnTo>
                    <a:lnTo>
                      <a:pt x="1247" y="481"/>
                    </a:lnTo>
                    <a:lnTo>
                      <a:pt x="1251" y="473"/>
                    </a:lnTo>
                    <a:lnTo>
                      <a:pt x="1251" y="330"/>
                    </a:lnTo>
                    <a:lnTo>
                      <a:pt x="1324" y="330"/>
                    </a:lnTo>
                    <a:lnTo>
                      <a:pt x="1324" y="320"/>
                    </a:lnTo>
                    <a:lnTo>
                      <a:pt x="1353" y="320"/>
                    </a:lnTo>
                    <a:lnTo>
                      <a:pt x="1353" y="327"/>
                    </a:lnTo>
                    <a:lnTo>
                      <a:pt x="1368" y="327"/>
                    </a:lnTo>
                    <a:lnTo>
                      <a:pt x="1368" y="93"/>
                    </a:lnTo>
                    <a:lnTo>
                      <a:pt x="1372" y="93"/>
                    </a:lnTo>
                    <a:lnTo>
                      <a:pt x="1378" y="355"/>
                    </a:lnTo>
                    <a:lnTo>
                      <a:pt x="1408" y="355"/>
                    </a:lnTo>
                    <a:lnTo>
                      <a:pt x="1408" y="186"/>
                    </a:lnTo>
                    <a:lnTo>
                      <a:pt x="1408" y="141"/>
                    </a:lnTo>
                    <a:lnTo>
                      <a:pt x="1447" y="70"/>
                    </a:lnTo>
                    <a:lnTo>
                      <a:pt x="1449" y="0"/>
                    </a:lnTo>
                    <a:lnTo>
                      <a:pt x="1454" y="0"/>
                    </a:lnTo>
                    <a:lnTo>
                      <a:pt x="1458" y="70"/>
                    </a:lnTo>
                    <a:lnTo>
                      <a:pt x="1502" y="123"/>
                    </a:lnTo>
                    <a:lnTo>
                      <a:pt x="1506" y="181"/>
                    </a:lnTo>
                    <a:lnTo>
                      <a:pt x="1510" y="186"/>
                    </a:lnTo>
                    <a:lnTo>
                      <a:pt x="1520" y="476"/>
                    </a:lnTo>
                    <a:lnTo>
                      <a:pt x="1579" y="476"/>
                    </a:lnTo>
                    <a:lnTo>
                      <a:pt x="1581" y="483"/>
                    </a:lnTo>
                    <a:lnTo>
                      <a:pt x="1591" y="483"/>
                    </a:lnTo>
                    <a:lnTo>
                      <a:pt x="1591" y="400"/>
                    </a:lnTo>
                    <a:lnTo>
                      <a:pt x="1596" y="400"/>
                    </a:lnTo>
                    <a:lnTo>
                      <a:pt x="1781" y="418"/>
                    </a:lnTo>
                    <a:lnTo>
                      <a:pt x="1783" y="420"/>
                    </a:lnTo>
                    <a:lnTo>
                      <a:pt x="1783" y="410"/>
                    </a:lnTo>
                    <a:lnTo>
                      <a:pt x="1848" y="410"/>
                    </a:lnTo>
                    <a:lnTo>
                      <a:pt x="1848" y="254"/>
                    </a:lnTo>
                    <a:lnTo>
                      <a:pt x="1857" y="254"/>
                    </a:lnTo>
                    <a:lnTo>
                      <a:pt x="1857" y="236"/>
                    </a:lnTo>
                    <a:lnTo>
                      <a:pt x="1869" y="239"/>
                    </a:lnTo>
                    <a:lnTo>
                      <a:pt x="1902" y="239"/>
                    </a:lnTo>
                    <a:lnTo>
                      <a:pt x="1898" y="88"/>
                    </a:lnTo>
                    <a:lnTo>
                      <a:pt x="1902" y="88"/>
                    </a:lnTo>
                    <a:lnTo>
                      <a:pt x="1911" y="249"/>
                    </a:lnTo>
                    <a:lnTo>
                      <a:pt x="1919" y="249"/>
                    </a:lnTo>
                    <a:lnTo>
                      <a:pt x="1925" y="257"/>
                    </a:lnTo>
                    <a:lnTo>
                      <a:pt x="1930" y="365"/>
                    </a:lnTo>
                    <a:lnTo>
                      <a:pt x="1942" y="365"/>
                    </a:lnTo>
                    <a:lnTo>
                      <a:pt x="1942" y="360"/>
                    </a:lnTo>
                    <a:lnTo>
                      <a:pt x="1961" y="360"/>
                    </a:lnTo>
                    <a:lnTo>
                      <a:pt x="1961" y="362"/>
                    </a:lnTo>
                    <a:lnTo>
                      <a:pt x="2001" y="362"/>
                    </a:lnTo>
                    <a:lnTo>
                      <a:pt x="2001" y="388"/>
                    </a:lnTo>
                    <a:lnTo>
                      <a:pt x="2059" y="388"/>
                    </a:lnTo>
                    <a:lnTo>
                      <a:pt x="2059" y="418"/>
                    </a:lnTo>
                    <a:lnTo>
                      <a:pt x="2090" y="418"/>
                    </a:lnTo>
                    <a:lnTo>
                      <a:pt x="2090" y="436"/>
                    </a:lnTo>
                    <a:lnTo>
                      <a:pt x="2122" y="436"/>
                    </a:lnTo>
                    <a:lnTo>
                      <a:pt x="2264" y="929"/>
                    </a:lnTo>
                    <a:lnTo>
                      <a:pt x="0" y="922"/>
                    </a:lnTo>
                    <a:lnTo>
                      <a:pt x="0" y="3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18" name="Freeform 24">
                <a:extLst>
                  <a:ext uri="{FF2B5EF4-FFF2-40B4-BE49-F238E27FC236}">
                    <a16:creationId xmlns:a16="http://schemas.microsoft.com/office/drawing/2014/main" id="{63F2CB07-20BC-4FC4-91D2-AF83A73C2CCE}"/>
                  </a:ext>
                </a:extLst>
              </p:cNvPr>
              <p:cNvSpPr>
                <a:spLocks/>
              </p:cNvSpPr>
              <p:nvPr/>
            </p:nvSpPr>
            <p:spPr bwMode="auto">
              <a:xfrm>
                <a:off x="4164" y="2124"/>
                <a:ext cx="2265" cy="859"/>
              </a:xfrm>
              <a:custGeom>
                <a:avLst/>
                <a:gdLst>
                  <a:gd name="T0" fmla="*/ 2203 w 2265"/>
                  <a:gd name="T1" fmla="*/ 222 h 859"/>
                  <a:gd name="T2" fmla="*/ 2184 w 2265"/>
                  <a:gd name="T3" fmla="*/ 207 h 859"/>
                  <a:gd name="T4" fmla="*/ 2146 w 2265"/>
                  <a:gd name="T5" fmla="*/ 224 h 859"/>
                  <a:gd name="T6" fmla="*/ 2121 w 2265"/>
                  <a:gd name="T7" fmla="*/ 260 h 859"/>
                  <a:gd name="T8" fmla="*/ 2088 w 2265"/>
                  <a:gd name="T9" fmla="*/ 295 h 859"/>
                  <a:gd name="T10" fmla="*/ 2056 w 2265"/>
                  <a:gd name="T11" fmla="*/ 262 h 859"/>
                  <a:gd name="T12" fmla="*/ 2048 w 2265"/>
                  <a:gd name="T13" fmla="*/ 219 h 859"/>
                  <a:gd name="T14" fmla="*/ 2033 w 2265"/>
                  <a:gd name="T15" fmla="*/ 171 h 859"/>
                  <a:gd name="T16" fmla="*/ 1906 w 2265"/>
                  <a:gd name="T17" fmla="*/ 149 h 859"/>
                  <a:gd name="T18" fmla="*/ 1793 w 2265"/>
                  <a:gd name="T19" fmla="*/ 194 h 859"/>
                  <a:gd name="T20" fmla="*/ 1697 w 2265"/>
                  <a:gd name="T21" fmla="*/ 302 h 859"/>
                  <a:gd name="T22" fmla="*/ 1683 w 2265"/>
                  <a:gd name="T23" fmla="*/ 448 h 859"/>
                  <a:gd name="T24" fmla="*/ 1658 w 2265"/>
                  <a:gd name="T25" fmla="*/ 411 h 859"/>
                  <a:gd name="T26" fmla="*/ 1641 w 2265"/>
                  <a:gd name="T27" fmla="*/ 375 h 859"/>
                  <a:gd name="T28" fmla="*/ 1622 w 2265"/>
                  <a:gd name="T29" fmla="*/ 380 h 859"/>
                  <a:gd name="T30" fmla="*/ 1599 w 2265"/>
                  <a:gd name="T31" fmla="*/ 499 h 859"/>
                  <a:gd name="T32" fmla="*/ 1574 w 2265"/>
                  <a:gd name="T33" fmla="*/ 353 h 859"/>
                  <a:gd name="T34" fmla="*/ 1551 w 2265"/>
                  <a:gd name="T35" fmla="*/ 290 h 859"/>
                  <a:gd name="T36" fmla="*/ 1522 w 2265"/>
                  <a:gd name="T37" fmla="*/ 328 h 859"/>
                  <a:gd name="T38" fmla="*/ 1516 w 2265"/>
                  <a:gd name="T39" fmla="*/ 343 h 859"/>
                  <a:gd name="T40" fmla="*/ 1488 w 2265"/>
                  <a:gd name="T41" fmla="*/ 350 h 859"/>
                  <a:gd name="T42" fmla="*/ 1480 w 2265"/>
                  <a:gd name="T43" fmla="*/ 370 h 859"/>
                  <a:gd name="T44" fmla="*/ 1451 w 2265"/>
                  <a:gd name="T45" fmla="*/ 260 h 859"/>
                  <a:gd name="T46" fmla="*/ 1420 w 2265"/>
                  <a:gd name="T47" fmla="*/ 227 h 859"/>
                  <a:gd name="T48" fmla="*/ 1376 w 2265"/>
                  <a:gd name="T49" fmla="*/ 292 h 859"/>
                  <a:gd name="T50" fmla="*/ 1361 w 2265"/>
                  <a:gd name="T51" fmla="*/ 292 h 859"/>
                  <a:gd name="T52" fmla="*/ 1271 w 2265"/>
                  <a:gd name="T53" fmla="*/ 287 h 859"/>
                  <a:gd name="T54" fmla="*/ 1190 w 2265"/>
                  <a:gd name="T55" fmla="*/ 338 h 859"/>
                  <a:gd name="T56" fmla="*/ 1129 w 2265"/>
                  <a:gd name="T57" fmla="*/ 348 h 859"/>
                  <a:gd name="T58" fmla="*/ 1121 w 2265"/>
                  <a:gd name="T59" fmla="*/ 375 h 859"/>
                  <a:gd name="T60" fmla="*/ 1096 w 2265"/>
                  <a:gd name="T61" fmla="*/ 358 h 859"/>
                  <a:gd name="T62" fmla="*/ 1077 w 2265"/>
                  <a:gd name="T63" fmla="*/ 396 h 859"/>
                  <a:gd name="T64" fmla="*/ 1046 w 2265"/>
                  <a:gd name="T65" fmla="*/ 403 h 859"/>
                  <a:gd name="T66" fmla="*/ 1017 w 2265"/>
                  <a:gd name="T67" fmla="*/ 393 h 859"/>
                  <a:gd name="T68" fmla="*/ 1014 w 2265"/>
                  <a:gd name="T69" fmla="*/ 260 h 859"/>
                  <a:gd name="T70" fmla="*/ 912 w 2265"/>
                  <a:gd name="T71" fmla="*/ 249 h 859"/>
                  <a:gd name="T72" fmla="*/ 897 w 2265"/>
                  <a:gd name="T73" fmla="*/ 23 h 859"/>
                  <a:gd name="T74" fmla="*/ 856 w 2265"/>
                  <a:gd name="T75" fmla="*/ 285 h 859"/>
                  <a:gd name="T76" fmla="*/ 818 w 2265"/>
                  <a:gd name="T77" fmla="*/ 0 h 859"/>
                  <a:gd name="T78" fmla="*/ 758 w 2265"/>
                  <a:gd name="T79" fmla="*/ 111 h 859"/>
                  <a:gd name="T80" fmla="*/ 686 w 2265"/>
                  <a:gd name="T81" fmla="*/ 406 h 859"/>
                  <a:gd name="T82" fmla="*/ 674 w 2265"/>
                  <a:gd name="T83" fmla="*/ 330 h 859"/>
                  <a:gd name="T84" fmla="*/ 499 w 2265"/>
                  <a:gd name="T85" fmla="*/ 285 h 859"/>
                  <a:gd name="T86" fmla="*/ 482 w 2265"/>
                  <a:gd name="T87" fmla="*/ 350 h 859"/>
                  <a:gd name="T88" fmla="*/ 417 w 2265"/>
                  <a:gd name="T89" fmla="*/ 184 h 859"/>
                  <a:gd name="T90" fmla="*/ 396 w 2265"/>
                  <a:gd name="T91" fmla="*/ 169 h 859"/>
                  <a:gd name="T92" fmla="*/ 363 w 2265"/>
                  <a:gd name="T93" fmla="*/ 18 h 859"/>
                  <a:gd name="T94" fmla="*/ 340 w 2265"/>
                  <a:gd name="T95" fmla="*/ 186 h 859"/>
                  <a:gd name="T96" fmla="*/ 323 w 2265"/>
                  <a:gd name="T97" fmla="*/ 290 h 859"/>
                  <a:gd name="T98" fmla="*/ 263 w 2265"/>
                  <a:gd name="T99" fmla="*/ 292 h 859"/>
                  <a:gd name="T100" fmla="*/ 206 w 2265"/>
                  <a:gd name="T101" fmla="*/ 348 h 859"/>
                  <a:gd name="T102" fmla="*/ 142 w 2265"/>
                  <a:gd name="T103" fmla="*/ 365 h 859"/>
                  <a:gd name="T104" fmla="*/ 2265 w 2265"/>
                  <a:gd name="T105" fmla="*/ 255 h 8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5" h="859">
                    <a:moveTo>
                      <a:pt x="2265" y="255"/>
                    </a:moveTo>
                    <a:lnTo>
                      <a:pt x="2203" y="265"/>
                    </a:lnTo>
                    <a:lnTo>
                      <a:pt x="2203" y="222"/>
                    </a:lnTo>
                    <a:lnTo>
                      <a:pt x="2200" y="217"/>
                    </a:lnTo>
                    <a:lnTo>
                      <a:pt x="2200" y="207"/>
                    </a:lnTo>
                    <a:lnTo>
                      <a:pt x="2184" y="207"/>
                    </a:lnTo>
                    <a:lnTo>
                      <a:pt x="2184" y="217"/>
                    </a:lnTo>
                    <a:lnTo>
                      <a:pt x="2146" y="217"/>
                    </a:lnTo>
                    <a:lnTo>
                      <a:pt x="2146" y="224"/>
                    </a:lnTo>
                    <a:lnTo>
                      <a:pt x="2127" y="224"/>
                    </a:lnTo>
                    <a:lnTo>
                      <a:pt x="2127" y="255"/>
                    </a:lnTo>
                    <a:lnTo>
                      <a:pt x="2121" y="260"/>
                    </a:lnTo>
                    <a:lnTo>
                      <a:pt x="2121" y="275"/>
                    </a:lnTo>
                    <a:lnTo>
                      <a:pt x="2088" y="275"/>
                    </a:lnTo>
                    <a:lnTo>
                      <a:pt x="2088" y="295"/>
                    </a:lnTo>
                    <a:lnTo>
                      <a:pt x="2077" y="295"/>
                    </a:lnTo>
                    <a:lnTo>
                      <a:pt x="2069" y="295"/>
                    </a:lnTo>
                    <a:lnTo>
                      <a:pt x="2056" y="262"/>
                    </a:lnTo>
                    <a:lnTo>
                      <a:pt x="2056" y="252"/>
                    </a:lnTo>
                    <a:lnTo>
                      <a:pt x="2048" y="252"/>
                    </a:lnTo>
                    <a:lnTo>
                      <a:pt x="2048" y="219"/>
                    </a:lnTo>
                    <a:lnTo>
                      <a:pt x="2040" y="209"/>
                    </a:lnTo>
                    <a:lnTo>
                      <a:pt x="2033" y="219"/>
                    </a:lnTo>
                    <a:lnTo>
                      <a:pt x="2033" y="171"/>
                    </a:lnTo>
                    <a:lnTo>
                      <a:pt x="1948" y="164"/>
                    </a:lnTo>
                    <a:lnTo>
                      <a:pt x="1948" y="151"/>
                    </a:lnTo>
                    <a:lnTo>
                      <a:pt x="1906" y="149"/>
                    </a:lnTo>
                    <a:lnTo>
                      <a:pt x="1873" y="161"/>
                    </a:lnTo>
                    <a:lnTo>
                      <a:pt x="1871" y="174"/>
                    </a:lnTo>
                    <a:lnTo>
                      <a:pt x="1793" y="194"/>
                    </a:lnTo>
                    <a:lnTo>
                      <a:pt x="1793" y="290"/>
                    </a:lnTo>
                    <a:lnTo>
                      <a:pt x="1747" y="292"/>
                    </a:lnTo>
                    <a:lnTo>
                      <a:pt x="1697" y="302"/>
                    </a:lnTo>
                    <a:lnTo>
                      <a:pt x="1697" y="469"/>
                    </a:lnTo>
                    <a:lnTo>
                      <a:pt x="1683" y="469"/>
                    </a:lnTo>
                    <a:lnTo>
                      <a:pt x="1683" y="448"/>
                    </a:lnTo>
                    <a:lnTo>
                      <a:pt x="1662" y="448"/>
                    </a:lnTo>
                    <a:lnTo>
                      <a:pt x="1662" y="411"/>
                    </a:lnTo>
                    <a:lnTo>
                      <a:pt x="1658" y="411"/>
                    </a:lnTo>
                    <a:lnTo>
                      <a:pt x="1658" y="403"/>
                    </a:lnTo>
                    <a:lnTo>
                      <a:pt x="1641" y="403"/>
                    </a:lnTo>
                    <a:lnTo>
                      <a:pt x="1641" y="375"/>
                    </a:lnTo>
                    <a:lnTo>
                      <a:pt x="1630" y="375"/>
                    </a:lnTo>
                    <a:lnTo>
                      <a:pt x="1630" y="380"/>
                    </a:lnTo>
                    <a:lnTo>
                      <a:pt x="1622" y="380"/>
                    </a:lnTo>
                    <a:lnTo>
                      <a:pt x="1622" y="406"/>
                    </a:lnTo>
                    <a:lnTo>
                      <a:pt x="1599" y="406"/>
                    </a:lnTo>
                    <a:lnTo>
                      <a:pt x="1599" y="499"/>
                    </a:lnTo>
                    <a:lnTo>
                      <a:pt x="1576" y="499"/>
                    </a:lnTo>
                    <a:lnTo>
                      <a:pt x="1576" y="353"/>
                    </a:lnTo>
                    <a:lnTo>
                      <a:pt x="1574" y="353"/>
                    </a:lnTo>
                    <a:lnTo>
                      <a:pt x="1574" y="333"/>
                    </a:lnTo>
                    <a:lnTo>
                      <a:pt x="1551" y="300"/>
                    </a:lnTo>
                    <a:lnTo>
                      <a:pt x="1551" y="290"/>
                    </a:lnTo>
                    <a:lnTo>
                      <a:pt x="1543" y="290"/>
                    </a:lnTo>
                    <a:lnTo>
                      <a:pt x="1543" y="295"/>
                    </a:lnTo>
                    <a:lnTo>
                      <a:pt x="1522" y="328"/>
                    </a:lnTo>
                    <a:lnTo>
                      <a:pt x="1522" y="353"/>
                    </a:lnTo>
                    <a:lnTo>
                      <a:pt x="1516" y="353"/>
                    </a:lnTo>
                    <a:lnTo>
                      <a:pt x="1516" y="343"/>
                    </a:lnTo>
                    <a:lnTo>
                      <a:pt x="1495" y="343"/>
                    </a:lnTo>
                    <a:lnTo>
                      <a:pt x="1495" y="350"/>
                    </a:lnTo>
                    <a:lnTo>
                      <a:pt x="1488" y="350"/>
                    </a:lnTo>
                    <a:lnTo>
                      <a:pt x="1488" y="340"/>
                    </a:lnTo>
                    <a:lnTo>
                      <a:pt x="1480" y="340"/>
                    </a:lnTo>
                    <a:lnTo>
                      <a:pt x="1480" y="370"/>
                    </a:lnTo>
                    <a:lnTo>
                      <a:pt x="1467" y="370"/>
                    </a:lnTo>
                    <a:lnTo>
                      <a:pt x="1467" y="260"/>
                    </a:lnTo>
                    <a:lnTo>
                      <a:pt x="1451" y="260"/>
                    </a:lnTo>
                    <a:lnTo>
                      <a:pt x="1451" y="239"/>
                    </a:lnTo>
                    <a:lnTo>
                      <a:pt x="1430" y="239"/>
                    </a:lnTo>
                    <a:lnTo>
                      <a:pt x="1420" y="227"/>
                    </a:lnTo>
                    <a:lnTo>
                      <a:pt x="1384" y="227"/>
                    </a:lnTo>
                    <a:lnTo>
                      <a:pt x="1384" y="292"/>
                    </a:lnTo>
                    <a:lnTo>
                      <a:pt x="1376" y="292"/>
                    </a:lnTo>
                    <a:lnTo>
                      <a:pt x="1376" y="285"/>
                    </a:lnTo>
                    <a:lnTo>
                      <a:pt x="1361" y="285"/>
                    </a:lnTo>
                    <a:lnTo>
                      <a:pt x="1361" y="292"/>
                    </a:lnTo>
                    <a:lnTo>
                      <a:pt x="1305" y="305"/>
                    </a:lnTo>
                    <a:lnTo>
                      <a:pt x="1305" y="378"/>
                    </a:lnTo>
                    <a:lnTo>
                      <a:pt x="1271" y="287"/>
                    </a:lnTo>
                    <a:lnTo>
                      <a:pt x="1213" y="345"/>
                    </a:lnTo>
                    <a:lnTo>
                      <a:pt x="1190" y="345"/>
                    </a:lnTo>
                    <a:lnTo>
                      <a:pt x="1190" y="338"/>
                    </a:lnTo>
                    <a:lnTo>
                      <a:pt x="1152" y="338"/>
                    </a:lnTo>
                    <a:lnTo>
                      <a:pt x="1152" y="348"/>
                    </a:lnTo>
                    <a:lnTo>
                      <a:pt x="1129" y="348"/>
                    </a:lnTo>
                    <a:lnTo>
                      <a:pt x="1129" y="408"/>
                    </a:lnTo>
                    <a:lnTo>
                      <a:pt x="1121" y="408"/>
                    </a:lnTo>
                    <a:lnTo>
                      <a:pt x="1121" y="375"/>
                    </a:lnTo>
                    <a:lnTo>
                      <a:pt x="1104" y="396"/>
                    </a:lnTo>
                    <a:lnTo>
                      <a:pt x="1096" y="396"/>
                    </a:lnTo>
                    <a:lnTo>
                      <a:pt x="1096" y="358"/>
                    </a:lnTo>
                    <a:lnTo>
                      <a:pt x="1088" y="358"/>
                    </a:lnTo>
                    <a:lnTo>
                      <a:pt x="1088" y="396"/>
                    </a:lnTo>
                    <a:lnTo>
                      <a:pt x="1077" y="396"/>
                    </a:lnTo>
                    <a:lnTo>
                      <a:pt x="1077" y="418"/>
                    </a:lnTo>
                    <a:lnTo>
                      <a:pt x="1046" y="418"/>
                    </a:lnTo>
                    <a:lnTo>
                      <a:pt x="1046" y="403"/>
                    </a:lnTo>
                    <a:lnTo>
                      <a:pt x="1037" y="403"/>
                    </a:lnTo>
                    <a:lnTo>
                      <a:pt x="1037" y="393"/>
                    </a:lnTo>
                    <a:lnTo>
                      <a:pt x="1017" y="393"/>
                    </a:lnTo>
                    <a:lnTo>
                      <a:pt x="1017" y="411"/>
                    </a:lnTo>
                    <a:lnTo>
                      <a:pt x="1014" y="403"/>
                    </a:lnTo>
                    <a:lnTo>
                      <a:pt x="1014" y="260"/>
                    </a:lnTo>
                    <a:lnTo>
                      <a:pt x="941" y="260"/>
                    </a:lnTo>
                    <a:lnTo>
                      <a:pt x="941" y="249"/>
                    </a:lnTo>
                    <a:lnTo>
                      <a:pt x="912" y="249"/>
                    </a:lnTo>
                    <a:lnTo>
                      <a:pt x="912" y="257"/>
                    </a:lnTo>
                    <a:lnTo>
                      <a:pt x="899" y="257"/>
                    </a:lnTo>
                    <a:lnTo>
                      <a:pt x="897" y="23"/>
                    </a:lnTo>
                    <a:lnTo>
                      <a:pt x="893" y="23"/>
                    </a:lnTo>
                    <a:lnTo>
                      <a:pt x="887" y="285"/>
                    </a:lnTo>
                    <a:lnTo>
                      <a:pt x="856" y="285"/>
                    </a:lnTo>
                    <a:lnTo>
                      <a:pt x="856" y="116"/>
                    </a:lnTo>
                    <a:lnTo>
                      <a:pt x="856" y="71"/>
                    </a:lnTo>
                    <a:lnTo>
                      <a:pt x="818" y="0"/>
                    </a:lnTo>
                    <a:lnTo>
                      <a:pt x="808" y="0"/>
                    </a:lnTo>
                    <a:lnTo>
                      <a:pt x="762" y="53"/>
                    </a:lnTo>
                    <a:lnTo>
                      <a:pt x="758" y="111"/>
                    </a:lnTo>
                    <a:lnTo>
                      <a:pt x="755" y="116"/>
                    </a:lnTo>
                    <a:lnTo>
                      <a:pt x="745" y="406"/>
                    </a:lnTo>
                    <a:lnTo>
                      <a:pt x="686" y="406"/>
                    </a:lnTo>
                    <a:lnTo>
                      <a:pt x="684" y="413"/>
                    </a:lnTo>
                    <a:lnTo>
                      <a:pt x="674" y="413"/>
                    </a:lnTo>
                    <a:lnTo>
                      <a:pt x="674" y="330"/>
                    </a:lnTo>
                    <a:lnTo>
                      <a:pt x="668" y="330"/>
                    </a:lnTo>
                    <a:lnTo>
                      <a:pt x="515" y="277"/>
                    </a:lnTo>
                    <a:lnTo>
                      <a:pt x="499" y="285"/>
                    </a:lnTo>
                    <a:lnTo>
                      <a:pt x="484" y="285"/>
                    </a:lnTo>
                    <a:lnTo>
                      <a:pt x="484" y="348"/>
                    </a:lnTo>
                    <a:lnTo>
                      <a:pt x="482" y="350"/>
                    </a:lnTo>
                    <a:lnTo>
                      <a:pt x="482" y="340"/>
                    </a:lnTo>
                    <a:lnTo>
                      <a:pt x="417" y="340"/>
                    </a:lnTo>
                    <a:lnTo>
                      <a:pt x="417" y="184"/>
                    </a:lnTo>
                    <a:lnTo>
                      <a:pt x="407" y="184"/>
                    </a:lnTo>
                    <a:lnTo>
                      <a:pt x="407" y="166"/>
                    </a:lnTo>
                    <a:lnTo>
                      <a:pt x="396" y="169"/>
                    </a:lnTo>
                    <a:lnTo>
                      <a:pt x="365" y="169"/>
                    </a:lnTo>
                    <a:lnTo>
                      <a:pt x="367" y="18"/>
                    </a:lnTo>
                    <a:lnTo>
                      <a:pt x="363" y="18"/>
                    </a:lnTo>
                    <a:lnTo>
                      <a:pt x="354" y="179"/>
                    </a:lnTo>
                    <a:lnTo>
                      <a:pt x="346" y="179"/>
                    </a:lnTo>
                    <a:lnTo>
                      <a:pt x="340" y="186"/>
                    </a:lnTo>
                    <a:lnTo>
                      <a:pt x="334" y="295"/>
                    </a:lnTo>
                    <a:lnTo>
                      <a:pt x="323" y="295"/>
                    </a:lnTo>
                    <a:lnTo>
                      <a:pt x="323" y="290"/>
                    </a:lnTo>
                    <a:lnTo>
                      <a:pt x="304" y="290"/>
                    </a:lnTo>
                    <a:lnTo>
                      <a:pt x="304" y="292"/>
                    </a:lnTo>
                    <a:lnTo>
                      <a:pt x="263" y="292"/>
                    </a:lnTo>
                    <a:lnTo>
                      <a:pt x="263" y="317"/>
                    </a:lnTo>
                    <a:lnTo>
                      <a:pt x="206" y="317"/>
                    </a:lnTo>
                    <a:lnTo>
                      <a:pt x="206" y="348"/>
                    </a:lnTo>
                    <a:lnTo>
                      <a:pt x="175" y="348"/>
                    </a:lnTo>
                    <a:lnTo>
                      <a:pt x="175" y="365"/>
                    </a:lnTo>
                    <a:lnTo>
                      <a:pt x="142" y="365"/>
                    </a:lnTo>
                    <a:lnTo>
                      <a:pt x="0" y="859"/>
                    </a:lnTo>
                    <a:lnTo>
                      <a:pt x="2265" y="852"/>
                    </a:lnTo>
                    <a:lnTo>
                      <a:pt x="2265" y="25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19" name="Freeform 25">
                <a:extLst>
                  <a:ext uri="{FF2B5EF4-FFF2-40B4-BE49-F238E27FC236}">
                    <a16:creationId xmlns:a16="http://schemas.microsoft.com/office/drawing/2014/main" id="{6A36BF33-9AAE-4455-92FA-8FBE6EFCB689}"/>
                  </a:ext>
                </a:extLst>
              </p:cNvPr>
              <p:cNvSpPr>
                <a:spLocks/>
              </p:cNvSpPr>
              <p:nvPr/>
            </p:nvSpPr>
            <p:spPr bwMode="auto">
              <a:xfrm>
                <a:off x="6218" y="1986"/>
                <a:ext cx="1462" cy="1047"/>
              </a:xfrm>
              <a:custGeom>
                <a:avLst/>
                <a:gdLst>
                  <a:gd name="T0" fmla="*/ 1462 w 1462"/>
                  <a:gd name="T1" fmla="*/ 1047 h 1047"/>
                  <a:gd name="T2" fmla="*/ 1389 w 1462"/>
                  <a:gd name="T3" fmla="*/ 390 h 1047"/>
                  <a:gd name="T4" fmla="*/ 1376 w 1462"/>
                  <a:gd name="T5" fmla="*/ 405 h 1047"/>
                  <a:gd name="T6" fmla="*/ 1355 w 1462"/>
                  <a:gd name="T7" fmla="*/ 400 h 1047"/>
                  <a:gd name="T8" fmla="*/ 1328 w 1462"/>
                  <a:gd name="T9" fmla="*/ 410 h 1047"/>
                  <a:gd name="T10" fmla="*/ 1255 w 1462"/>
                  <a:gd name="T11" fmla="*/ 448 h 1047"/>
                  <a:gd name="T12" fmla="*/ 1238 w 1462"/>
                  <a:gd name="T13" fmla="*/ 420 h 1047"/>
                  <a:gd name="T14" fmla="*/ 1232 w 1462"/>
                  <a:gd name="T15" fmla="*/ 405 h 1047"/>
                  <a:gd name="T16" fmla="*/ 1224 w 1462"/>
                  <a:gd name="T17" fmla="*/ 380 h 1047"/>
                  <a:gd name="T18" fmla="*/ 1203 w 1462"/>
                  <a:gd name="T19" fmla="*/ 367 h 1047"/>
                  <a:gd name="T20" fmla="*/ 1195 w 1462"/>
                  <a:gd name="T21" fmla="*/ 335 h 1047"/>
                  <a:gd name="T22" fmla="*/ 1059 w 1462"/>
                  <a:gd name="T23" fmla="*/ 337 h 1047"/>
                  <a:gd name="T24" fmla="*/ 1051 w 1462"/>
                  <a:gd name="T25" fmla="*/ 367 h 1047"/>
                  <a:gd name="T26" fmla="*/ 1034 w 1462"/>
                  <a:gd name="T27" fmla="*/ 380 h 1047"/>
                  <a:gd name="T28" fmla="*/ 1026 w 1462"/>
                  <a:gd name="T29" fmla="*/ 408 h 1047"/>
                  <a:gd name="T30" fmla="*/ 1019 w 1462"/>
                  <a:gd name="T31" fmla="*/ 423 h 1047"/>
                  <a:gd name="T32" fmla="*/ 1011 w 1462"/>
                  <a:gd name="T33" fmla="*/ 440 h 1047"/>
                  <a:gd name="T34" fmla="*/ 952 w 1462"/>
                  <a:gd name="T35" fmla="*/ 599 h 1047"/>
                  <a:gd name="T36" fmla="*/ 944 w 1462"/>
                  <a:gd name="T37" fmla="*/ 622 h 1047"/>
                  <a:gd name="T38" fmla="*/ 940 w 1462"/>
                  <a:gd name="T39" fmla="*/ 408 h 1047"/>
                  <a:gd name="T40" fmla="*/ 932 w 1462"/>
                  <a:gd name="T41" fmla="*/ 224 h 1047"/>
                  <a:gd name="T42" fmla="*/ 923 w 1462"/>
                  <a:gd name="T43" fmla="*/ 196 h 1047"/>
                  <a:gd name="T44" fmla="*/ 909 w 1462"/>
                  <a:gd name="T45" fmla="*/ 183 h 1047"/>
                  <a:gd name="T46" fmla="*/ 867 w 1462"/>
                  <a:gd name="T47" fmla="*/ 161 h 1047"/>
                  <a:gd name="T48" fmla="*/ 858 w 1462"/>
                  <a:gd name="T49" fmla="*/ 178 h 1047"/>
                  <a:gd name="T50" fmla="*/ 850 w 1462"/>
                  <a:gd name="T51" fmla="*/ 194 h 1047"/>
                  <a:gd name="T52" fmla="*/ 842 w 1462"/>
                  <a:gd name="T53" fmla="*/ 206 h 1047"/>
                  <a:gd name="T54" fmla="*/ 835 w 1462"/>
                  <a:gd name="T55" fmla="*/ 221 h 1047"/>
                  <a:gd name="T56" fmla="*/ 798 w 1462"/>
                  <a:gd name="T57" fmla="*/ 415 h 1047"/>
                  <a:gd name="T58" fmla="*/ 754 w 1462"/>
                  <a:gd name="T59" fmla="*/ 453 h 1047"/>
                  <a:gd name="T60" fmla="*/ 723 w 1462"/>
                  <a:gd name="T61" fmla="*/ 277 h 1047"/>
                  <a:gd name="T62" fmla="*/ 693 w 1462"/>
                  <a:gd name="T63" fmla="*/ 2 h 1047"/>
                  <a:gd name="T64" fmla="*/ 618 w 1462"/>
                  <a:gd name="T65" fmla="*/ 0 h 1047"/>
                  <a:gd name="T66" fmla="*/ 585 w 1462"/>
                  <a:gd name="T67" fmla="*/ 25 h 1047"/>
                  <a:gd name="T68" fmla="*/ 581 w 1462"/>
                  <a:gd name="T69" fmla="*/ 269 h 1047"/>
                  <a:gd name="T70" fmla="*/ 545 w 1462"/>
                  <a:gd name="T71" fmla="*/ 498 h 1047"/>
                  <a:gd name="T72" fmla="*/ 524 w 1462"/>
                  <a:gd name="T73" fmla="*/ 471 h 1047"/>
                  <a:gd name="T74" fmla="*/ 516 w 1462"/>
                  <a:gd name="T75" fmla="*/ 458 h 1047"/>
                  <a:gd name="T76" fmla="*/ 456 w 1462"/>
                  <a:gd name="T77" fmla="*/ 387 h 1047"/>
                  <a:gd name="T78" fmla="*/ 401 w 1462"/>
                  <a:gd name="T79" fmla="*/ 360 h 1047"/>
                  <a:gd name="T80" fmla="*/ 393 w 1462"/>
                  <a:gd name="T81" fmla="*/ 385 h 1047"/>
                  <a:gd name="T82" fmla="*/ 334 w 1462"/>
                  <a:gd name="T83" fmla="*/ 375 h 1047"/>
                  <a:gd name="T84" fmla="*/ 326 w 1462"/>
                  <a:gd name="T85" fmla="*/ 297 h 1047"/>
                  <a:gd name="T86" fmla="*/ 322 w 1462"/>
                  <a:gd name="T87" fmla="*/ 307 h 1047"/>
                  <a:gd name="T88" fmla="*/ 307 w 1462"/>
                  <a:gd name="T89" fmla="*/ 274 h 1047"/>
                  <a:gd name="T90" fmla="*/ 297 w 1462"/>
                  <a:gd name="T91" fmla="*/ 178 h 1047"/>
                  <a:gd name="T92" fmla="*/ 291 w 1462"/>
                  <a:gd name="T93" fmla="*/ 272 h 1047"/>
                  <a:gd name="T94" fmla="*/ 255 w 1462"/>
                  <a:gd name="T95" fmla="*/ 277 h 1047"/>
                  <a:gd name="T96" fmla="*/ 232 w 1462"/>
                  <a:gd name="T97" fmla="*/ 267 h 1047"/>
                  <a:gd name="T98" fmla="*/ 226 w 1462"/>
                  <a:gd name="T99" fmla="*/ 178 h 1047"/>
                  <a:gd name="T100" fmla="*/ 220 w 1462"/>
                  <a:gd name="T101" fmla="*/ 262 h 1047"/>
                  <a:gd name="T102" fmla="*/ 211 w 1462"/>
                  <a:gd name="T103" fmla="*/ 297 h 1047"/>
                  <a:gd name="T104" fmla="*/ 192 w 1462"/>
                  <a:gd name="T105" fmla="*/ 345 h 1047"/>
                  <a:gd name="T106" fmla="*/ 186 w 1462"/>
                  <a:gd name="T107" fmla="*/ 483 h 1047"/>
                  <a:gd name="T108" fmla="*/ 172 w 1462"/>
                  <a:gd name="T109" fmla="*/ 526 h 1047"/>
                  <a:gd name="T110" fmla="*/ 161 w 1462"/>
                  <a:gd name="T111" fmla="*/ 511 h 1047"/>
                  <a:gd name="T112" fmla="*/ 144 w 1462"/>
                  <a:gd name="T113" fmla="*/ 486 h 1047"/>
                  <a:gd name="T114" fmla="*/ 53 w 1462"/>
                  <a:gd name="T115" fmla="*/ 518 h 1047"/>
                  <a:gd name="T116" fmla="*/ 27 w 1462"/>
                  <a:gd name="T117" fmla="*/ 534 h 1047"/>
                  <a:gd name="T118" fmla="*/ 0 w 1462"/>
                  <a:gd name="T119" fmla="*/ 1047 h 1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2" h="1047">
                    <a:moveTo>
                      <a:pt x="0" y="1047"/>
                    </a:moveTo>
                    <a:lnTo>
                      <a:pt x="1462" y="1047"/>
                    </a:lnTo>
                    <a:lnTo>
                      <a:pt x="1462" y="390"/>
                    </a:lnTo>
                    <a:lnTo>
                      <a:pt x="1389" y="390"/>
                    </a:lnTo>
                    <a:lnTo>
                      <a:pt x="1389" y="405"/>
                    </a:lnTo>
                    <a:lnTo>
                      <a:pt x="1376" y="405"/>
                    </a:lnTo>
                    <a:lnTo>
                      <a:pt x="1376" y="400"/>
                    </a:lnTo>
                    <a:lnTo>
                      <a:pt x="1355" y="400"/>
                    </a:lnTo>
                    <a:lnTo>
                      <a:pt x="1355" y="410"/>
                    </a:lnTo>
                    <a:lnTo>
                      <a:pt x="1328" y="410"/>
                    </a:lnTo>
                    <a:lnTo>
                      <a:pt x="1255" y="418"/>
                    </a:lnTo>
                    <a:lnTo>
                      <a:pt x="1255" y="448"/>
                    </a:lnTo>
                    <a:lnTo>
                      <a:pt x="1241" y="448"/>
                    </a:lnTo>
                    <a:lnTo>
                      <a:pt x="1238" y="420"/>
                    </a:lnTo>
                    <a:lnTo>
                      <a:pt x="1232" y="420"/>
                    </a:lnTo>
                    <a:lnTo>
                      <a:pt x="1232" y="405"/>
                    </a:lnTo>
                    <a:lnTo>
                      <a:pt x="1224" y="398"/>
                    </a:lnTo>
                    <a:lnTo>
                      <a:pt x="1224" y="380"/>
                    </a:lnTo>
                    <a:lnTo>
                      <a:pt x="1203" y="380"/>
                    </a:lnTo>
                    <a:lnTo>
                      <a:pt x="1203" y="367"/>
                    </a:lnTo>
                    <a:lnTo>
                      <a:pt x="1209" y="367"/>
                    </a:lnTo>
                    <a:lnTo>
                      <a:pt x="1195" y="335"/>
                    </a:lnTo>
                    <a:lnTo>
                      <a:pt x="1165" y="324"/>
                    </a:lnTo>
                    <a:lnTo>
                      <a:pt x="1059" y="337"/>
                    </a:lnTo>
                    <a:lnTo>
                      <a:pt x="1042" y="365"/>
                    </a:lnTo>
                    <a:lnTo>
                      <a:pt x="1051" y="367"/>
                    </a:lnTo>
                    <a:lnTo>
                      <a:pt x="1051" y="380"/>
                    </a:lnTo>
                    <a:lnTo>
                      <a:pt x="1034" y="380"/>
                    </a:lnTo>
                    <a:lnTo>
                      <a:pt x="1034" y="408"/>
                    </a:lnTo>
                    <a:lnTo>
                      <a:pt x="1026" y="408"/>
                    </a:lnTo>
                    <a:lnTo>
                      <a:pt x="1026" y="423"/>
                    </a:lnTo>
                    <a:lnTo>
                      <a:pt x="1019" y="423"/>
                    </a:lnTo>
                    <a:lnTo>
                      <a:pt x="1019" y="440"/>
                    </a:lnTo>
                    <a:lnTo>
                      <a:pt x="1011" y="440"/>
                    </a:lnTo>
                    <a:lnTo>
                      <a:pt x="1011" y="599"/>
                    </a:lnTo>
                    <a:lnTo>
                      <a:pt x="952" y="599"/>
                    </a:lnTo>
                    <a:lnTo>
                      <a:pt x="952" y="622"/>
                    </a:lnTo>
                    <a:lnTo>
                      <a:pt x="944" y="622"/>
                    </a:lnTo>
                    <a:lnTo>
                      <a:pt x="944" y="408"/>
                    </a:lnTo>
                    <a:lnTo>
                      <a:pt x="940" y="408"/>
                    </a:lnTo>
                    <a:lnTo>
                      <a:pt x="940" y="224"/>
                    </a:lnTo>
                    <a:lnTo>
                      <a:pt x="932" y="224"/>
                    </a:lnTo>
                    <a:lnTo>
                      <a:pt x="932" y="196"/>
                    </a:lnTo>
                    <a:lnTo>
                      <a:pt x="923" y="196"/>
                    </a:lnTo>
                    <a:lnTo>
                      <a:pt x="923" y="183"/>
                    </a:lnTo>
                    <a:lnTo>
                      <a:pt x="909" y="183"/>
                    </a:lnTo>
                    <a:lnTo>
                      <a:pt x="909" y="161"/>
                    </a:lnTo>
                    <a:lnTo>
                      <a:pt x="867" y="161"/>
                    </a:lnTo>
                    <a:lnTo>
                      <a:pt x="867" y="178"/>
                    </a:lnTo>
                    <a:lnTo>
                      <a:pt x="858" y="178"/>
                    </a:lnTo>
                    <a:lnTo>
                      <a:pt x="858" y="194"/>
                    </a:lnTo>
                    <a:lnTo>
                      <a:pt x="850" y="194"/>
                    </a:lnTo>
                    <a:lnTo>
                      <a:pt x="850" y="206"/>
                    </a:lnTo>
                    <a:lnTo>
                      <a:pt x="842" y="206"/>
                    </a:lnTo>
                    <a:lnTo>
                      <a:pt x="842" y="221"/>
                    </a:lnTo>
                    <a:lnTo>
                      <a:pt x="835" y="221"/>
                    </a:lnTo>
                    <a:lnTo>
                      <a:pt x="835" y="410"/>
                    </a:lnTo>
                    <a:lnTo>
                      <a:pt x="798" y="415"/>
                    </a:lnTo>
                    <a:lnTo>
                      <a:pt x="798" y="453"/>
                    </a:lnTo>
                    <a:lnTo>
                      <a:pt x="754" y="453"/>
                    </a:lnTo>
                    <a:lnTo>
                      <a:pt x="754" y="284"/>
                    </a:lnTo>
                    <a:lnTo>
                      <a:pt x="723" y="277"/>
                    </a:lnTo>
                    <a:lnTo>
                      <a:pt x="723" y="10"/>
                    </a:lnTo>
                    <a:lnTo>
                      <a:pt x="693" y="2"/>
                    </a:lnTo>
                    <a:lnTo>
                      <a:pt x="654" y="7"/>
                    </a:lnTo>
                    <a:lnTo>
                      <a:pt x="618" y="0"/>
                    </a:lnTo>
                    <a:lnTo>
                      <a:pt x="585" y="7"/>
                    </a:lnTo>
                    <a:lnTo>
                      <a:pt x="585" y="25"/>
                    </a:lnTo>
                    <a:lnTo>
                      <a:pt x="581" y="25"/>
                    </a:lnTo>
                    <a:lnTo>
                      <a:pt x="581" y="269"/>
                    </a:lnTo>
                    <a:lnTo>
                      <a:pt x="545" y="279"/>
                    </a:lnTo>
                    <a:lnTo>
                      <a:pt x="545" y="498"/>
                    </a:lnTo>
                    <a:lnTo>
                      <a:pt x="524" y="498"/>
                    </a:lnTo>
                    <a:lnTo>
                      <a:pt x="524" y="471"/>
                    </a:lnTo>
                    <a:lnTo>
                      <a:pt x="516" y="471"/>
                    </a:lnTo>
                    <a:lnTo>
                      <a:pt x="516" y="458"/>
                    </a:lnTo>
                    <a:lnTo>
                      <a:pt x="456" y="458"/>
                    </a:lnTo>
                    <a:lnTo>
                      <a:pt x="456" y="387"/>
                    </a:lnTo>
                    <a:lnTo>
                      <a:pt x="401" y="387"/>
                    </a:lnTo>
                    <a:lnTo>
                      <a:pt x="401" y="360"/>
                    </a:lnTo>
                    <a:lnTo>
                      <a:pt x="393" y="360"/>
                    </a:lnTo>
                    <a:lnTo>
                      <a:pt x="393" y="385"/>
                    </a:lnTo>
                    <a:lnTo>
                      <a:pt x="343" y="385"/>
                    </a:lnTo>
                    <a:lnTo>
                      <a:pt x="334" y="375"/>
                    </a:lnTo>
                    <a:lnTo>
                      <a:pt x="326" y="375"/>
                    </a:lnTo>
                    <a:lnTo>
                      <a:pt x="326" y="297"/>
                    </a:lnTo>
                    <a:lnTo>
                      <a:pt x="322" y="297"/>
                    </a:lnTo>
                    <a:lnTo>
                      <a:pt x="322" y="307"/>
                    </a:lnTo>
                    <a:lnTo>
                      <a:pt x="307" y="307"/>
                    </a:lnTo>
                    <a:lnTo>
                      <a:pt x="307" y="274"/>
                    </a:lnTo>
                    <a:lnTo>
                      <a:pt x="297" y="274"/>
                    </a:lnTo>
                    <a:lnTo>
                      <a:pt x="297" y="178"/>
                    </a:lnTo>
                    <a:lnTo>
                      <a:pt x="291" y="178"/>
                    </a:lnTo>
                    <a:lnTo>
                      <a:pt x="291" y="272"/>
                    </a:lnTo>
                    <a:lnTo>
                      <a:pt x="255" y="272"/>
                    </a:lnTo>
                    <a:lnTo>
                      <a:pt x="255" y="277"/>
                    </a:lnTo>
                    <a:lnTo>
                      <a:pt x="232" y="277"/>
                    </a:lnTo>
                    <a:lnTo>
                      <a:pt x="232" y="267"/>
                    </a:lnTo>
                    <a:lnTo>
                      <a:pt x="226" y="267"/>
                    </a:lnTo>
                    <a:lnTo>
                      <a:pt x="226" y="178"/>
                    </a:lnTo>
                    <a:lnTo>
                      <a:pt x="220" y="178"/>
                    </a:lnTo>
                    <a:lnTo>
                      <a:pt x="220" y="262"/>
                    </a:lnTo>
                    <a:lnTo>
                      <a:pt x="211" y="262"/>
                    </a:lnTo>
                    <a:lnTo>
                      <a:pt x="211" y="297"/>
                    </a:lnTo>
                    <a:lnTo>
                      <a:pt x="192" y="297"/>
                    </a:lnTo>
                    <a:lnTo>
                      <a:pt x="192" y="345"/>
                    </a:lnTo>
                    <a:lnTo>
                      <a:pt x="186" y="345"/>
                    </a:lnTo>
                    <a:lnTo>
                      <a:pt x="186" y="483"/>
                    </a:lnTo>
                    <a:lnTo>
                      <a:pt x="172" y="483"/>
                    </a:lnTo>
                    <a:lnTo>
                      <a:pt x="172" y="526"/>
                    </a:lnTo>
                    <a:lnTo>
                      <a:pt x="161" y="526"/>
                    </a:lnTo>
                    <a:lnTo>
                      <a:pt x="161" y="511"/>
                    </a:lnTo>
                    <a:lnTo>
                      <a:pt x="144" y="511"/>
                    </a:lnTo>
                    <a:lnTo>
                      <a:pt x="144" y="486"/>
                    </a:lnTo>
                    <a:lnTo>
                      <a:pt x="53" y="486"/>
                    </a:lnTo>
                    <a:lnTo>
                      <a:pt x="53" y="518"/>
                    </a:lnTo>
                    <a:lnTo>
                      <a:pt x="27" y="518"/>
                    </a:lnTo>
                    <a:lnTo>
                      <a:pt x="27" y="534"/>
                    </a:lnTo>
                    <a:lnTo>
                      <a:pt x="0" y="534"/>
                    </a:lnTo>
                    <a:lnTo>
                      <a:pt x="0" y="10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20" name="Freeform 26">
                <a:extLst>
                  <a:ext uri="{FF2B5EF4-FFF2-40B4-BE49-F238E27FC236}">
                    <a16:creationId xmlns:a16="http://schemas.microsoft.com/office/drawing/2014/main" id="{23896B5B-0C04-4455-B106-E1C25F0C1804}"/>
                  </a:ext>
                </a:extLst>
              </p:cNvPr>
              <p:cNvSpPr>
                <a:spLocks/>
              </p:cNvSpPr>
              <p:nvPr/>
            </p:nvSpPr>
            <p:spPr bwMode="auto">
              <a:xfrm>
                <a:off x="557" y="2172"/>
                <a:ext cx="1460" cy="844"/>
              </a:xfrm>
              <a:custGeom>
                <a:avLst/>
                <a:gdLst>
                  <a:gd name="T0" fmla="*/ 1460 w 1460"/>
                  <a:gd name="T1" fmla="*/ 844 h 844"/>
                  <a:gd name="T2" fmla="*/ 1387 w 1460"/>
                  <a:gd name="T3" fmla="*/ 229 h 844"/>
                  <a:gd name="T4" fmla="*/ 1374 w 1460"/>
                  <a:gd name="T5" fmla="*/ 244 h 844"/>
                  <a:gd name="T6" fmla="*/ 1354 w 1460"/>
                  <a:gd name="T7" fmla="*/ 239 h 844"/>
                  <a:gd name="T8" fmla="*/ 1326 w 1460"/>
                  <a:gd name="T9" fmla="*/ 249 h 844"/>
                  <a:gd name="T10" fmla="*/ 1253 w 1460"/>
                  <a:gd name="T11" fmla="*/ 287 h 844"/>
                  <a:gd name="T12" fmla="*/ 1237 w 1460"/>
                  <a:gd name="T13" fmla="*/ 257 h 844"/>
                  <a:gd name="T14" fmla="*/ 1230 w 1460"/>
                  <a:gd name="T15" fmla="*/ 244 h 844"/>
                  <a:gd name="T16" fmla="*/ 1224 w 1460"/>
                  <a:gd name="T17" fmla="*/ 219 h 844"/>
                  <a:gd name="T18" fmla="*/ 1201 w 1460"/>
                  <a:gd name="T19" fmla="*/ 207 h 844"/>
                  <a:gd name="T20" fmla="*/ 1193 w 1460"/>
                  <a:gd name="T21" fmla="*/ 174 h 844"/>
                  <a:gd name="T22" fmla="*/ 1057 w 1460"/>
                  <a:gd name="T23" fmla="*/ 176 h 844"/>
                  <a:gd name="T24" fmla="*/ 1049 w 1460"/>
                  <a:gd name="T25" fmla="*/ 207 h 844"/>
                  <a:gd name="T26" fmla="*/ 1034 w 1460"/>
                  <a:gd name="T27" fmla="*/ 219 h 844"/>
                  <a:gd name="T28" fmla="*/ 1024 w 1460"/>
                  <a:gd name="T29" fmla="*/ 247 h 844"/>
                  <a:gd name="T30" fmla="*/ 1017 w 1460"/>
                  <a:gd name="T31" fmla="*/ 262 h 844"/>
                  <a:gd name="T32" fmla="*/ 1011 w 1460"/>
                  <a:gd name="T33" fmla="*/ 277 h 844"/>
                  <a:gd name="T34" fmla="*/ 951 w 1460"/>
                  <a:gd name="T35" fmla="*/ 438 h 844"/>
                  <a:gd name="T36" fmla="*/ 944 w 1460"/>
                  <a:gd name="T37" fmla="*/ 461 h 844"/>
                  <a:gd name="T38" fmla="*/ 940 w 1460"/>
                  <a:gd name="T39" fmla="*/ 247 h 844"/>
                  <a:gd name="T40" fmla="*/ 930 w 1460"/>
                  <a:gd name="T41" fmla="*/ 60 h 844"/>
                  <a:gd name="T42" fmla="*/ 923 w 1460"/>
                  <a:gd name="T43" fmla="*/ 35 h 844"/>
                  <a:gd name="T44" fmla="*/ 909 w 1460"/>
                  <a:gd name="T45" fmla="*/ 23 h 844"/>
                  <a:gd name="T46" fmla="*/ 865 w 1460"/>
                  <a:gd name="T47" fmla="*/ 0 h 844"/>
                  <a:gd name="T48" fmla="*/ 856 w 1460"/>
                  <a:gd name="T49" fmla="*/ 15 h 844"/>
                  <a:gd name="T50" fmla="*/ 848 w 1460"/>
                  <a:gd name="T51" fmla="*/ 33 h 844"/>
                  <a:gd name="T52" fmla="*/ 842 w 1460"/>
                  <a:gd name="T53" fmla="*/ 45 h 844"/>
                  <a:gd name="T54" fmla="*/ 833 w 1460"/>
                  <a:gd name="T55" fmla="*/ 60 h 844"/>
                  <a:gd name="T56" fmla="*/ 796 w 1460"/>
                  <a:gd name="T57" fmla="*/ 254 h 844"/>
                  <a:gd name="T58" fmla="*/ 752 w 1460"/>
                  <a:gd name="T59" fmla="*/ 292 h 844"/>
                  <a:gd name="T60" fmla="*/ 721 w 1460"/>
                  <a:gd name="T61" fmla="*/ 116 h 844"/>
                  <a:gd name="T62" fmla="*/ 545 w 1460"/>
                  <a:gd name="T63" fmla="*/ 118 h 844"/>
                  <a:gd name="T64" fmla="*/ 524 w 1460"/>
                  <a:gd name="T65" fmla="*/ 338 h 844"/>
                  <a:gd name="T66" fmla="*/ 514 w 1460"/>
                  <a:gd name="T67" fmla="*/ 310 h 844"/>
                  <a:gd name="T68" fmla="*/ 454 w 1460"/>
                  <a:gd name="T69" fmla="*/ 297 h 844"/>
                  <a:gd name="T70" fmla="*/ 399 w 1460"/>
                  <a:gd name="T71" fmla="*/ 227 h 844"/>
                  <a:gd name="T72" fmla="*/ 391 w 1460"/>
                  <a:gd name="T73" fmla="*/ 199 h 844"/>
                  <a:gd name="T74" fmla="*/ 341 w 1460"/>
                  <a:gd name="T75" fmla="*/ 224 h 844"/>
                  <a:gd name="T76" fmla="*/ 326 w 1460"/>
                  <a:gd name="T77" fmla="*/ 214 h 844"/>
                  <a:gd name="T78" fmla="*/ 322 w 1460"/>
                  <a:gd name="T79" fmla="*/ 136 h 844"/>
                  <a:gd name="T80" fmla="*/ 305 w 1460"/>
                  <a:gd name="T81" fmla="*/ 146 h 844"/>
                  <a:gd name="T82" fmla="*/ 297 w 1460"/>
                  <a:gd name="T83" fmla="*/ 113 h 844"/>
                  <a:gd name="T84" fmla="*/ 255 w 1460"/>
                  <a:gd name="T85" fmla="*/ 111 h 844"/>
                  <a:gd name="T86" fmla="*/ 230 w 1460"/>
                  <a:gd name="T87" fmla="*/ 116 h 844"/>
                  <a:gd name="T88" fmla="*/ 224 w 1460"/>
                  <a:gd name="T89" fmla="*/ 103 h 844"/>
                  <a:gd name="T90" fmla="*/ 218 w 1460"/>
                  <a:gd name="T91" fmla="*/ 15 h 844"/>
                  <a:gd name="T92" fmla="*/ 209 w 1460"/>
                  <a:gd name="T93" fmla="*/ 101 h 844"/>
                  <a:gd name="T94" fmla="*/ 190 w 1460"/>
                  <a:gd name="T95" fmla="*/ 136 h 844"/>
                  <a:gd name="T96" fmla="*/ 186 w 1460"/>
                  <a:gd name="T97" fmla="*/ 184 h 844"/>
                  <a:gd name="T98" fmla="*/ 172 w 1460"/>
                  <a:gd name="T99" fmla="*/ 322 h 844"/>
                  <a:gd name="T100" fmla="*/ 161 w 1460"/>
                  <a:gd name="T101" fmla="*/ 365 h 844"/>
                  <a:gd name="T102" fmla="*/ 144 w 1460"/>
                  <a:gd name="T103" fmla="*/ 350 h 844"/>
                  <a:gd name="T104" fmla="*/ 53 w 1460"/>
                  <a:gd name="T105" fmla="*/ 325 h 844"/>
                  <a:gd name="T106" fmla="*/ 25 w 1460"/>
                  <a:gd name="T107" fmla="*/ 358 h 844"/>
                  <a:gd name="T108" fmla="*/ 0 w 1460"/>
                  <a:gd name="T109" fmla="*/ 373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460" h="844">
                    <a:moveTo>
                      <a:pt x="0" y="844"/>
                    </a:moveTo>
                    <a:lnTo>
                      <a:pt x="1460" y="844"/>
                    </a:lnTo>
                    <a:lnTo>
                      <a:pt x="1460" y="229"/>
                    </a:lnTo>
                    <a:lnTo>
                      <a:pt x="1387" y="229"/>
                    </a:lnTo>
                    <a:lnTo>
                      <a:pt x="1387" y="244"/>
                    </a:lnTo>
                    <a:lnTo>
                      <a:pt x="1374" y="244"/>
                    </a:lnTo>
                    <a:lnTo>
                      <a:pt x="1374" y="239"/>
                    </a:lnTo>
                    <a:lnTo>
                      <a:pt x="1354" y="239"/>
                    </a:lnTo>
                    <a:lnTo>
                      <a:pt x="1354" y="249"/>
                    </a:lnTo>
                    <a:lnTo>
                      <a:pt x="1326" y="249"/>
                    </a:lnTo>
                    <a:lnTo>
                      <a:pt x="1255" y="257"/>
                    </a:lnTo>
                    <a:lnTo>
                      <a:pt x="1253" y="287"/>
                    </a:lnTo>
                    <a:lnTo>
                      <a:pt x="1239" y="287"/>
                    </a:lnTo>
                    <a:lnTo>
                      <a:pt x="1237" y="257"/>
                    </a:lnTo>
                    <a:lnTo>
                      <a:pt x="1230" y="257"/>
                    </a:lnTo>
                    <a:lnTo>
                      <a:pt x="1230" y="244"/>
                    </a:lnTo>
                    <a:lnTo>
                      <a:pt x="1224" y="234"/>
                    </a:lnTo>
                    <a:lnTo>
                      <a:pt x="1224" y="219"/>
                    </a:lnTo>
                    <a:lnTo>
                      <a:pt x="1201" y="219"/>
                    </a:lnTo>
                    <a:lnTo>
                      <a:pt x="1201" y="207"/>
                    </a:lnTo>
                    <a:lnTo>
                      <a:pt x="1209" y="207"/>
                    </a:lnTo>
                    <a:lnTo>
                      <a:pt x="1193" y="174"/>
                    </a:lnTo>
                    <a:lnTo>
                      <a:pt x="1163" y="164"/>
                    </a:lnTo>
                    <a:lnTo>
                      <a:pt x="1057" y="176"/>
                    </a:lnTo>
                    <a:lnTo>
                      <a:pt x="1042" y="204"/>
                    </a:lnTo>
                    <a:lnTo>
                      <a:pt x="1049" y="207"/>
                    </a:lnTo>
                    <a:lnTo>
                      <a:pt x="1049" y="219"/>
                    </a:lnTo>
                    <a:lnTo>
                      <a:pt x="1034" y="219"/>
                    </a:lnTo>
                    <a:lnTo>
                      <a:pt x="1034" y="247"/>
                    </a:lnTo>
                    <a:lnTo>
                      <a:pt x="1024" y="247"/>
                    </a:lnTo>
                    <a:lnTo>
                      <a:pt x="1024" y="262"/>
                    </a:lnTo>
                    <a:lnTo>
                      <a:pt x="1017" y="262"/>
                    </a:lnTo>
                    <a:lnTo>
                      <a:pt x="1017" y="277"/>
                    </a:lnTo>
                    <a:lnTo>
                      <a:pt x="1011" y="277"/>
                    </a:lnTo>
                    <a:lnTo>
                      <a:pt x="1011" y="438"/>
                    </a:lnTo>
                    <a:lnTo>
                      <a:pt x="951" y="438"/>
                    </a:lnTo>
                    <a:lnTo>
                      <a:pt x="951" y="461"/>
                    </a:lnTo>
                    <a:lnTo>
                      <a:pt x="944" y="461"/>
                    </a:lnTo>
                    <a:lnTo>
                      <a:pt x="944" y="247"/>
                    </a:lnTo>
                    <a:lnTo>
                      <a:pt x="940" y="247"/>
                    </a:lnTo>
                    <a:lnTo>
                      <a:pt x="940" y="60"/>
                    </a:lnTo>
                    <a:lnTo>
                      <a:pt x="930" y="60"/>
                    </a:lnTo>
                    <a:lnTo>
                      <a:pt x="930" y="35"/>
                    </a:lnTo>
                    <a:lnTo>
                      <a:pt x="923" y="35"/>
                    </a:lnTo>
                    <a:lnTo>
                      <a:pt x="923" y="23"/>
                    </a:lnTo>
                    <a:lnTo>
                      <a:pt x="909" y="23"/>
                    </a:lnTo>
                    <a:lnTo>
                      <a:pt x="909" y="0"/>
                    </a:lnTo>
                    <a:lnTo>
                      <a:pt x="865" y="0"/>
                    </a:lnTo>
                    <a:lnTo>
                      <a:pt x="865" y="15"/>
                    </a:lnTo>
                    <a:lnTo>
                      <a:pt x="856" y="15"/>
                    </a:lnTo>
                    <a:lnTo>
                      <a:pt x="856" y="33"/>
                    </a:lnTo>
                    <a:lnTo>
                      <a:pt x="848" y="33"/>
                    </a:lnTo>
                    <a:lnTo>
                      <a:pt x="848" y="45"/>
                    </a:lnTo>
                    <a:lnTo>
                      <a:pt x="842" y="45"/>
                    </a:lnTo>
                    <a:lnTo>
                      <a:pt x="842" y="60"/>
                    </a:lnTo>
                    <a:lnTo>
                      <a:pt x="833" y="60"/>
                    </a:lnTo>
                    <a:lnTo>
                      <a:pt x="833" y="249"/>
                    </a:lnTo>
                    <a:lnTo>
                      <a:pt x="796" y="254"/>
                    </a:lnTo>
                    <a:lnTo>
                      <a:pt x="796" y="292"/>
                    </a:lnTo>
                    <a:lnTo>
                      <a:pt x="752" y="292"/>
                    </a:lnTo>
                    <a:lnTo>
                      <a:pt x="752" y="123"/>
                    </a:lnTo>
                    <a:lnTo>
                      <a:pt x="721" y="116"/>
                    </a:lnTo>
                    <a:lnTo>
                      <a:pt x="579" y="108"/>
                    </a:lnTo>
                    <a:lnTo>
                      <a:pt x="545" y="118"/>
                    </a:lnTo>
                    <a:lnTo>
                      <a:pt x="545" y="338"/>
                    </a:lnTo>
                    <a:lnTo>
                      <a:pt x="524" y="338"/>
                    </a:lnTo>
                    <a:lnTo>
                      <a:pt x="524" y="310"/>
                    </a:lnTo>
                    <a:lnTo>
                      <a:pt x="514" y="310"/>
                    </a:lnTo>
                    <a:lnTo>
                      <a:pt x="514" y="297"/>
                    </a:lnTo>
                    <a:lnTo>
                      <a:pt x="454" y="297"/>
                    </a:lnTo>
                    <a:lnTo>
                      <a:pt x="454" y="227"/>
                    </a:lnTo>
                    <a:lnTo>
                      <a:pt x="399" y="227"/>
                    </a:lnTo>
                    <a:lnTo>
                      <a:pt x="399" y="199"/>
                    </a:lnTo>
                    <a:lnTo>
                      <a:pt x="391" y="199"/>
                    </a:lnTo>
                    <a:lnTo>
                      <a:pt x="391" y="224"/>
                    </a:lnTo>
                    <a:lnTo>
                      <a:pt x="341" y="224"/>
                    </a:lnTo>
                    <a:lnTo>
                      <a:pt x="334" y="214"/>
                    </a:lnTo>
                    <a:lnTo>
                      <a:pt x="326" y="214"/>
                    </a:lnTo>
                    <a:lnTo>
                      <a:pt x="326" y="136"/>
                    </a:lnTo>
                    <a:lnTo>
                      <a:pt x="322" y="136"/>
                    </a:lnTo>
                    <a:lnTo>
                      <a:pt x="322" y="146"/>
                    </a:lnTo>
                    <a:lnTo>
                      <a:pt x="305" y="146"/>
                    </a:lnTo>
                    <a:lnTo>
                      <a:pt x="305" y="113"/>
                    </a:lnTo>
                    <a:lnTo>
                      <a:pt x="297" y="113"/>
                    </a:lnTo>
                    <a:lnTo>
                      <a:pt x="289" y="111"/>
                    </a:lnTo>
                    <a:lnTo>
                      <a:pt x="255" y="111"/>
                    </a:lnTo>
                    <a:lnTo>
                      <a:pt x="255" y="116"/>
                    </a:lnTo>
                    <a:lnTo>
                      <a:pt x="230" y="116"/>
                    </a:lnTo>
                    <a:lnTo>
                      <a:pt x="230" y="103"/>
                    </a:lnTo>
                    <a:lnTo>
                      <a:pt x="224" y="103"/>
                    </a:lnTo>
                    <a:lnTo>
                      <a:pt x="224" y="15"/>
                    </a:lnTo>
                    <a:lnTo>
                      <a:pt x="218" y="15"/>
                    </a:lnTo>
                    <a:lnTo>
                      <a:pt x="218" y="101"/>
                    </a:lnTo>
                    <a:lnTo>
                      <a:pt x="209" y="101"/>
                    </a:lnTo>
                    <a:lnTo>
                      <a:pt x="209" y="136"/>
                    </a:lnTo>
                    <a:lnTo>
                      <a:pt x="190" y="136"/>
                    </a:lnTo>
                    <a:lnTo>
                      <a:pt x="190" y="184"/>
                    </a:lnTo>
                    <a:lnTo>
                      <a:pt x="186" y="184"/>
                    </a:lnTo>
                    <a:lnTo>
                      <a:pt x="186" y="322"/>
                    </a:lnTo>
                    <a:lnTo>
                      <a:pt x="172" y="322"/>
                    </a:lnTo>
                    <a:lnTo>
                      <a:pt x="172" y="365"/>
                    </a:lnTo>
                    <a:lnTo>
                      <a:pt x="161" y="365"/>
                    </a:lnTo>
                    <a:lnTo>
                      <a:pt x="161" y="350"/>
                    </a:lnTo>
                    <a:lnTo>
                      <a:pt x="144" y="350"/>
                    </a:lnTo>
                    <a:lnTo>
                      <a:pt x="144" y="325"/>
                    </a:lnTo>
                    <a:lnTo>
                      <a:pt x="53" y="325"/>
                    </a:lnTo>
                    <a:lnTo>
                      <a:pt x="53" y="358"/>
                    </a:lnTo>
                    <a:lnTo>
                      <a:pt x="25" y="358"/>
                    </a:lnTo>
                    <a:lnTo>
                      <a:pt x="25" y="373"/>
                    </a:lnTo>
                    <a:lnTo>
                      <a:pt x="0" y="373"/>
                    </a:lnTo>
                    <a:lnTo>
                      <a:pt x="0" y="8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grpSp>
        <p:grpSp>
          <p:nvGrpSpPr>
            <p:cNvPr id="9" name="Group 13">
              <a:extLst>
                <a:ext uri="{FF2B5EF4-FFF2-40B4-BE49-F238E27FC236}">
                  <a16:creationId xmlns:a16="http://schemas.microsoft.com/office/drawing/2014/main" id="{18C9B2C4-C559-4B8F-B3A9-2CC1E22F7370}"/>
                </a:ext>
              </a:extLst>
            </p:cNvPr>
            <p:cNvGrpSpPr>
              <a:grpSpLocks noChangeAspect="1"/>
            </p:cNvGrpSpPr>
            <p:nvPr/>
          </p:nvGrpSpPr>
          <p:grpSpPr bwMode="auto">
            <a:xfrm>
              <a:off x="-3175" y="3795160"/>
              <a:ext cx="12195175" cy="1693862"/>
              <a:chOff x="-2" y="2251"/>
              <a:chExt cx="7682" cy="1067"/>
            </a:xfrm>
            <a:solidFill>
              <a:srgbClr val="0891A2"/>
            </a:solidFill>
          </p:grpSpPr>
          <p:sp>
            <p:nvSpPr>
              <p:cNvPr id="11" name="Freeform 14">
                <a:extLst>
                  <a:ext uri="{FF2B5EF4-FFF2-40B4-BE49-F238E27FC236}">
                    <a16:creationId xmlns:a16="http://schemas.microsoft.com/office/drawing/2014/main" id="{E8C734CA-4825-4675-BD5B-4DB9178AF58D}"/>
                  </a:ext>
                </a:extLst>
              </p:cNvPr>
              <p:cNvSpPr>
                <a:spLocks/>
              </p:cNvSpPr>
              <p:nvPr/>
            </p:nvSpPr>
            <p:spPr bwMode="auto">
              <a:xfrm>
                <a:off x="6999" y="2596"/>
                <a:ext cx="681" cy="703"/>
              </a:xfrm>
              <a:custGeom>
                <a:avLst/>
                <a:gdLst>
                  <a:gd name="T0" fmla="*/ 681 w 681"/>
                  <a:gd name="T1" fmla="*/ 276 h 703"/>
                  <a:gd name="T2" fmla="*/ 664 w 681"/>
                  <a:gd name="T3" fmla="*/ 276 h 703"/>
                  <a:gd name="T4" fmla="*/ 664 w 681"/>
                  <a:gd name="T5" fmla="*/ 241 h 703"/>
                  <a:gd name="T6" fmla="*/ 629 w 681"/>
                  <a:gd name="T7" fmla="*/ 236 h 703"/>
                  <a:gd name="T8" fmla="*/ 629 w 681"/>
                  <a:gd name="T9" fmla="*/ 57 h 703"/>
                  <a:gd name="T10" fmla="*/ 620 w 681"/>
                  <a:gd name="T11" fmla="*/ 57 h 703"/>
                  <a:gd name="T12" fmla="*/ 620 w 681"/>
                  <a:gd name="T13" fmla="*/ 43 h 703"/>
                  <a:gd name="T14" fmla="*/ 612 w 681"/>
                  <a:gd name="T15" fmla="*/ 43 h 703"/>
                  <a:gd name="T16" fmla="*/ 612 w 681"/>
                  <a:gd name="T17" fmla="*/ 31 h 703"/>
                  <a:gd name="T18" fmla="*/ 604 w 681"/>
                  <a:gd name="T19" fmla="*/ 31 h 703"/>
                  <a:gd name="T20" fmla="*/ 604 w 681"/>
                  <a:gd name="T21" fmla="*/ 14 h 703"/>
                  <a:gd name="T22" fmla="*/ 597 w 681"/>
                  <a:gd name="T23" fmla="*/ 14 h 703"/>
                  <a:gd name="T24" fmla="*/ 597 w 681"/>
                  <a:gd name="T25" fmla="*/ 0 h 703"/>
                  <a:gd name="T26" fmla="*/ 552 w 681"/>
                  <a:gd name="T27" fmla="*/ 0 h 703"/>
                  <a:gd name="T28" fmla="*/ 552 w 681"/>
                  <a:gd name="T29" fmla="*/ 19 h 703"/>
                  <a:gd name="T30" fmla="*/ 539 w 681"/>
                  <a:gd name="T31" fmla="*/ 19 h 703"/>
                  <a:gd name="T32" fmla="*/ 539 w 681"/>
                  <a:gd name="T33" fmla="*/ 33 h 703"/>
                  <a:gd name="T34" fmla="*/ 531 w 681"/>
                  <a:gd name="T35" fmla="*/ 33 h 703"/>
                  <a:gd name="T36" fmla="*/ 531 w 681"/>
                  <a:gd name="T37" fmla="*/ 57 h 703"/>
                  <a:gd name="T38" fmla="*/ 522 w 681"/>
                  <a:gd name="T39" fmla="*/ 57 h 703"/>
                  <a:gd name="T40" fmla="*/ 522 w 681"/>
                  <a:gd name="T41" fmla="*/ 234 h 703"/>
                  <a:gd name="T42" fmla="*/ 518 w 681"/>
                  <a:gd name="T43" fmla="*/ 234 h 703"/>
                  <a:gd name="T44" fmla="*/ 518 w 681"/>
                  <a:gd name="T45" fmla="*/ 436 h 703"/>
                  <a:gd name="T46" fmla="*/ 510 w 681"/>
                  <a:gd name="T47" fmla="*/ 436 h 703"/>
                  <a:gd name="T48" fmla="*/ 510 w 681"/>
                  <a:gd name="T49" fmla="*/ 415 h 703"/>
                  <a:gd name="T50" fmla="*/ 451 w 681"/>
                  <a:gd name="T51" fmla="*/ 415 h 703"/>
                  <a:gd name="T52" fmla="*/ 451 w 681"/>
                  <a:gd name="T53" fmla="*/ 262 h 703"/>
                  <a:gd name="T54" fmla="*/ 445 w 681"/>
                  <a:gd name="T55" fmla="*/ 262 h 703"/>
                  <a:gd name="T56" fmla="*/ 445 w 681"/>
                  <a:gd name="T57" fmla="*/ 248 h 703"/>
                  <a:gd name="T58" fmla="*/ 435 w 681"/>
                  <a:gd name="T59" fmla="*/ 248 h 703"/>
                  <a:gd name="T60" fmla="*/ 435 w 681"/>
                  <a:gd name="T61" fmla="*/ 234 h 703"/>
                  <a:gd name="T62" fmla="*/ 428 w 681"/>
                  <a:gd name="T63" fmla="*/ 234 h 703"/>
                  <a:gd name="T64" fmla="*/ 428 w 681"/>
                  <a:gd name="T65" fmla="*/ 207 h 703"/>
                  <a:gd name="T66" fmla="*/ 412 w 681"/>
                  <a:gd name="T67" fmla="*/ 205 h 703"/>
                  <a:gd name="T68" fmla="*/ 412 w 681"/>
                  <a:gd name="T69" fmla="*/ 195 h 703"/>
                  <a:gd name="T70" fmla="*/ 420 w 681"/>
                  <a:gd name="T71" fmla="*/ 193 h 703"/>
                  <a:gd name="T72" fmla="*/ 403 w 681"/>
                  <a:gd name="T73" fmla="*/ 167 h 703"/>
                  <a:gd name="T74" fmla="*/ 299 w 681"/>
                  <a:gd name="T75" fmla="*/ 155 h 703"/>
                  <a:gd name="T76" fmla="*/ 267 w 681"/>
                  <a:gd name="T77" fmla="*/ 164 h 703"/>
                  <a:gd name="T78" fmla="*/ 253 w 681"/>
                  <a:gd name="T79" fmla="*/ 195 h 703"/>
                  <a:gd name="T80" fmla="*/ 261 w 681"/>
                  <a:gd name="T81" fmla="*/ 195 h 703"/>
                  <a:gd name="T82" fmla="*/ 261 w 681"/>
                  <a:gd name="T83" fmla="*/ 207 h 703"/>
                  <a:gd name="T84" fmla="*/ 238 w 681"/>
                  <a:gd name="T85" fmla="*/ 207 h 703"/>
                  <a:gd name="T86" fmla="*/ 238 w 681"/>
                  <a:gd name="T87" fmla="*/ 222 h 703"/>
                  <a:gd name="T88" fmla="*/ 230 w 681"/>
                  <a:gd name="T89" fmla="*/ 231 h 703"/>
                  <a:gd name="T90" fmla="*/ 230 w 681"/>
                  <a:gd name="T91" fmla="*/ 243 h 703"/>
                  <a:gd name="T92" fmla="*/ 224 w 681"/>
                  <a:gd name="T93" fmla="*/ 243 h 703"/>
                  <a:gd name="T94" fmla="*/ 220 w 681"/>
                  <a:gd name="T95" fmla="*/ 272 h 703"/>
                  <a:gd name="T96" fmla="*/ 207 w 681"/>
                  <a:gd name="T97" fmla="*/ 272 h 703"/>
                  <a:gd name="T98" fmla="*/ 207 w 681"/>
                  <a:gd name="T99" fmla="*/ 243 h 703"/>
                  <a:gd name="T100" fmla="*/ 134 w 681"/>
                  <a:gd name="T101" fmla="*/ 236 h 703"/>
                  <a:gd name="T102" fmla="*/ 107 w 681"/>
                  <a:gd name="T103" fmla="*/ 236 h 703"/>
                  <a:gd name="T104" fmla="*/ 107 w 681"/>
                  <a:gd name="T105" fmla="*/ 224 h 703"/>
                  <a:gd name="T106" fmla="*/ 86 w 681"/>
                  <a:gd name="T107" fmla="*/ 224 h 703"/>
                  <a:gd name="T108" fmla="*/ 86 w 681"/>
                  <a:gd name="T109" fmla="*/ 231 h 703"/>
                  <a:gd name="T110" fmla="*/ 73 w 681"/>
                  <a:gd name="T111" fmla="*/ 231 h 703"/>
                  <a:gd name="T112" fmla="*/ 73 w 681"/>
                  <a:gd name="T113" fmla="*/ 217 h 703"/>
                  <a:gd name="T114" fmla="*/ 0 w 681"/>
                  <a:gd name="T115" fmla="*/ 217 h 703"/>
                  <a:gd name="T116" fmla="*/ 0 w 681"/>
                  <a:gd name="T117" fmla="*/ 703 h 703"/>
                  <a:gd name="T118" fmla="*/ 681 w 681"/>
                  <a:gd name="T119" fmla="*/ 703 h 703"/>
                  <a:gd name="T120" fmla="*/ 681 w 681"/>
                  <a:gd name="T121" fmla="*/ 276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81" h="703">
                    <a:moveTo>
                      <a:pt x="681" y="276"/>
                    </a:moveTo>
                    <a:lnTo>
                      <a:pt x="664" y="276"/>
                    </a:lnTo>
                    <a:lnTo>
                      <a:pt x="664" y="241"/>
                    </a:lnTo>
                    <a:lnTo>
                      <a:pt x="629" y="236"/>
                    </a:lnTo>
                    <a:lnTo>
                      <a:pt x="629" y="57"/>
                    </a:lnTo>
                    <a:lnTo>
                      <a:pt x="620" y="57"/>
                    </a:lnTo>
                    <a:lnTo>
                      <a:pt x="620" y="43"/>
                    </a:lnTo>
                    <a:lnTo>
                      <a:pt x="612" y="43"/>
                    </a:lnTo>
                    <a:lnTo>
                      <a:pt x="612" y="31"/>
                    </a:lnTo>
                    <a:lnTo>
                      <a:pt x="604" y="31"/>
                    </a:lnTo>
                    <a:lnTo>
                      <a:pt x="604" y="14"/>
                    </a:lnTo>
                    <a:lnTo>
                      <a:pt x="597" y="14"/>
                    </a:lnTo>
                    <a:lnTo>
                      <a:pt x="597" y="0"/>
                    </a:lnTo>
                    <a:lnTo>
                      <a:pt x="552" y="0"/>
                    </a:lnTo>
                    <a:lnTo>
                      <a:pt x="552" y="19"/>
                    </a:lnTo>
                    <a:lnTo>
                      <a:pt x="539" y="19"/>
                    </a:lnTo>
                    <a:lnTo>
                      <a:pt x="539" y="33"/>
                    </a:lnTo>
                    <a:lnTo>
                      <a:pt x="531" y="33"/>
                    </a:lnTo>
                    <a:lnTo>
                      <a:pt x="531" y="57"/>
                    </a:lnTo>
                    <a:lnTo>
                      <a:pt x="522" y="57"/>
                    </a:lnTo>
                    <a:lnTo>
                      <a:pt x="522" y="234"/>
                    </a:lnTo>
                    <a:lnTo>
                      <a:pt x="518" y="234"/>
                    </a:lnTo>
                    <a:lnTo>
                      <a:pt x="518" y="436"/>
                    </a:lnTo>
                    <a:lnTo>
                      <a:pt x="510" y="436"/>
                    </a:lnTo>
                    <a:lnTo>
                      <a:pt x="510" y="415"/>
                    </a:lnTo>
                    <a:lnTo>
                      <a:pt x="451" y="415"/>
                    </a:lnTo>
                    <a:lnTo>
                      <a:pt x="451" y="262"/>
                    </a:lnTo>
                    <a:lnTo>
                      <a:pt x="445" y="262"/>
                    </a:lnTo>
                    <a:lnTo>
                      <a:pt x="445" y="248"/>
                    </a:lnTo>
                    <a:lnTo>
                      <a:pt x="435" y="248"/>
                    </a:lnTo>
                    <a:lnTo>
                      <a:pt x="435" y="234"/>
                    </a:lnTo>
                    <a:lnTo>
                      <a:pt x="428" y="234"/>
                    </a:lnTo>
                    <a:lnTo>
                      <a:pt x="428" y="207"/>
                    </a:lnTo>
                    <a:lnTo>
                      <a:pt x="412" y="205"/>
                    </a:lnTo>
                    <a:lnTo>
                      <a:pt x="412" y="195"/>
                    </a:lnTo>
                    <a:lnTo>
                      <a:pt x="420" y="193"/>
                    </a:lnTo>
                    <a:lnTo>
                      <a:pt x="403" y="167"/>
                    </a:lnTo>
                    <a:lnTo>
                      <a:pt x="299" y="155"/>
                    </a:lnTo>
                    <a:lnTo>
                      <a:pt x="267" y="164"/>
                    </a:lnTo>
                    <a:lnTo>
                      <a:pt x="253" y="195"/>
                    </a:lnTo>
                    <a:lnTo>
                      <a:pt x="261" y="195"/>
                    </a:lnTo>
                    <a:lnTo>
                      <a:pt x="261" y="207"/>
                    </a:lnTo>
                    <a:lnTo>
                      <a:pt x="238" y="207"/>
                    </a:lnTo>
                    <a:lnTo>
                      <a:pt x="238" y="222"/>
                    </a:lnTo>
                    <a:lnTo>
                      <a:pt x="230" y="231"/>
                    </a:lnTo>
                    <a:lnTo>
                      <a:pt x="230" y="243"/>
                    </a:lnTo>
                    <a:lnTo>
                      <a:pt x="224" y="243"/>
                    </a:lnTo>
                    <a:lnTo>
                      <a:pt x="220" y="272"/>
                    </a:lnTo>
                    <a:lnTo>
                      <a:pt x="207" y="272"/>
                    </a:lnTo>
                    <a:lnTo>
                      <a:pt x="207" y="243"/>
                    </a:lnTo>
                    <a:lnTo>
                      <a:pt x="134" y="236"/>
                    </a:lnTo>
                    <a:lnTo>
                      <a:pt x="107" y="236"/>
                    </a:lnTo>
                    <a:lnTo>
                      <a:pt x="107" y="224"/>
                    </a:lnTo>
                    <a:lnTo>
                      <a:pt x="86" y="224"/>
                    </a:lnTo>
                    <a:lnTo>
                      <a:pt x="86" y="231"/>
                    </a:lnTo>
                    <a:lnTo>
                      <a:pt x="73" y="231"/>
                    </a:lnTo>
                    <a:lnTo>
                      <a:pt x="73" y="217"/>
                    </a:lnTo>
                    <a:lnTo>
                      <a:pt x="0" y="217"/>
                    </a:lnTo>
                    <a:lnTo>
                      <a:pt x="0" y="703"/>
                    </a:lnTo>
                    <a:lnTo>
                      <a:pt x="681" y="703"/>
                    </a:lnTo>
                    <a:lnTo>
                      <a:pt x="681" y="27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12" name="Freeform 15">
                <a:extLst>
                  <a:ext uri="{FF2B5EF4-FFF2-40B4-BE49-F238E27FC236}">
                    <a16:creationId xmlns:a16="http://schemas.microsoft.com/office/drawing/2014/main" id="{D13E18FE-BB72-4A6F-855C-4CA7FE07E0EE}"/>
                  </a:ext>
                </a:extLst>
              </p:cNvPr>
              <p:cNvSpPr>
                <a:spLocks/>
              </p:cNvSpPr>
              <p:nvPr/>
            </p:nvSpPr>
            <p:spPr bwMode="auto">
              <a:xfrm>
                <a:off x="3414" y="2251"/>
                <a:ext cx="2265" cy="1041"/>
              </a:xfrm>
              <a:custGeom>
                <a:avLst/>
                <a:gdLst>
                  <a:gd name="T0" fmla="*/ 2203 w 2265"/>
                  <a:gd name="T1" fmla="*/ 438 h 1041"/>
                  <a:gd name="T2" fmla="*/ 2184 w 2265"/>
                  <a:gd name="T3" fmla="*/ 424 h 1041"/>
                  <a:gd name="T4" fmla="*/ 2146 w 2265"/>
                  <a:gd name="T5" fmla="*/ 440 h 1041"/>
                  <a:gd name="T6" fmla="*/ 2121 w 2265"/>
                  <a:gd name="T7" fmla="*/ 474 h 1041"/>
                  <a:gd name="T8" fmla="*/ 2088 w 2265"/>
                  <a:gd name="T9" fmla="*/ 507 h 1041"/>
                  <a:gd name="T10" fmla="*/ 2055 w 2265"/>
                  <a:gd name="T11" fmla="*/ 476 h 1041"/>
                  <a:gd name="T12" fmla="*/ 2048 w 2265"/>
                  <a:gd name="T13" fmla="*/ 433 h 1041"/>
                  <a:gd name="T14" fmla="*/ 2032 w 2265"/>
                  <a:gd name="T15" fmla="*/ 390 h 1041"/>
                  <a:gd name="T16" fmla="*/ 1906 w 2265"/>
                  <a:gd name="T17" fmla="*/ 369 h 1041"/>
                  <a:gd name="T18" fmla="*/ 1792 w 2265"/>
                  <a:gd name="T19" fmla="*/ 412 h 1041"/>
                  <a:gd name="T20" fmla="*/ 1696 w 2265"/>
                  <a:gd name="T21" fmla="*/ 514 h 1041"/>
                  <a:gd name="T22" fmla="*/ 1683 w 2265"/>
                  <a:gd name="T23" fmla="*/ 652 h 1041"/>
                  <a:gd name="T24" fmla="*/ 1658 w 2265"/>
                  <a:gd name="T25" fmla="*/ 617 h 1041"/>
                  <a:gd name="T26" fmla="*/ 1643 w 2265"/>
                  <a:gd name="T27" fmla="*/ 583 h 1041"/>
                  <a:gd name="T28" fmla="*/ 1624 w 2265"/>
                  <a:gd name="T29" fmla="*/ 586 h 1041"/>
                  <a:gd name="T30" fmla="*/ 1599 w 2265"/>
                  <a:gd name="T31" fmla="*/ 700 h 1041"/>
                  <a:gd name="T32" fmla="*/ 1574 w 2265"/>
                  <a:gd name="T33" fmla="*/ 562 h 1041"/>
                  <a:gd name="T34" fmla="*/ 1551 w 2265"/>
                  <a:gd name="T35" fmla="*/ 502 h 1041"/>
                  <a:gd name="T36" fmla="*/ 1522 w 2265"/>
                  <a:gd name="T37" fmla="*/ 538 h 1041"/>
                  <a:gd name="T38" fmla="*/ 1516 w 2265"/>
                  <a:gd name="T39" fmla="*/ 552 h 1041"/>
                  <a:gd name="T40" fmla="*/ 1487 w 2265"/>
                  <a:gd name="T41" fmla="*/ 560 h 1041"/>
                  <a:gd name="T42" fmla="*/ 1480 w 2265"/>
                  <a:gd name="T43" fmla="*/ 579 h 1041"/>
                  <a:gd name="T44" fmla="*/ 1451 w 2265"/>
                  <a:gd name="T45" fmla="*/ 474 h 1041"/>
                  <a:gd name="T46" fmla="*/ 1420 w 2265"/>
                  <a:gd name="T47" fmla="*/ 443 h 1041"/>
                  <a:gd name="T48" fmla="*/ 1376 w 2265"/>
                  <a:gd name="T49" fmla="*/ 505 h 1041"/>
                  <a:gd name="T50" fmla="*/ 1361 w 2265"/>
                  <a:gd name="T51" fmla="*/ 505 h 1041"/>
                  <a:gd name="T52" fmla="*/ 1270 w 2265"/>
                  <a:gd name="T53" fmla="*/ 498 h 1041"/>
                  <a:gd name="T54" fmla="*/ 1190 w 2265"/>
                  <a:gd name="T55" fmla="*/ 548 h 1041"/>
                  <a:gd name="T56" fmla="*/ 1128 w 2265"/>
                  <a:gd name="T57" fmla="*/ 557 h 1041"/>
                  <a:gd name="T58" fmla="*/ 1121 w 2265"/>
                  <a:gd name="T59" fmla="*/ 583 h 1041"/>
                  <a:gd name="T60" fmla="*/ 1096 w 2265"/>
                  <a:gd name="T61" fmla="*/ 567 h 1041"/>
                  <a:gd name="T62" fmla="*/ 1077 w 2265"/>
                  <a:gd name="T63" fmla="*/ 600 h 1041"/>
                  <a:gd name="T64" fmla="*/ 1046 w 2265"/>
                  <a:gd name="T65" fmla="*/ 610 h 1041"/>
                  <a:gd name="T66" fmla="*/ 1019 w 2265"/>
                  <a:gd name="T67" fmla="*/ 600 h 1041"/>
                  <a:gd name="T68" fmla="*/ 1013 w 2265"/>
                  <a:gd name="T69" fmla="*/ 474 h 1041"/>
                  <a:gd name="T70" fmla="*/ 912 w 2265"/>
                  <a:gd name="T71" fmla="*/ 464 h 1041"/>
                  <a:gd name="T72" fmla="*/ 896 w 2265"/>
                  <a:gd name="T73" fmla="*/ 250 h 1041"/>
                  <a:gd name="T74" fmla="*/ 856 w 2265"/>
                  <a:gd name="T75" fmla="*/ 498 h 1041"/>
                  <a:gd name="T76" fmla="*/ 818 w 2265"/>
                  <a:gd name="T77" fmla="*/ 228 h 1041"/>
                  <a:gd name="T78" fmla="*/ 808 w 2265"/>
                  <a:gd name="T79" fmla="*/ 226 h 1041"/>
                  <a:gd name="T80" fmla="*/ 754 w 2265"/>
                  <a:gd name="T81" fmla="*/ 338 h 1041"/>
                  <a:gd name="T82" fmla="*/ 683 w 2265"/>
                  <a:gd name="T83" fmla="*/ 617 h 1041"/>
                  <a:gd name="T84" fmla="*/ 668 w 2265"/>
                  <a:gd name="T85" fmla="*/ 540 h 1041"/>
                  <a:gd name="T86" fmla="*/ 641 w 2265"/>
                  <a:gd name="T87" fmla="*/ 9 h 1041"/>
                  <a:gd name="T88" fmla="*/ 572 w 2265"/>
                  <a:gd name="T89" fmla="*/ 7 h 1041"/>
                  <a:gd name="T90" fmla="*/ 514 w 2265"/>
                  <a:gd name="T91" fmla="*/ 490 h 1041"/>
                  <a:gd name="T92" fmla="*/ 486 w 2265"/>
                  <a:gd name="T93" fmla="*/ 555 h 1041"/>
                  <a:gd name="T94" fmla="*/ 417 w 2265"/>
                  <a:gd name="T95" fmla="*/ 550 h 1041"/>
                  <a:gd name="T96" fmla="*/ 407 w 2265"/>
                  <a:gd name="T97" fmla="*/ 386 h 1041"/>
                  <a:gd name="T98" fmla="*/ 395 w 2265"/>
                  <a:gd name="T99" fmla="*/ 388 h 1041"/>
                  <a:gd name="T100" fmla="*/ 363 w 2265"/>
                  <a:gd name="T101" fmla="*/ 245 h 1041"/>
                  <a:gd name="T102" fmla="*/ 340 w 2265"/>
                  <a:gd name="T103" fmla="*/ 405 h 1041"/>
                  <a:gd name="T104" fmla="*/ 322 w 2265"/>
                  <a:gd name="T105" fmla="*/ 502 h 1041"/>
                  <a:gd name="T106" fmla="*/ 263 w 2265"/>
                  <a:gd name="T107" fmla="*/ 505 h 1041"/>
                  <a:gd name="T108" fmla="*/ 205 w 2265"/>
                  <a:gd name="T109" fmla="*/ 557 h 1041"/>
                  <a:gd name="T110" fmla="*/ 142 w 2265"/>
                  <a:gd name="T111" fmla="*/ 571 h 1041"/>
                  <a:gd name="T112" fmla="*/ 2265 w 2265"/>
                  <a:gd name="T113" fmla="*/ 469 h 10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65" h="1041">
                    <a:moveTo>
                      <a:pt x="2265" y="469"/>
                    </a:moveTo>
                    <a:lnTo>
                      <a:pt x="2203" y="479"/>
                    </a:lnTo>
                    <a:lnTo>
                      <a:pt x="2203" y="438"/>
                    </a:lnTo>
                    <a:lnTo>
                      <a:pt x="2199" y="433"/>
                    </a:lnTo>
                    <a:lnTo>
                      <a:pt x="2199" y="424"/>
                    </a:lnTo>
                    <a:lnTo>
                      <a:pt x="2184" y="424"/>
                    </a:lnTo>
                    <a:lnTo>
                      <a:pt x="2184" y="433"/>
                    </a:lnTo>
                    <a:lnTo>
                      <a:pt x="2146" y="433"/>
                    </a:lnTo>
                    <a:lnTo>
                      <a:pt x="2146" y="440"/>
                    </a:lnTo>
                    <a:lnTo>
                      <a:pt x="2126" y="440"/>
                    </a:lnTo>
                    <a:lnTo>
                      <a:pt x="2126" y="467"/>
                    </a:lnTo>
                    <a:lnTo>
                      <a:pt x="2121" y="474"/>
                    </a:lnTo>
                    <a:lnTo>
                      <a:pt x="2121" y="488"/>
                    </a:lnTo>
                    <a:lnTo>
                      <a:pt x="2088" y="488"/>
                    </a:lnTo>
                    <a:lnTo>
                      <a:pt x="2088" y="507"/>
                    </a:lnTo>
                    <a:lnTo>
                      <a:pt x="2076" y="507"/>
                    </a:lnTo>
                    <a:lnTo>
                      <a:pt x="2069" y="507"/>
                    </a:lnTo>
                    <a:lnTo>
                      <a:pt x="2055" y="476"/>
                    </a:lnTo>
                    <a:lnTo>
                      <a:pt x="2055" y="464"/>
                    </a:lnTo>
                    <a:lnTo>
                      <a:pt x="2048" y="464"/>
                    </a:lnTo>
                    <a:lnTo>
                      <a:pt x="2048" y="433"/>
                    </a:lnTo>
                    <a:lnTo>
                      <a:pt x="2042" y="426"/>
                    </a:lnTo>
                    <a:lnTo>
                      <a:pt x="2032" y="436"/>
                    </a:lnTo>
                    <a:lnTo>
                      <a:pt x="2032" y="390"/>
                    </a:lnTo>
                    <a:lnTo>
                      <a:pt x="1948" y="383"/>
                    </a:lnTo>
                    <a:lnTo>
                      <a:pt x="1948" y="371"/>
                    </a:lnTo>
                    <a:lnTo>
                      <a:pt x="1906" y="369"/>
                    </a:lnTo>
                    <a:lnTo>
                      <a:pt x="1873" y="381"/>
                    </a:lnTo>
                    <a:lnTo>
                      <a:pt x="1871" y="390"/>
                    </a:lnTo>
                    <a:lnTo>
                      <a:pt x="1792" y="412"/>
                    </a:lnTo>
                    <a:lnTo>
                      <a:pt x="1792" y="502"/>
                    </a:lnTo>
                    <a:lnTo>
                      <a:pt x="1746" y="505"/>
                    </a:lnTo>
                    <a:lnTo>
                      <a:pt x="1696" y="514"/>
                    </a:lnTo>
                    <a:lnTo>
                      <a:pt x="1696" y="672"/>
                    </a:lnTo>
                    <a:lnTo>
                      <a:pt x="1683" y="672"/>
                    </a:lnTo>
                    <a:lnTo>
                      <a:pt x="1683" y="652"/>
                    </a:lnTo>
                    <a:lnTo>
                      <a:pt x="1662" y="652"/>
                    </a:lnTo>
                    <a:lnTo>
                      <a:pt x="1662" y="617"/>
                    </a:lnTo>
                    <a:lnTo>
                      <a:pt x="1658" y="617"/>
                    </a:lnTo>
                    <a:lnTo>
                      <a:pt x="1658" y="610"/>
                    </a:lnTo>
                    <a:lnTo>
                      <a:pt x="1643" y="610"/>
                    </a:lnTo>
                    <a:lnTo>
                      <a:pt x="1643" y="583"/>
                    </a:lnTo>
                    <a:lnTo>
                      <a:pt x="1629" y="583"/>
                    </a:lnTo>
                    <a:lnTo>
                      <a:pt x="1629" y="586"/>
                    </a:lnTo>
                    <a:lnTo>
                      <a:pt x="1624" y="586"/>
                    </a:lnTo>
                    <a:lnTo>
                      <a:pt x="1624" y="612"/>
                    </a:lnTo>
                    <a:lnTo>
                      <a:pt x="1599" y="612"/>
                    </a:lnTo>
                    <a:lnTo>
                      <a:pt x="1599" y="700"/>
                    </a:lnTo>
                    <a:lnTo>
                      <a:pt x="1576" y="700"/>
                    </a:lnTo>
                    <a:lnTo>
                      <a:pt x="1576" y="562"/>
                    </a:lnTo>
                    <a:lnTo>
                      <a:pt x="1574" y="562"/>
                    </a:lnTo>
                    <a:lnTo>
                      <a:pt x="1574" y="540"/>
                    </a:lnTo>
                    <a:lnTo>
                      <a:pt x="1551" y="509"/>
                    </a:lnTo>
                    <a:lnTo>
                      <a:pt x="1551" y="502"/>
                    </a:lnTo>
                    <a:lnTo>
                      <a:pt x="1543" y="502"/>
                    </a:lnTo>
                    <a:lnTo>
                      <a:pt x="1543" y="507"/>
                    </a:lnTo>
                    <a:lnTo>
                      <a:pt x="1522" y="538"/>
                    </a:lnTo>
                    <a:lnTo>
                      <a:pt x="1522" y="562"/>
                    </a:lnTo>
                    <a:lnTo>
                      <a:pt x="1516" y="562"/>
                    </a:lnTo>
                    <a:lnTo>
                      <a:pt x="1516" y="552"/>
                    </a:lnTo>
                    <a:lnTo>
                      <a:pt x="1495" y="552"/>
                    </a:lnTo>
                    <a:lnTo>
                      <a:pt x="1495" y="560"/>
                    </a:lnTo>
                    <a:lnTo>
                      <a:pt x="1487" y="560"/>
                    </a:lnTo>
                    <a:lnTo>
                      <a:pt x="1487" y="550"/>
                    </a:lnTo>
                    <a:lnTo>
                      <a:pt x="1480" y="550"/>
                    </a:lnTo>
                    <a:lnTo>
                      <a:pt x="1480" y="579"/>
                    </a:lnTo>
                    <a:lnTo>
                      <a:pt x="1466" y="579"/>
                    </a:lnTo>
                    <a:lnTo>
                      <a:pt x="1466" y="474"/>
                    </a:lnTo>
                    <a:lnTo>
                      <a:pt x="1451" y="474"/>
                    </a:lnTo>
                    <a:lnTo>
                      <a:pt x="1451" y="455"/>
                    </a:lnTo>
                    <a:lnTo>
                      <a:pt x="1430" y="455"/>
                    </a:lnTo>
                    <a:lnTo>
                      <a:pt x="1420" y="443"/>
                    </a:lnTo>
                    <a:lnTo>
                      <a:pt x="1384" y="443"/>
                    </a:lnTo>
                    <a:lnTo>
                      <a:pt x="1384" y="505"/>
                    </a:lnTo>
                    <a:lnTo>
                      <a:pt x="1376" y="505"/>
                    </a:lnTo>
                    <a:lnTo>
                      <a:pt x="1376" y="498"/>
                    </a:lnTo>
                    <a:lnTo>
                      <a:pt x="1361" y="498"/>
                    </a:lnTo>
                    <a:lnTo>
                      <a:pt x="1361" y="505"/>
                    </a:lnTo>
                    <a:lnTo>
                      <a:pt x="1305" y="517"/>
                    </a:lnTo>
                    <a:lnTo>
                      <a:pt x="1305" y="586"/>
                    </a:lnTo>
                    <a:lnTo>
                      <a:pt x="1270" y="498"/>
                    </a:lnTo>
                    <a:lnTo>
                      <a:pt x="1213" y="555"/>
                    </a:lnTo>
                    <a:lnTo>
                      <a:pt x="1190" y="555"/>
                    </a:lnTo>
                    <a:lnTo>
                      <a:pt x="1190" y="548"/>
                    </a:lnTo>
                    <a:lnTo>
                      <a:pt x="1151" y="548"/>
                    </a:lnTo>
                    <a:lnTo>
                      <a:pt x="1151" y="557"/>
                    </a:lnTo>
                    <a:lnTo>
                      <a:pt x="1128" y="557"/>
                    </a:lnTo>
                    <a:lnTo>
                      <a:pt x="1128" y="614"/>
                    </a:lnTo>
                    <a:lnTo>
                      <a:pt x="1121" y="614"/>
                    </a:lnTo>
                    <a:lnTo>
                      <a:pt x="1121" y="583"/>
                    </a:lnTo>
                    <a:lnTo>
                      <a:pt x="1104" y="602"/>
                    </a:lnTo>
                    <a:lnTo>
                      <a:pt x="1096" y="602"/>
                    </a:lnTo>
                    <a:lnTo>
                      <a:pt x="1096" y="567"/>
                    </a:lnTo>
                    <a:lnTo>
                      <a:pt x="1090" y="567"/>
                    </a:lnTo>
                    <a:lnTo>
                      <a:pt x="1090" y="600"/>
                    </a:lnTo>
                    <a:lnTo>
                      <a:pt x="1077" y="600"/>
                    </a:lnTo>
                    <a:lnTo>
                      <a:pt x="1077" y="624"/>
                    </a:lnTo>
                    <a:lnTo>
                      <a:pt x="1046" y="624"/>
                    </a:lnTo>
                    <a:lnTo>
                      <a:pt x="1046" y="610"/>
                    </a:lnTo>
                    <a:lnTo>
                      <a:pt x="1038" y="610"/>
                    </a:lnTo>
                    <a:lnTo>
                      <a:pt x="1038" y="600"/>
                    </a:lnTo>
                    <a:lnTo>
                      <a:pt x="1019" y="600"/>
                    </a:lnTo>
                    <a:lnTo>
                      <a:pt x="1019" y="614"/>
                    </a:lnTo>
                    <a:lnTo>
                      <a:pt x="1013" y="610"/>
                    </a:lnTo>
                    <a:lnTo>
                      <a:pt x="1013" y="474"/>
                    </a:lnTo>
                    <a:lnTo>
                      <a:pt x="940" y="474"/>
                    </a:lnTo>
                    <a:lnTo>
                      <a:pt x="940" y="464"/>
                    </a:lnTo>
                    <a:lnTo>
                      <a:pt x="912" y="464"/>
                    </a:lnTo>
                    <a:lnTo>
                      <a:pt x="912" y="471"/>
                    </a:lnTo>
                    <a:lnTo>
                      <a:pt x="898" y="471"/>
                    </a:lnTo>
                    <a:lnTo>
                      <a:pt x="896" y="250"/>
                    </a:lnTo>
                    <a:lnTo>
                      <a:pt x="892" y="250"/>
                    </a:lnTo>
                    <a:lnTo>
                      <a:pt x="887" y="498"/>
                    </a:lnTo>
                    <a:lnTo>
                      <a:pt x="856" y="498"/>
                    </a:lnTo>
                    <a:lnTo>
                      <a:pt x="856" y="338"/>
                    </a:lnTo>
                    <a:lnTo>
                      <a:pt x="856" y="295"/>
                    </a:lnTo>
                    <a:lnTo>
                      <a:pt x="818" y="228"/>
                    </a:lnTo>
                    <a:lnTo>
                      <a:pt x="816" y="162"/>
                    </a:lnTo>
                    <a:lnTo>
                      <a:pt x="810" y="162"/>
                    </a:lnTo>
                    <a:lnTo>
                      <a:pt x="808" y="226"/>
                    </a:lnTo>
                    <a:lnTo>
                      <a:pt x="762" y="278"/>
                    </a:lnTo>
                    <a:lnTo>
                      <a:pt x="758" y="333"/>
                    </a:lnTo>
                    <a:lnTo>
                      <a:pt x="754" y="338"/>
                    </a:lnTo>
                    <a:lnTo>
                      <a:pt x="745" y="612"/>
                    </a:lnTo>
                    <a:lnTo>
                      <a:pt x="685" y="612"/>
                    </a:lnTo>
                    <a:lnTo>
                      <a:pt x="683" y="617"/>
                    </a:lnTo>
                    <a:lnTo>
                      <a:pt x="674" y="617"/>
                    </a:lnTo>
                    <a:lnTo>
                      <a:pt x="674" y="540"/>
                    </a:lnTo>
                    <a:lnTo>
                      <a:pt x="668" y="540"/>
                    </a:lnTo>
                    <a:lnTo>
                      <a:pt x="681" y="21"/>
                    </a:lnTo>
                    <a:lnTo>
                      <a:pt x="676" y="16"/>
                    </a:lnTo>
                    <a:lnTo>
                      <a:pt x="641" y="9"/>
                    </a:lnTo>
                    <a:lnTo>
                      <a:pt x="641" y="0"/>
                    </a:lnTo>
                    <a:lnTo>
                      <a:pt x="576" y="0"/>
                    </a:lnTo>
                    <a:lnTo>
                      <a:pt x="572" y="7"/>
                    </a:lnTo>
                    <a:lnTo>
                      <a:pt x="547" y="7"/>
                    </a:lnTo>
                    <a:lnTo>
                      <a:pt x="528" y="28"/>
                    </a:lnTo>
                    <a:lnTo>
                      <a:pt x="514" y="490"/>
                    </a:lnTo>
                    <a:lnTo>
                      <a:pt x="499" y="495"/>
                    </a:lnTo>
                    <a:lnTo>
                      <a:pt x="486" y="495"/>
                    </a:lnTo>
                    <a:lnTo>
                      <a:pt x="486" y="555"/>
                    </a:lnTo>
                    <a:lnTo>
                      <a:pt x="482" y="560"/>
                    </a:lnTo>
                    <a:lnTo>
                      <a:pt x="482" y="550"/>
                    </a:lnTo>
                    <a:lnTo>
                      <a:pt x="417" y="550"/>
                    </a:lnTo>
                    <a:lnTo>
                      <a:pt x="417" y="402"/>
                    </a:lnTo>
                    <a:lnTo>
                      <a:pt x="407" y="402"/>
                    </a:lnTo>
                    <a:lnTo>
                      <a:pt x="407" y="386"/>
                    </a:lnTo>
                    <a:lnTo>
                      <a:pt x="409" y="247"/>
                    </a:lnTo>
                    <a:lnTo>
                      <a:pt x="403" y="247"/>
                    </a:lnTo>
                    <a:lnTo>
                      <a:pt x="395" y="388"/>
                    </a:lnTo>
                    <a:lnTo>
                      <a:pt x="365" y="388"/>
                    </a:lnTo>
                    <a:lnTo>
                      <a:pt x="367" y="245"/>
                    </a:lnTo>
                    <a:lnTo>
                      <a:pt x="363" y="245"/>
                    </a:lnTo>
                    <a:lnTo>
                      <a:pt x="353" y="397"/>
                    </a:lnTo>
                    <a:lnTo>
                      <a:pt x="346" y="397"/>
                    </a:lnTo>
                    <a:lnTo>
                      <a:pt x="340" y="405"/>
                    </a:lnTo>
                    <a:lnTo>
                      <a:pt x="334" y="507"/>
                    </a:lnTo>
                    <a:lnTo>
                      <a:pt x="322" y="507"/>
                    </a:lnTo>
                    <a:lnTo>
                      <a:pt x="322" y="502"/>
                    </a:lnTo>
                    <a:lnTo>
                      <a:pt x="303" y="502"/>
                    </a:lnTo>
                    <a:lnTo>
                      <a:pt x="303" y="505"/>
                    </a:lnTo>
                    <a:lnTo>
                      <a:pt x="263" y="505"/>
                    </a:lnTo>
                    <a:lnTo>
                      <a:pt x="263" y="526"/>
                    </a:lnTo>
                    <a:lnTo>
                      <a:pt x="205" y="526"/>
                    </a:lnTo>
                    <a:lnTo>
                      <a:pt x="205" y="557"/>
                    </a:lnTo>
                    <a:lnTo>
                      <a:pt x="175" y="557"/>
                    </a:lnTo>
                    <a:lnTo>
                      <a:pt x="175" y="571"/>
                    </a:lnTo>
                    <a:lnTo>
                      <a:pt x="142" y="571"/>
                    </a:lnTo>
                    <a:lnTo>
                      <a:pt x="0" y="1041"/>
                    </a:lnTo>
                    <a:lnTo>
                      <a:pt x="2265" y="1034"/>
                    </a:lnTo>
                    <a:lnTo>
                      <a:pt x="2265" y="46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13" name="Freeform 16">
                <a:extLst>
                  <a:ext uri="{FF2B5EF4-FFF2-40B4-BE49-F238E27FC236}">
                    <a16:creationId xmlns:a16="http://schemas.microsoft.com/office/drawing/2014/main" id="{7F3541AC-C5CB-42BB-B695-4417CA829B46}"/>
                  </a:ext>
                </a:extLst>
              </p:cNvPr>
              <p:cNvSpPr>
                <a:spLocks/>
              </p:cNvSpPr>
              <p:nvPr/>
            </p:nvSpPr>
            <p:spPr bwMode="auto">
              <a:xfrm>
                <a:off x="1249" y="2458"/>
                <a:ext cx="2265" cy="815"/>
              </a:xfrm>
              <a:custGeom>
                <a:avLst/>
                <a:gdLst>
                  <a:gd name="T0" fmla="*/ 62 w 2265"/>
                  <a:gd name="T1" fmla="*/ 212 h 815"/>
                  <a:gd name="T2" fmla="*/ 83 w 2265"/>
                  <a:gd name="T3" fmla="*/ 198 h 815"/>
                  <a:gd name="T4" fmla="*/ 119 w 2265"/>
                  <a:gd name="T5" fmla="*/ 214 h 815"/>
                  <a:gd name="T6" fmla="*/ 146 w 2265"/>
                  <a:gd name="T7" fmla="*/ 248 h 815"/>
                  <a:gd name="T8" fmla="*/ 179 w 2265"/>
                  <a:gd name="T9" fmla="*/ 281 h 815"/>
                  <a:gd name="T10" fmla="*/ 212 w 2265"/>
                  <a:gd name="T11" fmla="*/ 250 h 815"/>
                  <a:gd name="T12" fmla="*/ 217 w 2265"/>
                  <a:gd name="T13" fmla="*/ 207 h 815"/>
                  <a:gd name="T14" fmla="*/ 233 w 2265"/>
                  <a:gd name="T15" fmla="*/ 164 h 815"/>
                  <a:gd name="T16" fmla="*/ 359 w 2265"/>
                  <a:gd name="T17" fmla="*/ 143 h 815"/>
                  <a:gd name="T18" fmla="*/ 474 w 2265"/>
                  <a:gd name="T19" fmla="*/ 186 h 815"/>
                  <a:gd name="T20" fmla="*/ 570 w 2265"/>
                  <a:gd name="T21" fmla="*/ 288 h 815"/>
                  <a:gd name="T22" fmla="*/ 584 w 2265"/>
                  <a:gd name="T23" fmla="*/ 426 h 815"/>
                  <a:gd name="T24" fmla="*/ 609 w 2265"/>
                  <a:gd name="T25" fmla="*/ 391 h 815"/>
                  <a:gd name="T26" fmla="*/ 624 w 2265"/>
                  <a:gd name="T27" fmla="*/ 357 h 815"/>
                  <a:gd name="T28" fmla="*/ 643 w 2265"/>
                  <a:gd name="T29" fmla="*/ 360 h 815"/>
                  <a:gd name="T30" fmla="*/ 668 w 2265"/>
                  <a:gd name="T31" fmla="*/ 474 h 815"/>
                  <a:gd name="T32" fmla="*/ 693 w 2265"/>
                  <a:gd name="T33" fmla="*/ 336 h 815"/>
                  <a:gd name="T34" fmla="*/ 714 w 2265"/>
                  <a:gd name="T35" fmla="*/ 276 h 815"/>
                  <a:gd name="T36" fmla="*/ 743 w 2265"/>
                  <a:gd name="T37" fmla="*/ 312 h 815"/>
                  <a:gd name="T38" fmla="*/ 749 w 2265"/>
                  <a:gd name="T39" fmla="*/ 326 h 815"/>
                  <a:gd name="T40" fmla="*/ 778 w 2265"/>
                  <a:gd name="T41" fmla="*/ 333 h 815"/>
                  <a:gd name="T42" fmla="*/ 785 w 2265"/>
                  <a:gd name="T43" fmla="*/ 353 h 815"/>
                  <a:gd name="T44" fmla="*/ 816 w 2265"/>
                  <a:gd name="T45" fmla="*/ 248 h 815"/>
                  <a:gd name="T46" fmla="*/ 847 w 2265"/>
                  <a:gd name="T47" fmla="*/ 217 h 815"/>
                  <a:gd name="T48" fmla="*/ 889 w 2265"/>
                  <a:gd name="T49" fmla="*/ 279 h 815"/>
                  <a:gd name="T50" fmla="*/ 904 w 2265"/>
                  <a:gd name="T51" fmla="*/ 279 h 815"/>
                  <a:gd name="T52" fmla="*/ 994 w 2265"/>
                  <a:gd name="T53" fmla="*/ 272 h 815"/>
                  <a:gd name="T54" fmla="*/ 1075 w 2265"/>
                  <a:gd name="T55" fmla="*/ 322 h 815"/>
                  <a:gd name="T56" fmla="*/ 1136 w 2265"/>
                  <a:gd name="T57" fmla="*/ 331 h 815"/>
                  <a:gd name="T58" fmla="*/ 1144 w 2265"/>
                  <a:gd name="T59" fmla="*/ 357 h 815"/>
                  <a:gd name="T60" fmla="*/ 1169 w 2265"/>
                  <a:gd name="T61" fmla="*/ 341 h 815"/>
                  <a:gd name="T62" fmla="*/ 1188 w 2265"/>
                  <a:gd name="T63" fmla="*/ 374 h 815"/>
                  <a:gd name="T64" fmla="*/ 1221 w 2265"/>
                  <a:gd name="T65" fmla="*/ 383 h 815"/>
                  <a:gd name="T66" fmla="*/ 1248 w 2265"/>
                  <a:gd name="T67" fmla="*/ 374 h 815"/>
                  <a:gd name="T68" fmla="*/ 1252 w 2265"/>
                  <a:gd name="T69" fmla="*/ 248 h 815"/>
                  <a:gd name="T70" fmla="*/ 1355 w 2265"/>
                  <a:gd name="T71" fmla="*/ 238 h 815"/>
                  <a:gd name="T72" fmla="*/ 1369 w 2265"/>
                  <a:gd name="T73" fmla="*/ 24 h 815"/>
                  <a:gd name="T74" fmla="*/ 1409 w 2265"/>
                  <a:gd name="T75" fmla="*/ 272 h 815"/>
                  <a:gd name="T76" fmla="*/ 1447 w 2265"/>
                  <a:gd name="T77" fmla="*/ 2 h 815"/>
                  <a:gd name="T78" fmla="*/ 1509 w 2265"/>
                  <a:gd name="T79" fmla="*/ 107 h 815"/>
                  <a:gd name="T80" fmla="*/ 1580 w 2265"/>
                  <a:gd name="T81" fmla="*/ 386 h 815"/>
                  <a:gd name="T82" fmla="*/ 1591 w 2265"/>
                  <a:gd name="T83" fmla="*/ 314 h 815"/>
                  <a:gd name="T84" fmla="*/ 1766 w 2265"/>
                  <a:gd name="T85" fmla="*/ 269 h 815"/>
                  <a:gd name="T86" fmla="*/ 1785 w 2265"/>
                  <a:gd name="T87" fmla="*/ 333 h 815"/>
                  <a:gd name="T88" fmla="*/ 1848 w 2265"/>
                  <a:gd name="T89" fmla="*/ 176 h 815"/>
                  <a:gd name="T90" fmla="*/ 1870 w 2265"/>
                  <a:gd name="T91" fmla="*/ 162 h 815"/>
                  <a:gd name="T92" fmla="*/ 1902 w 2265"/>
                  <a:gd name="T93" fmla="*/ 19 h 815"/>
                  <a:gd name="T94" fmla="*/ 1925 w 2265"/>
                  <a:gd name="T95" fmla="*/ 179 h 815"/>
                  <a:gd name="T96" fmla="*/ 1942 w 2265"/>
                  <a:gd name="T97" fmla="*/ 276 h 815"/>
                  <a:gd name="T98" fmla="*/ 2002 w 2265"/>
                  <a:gd name="T99" fmla="*/ 279 h 815"/>
                  <a:gd name="T100" fmla="*/ 2060 w 2265"/>
                  <a:gd name="T101" fmla="*/ 331 h 815"/>
                  <a:gd name="T102" fmla="*/ 2123 w 2265"/>
                  <a:gd name="T103" fmla="*/ 345 h 815"/>
                  <a:gd name="T104" fmla="*/ 0 w 2265"/>
                  <a:gd name="T105" fmla="*/ 243 h 8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265" h="815">
                    <a:moveTo>
                      <a:pt x="0" y="243"/>
                    </a:moveTo>
                    <a:lnTo>
                      <a:pt x="64" y="252"/>
                    </a:lnTo>
                    <a:lnTo>
                      <a:pt x="62" y="212"/>
                    </a:lnTo>
                    <a:lnTo>
                      <a:pt x="66" y="207"/>
                    </a:lnTo>
                    <a:lnTo>
                      <a:pt x="66" y="198"/>
                    </a:lnTo>
                    <a:lnTo>
                      <a:pt x="83" y="198"/>
                    </a:lnTo>
                    <a:lnTo>
                      <a:pt x="83" y="207"/>
                    </a:lnTo>
                    <a:lnTo>
                      <a:pt x="119" y="207"/>
                    </a:lnTo>
                    <a:lnTo>
                      <a:pt x="119" y="214"/>
                    </a:lnTo>
                    <a:lnTo>
                      <a:pt x="141" y="214"/>
                    </a:lnTo>
                    <a:lnTo>
                      <a:pt x="141" y="241"/>
                    </a:lnTo>
                    <a:lnTo>
                      <a:pt x="146" y="248"/>
                    </a:lnTo>
                    <a:lnTo>
                      <a:pt x="146" y="262"/>
                    </a:lnTo>
                    <a:lnTo>
                      <a:pt x="179" y="262"/>
                    </a:lnTo>
                    <a:lnTo>
                      <a:pt x="179" y="281"/>
                    </a:lnTo>
                    <a:lnTo>
                      <a:pt x="188" y="281"/>
                    </a:lnTo>
                    <a:lnTo>
                      <a:pt x="196" y="281"/>
                    </a:lnTo>
                    <a:lnTo>
                      <a:pt x="212" y="250"/>
                    </a:lnTo>
                    <a:lnTo>
                      <a:pt x="212" y="238"/>
                    </a:lnTo>
                    <a:lnTo>
                      <a:pt x="217" y="238"/>
                    </a:lnTo>
                    <a:lnTo>
                      <a:pt x="217" y="207"/>
                    </a:lnTo>
                    <a:lnTo>
                      <a:pt x="225" y="200"/>
                    </a:lnTo>
                    <a:lnTo>
                      <a:pt x="233" y="210"/>
                    </a:lnTo>
                    <a:lnTo>
                      <a:pt x="233" y="164"/>
                    </a:lnTo>
                    <a:lnTo>
                      <a:pt x="317" y="157"/>
                    </a:lnTo>
                    <a:lnTo>
                      <a:pt x="317" y="145"/>
                    </a:lnTo>
                    <a:lnTo>
                      <a:pt x="359" y="143"/>
                    </a:lnTo>
                    <a:lnTo>
                      <a:pt x="392" y="155"/>
                    </a:lnTo>
                    <a:lnTo>
                      <a:pt x="394" y="164"/>
                    </a:lnTo>
                    <a:lnTo>
                      <a:pt x="474" y="186"/>
                    </a:lnTo>
                    <a:lnTo>
                      <a:pt x="474" y="276"/>
                    </a:lnTo>
                    <a:lnTo>
                      <a:pt x="519" y="279"/>
                    </a:lnTo>
                    <a:lnTo>
                      <a:pt x="570" y="288"/>
                    </a:lnTo>
                    <a:lnTo>
                      <a:pt x="570" y="445"/>
                    </a:lnTo>
                    <a:lnTo>
                      <a:pt x="584" y="445"/>
                    </a:lnTo>
                    <a:lnTo>
                      <a:pt x="584" y="426"/>
                    </a:lnTo>
                    <a:lnTo>
                      <a:pt x="603" y="426"/>
                    </a:lnTo>
                    <a:lnTo>
                      <a:pt x="603" y="391"/>
                    </a:lnTo>
                    <a:lnTo>
                      <a:pt x="609" y="391"/>
                    </a:lnTo>
                    <a:lnTo>
                      <a:pt x="609" y="383"/>
                    </a:lnTo>
                    <a:lnTo>
                      <a:pt x="624" y="383"/>
                    </a:lnTo>
                    <a:lnTo>
                      <a:pt x="624" y="357"/>
                    </a:lnTo>
                    <a:lnTo>
                      <a:pt x="636" y="357"/>
                    </a:lnTo>
                    <a:lnTo>
                      <a:pt x="636" y="360"/>
                    </a:lnTo>
                    <a:lnTo>
                      <a:pt x="643" y="360"/>
                    </a:lnTo>
                    <a:lnTo>
                      <a:pt x="643" y="386"/>
                    </a:lnTo>
                    <a:lnTo>
                      <a:pt x="668" y="386"/>
                    </a:lnTo>
                    <a:lnTo>
                      <a:pt x="668" y="474"/>
                    </a:lnTo>
                    <a:lnTo>
                      <a:pt x="689" y="474"/>
                    </a:lnTo>
                    <a:lnTo>
                      <a:pt x="689" y="336"/>
                    </a:lnTo>
                    <a:lnTo>
                      <a:pt x="693" y="336"/>
                    </a:lnTo>
                    <a:lnTo>
                      <a:pt x="693" y="314"/>
                    </a:lnTo>
                    <a:lnTo>
                      <a:pt x="714" y="283"/>
                    </a:lnTo>
                    <a:lnTo>
                      <a:pt x="714" y="276"/>
                    </a:lnTo>
                    <a:lnTo>
                      <a:pt x="722" y="276"/>
                    </a:lnTo>
                    <a:lnTo>
                      <a:pt x="722" y="281"/>
                    </a:lnTo>
                    <a:lnTo>
                      <a:pt x="743" y="312"/>
                    </a:lnTo>
                    <a:lnTo>
                      <a:pt x="743" y="336"/>
                    </a:lnTo>
                    <a:lnTo>
                      <a:pt x="749" y="336"/>
                    </a:lnTo>
                    <a:lnTo>
                      <a:pt x="749" y="326"/>
                    </a:lnTo>
                    <a:lnTo>
                      <a:pt x="770" y="326"/>
                    </a:lnTo>
                    <a:lnTo>
                      <a:pt x="770" y="333"/>
                    </a:lnTo>
                    <a:lnTo>
                      <a:pt x="778" y="333"/>
                    </a:lnTo>
                    <a:lnTo>
                      <a:pt x="778" y="324"/>
                    </a:lnTo>
                    <a:lnTo>
                      <a:pt x="785" y="324"/>
                    </a:lnTo>
                    <a:lnTo>
                      <a:pt x="785" y="353"/>
                    </a:lnTo>
                    <a:lnTo>
                      <a:pt x="799" y="353"/>
                    </a:lnTo>
                    <a:lnTo>
                      <a:pt x="799" y="248"/>
                    </a:lnTo>
                    <a:lnTo>
                      <a:pt x="816" y="248"/>
                    </a:lnTo>
                    <a:lnTo>
                      <a:pt x="816" y="229"/>
                    </a:lnTo>
                    <a:lnTo>
                      <a:pt x="835" y="229"/>
                    </a:lnTo>
                    <a:lnTo>
                      <a:pt x="847" y="217"/>
                    </a:lnTo>
                    <a:lnTo>
                      <a:pt x="881" y="217"/>
                    </a:lnTo>
                    <a:lnTo>
                      <a:pt x="881" y="279"/>
                    </a:lnTo>
                    <a:lnTo>
                      <a:pt x="889" y="279"/>
                    </a:lnTo>
                    <a:lnTo>
                      <a:pt x="889" y="272"/>
                    </a:lnTo>
                    <a:lnTo>
                      <a:pt x="904" y="272"/>
                    </a:lnTo>
                    <a:lnTo>
                      <a:pt x="904" y="279"/>
                    </a:lnTo>
                    <a:lnTo>
                      <a:pt x="960" y="291"/>
                    </a:lnTo>
                    <a:lnTo>
                      <a:pt x="960" y="360"/>
                    </a:lnTo>
                    <a:lnTo>
                      <a:pt x="994" y="272"/>
                    </a:lnTo>
                    <a:lnTo>
                      <a:pt x="1054" y="329"/>
                    </a:lnTo>
                    <a:lnTo>
                      <a:pt x="1075" y="329"/>
                    </a:lnTo>
                    <a:lnTo>
                      <a:pt x="1075" y="322"/>
                    </a:lnTo>
                    <a:lnTo>
                      <a:pt x="1113" y="322"/>
                    </a:lnTo>
                    <a:lnTo>
                      <a:pt x="1113" y="331"/>
                    </a:lnTo>
                    <a:lnTo>
                      <a:pt x="1136" y="331"/>
                    </a:lnTo>
                    <a:lnTo>
                      <a:pt x="1136" y="388"/>
                    </a:lnTo>
                    <a:lnTo>
                      <a:pt x="1144" y="388"/>
                    </a:lnTo>
                    <a:lnTo>
                      <a:pt x="1144" y="357"/>
                    </a:lnTo>
                    <a:lnTo>
                      <a:pt x="1161" y="376"/>
                    </a:lnTo>
                    <a:lnTo>
                      <a:pt x="1169" y="376"/>
                    </a:lnTo>
                    <a:lnTo>
                      <a:pt x="1169" y="341"/>
                    </a:lnTo>
                    <a:lnTo>
                      <a:pt x="1177" y="341"/>
                    </a:lnTo>
                    <a:lnTo>
                      <a:pt x="1177" y="374"/>
                    </a:lnTo>
                    <a:lnTo>
                      <a:pt x="1188" y="374"/>
                    </a:lnTo>
                    <a:lnTo>
                      <a:pt x="1188" y="398"/>
                    </a:lnTo>
                    <a:lnTo>
                      <a:pt x="1221" y="398"/>
                    </a:lnTo>
                    <a:lnTo>
                      <a:pt x="1221" y="383"/>
                    </a:lnTo>
                    <a:lnTo>
                      <a:pt x="1229" y="383"/>
                    </a:lnTo>
                    <a:lnTo>
                      <a:pt x="1229" y="374"/>
                    </a:lnTo>
                    <a:lnTo>
                      <a:pt x="1248" y="374"/>
                    </a:lnTo>
                    <a:lnTo>
                      <a:pt x="1248" y="388"/>
                    </a:lnTo>
                    <a:lnTo>
                      <a:pt x="1252" y="383"/>
                    </a:lnTo>
                    <a:lnTo>
                      <a:pt x="1252" y="248"/>
                    </a:lnTo>
                    <a:lnTo>
                      <a:pt x="1325" y="248"/>
                    </a:lnTo>
                    <a:lnTo>
                      <a:pt x="1325" y="238"/>
                    </a:lnTo>
                    <a:lnTo>
                      <a:pt x="1355" y="238"/>
                    </a:lnTo>
                    <a:lnTo>
                      <a:pt x="1355" y="245"/>
                    </a:lnTo>
                    <a:lnTo>
                      <a:pt x="1369" y="245"/>
                    </a:lnTo>
                    <a:lnTo>
                      <a:pt x="1369" y="24"/>
                    </a:lnTo>
                    <a:lnTo>
                      <a:pt x="1373" y="24"/>
                    </a:lnTo>
                    <a:lnTo>
                      <a:pt x="1380" y="272"/>
                    </a:lnTo>
                    <a:lnTo>
                      <a:pt x="1409" y="272"/>
                    </a:lnTo>
                    <a:lnTo>
                      <a:pt x="1409" y="112"/>
                    </a:lnTo>
                    <a:lnTo>
                      <a:pt x="1409" y="69"/>
                    </a:lnTo>
                    <a:lnTo>
                      <a:pt x="1447" y="2"/>
                    </a:lnTo>
                    <a:lnTo>
                      <a:pt x="1459" y="0"/>
                    </a:lnTo>
                    <a:lnTo>
                      <a:pt x="1503" y="52"/>
                    </a:lnTo>
                    <a:lnTo>
                      <a:pt x="1509" y="107"/>
                    </a:lnTo>
                    <a:lnTo>
                      <a:pt x="1511" y="112"/>
                    </a:lnTo>
                    <a:lnTo>
                      <a:pt x="1522" y="386"/>
                    </a:lnTo>
                    <a:lnTo>
                      <a:pt x="1580" y="386"/>
                    </a:lnTo>
                    <a:lnTo>
                      <a:pt x="1582" y="391"/>
                    </a:lnTo>
                    <a:lnTo>
                      <a:pt x="1591" y="391"/>
                    </a:lnTo>
                    <a:lnTo>
                      <a:pt x="1591" y="314"/>
                    </a:lnTo>
                    <a:lnTo>
                      <a:pt x="1599" y="314"/>
                    </a:lnTo>
                    <a:lnTo>
                      <a:pt x="1751" y="264"/>
                    </a:lnTo>
                    <a:lnTo>
                      <a:pt x="1766" y="269"/>
                    </a:lnTo>
                    <a:lnTo>
                      <a:pt x="1781" y="269"/>
                    </a:lnTo>
                    <a:lnTo>
                      <a:pt x="1781" y="329"/>
                    </a:lnTo>
                    <a:lnTo>
                      <a:pt x="1785" y="333"/>
                    </a:lnTo>
                    <a:lnTo>
                      <a:pt x="1785" y="324"/>
                    </a:lnTo>
                    <a:lnTo>
                      <a:pt x="1848" y="324"/>
                    </a:lnTo>
                    <a:lnTo>
                      <a:pt x="1848" y="176"/>
                    </a:lnTo>
                    <a:lnTo>
                      <a:pt x="1858" y="176"/>
                    </a:lnTo>
                    <a:lnTo>
                      <a:pt x="1858" y="160"/>
                    </a:lnTo>
                    <a:lnTo>
                      <a:pt x="1870" y="162"/>
                    </a:lnTo>
                    <a:lnTo>
                      <a:pt x="1902" y="162"/>
                    </a:lnTo>
                    <a:lnTo>
                      <a:pt x="1898" y="19"/>
                    </a:lnTo>
                    <a:lnTo>
                      <a:pt x="1902" y="19"/>
                    </a:lnTo>
                    <a:lnTo>
                      <a:pt x="1912" y="171"/>
                    </a:lnTo>
                    <a:lnTo>
                      <a:pt x="1919" y="171"/>
                    </a:lnTo>
                    <a:lnTo>
                      <a:pt x="1925" y="179"/>
                    </a:lnTo>
                    <a:lnTo>
                      <a:pt x="1933" y="281"/>
                    </a:lnTo>
                    <a:lnTo>
                      <a:pt x="1942" y="281"/>
                    </a:lnTo>
                    <a:lnTo>
                      <a:pt x="1942" y="276"/>
                    </a:lnTo>
                    <a:lnTo>
                      <a:pt x="1962" y="276"/>
                    </a:lnTo>
                    <a:lnTo>
                      <a:pt x="1962" y="279"/>
                    </a:lnTo>
                    <a:lnTo>
                      <a:pt x="2002" y="279"/>
                    </a:lnTo>
                    <a:lnTo>
                      <a:pt x="2002" y="300"/>
                    </a:lnTo>
                    <a:lnTo>
                      <a:pt x="2060" y="300"/>
                    </a:lnTo>
                    <a:lnTo>
                      <a:pt x="2060" y="331"/>
                    </a:lnTo>
                    <a:lnTo>
                      <a:pt x="2090" y="331"/>
                    </a:lnTo>
                    <a:lnTo>
                      <a:pt x="2090" y="345"/>
                    </a:lnTo>
                    <a:lnTo>
                      <a:pt x="2123" y="345"/>
                    </a:lnTo>
                    <a:lnTo>
                      <a:pt x="2265" y="815"/>
                    </a:lnTo>
                    <a:lnTo>
                      <a:pt x="0" y="808"/>
                    </a:lnTo>
                    <a:lnTo>
                      <a:pt x="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14" name="Freeform 17">
                <a:extLst>
                  <a:ext uri="{FF2B5EF4-FFF2-40B4-BE49-F238E27FC236}">
                    <a16:creationId xmlns:a16="http://schemas.microsoft.com/office/drawing/2014/main" id="{11728B73-FB06-4812-92B0-DFDD150B6549}"/>
                  </a:ext>
                </a:extLst>
              </p:cNvPr>
              <p:cNvSpPr>
                <a:spLocks/>
              </p:cNvSpPr>
              <p:nvPr/>
            </p:nvSpPr>
            <p:spPr bwMode="auto">
              <a:xfrm>
                <a:off x="-2" y="2329"/>
                <a:ext cx="1463" cy="989"/>
              </a:xfrm>
              <a:custGeom>
                <a:avLst/>
                <a:gdLst>
                  <a:gd name="T0" fmla="*/ 0 w 1463"/>
                  <a:gd name="T1" fmla="*/ 989 h 989"/>
                  <a:gd name="T2" fmla="*/ 73 w 1463"/>
                  <a:gd name="T3" fmla="*/ 370 h 989"/>
                  <a:gd name="T4" fmla="*/ 87 w 1463"/>
                  <a:gd name="T5" fmla="*/ 384 h 989"/>
                  <a:gd name="T6" fmla="*/ 108 w 1463"/>
                  <a:gd name="T7" fmla="*/ 377 h 989"/>
                  <a:gd name="T8" fmla="*/ 135 w 1463"/>
                  <a:gd name="T9" fmla="*/ 389 h 989"/>
                  <a:gd name="T10" fmla="*/ 207 w 1463"/>
                  <a:gd name="T11" fmla="*/ 424 h 989"/>
                  <a:gd name="T12" fmla="*/ 225 w 1463"/>
                  <a:gd name="T13" fmla="*/ 396 h 989"/>
                  <a:gd name="T14" fmla="*/ 231 w 1463"/>
                  <a:gd name="T15" fmla="*/ 384 h 989"/>
                  <a:gd name="T16" fmla="*/ 238 w 1463"/>
                  <a:gd name="T17" fmla="*/ 360 h 989"/>
                  <a:gd name="T18" fmla="*/ 261 w 1463"/>
                  <a:gd name="T19" fmla="*/ 348 h 989"/>
                  <a:gd name="T20" fmla="*/ 267 w 1463"/>
                  <a:gd name="T21" fmla="*/ 317 h 989"/>
                  <a:gd name="T22" fmla="*/ 403 w 1463"/>
                  <a:gd name="T23" fmla="*/ 319 h 989"/>
                  <a:gd name="T24" fmla="*/ 413 w 1463"/>
                  <a:gd name="T25" fmla="*/ 348 h 989"/>
                  <a:gd name="T26" fmla="*/ 428 w 1463"/>
                  <a:gd name="T27" fmla="*/ 360 h 989"/>
                  <a:gd name="T28" fmla="*/ 436 w 1463"/>
                  <a:gd name="T29" fmla="*/ 386 h 989"/>
                  <a:gd name="T30" fmla="*/ 445 w 1463"/>
                  <a:gd name="T31" fmla="*/ 401 h 989"/>
                  <a:gd name="T32" fmla="*/ 451 w 1463"/>
                  <a:gd name="T33" fmla="*/ 415 h 989"/>
                  <a:gd name="T34" fmla="*/ 511 w 1463"/>
                  <a:gd name="T35" fmla="*/ 567 h 989"/>
                  <a:gd name="T36" fmla="*/ 518 w 1463"/>
                  <a:gd name="T37" fmla="*/ 589 h 989"/>
                  <a:gd name="T38" fmla="*/ 522 w 1463"/>
                  <a:gd name="T39" fmla="*/ 386 h 989"/>
                  <a:gd name="T40" fmla="*/ 532 w 1463"/>
                  <a:gd name="T41" fmla="*/ 210 h 989"/>
                  <a:gd name="T42" fmla="*/ 539 w 1463"/>
                  <a:gd name="T43" fmla="*/ 186 h 989"/>
                  <a:gd name="T44" fmla="*/ 553 w 1463"/>
                  <a:gd name="T45" fmla="*/ 172 h 989"/>
                  <a:gd name="T46" fmla="*/ 597 w 1463"/>
                  <a:gd name="T47" fmla="*/ 153 h 989"/>
                  <a:gd name="T48" fmla="*/ 605 w 1463"/>
                  <a:gd name="T49" fmla="*/ 167 h 989"/>
                  <a:gd name="T50" fmla="*/ 612 w 1463"/>
                  <a:gd name="T51" fmla="*/ 184 h 989"/>
                  <a:gd name="T52" fmla="*/ 620 w 1463"/>
                  <a:gd name="T53" fmla="*/ 196 h 989"/>
                  <a:gd name="T54" fmla="*/ 630 w 1463"/>
                  <a:gd name="T55" fmla="*/ 210 h 989"/>
                  <a:gd name="T56" fmla="*/ 664 w 1463"/>
                  <a:gd name="T57" fmla="*/ 393 h 989"/>
                  <a:gd name="T58" fmla="*/ 708 w 1463"/>
                  <a:gd name="T59" fmla="*/ 429 h 989"/>
                  <a:gd name="T60" fmla="*/ 739 w 1463"/>
                  <a:gd name="T61" fmla="*/ 262 h 989"/>
                  <a:gd name="T62" fmla="*/ 770 w 1463"/>
                  <a:gd name="T63" fmla="*/ 3 h 989"/>
                  <a:gd name="T64" fmla="*/ 845 w 1463"/>
                  <a:gd name="T65" fmla="*/ 0 h 989"/>
                  <a:gd name="T66" fmla="*/ 879 w 1463"/>
                  <a:gd name="T67" fmla="*/ 22 h 989"/>
                  <a:gd name="T68" fmla="*/ 881 w 1463"/>
                  <a:gd name="T69" fmla="*/ 253 h 989"/>
                  <a:gd name="T70" fmla="*/ 918 w 1463"/>
                  <a:gd name="T71" fmla="*/ 472 h 989"/>
                  <a:gd name="T72" fmla="*/ 939 w 1463"/>
                  <a:gd name="T73" fmla="*/ 446 h 989"/>
                  <a:gd name="T74" fmla="*/ 948 w 1463"/>
                  <a:gd name="T75" fmla="*/ 434 h 989"/>
                  <a:gd name="T76" fmla="*/ 1006 w 1463"/>
                  <a:gd name="T77" fmla="*/ 367 h 989"/>
                  <a:gd name="T78" fmla="*/ 1063 w 1463"/>
                  <a:gd name="T79" fmla="*/ 341 h 989"/>
                  <a:gd name="T80" fmla="*/ 1069 w 1463"/>
                  <a:gd name="T81" fmla="*/ 365 h 989"/>
                  <a:gd name="T82" fmla="*/ 1129 w 1463"/>
                  <a:gd name="T83" fmla="*/ 355 h 989"/>
                  <a:gd name="T84" fmla="*/ 1136 w 1463"/>
                  <a:gd name="T85" fmla="*/ 281 h 989"/>
                  <a:gd name="T86" fmla="*/ 1140 w 1463"/>
                  <a:gd name="T87" fmla="*/ 291 h 989"/>
                  <a:gd name="T88" fmla="*/ 1155 w 1463"/>
                  <a:gd name="T89" fmla="*/ 260 h 989"/>
                  <a:gd name="T90" fmla="*/ 1165 w 1463"/>
                  <a:gd name="T91" fmla="*/ 167 h 989"/>
                  <a:gd name="T92" fmla="*/ 1171 w 1463"/>
                  <a:gd name="T93" fmla="*/ 255 h 989"/>
                  <a:gd name="T94" fmla="*/ 1207 w 1463"/>
                  <a:gd name="T95" fmla="*/ 262 h 989"/>
                  <a:gd name="T96" fmla="*/ 1230 w 1463"/>
                  <a:gd name="T97" fmla="*/ 250 h 989"/>
                  <a:gd name="T98" fmla="*/ 1236 w 1463"/>
                  <a:gd name="T99" fmla="*/ 167 h 989"/>
                  <a:gd name="T100" fmla="*/ 1244 w 1463"/>
                  <a:gd name="T101" fmla="*/ 248 h 989"/>
                  <a:gd name="T102" fmla="*/ 1251 w 1463"/>
                  <a:gd name="T103" fmla="*/ 281 h 989"/>
                  <a:gd name="T104" fmla="*/ 1271 w 1463"/>
                  <a:gd name="T105" fmla="*/ 327 h 989"/>
                  <a:gd name="T106" fmla="*/ 1276 w 1463"/>
                  <a:gd name="T107" fmla="*/ 458 h 989"/>
                  <a:gd name="T108" fmla="*/ 1290 w 1463"/>
                  <a:gd name="T109" fmla="*/ 498 h 989"/>
                  <a:gd name="T110" fmla="*/ 1301 w 1463"/>
                  <a:gd name="T111" fmla="*/ 484 h 989"/>
                  <a:gd name="T112" fmla="*/ 1319 w 1463"/>
                  <a:gd name="T113" fmla="*/ 460 h 989"/>
                  <a:gd name="T114" fmla="*/ 1409 w 1463"/>
                  <a:gd name="T115" fmla="*/ 491 h 989"/>
                  <a:gd name="T116" fmla="*/ 1436 w 1463"/>
                  <a:gd name="T117" fmla="*/ 505 h 989"/>
                  <a:gd name="T118" fmla="*/ 1463 w 1463"/>
                  <a:gd name="T119" fmla="*/ 989 h 9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3" h="989">
                    <a:moveTo>
                      <a:pt x="1463" y="989"/>
                    </a:moveTo>
                    <a:lnTo>
                      <a:pt x="0" y="989"/>
                    </a:lnTo>
                    <a:lnTo>
                      <a:pt x="0" y="370"/>
                    </a:lnTo>
                    <a:lnTo>
                      <a:pt x="73" y="370"/>
                    </a:lnTo>
                    <a:lnTo>
                      <a:pt x="73" y="384"/>
                    </a:lnTo>
                    <a:lnTo>
                      <a:pt x="87" y="384"/>
                    </a:lnTo>
                    <a:lnTo>
                      <a:pt x="87" y="377"/>
                    </a:lnTo>
                    <a:lnTo>
                      <a:pt x="108" y="377"/>
                    </a:lnTo>
                    <a:lnTo>
                      <a:pt x="108" y="389"/>
                    </a:lnTo>
                    <a:lnTo>
                      <a:pt x="135" y="389"/>
                    </a:lnTo>
                    <a:lnTo>
                      <a:pt x="207" y="396"/>
                    </a:lnTo>
                    <a:lnTo>
                      <a:pt x="207" y="424"/>
                    </a:lnTo>
                    <a:lnTo>
                      <a:pt x="221" y="424"/>
                    </a:lnTo>
                    <a:lnTo>
                      <a:pt x="225" y="396"/>
                    </a:lnTo>
                    <a:lnTo>
                      <a:pt x="231" y="396"/>
                    </a:lnTo>
                    <a:lnTo>
                      <a:pt x="231" y="384"/>
                    </a:lnTo>
                    <a:lnTo>
                      <a:pt x="238" y="374"/>
                    </a:lnTo>
                    <a:lnTo>
                      <a:pt x="238" y="360"/>
                    </a:lnTo>
                    <a:lnTo>
                      <a:pt x="261" y="360"/>
                    </a:lnTo>
                    <a:lnTo>
                      <a:pt x="261" y="348"/>
                    </a:lnTo>
                    <a:lnTo>
                      <a:pt x="254" y="348"/>
                    </a:lnTo>
                    <a:lnTo>
                      <a:pt x="267" y="317"/>
                    </a:lnTo>
                    <a:lnTo>
                      <a:pt x="300" y="308"/>
                    </a:lnTo>
                    <a:lnTo>
                      <a:pt x="403" y="319"/>
                    </a:lnTo>
                    <a:lnTo>
                      <a:pt x="420" y="346"/>
                    </a:lnTo>
                    <a:lnTo>
                      <a:pt x="413" y="348"/>
                    </a:lnTo>
                    <a:lnTo>
                      <a:pt x="413" y="358"/>
                    </a:lnTo>
                    <a:lnTo>
                      <a:pt x="428" y="360"/>
                    </a:lnTo>
                    <a:lnTo>
                      <a:pt x="428" y="386"/>
                    </a:lnTo>
                    <a:lnTo>
                      <a:pt x="436" y="386"/>
                    </a:lnTo>
                    <a:lnTo>
                      <a:pt x="436" y="401"/>
                    </a:lnTo>
                    <a:lnTo>
                      <a:pt x="445" y="401"/>
                    </a:lnTo>
                    <a:lnTo>
                      <a:pt x="445" y="415"/>
                    </a:lnTo>
                    <a:lnTo>
                      <a:pt x="451" y="415"/>
                    </a:lnTo>
                    <a:lnTo>
                      <a:pt x="451" y="567"/>
                    </a:lnTo>
                    <a:lnTo>
                      <a:pt x="511" y="567"/>
                    </a:lnTo>
                    <a:lnTo>
                      <a:pt x="511" y="589"/>
                    </a:lnTo>
                    <a:lnTo>
                      <a:pt x="518" y="589"/>
                    </a:lnTo>
                    <a:lnTo>
                      <a:pt x="518" y="386"/>
                    </a:lnTo>
                    <a:lnTo>
                      <a:pt x="522" y="386"/>
                    </a:lnTo>
                    <a:lnTo>
                      <a:pt x="522" y="210"/>
                    </a:lnTo>
                    <a:lnTo>
                      <a:pt x="532" y="210"/>
                    </a:lnTo>
                    <a:lnTo>
                      <a:pt x="532" y="186"/>
                    </a:lnTo>
                    <a:lnTo>
                      <a:pt x="539" y="186"/>
                    </a:lnTo>
                    <a:lnTo>
                      <a:pt x="539" y="172"/>
                    </a:lnTo>
                    <a:lnTo>
                      <a:pt x="553" y="172"/>
                    </a:lnTo>
                    <a:lnTo>
                      <a:pt x="553" y="153"/>
                    </a:lnTo>
                    <a:lnTo>
                      <a:pt x="597" y="153"/>
                    </a:lnTo>
                    <a:lnTo>
                      <a:pt x="597" y="167"/>
                    </a:lnTo>
                    <a:lnTo>
                      <a:pt x="605" y="167"/>
                    </a:lnTo>
                    <a:lnTo>
                      <a:pt x="605" y="184"/>
                    </a:lnTo>
                    <a:lnTo>
                      <a:pt x="612" y="184"/>
                    </a:lnTo>
                    <a:lnTo>
                      <a:pt x="612" y="196"/>
                    </a:lnTo>
                    <a:lnTo>
                      <a:pt x="620" y="196"/>
                    </a:lnTo>
                    <a:lnTo>
                      <a:pt x="620" y="210"/>
                    </a:lnTo>
                    <a:lnTo>
                      <a:pt x="630" y="210"/>
                    </a:lnTo>
                    <a:lnTo>
                      <a:pt x="630" y="389"/>
                    </a:lnTo>
                    <a:lnTo>
                      <a:pt x="664" y="393"/>
                    </a:lnTo>
                    <a:lnTo>
                      <a:pt x="664" y="429"/>
                    </a:lnTo>
                    <a:lnTo>
                      <a:pt x="708" y="429"/>
                    </a:lnTo>
                    <a:lnTo>
                      <a:pt x="708" y="269"/>
                    </a:lnTo>
                    <a:lnTo>
                      <a:pt x="739" y="262"/>
                    </a:lnTo>
                    <a:lnTo>
                      <a:pt x="739" y="10"/>
                    </a:lnTo>
                    <a:lnTo>
                      <a:pt x="770" y="3"/>
                    </a:lnTo>
                    <a:lnTo>
                      <a:pt x="808" y="7"/>
                    </a:lnTo>
                    <a:lnTo>
                      <a:pt x="845" y="0"/>
                    </a:lnTo>
                    <a:lnTo>
                      <a:pt x="879" y="5"/>
                    </a:lnTo>
                    <a:lnTo>
                      <a:pt x="879" y="22"/>
                    </a:lnTo>
                    <a:lnTo>
                      <a:pt x="881" y="22"/>
                    </a:lnTo>
                    <a:lnTo>
                      <a:pt x="881" y="253"/>
                    </a:lnTo>
                    <a:lnTo>
                      <a:pt x="918" y="265"/>
                    </a:lnTo>
                    <a:lnTo>
                      <a:pt x="918" y="472"/>
                    </a:lnTo>
                    <a:lnTo>
                      <a:pt x="939" y="472"/>
                    </a:lnTo>
                    <a:lnTo>
                      <a:pt x="939" y="446"/>
                    </a:lnTo>
                    <a:lnTo>
                      <a:pt x="948" y="446"/>
                    </a:lnTo>
                    <a:lnTo>
                      <a:pt x="948" y="434"/>
                    </a:lnTo>
                    <a:lnTo>
                      <a:pt x="1006" y="434"/>
                    </a:lnTo>
                    <a:lnTo>
                      <a:pt x="1006" y="367"/>
                    </a:lnTo>
                    <a:lnTo>
                      <a:pt x="1063" y="367"/>
                    </a:lnTo>
                    <a:lnTo>
                      <a:pt x="1063" y="341"/>
                    </a:lnTo>
                    <a:lnTo>
                      <a:pt x="1069" y="341"/>
                    </a:lnTo>
                    <a:lnTo>
                      <a:pt x="1069" y="365"/>
                    </a:lnTo>
                    <a:lnTo>
                      <a:pt x="1119" y="365"/>
                    </a:lnTo>
                    <a:lnTo>
                      <a:pt x="1129" y="355"/>
                    </a:lnTo>
                    <a:lnTo>
                      <a:pt x="1136" y="355"/>
                    </a:lnTo>
                    <a:lnTo>
                      <a:pt x="1136" y="281"/>
                    </a:lnTo>
                    <a:lnTo>
                      <a:pt x="1140" y="281"/>
                    </a:lnTo>
                    <a:lnTo>
                      <a:pt x="1140" y="291"/>
                    </a:lnTo>
                    <a:lnTo>
                      <a:pt x="1155" y="291"/>
                    </a:lnTo>
                    <a:lnTo>
                      <a:pt x="1155" y="260"/>
                    </a:lnTo>
                    <a:lnTo>
                      <a:pt x="1165" y="260"/>
                    </a:lnTo>
                    <a:lnTo>
                      <a:pt x="1165" y="167"/>
                    </a:lnTo>
                    <a:lnTo>
                      <a:pt x="1171" y="167"/>
                    </a:lnTo>
                    <a:lnTo>
                      <a:pt x="1171" y="255"/>
                    </a:lnTo>
                    <a:lnTo>
                      <a:pt x="1207" y="255"/>
                    </a:lnTo>
                    <a:lnTo>
                      <a:pt x="1207" y="262"/>
                    </a:lnTo>
                    <a:lnTo>
                      <a:pt x="1230" y="262"/>
                    </a:lnTo>
                    <a:lnTo>
                      <a:pt x="1230" y="250"/>
                    </a:lnTo>
                    <a:lnTo>
                      <a:pt x="1236" y="250"/>
                    </a:lnTo>
                    <a:lnTo>
                      <a:pt x="1236" y="167"/>
                    </a:lnTo>
                    <a:lnTo>
                      <a:pt x="1244" y="167"/>
                    </a:lnTo>
                    <a:lnTo>
                      <a:pt x="1244" y="248"/>
                    </a:lnTo>
                    <a:lnTo>
                      <a:pt x="1251" y="248"/>
                    </a:lnTo>
                    <a:lnTo>
                      <a:pt x="1251" y="281"/>
                    </a:lnTo>
                    <a:lnTo>
                      <a:pt x="1271" y="281"/>
                    </a:lnTo>
                    <a:lnTo>
                      <a:pt x="1271" y="327"/>
                    </a:lnTo>
                    <a:lnTo>
                      <a:pt x="1276" y="327"/>
                    </a:lnTo>
                    <a:lnTo>
                      <a:pt x="1276" y="458"/>
                    </a:lnTo>
                    <a:lnTo>
                      <a:pt x="1290" y="458"/>
                    </a:lnTo>
                    <a:lnTo>
                      <a:pt x="1290" y="498"/>
                    </a:lnTo>
                    <a:lnTo>
                      <a:pt x="1301" y="498"/>
                    </a:lnTo>
                    <a:lnTo>
                      <a:pt x="1301" y="484"/>
                    </a:lnTo>
                    <a:lnTo>
                      <a:pt x="1319" y="484"/>
                    </a:lnTo>
                    <a:lnTo>
                      <a:pt x="1319" y="460"/>
                    </a:lnTo>
                    <a:lnTo>
                      <a:pt x="1409" y="460"/>
                    </a:lnTo>
                    <a:lnTo>
                      <a:pt x="1409" y="491"/>
                    </a:lnTo>
                    <a:lnTo>
                      <a:pt x="1436" y="491"/>
                    </a:lnTo>
                    <a:lnTo>
                      <a:pt x="1436" y="505"/>
                    </a:lnTo>
                    <a:lnTo>
                      <a:pt x="1463" y="505"/>
                    </a:lnTo>
                    <a:lnTo>
                      <a:pt x="1463" y="98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15" name="Freeform 18">
                <a:extLst>
                  <a:ext uri="{FF2B5EF4-FFF2-40B4-BE49-F238E27FC236}">
                    <a16:creationId xmlns:a16="http://schemas.microsoft.com/office/drawing/2014/main" id="{016E38A7-B53A-43A9-B4AE-FDE460A71055}"/>
                  </a:ext>
                </a:extLst>
              </p:cNvPr>
              <p:cNvSpPr>
                <a:spLocks/>
              </p:cNvSpPr>
              <p:nvPr/>
            </p:nvSpPr>
            <p:spPr bwMode="auto">
              <a:xfrm>
                <a:off x="5661" y="2353"/>
                <a:ext cx="1461" cy="951"/>
              </a:xfrm>
              <a:custGeom>
                <a:avLst/>
                <a:gdLst>
                  <a:gd name="T0" fmla="*/ 0 w 1461"/>
                  <a:gd name="T1" fmla="*/ 951 h 951"/>
                  <a:gd name="T2" fmla="*/ 73 w 1461"/>
                  <a:gd name="T3" fmla="*/ 369 h 951"/>
                  <a:gd name="T4" fmla="*/ 87 w 1461"/>
                  <a:gd name="T5" fmla="*/ 384 h 951"/>
                  <a:gd name="T6" fmla="*/ 108 w 1461"/>
                  <a:gd name="T7" fmla="*/ 377 h 951"/>
                  <a:gd name="T8" fmla="*/ 135 w 1461"/>
                  <a:gd name="T9" fmla="*/ 388 h 951"/>
                  <a:gd name="T10" fmla="*/ 208 w 1461"/>
                  <a:gd name="T11" fmla="*/ 422 h 951"/>
                  <a:gd name="T12" fmla="*/ 225 w 1461"/>
                  <a:gd name="T13" fmla="*/ 396 h 951"/>
                  <a:gd name="T14" fmla="*/ 231 w 1461"/>
                  <a:gd name="T15" fmla="*/ 384 h 951"/>
                  <a:gd name="T16" fmla="*/ 236 w 1461"/>
                  <a:gd name="T17" fmla="*/ 360 h 951"/>
                  <a:gd name="T18" fmla="*/ 259 w 1461"/>
                  <a:gd name="T19" fmla="*/ 348 h 951"/>
                  <a:gd name="T20" fmla="*/ 267 w 1461"/>
                  <a:gd name="T21" fmla="*/ 317 h 951"/>
                  <a:gd name="T22" fmla="*/ 403 w 1461"/>
                  <a:gd name="T23" fmla="*/ 317 h 951"/>
                  <a:gd name="T24" fmla="*/ 411 w 1461"/>
                  <a:gd name="T25" fmla="*/ 348 h 951"/>
                  <a:gd name="T26" fmla="*/ 428 w 1461"/>
                  <a:gd name="T27" fmla="*/ 360 h 951"/>
                  <a:gd name="T28" fmla="*/ 436 w 1461"/>
                  <a:gd name="T29" fmla="*/ 386 h 951"/>
                  <a:gd name="T30" fmla="*/ 444 w 1461"/>
                  <a:gd name="T31" fmla="*/ 400 h 951"/>
                  <a:gd name="T32" fmla="*/ 449 w 1461"/>
                  <a:gd name="T33" fmla="*/ 415 h 951"/>
                  <a:gd name="T34" fmla="*/ 511 w 1461"/>
                  <a:gd name="T35" fmla="*/ 567 h 951"/>
                  <a:gd name="T36" fmla="*/ 516 w 1461"/>
                  <a:gd name="T37" fmla="*/ 586 h 951"/>
                  <a:gd name="T38" fmla="*/ 520 w 1461"/>
                  <a:gd name="T39" fmla="*/ 386 h 951"/>
                  <a:gd name="T40" fmla="*/ 530 w 1461"/>
                  <a:gd name="T41" fmla="*/ 210 h 951"/>
                  <a:gd name="T42" fmla="*/ 539 w 1461"/>
                  <a:gd name="T43" fmla="*/ 186 h 951"/>
                  <a:gd name="T44" fmla="*/ 551 w 1461"/>
                  <a:gd name="T45" fmla="*/ 172 h 951"/>
                  <a:gd name="T46" fmla="*/ 595 w 1461"/>
                  <a:gd name="T47" fmla="*/ 153 h 951"/>
                  <a:gd name="T48" fmla="*/ 605 w 1461"/>
                  <a:gd name="T49" fmla="*/ 167 h 951"/>
                  <a:gd name="T50" fmla="*/ 612 w 1461"/>
                  <a:gd name="T51" fmla="*/ 184 h 951"/>
                  <a:gd name="T52" fmla="*/ 618 w 1461"/>
                  <a:gd name="T53" fmla="*/ 193 h 951"/>
                  <a:gd name="T54" fmla="*/ 628 w 1461"/>
                  <a:gd name="T55" fmla="*/ 210 h 951"/>
                  <a:gd name="T56" fmla="*/ 664 w 1461"/>
                  <a:gd name="T57" fmla="*/ 393 h 951"/>
                  <a:gd name="T58" fmla="*/ 708 w 1461"/>
                  <a:gd name="T59" fmla="*/ 429 h 951"/>
                  <a:gd name="T60" fmla="*/ 739 w 1461"/>
                  <a:gd name="T61" fmla="*/ 262 h 951"/>
                  <a:gd name="T62" fmla="*/ 770 w 1461"/>
                  <a:gd name="T63" fmla="*/ 2 h 951"/>
                  <a:gd name="T64" fmla="*/ 845 w 1461"/>
                  <a:gd name="T65" fmla="*/ 0 h 951"/>
                  <a:gd name="T66" fmla="*/ 877 w 1461"/>
                  <a:gd name="T67" fmla="*/ 21 h 951"/>
                  <a:gd name="T68" fmla="*/ 881 w 1461"/>
                  <a:gd name="T69" fmla="*/ 253 h 951"/>
                  <a:gd name="T70" fmla="*/ 916 w 1461"/>
                  <a:gd name="T71" fmla="*/ 472 h 951"/>
                  <a:gd name="T72" fmla="*/ 937 w 1461"/>
                  <a:gd name="T73" fmla="*/ 443 h 951"/>
                  <a:gd name="T74" fmla="*/ 946 w 1461"/>
                  <a:gd name="T75" fmla="*/ 434 h 951"/>
                  <a:gd name="T76" fmla="*/ 1006 w 1461"/>
                  <a:gd name="T77" fmla="*/ 367 h 951"/>
                  <a:gd name="T78" fmla="*/ 1061 w 1461"/>
                  <a:gd name="T79" fmla="*/ 338 h 951"/>
                  <a:gd name="T80" fmla="*/ 1069 w 1461"/>
                  <a:gd name="T81" fmla="*/ 365 h 951"/>
                  <a:gd name="T82" fmla="*/ 1127 w 1461"/>
                  <a:gd name="T83" fmla="*/ 355 h 951"/>
                  <a:gd name="T84" fmla="*/ 1134 w 1461"/>
                  <a:gd name="T85" fmla="*/ 281 h 951"/>
                  <a:gd name="T86" fmla="*/ 1140 w 1461"/>
                  <a:gd name="T87" fmla="*/ 291 h 951"/>
                  <a:gd name="T88" fmla="*/ 1155 w 1461"/>
                  <a:gd name="T89" fmla="*/ 257 h 951"/>
                  <a:gd name="T90" fmla="*/ 1163 w 1461"/>
                  <a:gd name="T91" fmla="*/ 167 h 951"/>
                  <a:gd name="T92" fmla="*/ 1171 w 1461"/>
                  <a:gd name="T93" fmla="*/ 255 h 951"/>
                  <a:gd name="T94" fmla="*/ 1207 w 1461"/>
                  <a:gd name="T95" fmla="*/ 262 h 951"/>
                  <a:gd name="T96" fmla="*/ 1230 w 1461"/>
                  <a:gd name="T97" fmla="*/ 250 h 951"/>
                  <a:gd name="T98" fmla="*/ 1236 w 1461"/>
                  <a:gd name="T99" fmla="*/ 167 h 951"/>
                  <a:gd name="T100" fmla="*/ 1242 w 1461"/>
                  <a:gd name="T101" fmla="*/ 248 h 951"/>
                  <a:gd name="T102" fmla="*/ 1251 w 1461"/>
                  <a:gd name="T103" fmla="*/ 281 h 951"/>
                  <a:gd name="T104" fmla="*/ 1271 w 1461"/>
                  <a:gd name="T105" fmla="*/ 326 h 951"/>
                  <a:gd name="T106" fmla="*/ 1276 w 1461"/>
                  <a:gd name="T107" fmla="*/ 458 h 951"/>
                  <a:gd name="T108" fmla="*/ 1290 w 1461"/>
                  <a:gd name="T109" fmla="*/ 498 h 951"/>
                  <a:gd name="T110" fmla="*/ 1299 w 1461"/>
                  <a:gd name="T111" fmla="*/ 484 h 951"/>
                  <a:gd name="T112" fmla="*/ 1317 w 1461"/>
                  <a:gd name="T113" fmla="*/ 460 h 951"/>
                  <a:gd name="T114" fmla="*/ 1409 w 1461"/>
                  <a:gd name="T115" fmla="*/ 491 h 951"/>
                  <a:gd name="T116" fmla="*/ 1436 w 1461"/>
                  <a:gd name="T117" fmla="*/ 505 h 951"/>
                  <a:gd name="T118" fmla="*/ 1461 w 1461"/>
                  <a:gd name="T119" fmla="*/ 951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461" h="951">
                    <a:moveTo>
                      <a:pt x="1461" y="951"/>
                    </a:moveTo>
                    <a:lnTo>
                      <a:pt x="0" y="951"/>
                    </a:lnTo>
                    <a:lnTo>
                      <a:pt x="0" y="369"/>
                    </a:lnTo>
                    <a:lnTo>
                      <a:pt x="73" y="369"/>
                    </a:lnTo>
                    <a:lnTo>
                      <a:pt x="73" y="384"/>
                    </a:lnTo>
                    <a:lnTo>
                      <a:pt x="87" y="384"/>
                    </a:lnTo>
                    <a:lnTo>
                      <a:pt x="87" y="377"/>
                    </a:lnTo>
                    <a:lnTo>
                      <a:pt x="108" y="377"/>
                    </a:lnTo>
                    <a:lnTo>
                      <a:pt x="108" y="388"/>
                    </a:lnTo>
                    <a:lnTo>
                      <a:pt x="135" y="388"/>
                    </a:lnTo>
                    <a:lnTo>
                      <a:pt x="208" y="396"/>
                    </a:lnTo>
                    <a:lnTo>
                      <a:pt x="208" y="422"/>
                    </a:lnTo>
                    <a:lnTo>
                      <a:pt x="221" y="422"/>
                    </a:lnTo>
                    <a:lnTo>
                      <a:pt x="225" y="396"/>
                    </a:lnTo>
                    <a:lnTo>
                      <a:pt x="231" y="396"/>
                    </a:lnTo>
                    <a:lnTo>
                      <a:pt x="231" y="384"/>
                    </a:lnTo>
                    <a:lnTo>
                      <a:pt x="236" y="374"/>
                    </a:lnTo>
                    <a:lnTo>
                      <a:pt x="236" y="360"/>
                    </a:lnTo>
                    <a:lnTo>
                      <a:pt x="259" y="360"/>
                    </a:lnTo>
                    <a:lnTo>
                      <a:pt x="259" y="348"/>
                    </a:lnTo>
                    <a:lnTo>
                      <a:pt x="252" y="348"/>
                    </a:lnTo>
                    <a:lnTo>
                      <a:pt x="267" y="317"/>
                    </a:lnTo>
                    <a:lnTo>
                      <a:pt x="298" y="307"/>
                    </a:lnTo>
                    <a:lnTo>
                      <a:pt x="403" y="317"/>
                    </a:lnTo>
                    <a:lnTo>
                      <a:pt x="419" y="346"/>
                    </a:lnTo>
                    <a:lnTo>
                      <a:pt x="411" y="348"/>
                    </a:lnTo>
                    <a:lnTo>
                      <a:pt x="411" y="357"/>
                    </a:lnTo>
                    <a:lnTo>
                      <a:pt x="428" y="360"/>
                    </a:lnTo>
                    <a:lnTo>
                      <a:pt x="428" y="386"/>
                    </a:lnTo>
                    <a:lnTo>
                      <a:pt x="436" y="386"/>
                    </a:lnTo>
                    <a:lnTo>
                      <a:pt x="436" y="400"/>
                    </a:lnTo>
                    <a:lnTo>
                      <a:pt x="444" y="400"/>
                    </a:lnTo>
                    <a:lnTo>
                      <a:pt x="444" y="415"/>
                    </a:lnTo>
                    <a:lnTo>
                      <a:pt x="449" y="415"/>
                    </a:lnTo>
                    <a:lnTo>
                      <a:pt x="449" y="567"/>
                    </a:lnTo>
                    <a:lnTo>
                      <a:pt x="511" y="567"/>
                    </a:lnTo>
                    <a:lnTo>
                      <a:pt x="511" y="586"/>
                    </a:lnTo>
                    <a:lnTo>
                      <a:pt x="516" y="586"/>
                    </a:lnTo>
                    <a:lnTo>
                      <a:pt x="516" y="386"/>
                    </a:lnTo>
                    <a:lnTo>
                      <a:pt x="520" y="386"/>
                    </a:lnTo>
                    <a:lnTo>
                      <a:pt x="520" y="210"/>
                    </a:lnTo>
                    <a:lnTo>
                      <a:pt x="530" y="210"/>
                    </a:lnTo>
                    <a:lnTo>
                      <a:pt x="530" y="186"/>
                    </a:lnTo>
                    <a:lnTo>
                      <a:pt x="539" y="186"/>
                    </a:lnTo>
                    <a:lnTo>
                      <a:pt x="539" y="172"/>
                    </a:lnTo>
                    <a:lnTo>
                      <a:pt x="551" y="172"/>
                    </a:lnTo>
                    <a:lnTo>
                      <a:pt x="551" y="153"/>
                    </a:lnTo>
                    <a:lnTo>
                      <a:pt x="595" y="153"/>
                    </a:lnTo>
                    <a:lnTo>
                      <a:pt x="595" y="167"/>
                    </a:lnTo>
                    <a:lnTo>
                      <a:pt x="605" y="167"/>
                    </a:lnTo>
                    <a:lnTo>
                      <a:pt x="605" y="184"/>
                    </a:lnTo>
                    <a:lnTo>
                      <a:pt x="612" y="184"/>
                    </a:lnTo>
                    <a:lnTo>
                      <a:pt x="612" y="193"/>
                    </a:lnTo>
                    <a:lnTo>
                      <a:pt x="618" y="193"/>
                    </a:lnTo>
                    <a:lnTo>
                      <a:pt x="618" y="210"/>
                    </a:lnTo>
                    <a:lnTo>
                      <a:pt x="628" y="210"/>
                    </a:lnTo>
                    <a:lnTo>
                      <a:pt x="628" y="388"/>
                    </a:lnTo>
                    <a:lnTo>
                      <a:pt x="664" y="393"/>
                    </a:lnTo>
                    <a:lnTo>
                      <a:pt x="664" y="429"/>
                    </a:lnTo>
                    <a:lnTo>
                      <a:pt x="708" y="429"/>
                    </a:lnTo>
                    <a:lnTo>
                      <a:pt x="708" y="269"/>
                    </a:lnTo>
                    <a:lnTo>
                      <a:pt x="739" y="262"/>
                    </a:lnTo>
                    <a:lnTo>
                      <a:pt x="739" y="10"/>
                    </a:lnTo>
                    <a:lnTo>
                      <a:pt x="770" y="2"/>
                    </a:lnTo>
                    <a:lnTo>
                      <a:pt x="808" y="7"/>
                    </a:lnTo>
                    <a:lnTo>
                      <a:pt x="845" y="0"/>
                    </a:lnTo>
                    <a:lnTo>
                      <a:pt x="877" y="5"/>
                    </a:lnTo>
                    <a:lnTo>
                      <a:pt x="877" y="21"/>
                    </a:lnTo>
                    <a:lnTo>
                      <a:pt x="881" y="21"/>
                    </a:lnTo>
                    <a:lnTo>
                      <a:pt x="881" y="253"/>
                    </a:lnTo>
                    <a:lnTo>
                      <a:pt x="916" y="265"/>
                    </a:lnTo>
                    <a:lnTo>
                      <a:pt x="916" y="472"/>
                    </a:lnTo>
                    <a:lnTo>
                      <a:pt x="937" y="472"/>
                    </a:lnTo>
                    <a:lnTo>
                      <a:pt x="937" y="443"/>
                    </a:lnTo>
                    <a:lnTo>
                      <a:pt x="946" y="443"/>
                    </a:lnTo>
                    <a:lnTo>
                      <a:pt x="946" y="434"/>
                    </a:lnTo>
                    <a:lnTo>
                      <a:pt x="1006" y="434"/>
                    </a:lnTo>
                    <a:lnTo>
                      <a:pt x="1006" y="367"/>
                    </a:lnTo>
                    <a:lnTo>
                      <a:pt x="1061" y="367"/>
                    </a:lnTo>
                    <a:lnTo>
                      <a:pt x="1061" y="338"/>
                    </a:lnTo>
                    <a:lnTo>
                      <a:pt x="1069" y="338"/>
                    </a:lnTo>
                    <a:lnTo>
                      <a:pt x="1069" y="365"/>
                    </a:lnTo>
                    <a:lnTo>
                      <a:pt x="1119" y="365"/>
                    </a:lnTo>
                    <a:lnTo>
                      <a:pt x="1127" y="355"/>
                    </a:lnTo>
                    <a:lnTo>
                      <a:pt x="1134" y="355"/>
                    </a:lnTo>
                    <a:lnTo>
                      <a:pt x="1134" y="281"/>
                    </a:lnTo>
                    <a:lnTo>
                      <a:pt x="1140" y="281"/>
                    </a:lnTo>
                    <a:lnTo>
                      <a:pt x="1140" y="291"/>
                    </a:lnTo>
                    <a:lnTo>
                      <a:pt x="1155" y="291"/>
                    </a:lnTo>
                    <a:lnTo>
                      <a:pt x="1155" y="257"/>
                    </a:lnTo>
                    <a:lnTo>
                      <a:pt x="1163" y="257"/>
                    </a:lnTo>
                    <a:lnTo>
                      <a:pt x="1163" y="167"/>
                    </a:lnTo>
                    <a:lnTo>
                      <a:pt x="1171" y="167"/>
                    </a:lnTo>
                    <a:lnTo>
                      <a:pt x="1171" y="255"/>
                    </a:lnTo>
                    <a:lnTo>
                      <a:pt x="1207" y="255"/>
                    </a:lnTo>
                    <a:lnTo>
                      <a:pt x="1207" y="262"/>
                    </a:lnTo>
                    <a:lnTo>
                      <a:pt x="1230" y="262"/>
                    </a:lnTo>
                    <a:lnTo>
                      <a:pt x="1230" y="250"/>
                    </a:lnTo>
                    <a:lnTo>
                      <a:pt x="1236" y="250"/>
                    </a:lnTo>
                    <a:lnTo>
                      <a:pt x="1236" y="167"/>
                    </a:lnTo>
                    <a:lnTo>
                      <a:pt x="1242" y="167"/>
                    </a:lnTo>
                    <a:lnTo>
                      <a:pt x="1242" y="248"/>
                    </a:lnTo>
                    <a:lnTo>
                      <a:pt x="1251" y="248"/>
                    </a:lnTo>
                    <a:lnTo>
                      <a:pt x="1251" y="281"/>
                    </a:lnTo>
                    <a:lnTo>
                      <a:pt x="1271" y="281"/>
                    </a:lnTo>
                    <a:lnTo>
                      <a:pt x="1271" y="326"/>
                    </a:lnTo>
                    <a:lnTo>
                      <a:pt x="1276" y="326"/>
                    </a:lnTo>
                    <a:lnTo>
                      <a:pt x="1276" y="458"/>
                    </a:lnTo>
                    <a:lnTo>
                      <a:pt x="1290" y="458"/>
                    </a:lnTo>
                    <a:lnTo>
                      <a:pt x="1290" y="498"/>
                    </a:lnTo>
                    <a:lnTo>
                      <a:pt x="1299" y="498"/>
                    </a:lnTo>
                    <a:lnTo>
                      <a:pt x="1299" y="484"/>
                    </a:lnTo>
                    <a:lnTo>
                      <a:pt x="1317" y="484"/>
                    </a:lnTo>
                    <a:lnTo>
                      <a:pt x="1317" y="460"/>
                    </a:lnTo>
                    <a:lnTo>
                      <a:pt x="1409" y="460"/>
                    </a:lnTo>
                    <a:lnTo>
                      <a:pt x="1409" y="491"/>
                    </a:lnTo>
                    <a:lnTo>
                      <a:pt x="1436" y="491"/>
                    </a:lnTo>
                    <a:lnTo>
                      <a:pt x="1436" y="505"/>
                    </a:lnTo>
                    <a:lnTo>
                      <a:pt x="1461" y="505"/>
                    </a:lnTo>
                    <a:lnTo>
                      <a:pt x="1461" y="9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grpSp>
        <p:pic>
          <p:nvPicPr>
            <p:cNvPr id="10" name="Graphic 9">
              <a:extLst>
                <a:ext uri="{FF2B5EF4-FFF2-40B4-BE49-F238E27FC236}">
                  <a16:creationId xmlns:a16="http://schemas.microsoft.com/office/drawing/2014/main" id="{C26354A1-5809-4E24-9A09-2CEC93AE48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532" y="4581017"/>
              <a:ext cx="12322899" cy="1030636"/>
            </a:xfrm>
            <a:prstGeom prst="rect">
              <a:avLst/>
            </a:prstGeom>
          </p:spPr>
        </p:pic>
      </p:grpSp>
      <p:sp>
        <p:nvSpPr>
          <p:cNvPr id="21" name="Rectangle 20">
            <a:extLst>
              <a:ext uri="{FF2B5EF4-FFF2-40B4-BE49-F238E27FC236}">
                <a16:creationId xmlns:a16="http://schemas.microsoft.com/office/drawing/2014/main" id="{67BA6F3D-7013-46F4-8753-94D2AA9E6D8C}"/>
              </a:ext>
            </a:extLst>
          </p:cNvPr>
          <p:cNvSpPr/>
          <p:nvPr/>
        </p:nvSpPr>
        <p:spPr>
          <a:xfrm>
            <a:off x="1616910" y="4686612"/>
            <a:ext cx="10624457" cy="1263937"/>
          </a:xfrm>
          <a:prstGeom prst="rect">
            <a:avLst/>
          </a:prstGeom>
          <a:solidFill>
            <a:sysClr val="window" lastClr="FFFFFF"/>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2" name="Rectangle: Diagonal Corners Rounded 21">
            <a:extLst>
              <a:ext uri="{FF2B5EF4-FFF2-40B4-BE49-F238E27FC236}">
                <a16:creationId xmlns:a16="http://schemas.microsoft.com/office/drawing/2014/main" id="{20FF00F6-83D6-4FAD-B7EE-542039C84A6D}"/>
              </a:ext>
            </a:extLst>
          </p:cNvPr>
          <p:cNvSpPr/>
          <p:nvPr/>
        </p:nvSpPr>
        <p:spPr>
          <a:xfrm>
            <a:off x="-337735" y="4322175"/>
            <a:ext cx="10288927" cy="1543237"/>
          </a:xfrm>
          <a:prstGeom prst="round2DiagRect">
            <a:avLst>
              <a:gd name="adj1" fmla="val 24633"/>
              <a:gd name="adj2" fmla="val 0"/>
            </a:avLst>
          </a:prstGeom>
          <a:gradFill flip="none" rotWithShape="1">
            <a:gsLst>
              <a:gs pos="0">
                <a:srgbClr val="97B53C">
                  <a:lumMod val="40000"/>
                  <a:lumOff val="60000"/>
                </a:srgbClr>
              </a:gs>
              <a:gs pos="46000">
                <a:srgbClr val="97B53C">
                  <a:lumMod val="95000"/>
                  <a:lumOff val="5000"/>
                </a:srgbClr>
              </a:gs>
              <a:gs pos="100000">
                <a:srgbClr val="97B53C">
                  <a:lumMod val="60000"/>
                </a:srgbClr>
              </a:gs>
            </a:gsLst>
            <a:path path="circle">
              <a:fillToRect t="100000" r="100000"/>
            </a:path>
            <a:tileRect l="-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3" name="Rectangle: Diagonal Corners Rounded 22">
            <a:extLst>
              <a:ext uri="{FF2B5EF4-FFF2-40B4-BE49-F238E27FC236}">
                <a16:creationId xmlns:a16="http://schemas.microsoft.com/office/drawing/2014/main" id="{75F6CD1F-5F9C-4382-B9A9-4E71CAFDD8B5}"/>
              </a:ext>
            </a:extLst>
          </p:cNvPr>
          <p:cNvSpPr/>
          <p:nvPr/>
        </p:nvSpPr>
        <p:spPr>
          <a:xfrm>
            <a:off x="-261257" y="2449353"/>
            <a:ext cx="7860766" cy="2325617"/>
          </a:xfrm>
          <a:prstGeom prst="round2DiagRect">
            <a:avLst/>
          </a:prstGeom>
          <a:gradFill flip="none" rotWithShape="1">
            <a:gsLst>
              <a:gs pos="0">
                <a:srgbClr val="0891A2">
                  <a:lumMod val="40000"/>
                  <a:lumOff val="60000"/>
                </a:srgbClr>
              </a:gs>
              <a:gs pos="46000">
                <a:srgbClr val="0891A2">
                  <a:lumMod val="95000"/>
                  <a:lumOff val="5000"/>
                </a:srgbClr>
              </a:gs>
              <a:gs pos="100000">
                <a:srgbClr val="0891A2">
                  <a:lumMod val="60000"/>
                </a:srgbClr>
              </a:gs>
            </a:gsLst>
            <a:path path="circle">
              <a:fillToRect t="100000" r="100000"/>
            </a:path>
            <a:tileRect l="-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6" name="Slide Number Placeholder 3">
            <a:extLst>
              <a:ext uri="{FF2B5EF4-FFF2-40B4-BE49-F238E27FC236}">
                <a16:creationId xmlns:a16="http://schemas.microsoft.com/office/drawing/2014/main" id="{110B0E78-7164-47A9-A8E6-6E154AE8DDD5}"/>
              </a:ext>
            </a:extLst>
          </p:cNvPr>
          <p:cNvSpPr txBox="1">
            <a:spLocks/>
          </p:cNvSpPr>
          <p:nvPr/>
        </p:nvSpPr>
        <p:spPr>
          <a:xfrm>
            <a:off x="10662248" y="6396024"/>
            <a:ext cx="1102925"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5B10388-10E1-4CC8-B155-24167D38ED8A}" type="slidenum">
              <a:rPr kumimoji="0" lang="en-US" sz="1200" b="0" i="0" u="none" strike="noStrike" kern="1200" cap="none" spc="0" normalizeH="0" baseline="0" noProof="0" smtClean="0">
                <a:ln>
                  <a:noFill/>
                </a:ln>
                <a:solidFill>
                  <a:prstClr val="white"/>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414B14D5-5A3D-4C9F-B344-A596146B47CB}"/>
              </a:ext>
            </a:extLst>
          </p:cNvPr>
          <p:cNvSpPr txBox="1"/>
          <p:nvPr/>
        </p:nvSpPr>
        <p:spPr>
          <a:xfrm>
            <a:off x="4492972" y="4887136"/>
            <a:ext cx="5219090" cy="769441"/>
          </a:xfrm>
          <a:prstGeom prst="rect">
            <a:avLst/>
          </a:prstGeom>
          <a:noFill/>
        </p:spPr>
        <p:txBody>
          <a:bodyPr wrap="square" rtlCol="0">
            <a:spAutoFit/>
          </a:bodyPr>
          <a:lstStyle/>
          <a:p>
            <a:pPr marL="0" marR="0" lvl="0" indent="0" algn="r" defTabSz="889000" rtl="0" eaLnBrk="1" fontAlgn="auto" latinLnBrk="0" hangingPunct="1">
              <a:lnSpc>
                <a:spcPct val="100000"/>
              </a:lnSpc>
              <a:spcBef>
                <a:spcPct val="0"/>
              </a:spcBef>
              <a:spcAft>
                <a:spcPct val="35000"/>
              </a:spcAft>
              <a:buClrTx/>
              <a:buSzTx/>
              <a:buFontTx/>
              <a:buNone/>
              <a:tabLst/>
              <a:defRPr/>
            </a:pPr>
            <a:r>
              <a:rPr kumimoji="0" lang="en-U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Integrates land use and </a:t>
            </a:r>
            <a:br>
              <a:rPr kumimoji="0" lang="en-U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br>
            <a:r>
              <a:rPr kumimoji="0" lang="en-U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transportation through collaboration</a:t>
            </a:r>
            <a:endParaRPr kumimoji="0" lang="en-US" sz="2200" b="0" i="0" u="none" strike="noStrike" kern="0" cap="none" spc="0" normalizeH="0" baseline="0" noProof="0" dirty="0">
              <a:ln>
                <a:noFill/>
              </a:ln>
              <a:solidFill>
                <a:srgbClr val="FFFFFF"/>
              </a:solidFill>
              <a:effectLst/>
              <a:uLnTx/>
              <a:uFillTx/>
              <a:latin typeface="Arial"/>
              <a:ea typeface="+mn-ea"/>
              <a:cs typeface="+mn-cs"/>
            </a:endParaRPr>
          </a:p>
        </p:txBody>
      </p:sp>
      <p:sp>
        <p:nvSpPr>
          <p:cNvPr id="28" name="TextBox 27">
            <a:extLst>
              <a:ext uri="{FF2B5EF4-FFF2-40B4-BE49-F238E27FC236}">
                <a16:creationId xmlns:a16="http://schemas.microsoft.com/office/drawing/2014/main" id="{EBB8F44E-9488-452E-926F-610E7ADFAE9E}"/>
              </a:ext>
            </a:extLst>
          </p:cNvPr>
          <p:cNvSpPr txBox="1"/>
          <p:nvPr/>
        </p:nvSpPr>
        <p:spPr>
          <a:xfrm>
            <a:off x="2509990" y="2994444"/>
            <a:ext cx="4738340" cy="1977464"/>
          </a:xfrm>
          <a:prstGeom prst="rect">
            <a:avLst/>
          </a:prstGeom>
          <a:noFill/>
        </p:spPr>
        <p:txBody>
          <a:bodyPr wrap="square" rtlCol="0">
            <a:spAutoFit/>
          </a:bodyPr>
          <a:lstStyle/>
          <a:p>
            <a:pPr marL="0" marR="0" lvl="0" indent="0" algn="r" defTabSz="889000" rtl="0" eaLnBrk="1" fontAlgn="auto" latinLnBrk="0" hangingPunct="1">
              <a:lnSpc>
                <a:spcPct val="90000"/>
              </a:lnSpc>
              <a:spcBef>
                <a:spcPct val="0"/>
              </a:spcBef>
              <a:spcAft>
                <a:spcPts val="600"/>
              </a:spcAft>
              <a:buClrTx/>
              <a:buSzTx/>
              <a:buFontTx/>
              <a:buNone/>
              <a:tabLst/>
              <a:defRPr/>
            </a:pPr>
            <a:r>
              <a:rPr kumimoji="0" lang="en-U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Supports FDOT’s Mission, </a:t>
            </a:r>
            <a:br>
              <a:rPr kumimoji="0" lang="en-U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br>
            <a:r>
              <a:rPr kumimoji="0" lang="en-U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Vision, Values and the Vital Few</a:t>
            </a:r>
          </a:p>
          <a:p>
            <a:pPr marL="0" marR="0" lvl="0" indent="0" algn="r" defTabSz="889000" rtl="0" eaLnBrk="1" fontAlgn="auto" latinLnBrk="0" hangingPunct="1">
              <a:lnSpc>
                <a:spcPct val="90000"/>
              </a:lnSpc>
              <a:spcBef>
                <a:spcPct val="0"/>
              </a:spcBef>
              <a:spcAft>
                <a:spcPts val="300"/>
              </a:spcAft>
              <a:buClrTx/>
              <a:buSzTx/>
              <a:buFontTx/>
              <a:buNone/>
              <a:tabLst/>
              <a:defRPr/>
            </a:pPr>
            <a:r>
              <a:rPr kumimoji="0" lang="en-US" sz="1800" b="0"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 Improve Safety</a:t>
            </a:r>
          </a:p>
          <a:p>
            <a:pPr marL="0" marR="0" lvl="0" indent="0" algn="r" defTabSz="889000" rtl="0" eaLnBrk="1" fontAlgn="auto" latinLnBrk="0" hangingPunct="1">
              <a:lnSpc>
                <a:spcPct val="90000"/>
              </a:lnSpc>
              <a:spcBef>
                <a:spcPct val="0"/>
              </a:spcBef>
              <a:spcAft>
                <a:spcPts val="300"/>
              </a:spcAft>
              <a:buClrTx/>
              <a:buSzTx/>
              <a:buFontTx/>
              <a:buNone/>
              <a:tabLst/>
              <a:defRPr/>
            </a:pPr>
            <a:r>
              <a:rPr kumimoji="0" lang="en-US" sz="1800" b="0"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 Enhance Mobility</a:t>
            </a:r>
          </a:p>
          <a:p>
            <a:pPr marL="0" marR="0" lvl="0" indent="0" algn="r" defTabSz="889000" rtl="0" eaLnBrk="1" fontAlgn="auto" latinLnBrk="0" hangingPunct="1">
              <a:lnSpc>
                <a:spcPct val="90000"/>
              </a:lnSpc>
              <a:spcBef>
                <a:spcPct val="0"/>
              </a:spcBef>
              <a:spcAft>
                <a:spcPct val="35000"/>
              </a:spcAft>
              <a:buClrTx/>
              <a:buSzTx/>
              <a:buFontTx/>
              <a:buNone/>
              <a:tabLst/>
              <a:defRPr/>
            </a:pPr>
            <a:r>
              <a:rPr kumimoji="0" lang="en-US" sz="1800" b="0"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 Inspire Innovation</a:t>
            </a:r>
            <a:endParaRPr kumimoji="0" lang="en-US" sz="1800" b="0" i="0" u="none" strike="noStrike" kern="0" cap="none" spc="0" normalizeH="0" baseline="0" noProof="0" dirty="0">
              <a:ln>
                <a:noFill/>
              </a:ln>
              <a:solidFill>
                <a:srgbClr val="FFFFFF"/>
              </a:solidFill>
              <a:effectLst/>
              <a:uLnTx/>
              <a:uFillTx/>
              <a:latin typeface="Arial"/>
              <a:ea typeface="+mn-ea"/>
              <a:cs typeface="+mn-cs"/>
            </a:endParaRPr>
          </a:p>
          <a:p>
            <a:pPr marL="0" marR="0" lvl="0" indent="0" algn="r" defTabSz="889000" rtl="0" eaLnBrk="1" fontAlgn="auto" latinLnBrk="0" hangingPunct="1">
              <a:lnSpc>
                <a:spcPct val="90000"/>
              </a:lnSpc>
              <a:spcBef>
                <a:spcPct val="0"/>
              </a:spcBef>
              <a:spcAft>
                <a:spcPct val="35000"/>
              </a:spcAft>
              <a:buClrTx/>
              <a:buSzTx/>
              <a:buFontTx/>
              <a:buNone/>
              <a:tabLst/>
              <a:defRPr/>
            </a:pPr>
            <a:endParaRPr kumimoji="0" lang="en-US" sz="20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endParaRPr>
          </a:p>
        </p:txBody>
      </p:sp>
      <p:sp>
        <p:nvSpPr>
          <p:cNvPr id="29" name="Rectangle: Diagonal Corners Rounded 28">
            <a:extLst>
              <a:ext uri="{FF2B5EF4-FFF2-40B4-BE49-F238E27FC236}">
                <a16:creationId xmlns:a16="http://schemas.microsoft.com/office/drawing/2014/main" id="{A92147EF-46E9-4578-972E-4498B327F4EB}"/>
              </a:ext>
            </a:extLst>
          </p:cNvPr>
          <p:cNvSpPr/>
          <p:nvPr/>
        </p:nvSpPr>
        <p:spPr>
          <a:xfrm>
            <a:off x="-407254" y="1668174"/>
            <a:ext cx="5985730" cy="1201249"/>
          </a:xfrm>
          <a:prstGeom prst="round2DiagRect">
            <a:avLst>
              <a:gd name="adj1" fmla="val 34578"/>
              <a:gd name="adj2" fmla="val 0"/>
            </a:avLst>
          </a:prstGeom>
          <a:gradFill flip="none" rotWithShape="1">
            <a:gsLst>
              <a:gs pos="0">
                <a:srgbClr val="1E4F7A">
                  <a:lumMod val="40000"/>
                  <a:lumOff val="60000"/>
                </a:srgbClr>
              </a:gs>
              <a:gs pos="46000">
                <a:srgbClr val="1E4F7A">
                  <a:lumMod val="95000"/>
                  <a:lumOff val="5000"/>
                </a:srgbClr>
              </a:gs>
              <a:gs pos="100000">
                <a:srgbClr val="1E4F7A">
                  <a:lumMod val="60000"/>
                </a:srgbClr>
              </a:gs>
            </a:gsLst>
            <a:path path="circle">
              <a:fillToRect t="100000" r="100000"/>
            </a:path>
            <a:tileRect l="-100000" b="-10000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30" name="TextBox 29">
            <a:extLst>
              <a:ext uri="{FF2B5EF4-FFF2-40B4-BE49-F238E27FC236}">
                <a16:creationId xmlns:a16="http://schemas.microsoft.com/office/drawing/2014/main" id="{72778EE7-D3BF-432E-B28D-A9CE2F67FFF9}"/>
              </a:ext>
            </a:extLst>
          </p:cNvPr>
          <p:cNvSpPr txBox="1"/>
          <p:nvPr/>
        </p:nvSpPr>
        <p:spPr>
          <a:xfrm>
            <a:off x="1925587" y="1872729"/>
            <a:ext cx="3371948"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200" b="1" i="1" u="none" strike="noStrike" kern="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a:ea typeface="+mn-ea"/>
                <a:cs typeface="+mn-cs"/>
              </a:rPr>
              <a:t>Implements the Florida Transportation Plan</a:t>
            </a:r>
            <a:endParaRPr kumimoji="0" lang="en-US" sz="2200" b="0" i="0" u="none" strike="noStrike" kern="0" cap="none" spc="0" normalizeH="0" baseline="0" noProof="0" dirty="0">
              <a:ln>
                <a:noFill/>
              </a:ln>
              <a:solidFill>
                <a:srgbClr val="FFFFFF"/>
              </a:solidFill>
              <a:effectLst/>
              <a:uLnTx/>
              <a:uFillTx/>
              <a:latin typeface="Arial"/>
              <a:ea typeface="+mn-ea"/>
              <a:cs typeface="+mn-cs"/>
            </a:endParaRPr>
          </a:p>
        </p:txBody>
      </p:sp>
      <p:sp>
        <p:nvSpPr>
          <p:cNvPr id="58" name="Freeform 49">
            <a:extLst>
              <a:ext uri="{FF2B5EF4-FFF2-40B4-BE49-F238E27FC236}">
                <a16:creationId xmlns:a16="http://schemas.microsoft.com/office/drawing/2014/main" id="{2A46A2E2-62EE-4378-8929-851DD6476309}"/>
              </a:ext>
            </a:extLst>
          </p:cNvPr>
          <p:cNvSpPr>
            <a:spLocks noEditPoints="1"/>
          </p:cNvSpPr>
          <p:nvPr/>
        </p:nvSpPr>
        <p:spPr bwMode="auto">
          <a:xfrm>
            <a:off x="378500" y="4805162"/>
            <a:ext cx="1577974" cy="941388"/>
          </a:xfrm>
          <a:custGeom>
            <a:avLst/>
            <a:gdLst>
              <a:gd name="T0" fmla="*/ 349 w 440"/>
              <a:gd name="T1" fmla="*/ 17 h 261"/>
              <a:gd name="T2" fmla="*/ 397 w 440"/>
              <a:gd name="T3" fmla="*/ 143 h 261"/>
              <a:gd name="T4" fmla="*/ 326 w 440"/>
              <a:gd name="T5" fmla="*/ 61 h 261"/>
              <a:gd name="T6" fmla="*/ 326 w 440"/>
              <a:gd name="T7" fmla="*/ 21 h 261"/>
              <a:gd name="T8" fmla="*/ 298 w 440"/>
              <a:gd name="T9" fmla="*/ 68 h 261"/>
              <a:gd name="T10" fmla="*/ 219 w 440"/>
              <a:gd name="T11" fmla="*/ 63 h 261"/>
              <a:gd name="T12" fmla="*/ 126 w 440"/>
              <a:gd name="T13" fmla="*/ 53 h 261"/>
              <a:gd name="T14" fmla="*/ 78 w 440"/>
              <a:gd name="T15" fmla="*/ 7 h 261"/>
              <a:gd name="T16" fmla="*/ 24 w 440"/>
              <a:gd name="T17" fmla="*/ 158 h 261"/>
              <a:gd name="T18" fmla="*/ 25 w 440"/>
              <a:gd name="T19" fmla="*/ 146 h 261"/>
              <a:gd name="T20" fmla="*/ 71 w 440"/>
              <a:gd name="T21" fmla="*/ 16 h 261"/>
              <a:gd name="T22" fmla="*/ 70 w 440"/>
              <a:gd name="T23" fmla="*/ 130 h 261"/>
              <a:gd name="T24" fmla="*/ 61 w 440"/>
              <a:gd name="T25" fmla="*/ 158 h 261"/>
              <a:gd name="T26" fmla="*/ 92 w 440"/>
              <a:gd name="T27" fmla="*/ 160 h 261"/>
              <a:gd name="T28" fmla="*/ 79 w 440"/>
              <a:gd name="T29" fmla="*/ 190 h 261"/>
              <a:gd name="T30" fmla="*/ 238 w 440"/>
              <a:gd name="T31" fmla="*/ 259 h 261"/>
              <a:gd name="T32" fmla="*/ 275 w 440"/>
              <a:gd name="T33" fmla="*/ 246 h 261"/>
              <a:gd name="T34" fmla="*/ 310 w 440"/>
              <a:gd name="T35" fmla="*/ 234 h 261"/>
              <a:gd name="T36" fmla="*/ 317 w 440"/>
              <a:gd name="T37" fmla="*/ 197 h 261"/>
              <a:gd name="T38" fmla="*/ 372 w 440"/>
              <a:gd name="T39" fmla="*/ 158 h 261"/>
              <a:gd name="T40" fmla="*/ 433 w 440"/>
              <a:gd name="T41" fmla="*/ 113 h 261"/>
              <a:gd name="T42" fmla="*/ 251 w 440"/>
              <a:gd name="T43" fmla="*/ 66 h 261"/>
              <a:gd name="T44" fmla="*/ 77 w 440"/>
              <a:gd name="T45" fmla="*/ 144 h 261"/>
              <a:gd name="T46" fmla="*/ 108 w 440"/>
              <a:gd name="T47" fmla="*/ 58 h 261"/>
              <a:gd name="T48" fmla="*/ 115 w 440"/>
              <a:gd name="T49" fmla="*/ 60 h 261"/>
              <a:gd name="T50" fmla="*/ 93 w 440"/>
              <a:gd name="T51" fmla="*/ 190 h 261"/>
              <a:gd name="T52" fmla="*/ 101 w 440"/>
              <a:gd name="T53" fmla="*/ 176 h 261"/>
              <a:gd name="T54" fmla="*/ 96 w 440"/>
              <a:gd name="T55" fmla="*/ 190 h 261"/>
              <a:gd name="T56" fmla="*/ 179 w 440"/>
              <a:gd name="T57" fmla="*/ 217 h 261"/>
              <a:gd name="T58" fmla="*/ 172 w 440"/>
              <a:gd name="T59" fmla="*/ 202 h 261"/>
              <a:gd name="T60" fmla="*/ 155 w 440"/>
              <a:gd name="T61" fmla="*/ 206 h 261"/>
              <a:gd name="T62" fmla="*/ 152 w 440"/>
              <a:gd name="T63" fmla="*/ 189 h 261"/>
              <a:gd name="T64" fmla="*/ 152 w 440"/>
              <a:gd name="T65" fmla="*/ 185 h 261"/>
              <a:gd name="T66" fmla="*/ 246 w 440"/>
              <a:gd name="T67" fmla="*/ 189 h 261"/>
              <a:gd name="T68" fmla="*/ 282 w 440"/>
              <a:gd name="T69" fmla="*/ 225 h 261"/>
              <a:gd name="T70" fmla="*/ 257 w 440"/>
              <a:gd name="T71" fmla="*/ 225 h 261"/>
              <a:gd name="T72" fmla="*/ 251 w 440"/>
              <a:gd name="T73" fmla="*/ 236 h 261"/>
              <a:gd name="T74" fmla="*/ 200 w 440"/>
              <a:gd name="T75" fmla="*/ 228 h 261"/>
              <a:gd name="T76" fmla="*/ 164 w 440"/>
              <a:gd name="T77" fmla="*/ 183 h 261"/>
              <a:gd name="T78" fmla="*/ 119 w 440"/>
              <a:gd name="T79" fmla="*/ 180 h 261"/>
              <a:gd name="T80" fmla="*/ 106 w 440"/>
              <a:gd name="T81" fmla="*/ 161 h 261"/>
              <a:gd name="T82" fmla="*/ 127 w 440"/>
              <a:gd name="T83" fmla="*/ 65 h 261"/>
              <a:gd name="T84" fmla="*/ 134 w 440"/>
              <a:gd name="T85" fmla="*/ 99 h 261"/>
              <a:gd name="T86" fmla="*/ 212 w 440"/>
              <a:gd name="T87" fmla="*/ 123 h 261"/>
              <a:gd name="T88" fmla="*/ 312 w 440"/>
              <a:gd name="T89" fmla="*/ 184 h 261"/>
              <a:gd name="T90" fmla="*/ 254 w 440"/>
              <a:gd name="T91" fmla="*/ 170 h 261"/>
              <a:gd name="T92" fmla="*/ 313 w 440"/>
              <a:gd name="T93" fmla="*/ 208 h 261"/>
              <a:gd name="T94" fmla="*/ 324 w 440"/>
              <a:gd name="T95" fmla="*/ 175 h 261"/>
              <a:gd name="T96" fmla="*/ 189 w 440"/>
              <a:gd name="T97" fmla="*/ 95 h 261"/>
              <a:gd name="T98" fmla="*/ 237 w 440"/>
              <a:gd name="T99" fmla="*/ 75 h 261"/>
              <a:gd name="T100" fmla="*/ 334 w 440"/>
              <a:gd name="T101" fmla="*/ 173 h 261"/>
              <a:gd name="T102" fmla="*/ 360 w 440"/>
              <a:gd name="T103" fmla="*/ 150 h 261"/>
              <a:gd name="T104" fmla="*/ 313 w 440"/>
              <a:gd name="T105" fmla="*/ 68 h 261"/>
              <a:gd name="T106" fmla="*/ 366 w 440"/>
              <a:gd name="T107" fmla="*/ 147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40" h="261">
                <a:moveTo>
                  <a:pt x="433" y="113"/>
                </a:moveTo>
                <a:cubicBezTo>
                  <a:pt x="370" y="15"/>
                  <a:pt x="370" y="15"/>
                  <a:pt x="370" y="15"/>
                </a:cubicBezTo>
                <a:cubicBezTo>
                  <a:pt x="365" y="7"/>
                  <a:pt x="356" y="3"/>
                  <a:pt x="347" y="5"/>
                </a:cubicBezTo>
                <a:cubicBezTo>
                  <a:pt x="343" y="5"/>
                  <a:pt x="341" y="9"/>
                  <a:pt x="342" y="12"/>
                </a:cubicBezTo>
                <a:cubicBezTo>
                  <a:pt x="342" y="15"/>
                  <a:pt x="345" y="17"/>
                  <a:pt x="349" y="17"/>
                </a:cubicBezTo>
                <a:cubicBezTo>
                  <a:pt x="353" y="16"/>
                  <a:pt x="358" y="18"/>
                  <a:pt x="360" y="22"/>
                </a:cubicBezTo>
                <a:cubicBezTo>
                  <a:pt x="423" y="119"/>
                  <a:pt x="423" y="119"/>
                  <a:pt x="423" y="119"/>
                </a:cubicBezTo>
                <a:cubicBezTo>
                  <a:pt x="427" y="124"/>
                  <a:pt x="425" y="131"/>
                  <a:pt x="420" y="134"/>
                </a:cubicBezTo>
                <a:cubicBezTo>
                  <a:pt x="419" y="135"/>
                  <a:pt x="419" y="135"/>
                  <a:pt x="418" y="136"/>
                </a:cubicBezTo>
                <a:cubicBezTo>
                  <a:pt x="397" y="143"/>
                  <a:pt x="397" y="143"/>
                  <a:pt x="397" y="143"/>
                </a:cubicBezTo>
                <a:cubicBezTo>
                  <a:pt x="388" y="145"/>
                  <a:pt x="379" y="142"/>
                  <a:pt x="374" y="135"/>
                </a:cubicBezTo>
                <a:cubicBezTo>
                  <a:pt x="373" y="134"/>
                  <a:pt x="373" y="134"/>
                  <a:pt x="373" y="134"/>
                </a:cubicBezTo>
                <a:cubicBezTo>
                  <a:pt x="326" y="62"/>
                  <a:pt x="326" y="62"/>
                  <a:pt x="326" y="62"/>
                </a:cubicBezTo>
                <a:cubicBezTo>
                  <a:pt x="326" y="62"/>
                  <a:pt x="326" y="62"/>
                  <a:pt x="326" y="62"/>
                </a:cubicBezTo>
                <a:cubicBezTo>
                  <a:pt x="326" y="61"/>
                  <a:pt x="326" y="61"/>
                  <a:pt x="326" y="61"/>
                </a:cubicBezTo>
                <a:cubicBezTo>
                  <a:pt x="321" y="53"/>
                  <a:pt x="322" y="43"/>
                  <a:pt x="328" y="36"/>
                </a:cubicBezTo>
                <a:cubicBezTo>
                  <a:pt x="335" y="29"/>
                  <a:pt x="335" y="29"/>
                  <a:pt x="335" y="29"/>
                </a:cubicBezTo>
                <a:cubicBezTo>
                  <a:pt x="337" y="26"/>
                  <a:pt x="338" y="23"/>
                  <a:pt x="335" y="20"/>
                </a:cubicBezTo>
                <a:cubicBezTo>
                  <a:pt x="333" y="18"/>
                  <a:pt x="329" y="17"/>
                  <a:pt x="327" y="20"/>
                </a:cubicBezTo>
                <a:cubicBezTo>
                  <a:pt x="327" y="20"/>
                  <a:pt x="326" y="20"/>
                  <a:pt x="326" y="21"/>
                </a:cubicBezTo>
                <a:cubicBezTo>
                  <a:pt x="319" y="28"/>
                  <a:pt x="319" y="28"/>
                  <a:pt x="319" y="28"/>
                </a:cubicBezTo>
                <a:cubicBezTo>
                  <a:pt x="312" y="36"/>
                  <a:pt x="309" y="46"/>
                  <a:pt x="311" y="56"/>
                </a:cubicBezTo>
                <a:cubicBezTo>
                  <a:pt x="309" y="56"/>
                  <a:pt x="308" y="57"/>
                  <a:pt x="306" y="58"/>
                </a:cubicBezTo>
                <a:cubicBezTo>
                  <a:pt x="304" y="59"/>
                  <a:pt x="304" y="59"/>
                  <a:pt x="304" y="59"/>
                </a:cubicBezTo>
                <a:cubicBezTo>
                  <a:pt x="301" y="61"/>
                  <a:pt x="299" y="64"/>
                  <a:pt x="298" y="68"/>
                </a:cubicBezTo>
                <a:cubicBezTo>
                  <a:pt x="293" y="69"/>
                  <a:pt x="289" y="70"/>
                  <a:pt x="284" y="71"/>
                </a:cubicBezTo>
                <a:cubicBezTo>
                  <a:pt x="283" y="71"/>
                  <a:pt x="283" y="71"/>
                  <a:pt x="282" y="71"/>
                </a:cubicBezTo>
                <a:cubicBezTo>
                  <a:pt x="286" y="67"/>
                  <a:pt x="286" y="60"/>
                  <a:pt x="282" y="55"/>
                </a:cubicBezTo>
                <a:cubicBezTo>
                  <a:pt x="278" y="49"/>
                  <a:pt x="272" y="45"/>
                  <a:pt x="265" y="44"/>
                </a:cubicBezTo>
                <a:cubicBezTo>
                  <a:pt x="247" y="42"/>
                  <a:pt x="226" y="58"/>
                  <a:pt x="219" y="63"/>
                </a:cubicBezTo>
                <a:cubicBezTo>
                  <a:pt x="213" y="63"/>
                  <a:pt x="206" y="63"/>
                  <a:pt x="199" y="63"/>
                </a:cubicBezTo>
                <a:cubicBezTo>
                  <a:pt x="191" y="61"/>
                  <a:pt x="165" y="52"/>
                  <a:pt x="153" y="49"/>
                </a:cubicBezTo>
                <a:cubicBezTo>
                  <a:pt x="147" y="48"/>
                  <a:pt x="141" y="48"/>
                  <a:pt x="135" y="50"/>
                </a:cubicBezTo>
                <a:cubicBezTo>
                  <a:pt x="127" y="52"/>
                  <a:pt x="127" y="52"/>
                  <a:pt x="127" y="52"/>
                </a:cubicBezTo>
                <a:cubicBezTo>
                  <a:pt x="126" y="53"/>
                  <a:pt x="126" y="53"/>
                  <a:pt x="126" y="53"/>
                </a:cubicBezTo>
                <a:cubicBezTo>
                  <a:pt x="124" y="50"/>
                  <a:pt x="121" y="47"/>
                  <a:pt x="118" y="46"/>
                </a:cubicBezTo>
                <a:cubicBezTo>
                  <a:pt x="115" y="45"/>
                  <a:pt x="115" y="45"/>
                  <a:pt x="115" y="45"/>
                </a:cubicBezTo>
                <a:cubicBezTo>
                  <a:pt x="114" y="45"/>
                  <a:pt x="112" y="44"/>
                  <a:pt x="110" y="44"/>
                </a:cubicBezTo>
                <a:cubicBezTo>
                  <a:pt x="110" y="34"/>
                  <a:pt x="105" y="25"/>
                  <a:pt x="96" y="19"/>
                </a:cubicBezTo>
                <a:cubicBezTo>
                  <a:pt x="78" y="7"/>
                  <a:pt x="78" y="7"/>
                  <a:pt x="78" y="7"/>
                </a:cubicBezTo>
                <a:cubicBezTo>
                  <a:pt x="68" y="0"/>
                  <a:pt x="53" y="2"/>
                  <a:pt x="46" y="13"/>
                </a:cubicBezTo>
                <a:cubicBezTo>
                  <a:pt x="45" y="14"/>
                  <a:pt x="44" y="16"/>
                  <a:pt x="43" y="18"/>
                </a:cubicBezTo>
                <a:cubicBezTo>
                  <a:pt x="4" y="127"/>
                  <a:pt x="4" y="127"/>
                  <a:pt x="4" y="127"/>
                </a:cubicBezTo>
                <a:cubicBezTo>
                  <a:pt x="0" y="139"/>
                  <a:pt x="6" y="153"/>
                  <a:pt x="18" y="157"/>
                </a:cubicBezTo>
                <a:cubicBezTo>
                  <a:pt x="20" y="158"/>
                  <a:pt x="22" y="158"/>
                  <a:pt x="24" y="158"/>
                </a:cubicBezTo>
                <a:cubicBezTo>
                  <a:pt x="37" y="159"/>
                  <a:pt x="37" y="159"/>
                  <a:pt x="37" y="159"/>
                </a:cubicBezTo>
                <a:cubicBezTo>
                  <a:pt x="37" y="159"/>
                  <a:pt x="37" y="159"/>
                  <a:pt x="37" y="159"/>
                </a:cubicBezTo>
                <a:cubicBezTo>
                  <a:pt x="41" y="160"/>
                  <a:pt x="43" y="157"/>
                  <a:pt x="44" y="154"/>
                </a:cubicBezTo>
                <a:cubicBezTo>
                  <a:pt x="44" y="150"/>
                  <a:pt x="41" y="148"/>
                  <a:pt x="38" y="147"/>
                </a:cubicBezTo>
                <a:cubicBezTo>
                  <a:pt x="25" y="146"/>
                  <a:pt x="25" y="146"/>
                  <a:pt x="25" y="146"/>
                </a:cubicBezTo>
                <a:cubicBezTo>
                  <a:pt x="19" y="146"/>
                  <a:pt x="14" y="140"/>
                  <a:pt x="15" y="134"/>
                </a:cubicBezTo>
                <a:cubicBezTo>
                  <a:pt x="15" y="133"/>
                  <a:pt x="15" y="132"/>
                  <a:pt x="15" y="131"/>
                </a:cubicBezTo>
                <a:cubicBezTo>
                  <a:pt x="55" y="22"/>
                  <a:pt x="55" y="22"/>
                  <a:pt x="55" y="22"/>
                </a:cubicBezTo>
                <a:cubicBezTo>
                  <a:pt x="57" y="16"/>
                  <a:pt x="63" y="13"/>
                  <a:pt x="69" y="15"/>
                </a:cubicBezTo>
                <a:cubicBezTo>
                  <a:pt x="70" y="16"/>
                  <a:pt x="71" y="16"/>
                  <a:pt x="71" y="16"/>
                </a:cubicBezTo>
                <a:cubicBezTo>
                  <a:pt x="89" y="28"/>
                  <a:pt x="89" y="28"/>
                  <a:pt x="89" y="28"/>
                </a:cubicBezTo>
                <a:cubicBezTo>
                  <a:pt x="97" y="34"/>
                  <a:pt x="100" y="44"/>
                  <a:pt x="97" y="53"/>
                </a:cubicBezTo>
                <a:cubicBezTo>
                  <a:pt x="97" y="53"/>
                  <a:pt x="97" y="53"/>
                  <a:pt x="97" y="53"/>
                </a:cubicBezTo>
                <a:cubicBezTo>
                  <a:pt x="97" y="54"/>
                  <a:pt x="97" y="54"/>
                  <a:pt x="97" y="54"/>
                </a:cubicBezTo>
                <a:cubicBezTo>
                  <a:pt x="70" y="130"/>
                  <a:pt x="70" y="130"/>
                  <a:pt x="70" y="130"/>
                </a:cubicBezTo>
                <a:cubicBezTo>
                  <a:pt x="68" y="135"/>
                  <a:pt x="68" y="135"/>
                  <a:pt x="68" y="135"/>
                </a:cubicBezTo>
                <a:cubicBezTo>
                  <a:pt x="67" y="136"/>
                  <a:pt x="67" y="137"/>
                  <a:pt x="67" y="137"/>
                </a:cubicBezTo>
                <a:cubicBezTo>
                  <a:pt x="64" y="142"/>
                  <a:pt x="61" y="145"/>
                  <a:pt x="57" y="147"/>
                </a:cubicBezTo>
                <a:cubicBezTo>
                  <a:pt x="54" y="148"/>
                  <a:pt x="52" y="152"/>
                  <a:pt x="53" y="155"/>
                </a:cubicBezTo>
                <a:cubicBezTo>
                  <a:pt x="55" y="158"/>
                  <a:pt x="58" y="159"/>
                  <a:pt x="61" y="158"/>
                </a:cubicBezTo>
                <a:cubicBezTo>
                  <a:pt x="64" y="157"/>
                  <a:pt x="66" y="155"/>
                  <a:pt x="68" y="153"/>
                </a:cubicBezTo>
                <a:cubicBezTo>
                  <a:pt x="70" y="156"/>
                  <a:pt x="72" y="157"/>
                  <a:pt x="75" y="158"/>
                </a:cubicBezTo>
                <a:cubicBezTo>
                  <a:pt x="77" y="159"/>
                  <a:pt x="77" y="159"/>
                  <a:pt x="77" y="159"/>
                </a:cubicBezTo>
                <a:cubicBezTo>
                  <a:pt x="81" y="160"/>
                  <a:pt x="86" y="160"/>
                  <a:pt x="89" y="158"/>
                </a:cubicBezTo>
                <a:cubicBezTo>
                  <a:pt x="92" y="160"/>
                  <a:pt x="92" y="160"/>
                  <a:pt x="92" y="160"/>
                </a:cubicBezTo>
                <a:cubicBezTo>
                  <a:pt x="95" y="165"/>
                  <a:pt x="95" y="165"/>
                  <a:pt x="95" y="165"/>
                </a:cubicBezTo>
                <a:cubicBezTo>
                  <a:pt x="89" y="168"/>
                  <a:pt x="89" y="168"/>
                  <a:pt x="89" y="168"/>
                </a:cubicBezTo>
                <a:cubicBezTo>
                  <a:pt x="84" y="169"/>
                  <a:pt x="80" y="173"/>
                  <a:pt x="78" y="177"/>
                </a:cubicBezTo>
                <a:cubicBezTo>
                  <a:pt x="77" y="181"/>
                  <a:pt x="77" y="185"/>
                  <a:pt x="79" y="189"/>
                </a:cubicBezTo>
                <a:cubicBezTo>
                  <a:pt x="79" y="190"/>
                  <a:pt x="79" y="190"/>
                  <a:pt x="79" y="190"/>
                </a:cubicBezTo>
                <a:cubicBezTo>
                  <a:pt x="81" y="197"/>
                  <a:pt x="87" y="202"/>
                  <a:pt x="95" y="202"/>
                </a:cubicBezTo>
                <a:cubicBezTo>
                  <a:pt x="96" y="202"/>
                  <a:pt x="98" y="202"/>
                  <a:pt x="99" y="202"/>
                </a:cubicBezTo>
                <a:cubicBezTo>
                  <a:pt x="116" y="196"/>
                  <a:pt x="116" y="196"/>
                  <a:pt x="116" y="196"/>
                </a:cubicBezTo>
                <a:cubicBezTo>
                  <a:pt x="126" y="205"/>
                  <a:pt x="137" y="213"/>
                  <a:pt x="149" y="218"/>
                </a:cubicBezTo>
                <a:cubicBezTo>
                  <a:pt x="238" y="259"/>
                  <a:pt x="238" y="259"/>
                  <a:pt x="238" y="259"/>
                </a:cubicBezTo>
                <a:cubicBezTo>
                  <a:pt x="241" y="261"/>
                  <a:pt x="244" y="261"/>
                  <a:pt x="248" y="261"/>
                </a:cubicBezTo>
                <a:cubicBezTo>
                  <a:pt x="250" y="261"/>
                  <a:pt x="251" y="261"/>
                  <a:pt x="253" y="261"/>
                </a:cubicBezTo>
                <a:cubicBezTo>
                  <a:pt x="258" y="259"/>
                  <a:pt x="262" y="256"/>
                  <a:pt x="265" y="251"/>
                </a:cubicBezTo>
                <a:cubicBezTo>
                  <a:pt x="266" y="249"/>
                  <a:pt x="267" y="247"/>
                  <a:pt x="267" y="244"/>
                </a:cubicBezTo>
                <a:cubicBezTo>
                  <a:pt x="270" y="245"/>
                  <a:pt x="272" y="246"/>
                  <a:pt x="275" y="246"/>
                </a:cubicBezTo>
                <a:cubicBezTo>
                  <a:pt x="277" y="246"/>
                  <a:pt x="279" y="245"/>
                  <a:pt x="281" y="245"/>
                </a:cubicBezTo>
                <a:cubicBezTo>
                  <a:pt x="286" y="244"/>
                  <a:pt x="290" y="240"/>
                  <a:pt x="292" y="236"/>
                </a:cubicBezTo>
                <a:cubicBezTo>
                  <a:pt x="294" y="233"/>
                  <a:pt x="294" y="231"/>
                  <a:pt x="295" y="228"/>
                </a:cubicBezTo>
                <a:cubicBezTo>
                  <a:pt x="301" y="232"/>
                  <a:pt x="301" y="232"/>
                  <a:pt x="301" y="232"/>
                </a:cubicBezTo>
                <a:cubicBezTo>
                  <a:pt x="303" y="233"/>
                  <a:pt x="307" y="234"/>
                  <a:pt x="310" y="234"/>
                </a:cubicBezTo>
                <a:cubicBezTo>
                  <a:pt x="312" y="234"/>
                  <a:pt x="314" y="234"/>
                  <a:pt x="315" y="233"/>
                </a:cubicBezTo>
                <a:cubicBezTo>
                  <a:pt x="320" y="232"/>
                  <a:pt x="325" y="229"/>
                  <a:pt x="327" y="224"/>
                </a:cubicBezTo>
                <a:cubicBezTo>
                  <a:pt x="330" y="220"/>
                  <a:pt x="330" y="214"/>
                  <a:pt x="329" y="209"/>
                </a:cubicBezTo>
                <a:cubicBezTo>
                  <a:pt x="327" y="204"/>
                  <a:pt x="324" y="200"/>
                  <a:pt x="319" y="198"/>
                </a:cubicBezTo>
                <a:cubicBezTo>
                  <a:pt x="317" y="197"/>
                  <a:pt x="317" y="197"/>
                  <a:pt x="317" y="197"/>
                </a:cubicBezTo>
                <a:cubicBezTo>
                  <a:pt x="319" y="195"/>
                  <a:pt x="321" y="193"/>
                  <a:pt x="322" y="190"/>
                </a:cubicBezTo>
                <a:cubicBezTo>
                  <a:pt x="330" y="189"/>
                  <a:pt x="338" y="186"/>
                  <a:pt x="343" y="181"/>
                </a:cubicBezTo>
                <a:cubicBezTo>
                  <a:pt x="348" y="175"/>
                  <a:pt x="353" y="169"/>
                  <a:pt x="358" y="162"/>
                </a:cubicBezTo>
                <a:cubicBezTo>
                  <a:pt x="362" y="163"/>
                  <a:pt x="366" y="162"/>
                  <a:pt x="370" y="160"/>
                </a:cubicBezTo>
                <a:cubicBezTo>
                  <a:pt x="372" y="158"/>
                  <a:pt x="372" y="158"/>
                  <a:pt x="372" y="158"/>
                </a:cubicBezTo>
                <a:cubicBezTo>
                  <a:pt x="374" y="157"/>
                  <a:pt x="376" y="155"/>
                  <a:pt x="377" y="152"/>
                </a:cubicBezTo>
                <a:cubicBezTo>
                  <a:pt x="384" y="156"/>
                  <a:pt x="393" y="156"/>
                  <a:pt x="401" y="154"/>
                </a:cubicBezTo>
                <a:cubicBezTo>
                  <a:pt x="421" y="147"/>
                  <a:pt x="421" y="147"/>
                  <a:pt x="421" y="147"/>
                </a:cubicBezTo>
                <a:cubicBezTo>
                  <a:pt x="433" y="143"/>
                  <a:pt x="440" y="130"/>
                  <a:pt x="436" y="118"/>
                </a:cubicBezTo>
                <a:cubicBezTo>
                  <a:pt x="435" y="116"/>
                  <a:pt x="434" y="114"/>
                  <a:pt x="433" y="113"/>
                </a:cubicBezTo>
                <a:close/>
                <a:moveTo>
                  <a:pt x="263" y="56"/>
                </a:moveTo>
                <a:cubicBezTo>
                  <a:pt x="267" y="56"/>
                  <a:pt x="270" y="58"/>
                  <a:pt x="272" y="62"/>
                </a:cubicBezTo>
                <a:cubicBezTo>
                  <a:pt x="273" y="63"/>
                  <a:pt x="274" y="64"/>
                  <a:pt x="269" y="69"/>
                </a:cubicBezTo>
                <a:cubicBezTo>
                  <a:pt x="269" y="69"/>
                  <a:pt x="268" y="69"/>
                  <a:pt x="268" y="70"/>
                </a:cubicBezTo>
                <a:cubicBezTo>
                  <a:pt x="262" y="69"/>
                  <a:pt x="255" y="67"/>
                  <a:pt x="251" y="66"/>
                </a:cubicBezTo>
                <a:cubicBezTo>
                  <a:pt x="245" y="64"/>
                  <a:pt x="241" y="64"/>
                  <a:pt x="239" y="63"/>
                </a:cubicBezTo>
                <a:cubicBezTo>
                  <a:pt x="247" y="59"/>
                  <a:pt x="256" y="55"/>
                  <a:pt x="263" y="56"/>
                </a:cubicBezTo>
                <a:close/>
                <a:moveTo>
                  <a:pt x="81" y="148"/>
                </a:moveTo>
                <a:cubicBezTo>
                  <a:pt x="79" y="147"/>
                  <a:pt x="79" y="147"/>
                  <a:pt x="79" y="147"/>
                </a:cubicBezTo>
                <a:cubicBezTo>
                  <a:pt x="78" y="146"/>
                  <a:pt x="77" y="145"/>
                  <a:pt x="77" y="144"/>
                </a:cubicBezTo>
                <a:cubicBezTo>
                  <a:pt x="77" y="144"/>
                  <a:pt x="77" y="144"/>
                  <a:pt x="77" y="144"/>
                </a:cubicBezTo>
                <a:cubicBezTo>
                  <a:pt x="104" y="70"/>
                  <a:pt x="104" y="70"/>
                  <a:pt x="104" y="70"/>
                </a:cubicBezTo>
                <a:cubicBezTo>
                  <a:pt x="108" y="58"/>
                  <a:pt x="108" y="58"/>
                  <a:pt x="108" y="58"/>
                </a:cubicBezTo>
                <a:cubicBezTo>
                  <a:pt x="108" y="58"/>
                  <a:pt x="108" y="58"/>
                  <a:pt x="108" y="58"/>
                </a:cubicBezTo>
                <a:cubicBezTo>
                  <a:pt x="108" y="58"/>
                  <a:pt x="108" y="58"/>
                  <a:pt x="108" y="58"/>
                </a:cubicBezTo>
                <a:cubicBezTo>
                  <a:pt x="108" y="57"/>
                  <a:pt x="110" y="56"/>
                  <a:pt x="111" y="56"/>
                </a:cubicBezTo>
                <a:cubicBezTo>
                  <a:pt x="111" y="56"/>
                  <a:pt x="111" y="56"/>
                  <a:pt x="111" y="56"/>
                </a:cubicBezTo>
                <a:cubicBezTo>
                  <a:pt x="114" y="57"/>
                  <a:pt x="114" y="57"/>
                  <a:pt x="114" y="57"/>
                </a:cubicBezTo>
                <a:cubicBezTo>
                  <a:pt x="115" y="58"/>
                  <a:pt x="116" y="59"/>
                  <a:pt x="115" y="60"/>
                </a:cubicBezTo>
                <a:cubicBezTo>
                  <a:pt x="115" y="60"/>
                  <a:pt x="115" y="60"/>
                  <a:pt x="115" y="60"/>
                </a:cubicBezTo>
                <a:cubicBezTo>
                  <a:pt x="84" y="146"/>
                  <a:pt x="84" y="146"/>
                  <a:pt x="84" y="146"/>
                </a:cubicBezTo>
                <a:cubicBezTo>
                  <a:pt x="84" y="146"/>
                  <a:pt x="84" y="147"/>
                  <a:pt x="84" y="147"/>
                </a:cubicBezTo>
                <a:cubicBezTo>
                  <a:pt x="84" y="148"/>
                  <a:pt x="82" y="148"/>
                  <a:pt x="81" y="148"/>
                </a:cubicBezTo>
                <a:close/>
                <a:moveTo>
                  <a:pt x="96" y="190"/>
                </a:moveTo>
                <a:cubicBezTo>
                  <a:pt x="95" y="190"/>
                  <a:pt x="94" y="190"/>
                  <a:pt x="93" y="190"/>
                </a:cubicBezTo>
                <a:cubicBezTo>
                  <a:pt x="92" y="189"/>
                  <a:pt x="91" y="188"/>
                  <a:pt x="90" y="187"/>
                </a:cubicBezTo>
                <a:cubicBezTo>
                  <a:pt x="90" y="186"/>
                  <a:pt x="90" y="186"/>
                  <a:pt x="90" y="186"/>
                </a:cubicBezTo>
                <a:cubicBezTo>
                  <a:pt x="90" y="184"/>
                  <a:pt x="89" y="183"/>
                  <a:pt x="90" y="181"/>
                </a:cubicBezTo>
                <a:cubicBezTo>
                  <a:pt x="90" y="180"/>
                  <a:pt x="91" y="179"/>
                  <a:pt x="92" y="179"/>
                </a:cubicBezTo>
                <a:cubicBezTo>
                  <a:pt x="101" y="176"/>
                  <a:pt x="101" y="176"/>
                  <a:pt x="101" y="176"/>
                </a:cubicBezTo>
                <a:cubicBezTo>
                  <a:pt x="103" y="179"/>
                  <a:pt x="103" y="179"/>
                  <a:pt x="103" y="179"/>
                </a:cubicBezTo>
                <a:cubicBezTo>
                  <a:pt x="103" y="180"/>
                  <a:pt x="103" y="180"/>
                  <a:pt x="103" y="180"/>
                </a:cubicBezTo>
                <a:cubicBezTo>
                  <a:pt x="104" y="181"/>
                  <a:pt x="105" y="183"/>
                  <a:pt x="107" y="184"/>
                </a:cubicBezTo>
                <a:cubicBezTo>
                  <a:pt x="108" y="186"/>
                  <a:pt x="108" y="186"/>
                  <a:pt x="108" y="186"/>
                </a:cubicBezTo>
                <a:lnTo>
                  <a:pt x="96" y="190"/>
                </a:lnTo>
                <a:close/>
                <a:moveTo>
                  <a:pt x="191" y="219"/>
                </a:moveTo>
                <a:cubicBezTo>
                  <a:pt x="191" y="219"/>
                  <a:pt x="191" y="219"/>
                  <a:pt x="191" y="219"/>
                </a:cubicBezTo>
                <a:cubicBezTo>
                  <a:pt x="191" y="220"/>
                  <a:pt x="191" y="220"/>
                  <a:pt x="191" y="221"/>
                </a:cubicBezTo>
                <a:cubicBezTo>
                  <a:pt x="189" y="222"/>
                  <a:pt x="189" y="222"/>
                  <a:pt x="189" y="222"/>
                </a:cubicBezTo>
                <a:cubicBezTo>
                  <a:pt x="179" y="217"/>
                  <a:pt x="179" y="217"/>
                  <a:pt x="179" y="217"/>
                </a:cubicBezTo>
                <a:cubicBezTo>
                  <a:pt x="183" y="213"/>
                  <a:pt x="183" y="213"/>
                  <a:pt x="183" y="213"/>
                </a:cubicBezTo>
                <a:cubicBezTo>
                  <a:pt x="183" y="213"/>
                  <a:pt x="184" y="212"/>
                  <a:pt x="184" y="212"/>
                </a:cubicBezTo>
                <a:cubicBezTo>
                  <a:pt x="188" y="212"/>
                  <a:pt x="191" y="215"/>
                  <a:pt x="191" y="219"/>
                </a:cubicBezTo>
                <a:cubicBezTo>
                  <a:pt x="191" y="219"/>
                  <a:pt x="191" y="219"/>
                  <a:pt x="191" y="219"/>
                </a:cubicBezTo>
                <a:close/>
                <a:moveTo>
                  <a:pt x="172" y="202"/>
                </a:moveTo>
                <a:cubicBezTo>
                  <a:pt x="172" y="202"/>
                  <a:pt x="172" y="202"/>
                  <a:pt x="172" y="202"/>
                </a:cubicBezTo>
                <a:cubicBezTo>
                  <a:pt x="172" y="202"/>
                  <a:pt x="172" y="203"/>
                  <a:pt x="171" y="203"/>
                </a:cubicBezTo>
                <a:cubicBezTo>
                  <a:pt x="165" y="211"/>
                  <a:pt x="165" y="211"/>
                  <a:pt x="165" y="211"/>
                </a:cubicBezTo>
                <a:cubicBezTo>
                  <a:pt x="161" y="209"/>
                  <a:pt x="161" y="209"/>
                  <a:pt x="161" y="209"/>
                </a:cubicBezTo>
                <a:cubicBezTo>
                  <a:pt x="159" y="208"/>
                  <a:pt x="157" y="207"/>
                  <a:pt x="155" y="206"/>
                </a:cubicBezTo>
                <a:cubicBezTo>
                  <a:pt x="164" y="196"/>
                  <a:pt x="164" y="196"/>
                  <a:pt x="164" y="196"/>
                </a:cubicBezTo>
                <a:cubicBezTo>
                  <a:pt x="164" y="195"/>
                  <a:pt x="165" y="195"/>
                  <a:pt x="165" y="195"/>
                </a:cubicBezTo>
                <a:cubicBezTo>
                  <a:pt x="167" y="195"/>
                  <a:pt x="169" y="196"/>
                  <a:pt x="170" y="197"/>
                </a:cubicBezTo>
                <a:cubicBezTo>
                  <a:pt x="171" y="198"/>
                  <a:pt x="172" y="200"/>
                  <a:pt x="172" y="202"/>
                </a:cubicBezTo>
                <a:close/>
                <a:moveTo>
                  <a:pt x="152" y="189"/>
                </a:moveTo>
                <a:cubicBezTo>
                  <a:pt x="143" y="199"/>
                  <a:pt x="143" y="199"/>
                  <a:pt x="143" y="199"/>
                </a:cubicBezTo>
                <a:cubicBezTo>
                  <a:pt x="140" y="198"/>
                  <a:pt x="138" y="197"/>
                  <a:pt x="136" y="195"/>
                </a:cubicBezTo>
                <a:cubicBezTo>
                  <a:pt x="135" y="194"/>
                  <a:pt x="133" y="193"/>
                  <a:pt x="132" y="192"/>
                </a:cubicBezTo>
                <a:cubicBezTo>
                  <a:pt x="137" y="186"/>
                  <a:pt x="142" y="181"/>
                  <a:pt x="144" y="180"/>
                </a:cubicBezTo>
                <a:cubicBezTo>
                  <a:pt x="148" y="179"/>
                  <a:pt x="151" y="181"/>
                  <a:pt x="152" y="185"/>
                </a:cubicBezTo>
                <a:cubicBezTo>
                  <a:pt x="152" y="186"/>
                  <a:pt x="152" y="188"/>
                  <a:pt x="152" y="189"/>
                </a:cubicBezTo>
                <a:close/>
                <a:moveTo>
                  <a:pt x="317" y="218"/>
                </a:moveTo>
                <a:cubicBezTo>
                  <a:pt x="316" y="220"/>
                  <a:pt x="314" y="221"/>
                  <a:pt x="312" y="222"/>
                </a:cubicBezTo>
                <a:cubicBezTo>
                  <a:pt x="310" y="222"/>
                  <a:pt x="308" y="222"/>
                  <a:pt x="306" y="221"/>
                </a:cubicBezTo>
                <a:cubicBezTo>
                  <a:pt x="246" y="189"/>
                  <a:pt x="246" y="189"/>
                  <a:pt x="246" y="189"/>
                </a:cubicBezTo>
                <a:cubicBezTo>
                  <a:pt x="243" y="188"/>
                  <a:pt x="240" y="190"/>
                  <a:pt x="239" y="193"/>
                </a:cubicBezTo>
                <a:cubicBezTo>
                  <a:pt x="237" y="195"/>
                  <a:pt x="238" y="198"/>
                  <a:pt x="241" y="200"/>
                </a:cubicBezTo>
                <a:cubicBezTo>
                  <a:pt x="278" y="220"/>
                  <a:pt x="278" y="220"/>
                  <a:pt x="278" y="220"/>
                </a:cubicBezTo>
                <a:cubicBezTo>
                  <a:pt x="279" y="220"/>
                  <a:pt x="279" y="220"/>
                  <a:pt x="279" y="220"/>
                </a:cubicBezTo>
                <a:cubicBezTo>
                  <a:pt x="280" y="221"/>
                  <a:pt x="282" y="223"/>
                  <a:pt x="282" y="225"/>
                </a:cubicBezTo>
                <a:cubicBezTo>
                  <a:pt x="283" y="227"/>
                  <a:pt x="283" y="228"/>
                  <a:pt x="282" y="230"/>
                </a:cubicBezTo>
                <a:cubicBezTo>
                  <a:pt x="281" y="232"/>
                  <a:pt x="279" y="233"/>
                  <a:pt x="277" y="234"/>
                </a:cubicBezTo>
                <a:cubicBezTo>
                  <a:pt x="275" y="234"/>
                  <a:pt x="273" y="234"/>
                  <a:pt x="271" y="233"/>
                </a:cubicBezTo>
                <a:cubicBezTo>
                  <a:pt x="257" y="225"/>
                  <a:pt x="257" y="225"/>
                  <a:pt x="257" y="225"/>
                </a:cubicBezTo>
                <a:cubicBezTo>
                  <a:pt x="257" y="225"/>
                  <a:pt x="257" y="225"/>
                  <a:pt x="257" y="225"/>
                </a:cubicBezTo>
                <a:cubicBezTo>
                  <a:pt x="225" y="208"/>
                  <a:pt x="225" y="208"/>
                  <a:pt x="225" y="208"/>
                </a:cubicBezTo>
                <a:cubicBezTo>
                  <a:pt x="222" y="207"/>
                  <a:pt x="218" y="208"/>
                  <a:pt x="217" y="211"/>
                </a:cubicBezTo>
                <a:cubicBezTo>
                  <a:pt x="215" y="214"/>
                  <a:pt x="217" y="217"/>
                  <a:pt x="219" y="219"/>
                </a:cubicBezTo>
                <a:cubicBezTo>
                  <a:pt x="251" y="236"/>
                  <a:pt x="251" y="236"/>
                  <a:pt x="251" y="236"/>
                </a:cubicBezTo>
                <a:cubicBezTo>
                  <a:pt x="251" y="236"/>
                  <a:pt x="251" y="236"/>
                  <a:pt x="251" y="236"/>
                </a:cubicBezTo>
                <a:cubicBezTo>
                  <a:pt x="253" y="237"/>
                  <a:pt x="254" y="238"/>
                  <a:pt x="255" y="240"/>
                </a:cubicBezTo>
                <a:cubicBezTo>
                  <a:pt x="255" y="242"/>
                  <a:pt x="255" y="244"/>
                  <a:pt x="254" y="246"/>
                </a:cubicBezTo>
                <a:cubicBezTo>
                  <a:pt x="253" y="247"/>
                  <a:pt x="252" y="248"/>
                  <a:pt x="250" y="249"/>
                </a:cubicBezTo>
                <a:cubicBezTo>
                  <a:pt x="248" y="250"/>
                  <a:pt x="246" y="249"/>
                  <a:pt x="244" y="248"/>
                </a:cubicBezTo>
                <a:cubicBezTo>
                  <a:pt x="200" y="228"/>
                  <a:pt x="200" y="228"/>
                  <a:pt x="200" y="228"/>
                </a:cubicBezTo>
                <a:cubicBezTo>
                  <a:pt x="201" y="226"/>
                  <a:pt x="202" y="224"/>
                  <a:pt x="203" y="222"/>
                </a:cubicBezTo>
                <a:cubicBezTo>
                  <a:pt x="204" y="211"/>
                  <a:pt x="197" y="202"/>
                  <a:pt x="187" y="201"/>
                </a:cubicBezTo>
                <a:cubicBezTo>
                  <a:pt x="186" y="201"/>
                  <a:pt x="185" y="201"/>
                  <a:pt x="184" y="201"/>
                </a:cubicBezTo>
                <a:cubicBezTo>
                  <a:pt x="184" y="196"/>
                  <a:pt x="181" y="191"/>
                  <a:pt x="177" y="188"/>
                </a:cubicBezTo>
                <a:cubicBezTo>
                  <a:pt x="174" y="184"/>
                  <a:pt x="169" y="183"/>
                  <a:pt x="164" y="183"/>
                </a:cubicBezTo>
                <a:cubicBezTo>
                  <a:pt x="164" y="183"/>
                  <a:pt x="164" y="183"/>
                  <a:pt x="164" y="183"/>
                </a:cubicBezTo>
                <a:cubicBezTo>
                  <a:pt x="163" y="179"/>
                  <a:pt x="161" y="175"/>
                  <a:pt x="158" y="172"/>
                </a:cubicBezTo>
                <a:cubicBezTo>
                  <a:pt x="152" y="167"/>
                  <a:pt x="144" y="166"/>
                  <a:pt x="138" y="169"/>
                </a:cubicBezTo>
                <a:cubicBezTo>
                  <a:pt x="137" y="169"/>
                  <a:pt x="136" y="170"/>
                  <a:pt x="123" y="184"/>
                </a:cubicBezTo>
                <a:cubicBezTo>
                  <a:pt x="121" y="183"/>
                  <a:pt x="120" y="181"/>
                  <a:pt x="119" y="180"/>
                </a:cubicBezTo>
                <a:cubicBezTo>
                  <a:pt x="116" y="177"/>
                  <a:pt x="116" y="177"/>
                  <a:pt x="116" y="177"/>
                </a:cubicBezTo>
                <a:cubicBezTo>
                  <a:pt x="115" y="176"/>
                  <a:pt x="114" y="174"/>
                  <a:pt x="113" y="173"/>
                </a:cubicBezTo>
                <a:cubicBezTo>
                  <a:pt x="113" y="173"/>
                  <a:pt x="113" y="173"/>
                  <a:pt x="113" y="173"/>
                </a:cubicBezTo>
                <a:cubicBezTo>
                  <a:pt x="106" y="161"/>
                  <a:pt x="106" y="161"/>
                  <a:pt x="106" y="161"/>
                </a:cubicBezTo>
                <a:cubicBezTo>
                  <a:pt x="106" y="161"/>
                  <a:pt x="106" y="161"/>
                  <a:pt x="106" y="161"/>
                </a:cubicBezTo>
                <a:cubicBezTo>
                  <a:pt x="102" y="153"/>
                  <a:pt x="102" y="153"/>
                  <a:pt x="102" y="153"/>
                </a:cubicBezTo>
                <a:cubicBezTo>
                  <a:pt x="101" y="153"/>
                  <a:pt x="101" y="152"/>
                  <a:pt x="100" y="152"/>
                </a:cubicBezTo>
                <a:cubicBezTo>
                  <a:pt x="99" y="151"/>
                  <a:pt x="98" y="149"/>
                  <a:pt x="96" y="148"/>
                </a:cubicBezTo>
                <a:cubicBezTo>
                  <a:pt x="127" y="65"/>
                  <a:pt x="127" y="65"/>
                  <a:pt x="127" y="65"/>
                </a:cubicBezTo>
                <a:cubicBezTo>
                  <a:pt x="127" y="65"/>
                  <a:pt x="127" y="65"/>
                  <a:pt x="127" y="65"/>
                </a:cubicBezTo>
                <a:cubicBezTo>
                  <a:pt x="128" y="64"/>
                  <a:pt x="129" y="64"/>
                  <a:pt x="130" y="64"/>
                </a:cubicBezTo>
                <a:cubicBezTo>
                  <a:pt x="138" y="61"/>
                  <a:pt x="138" y="61"/>
                  <a:pt x="138" y="61"/>
                </a:cubicBezTo>
                <a:cubicBezTo>
                  <a:pt x="142" y="60"/>
                  <a:pt x="146" y="60"/>
                  <a:pt x="150" y="61"/>
                </a:cubicBezTo>
                <a:cubicBezTo>
                  <a:pt x="155" y="62"/>
                  <a:pt x="162" y="64"/>
                  <a:pt x="169" y="67"/>
                </a:cubicBezTo>
                <a:cubicBezTo>
                  <a:pt x="158" y="72"/>
                  <a:pt x="136" y="84"/>
                  <a:pt x="134" y="99"/>
                </a:cubicBezTo>
                <a:cubicBezTo>
                  <a:pt x="133" y="106"/>
                  <a:pt x="136" y="113"/>
                  <a:pt x="141" y="117"/>
                </a:cubicBezTo>
                <a:cubicBezTo>
                  <a:pt x="149" y="123"/>
                  <a:pt x="171" y="115"/>
                  <a:pt x="188" y="108"/>
                </a:cubicBezTo>
                <a:cubicBezTo>
                  <a:pt x="192" y="109"/>
                  <a:pt x="203" y="111"/>
                  <a:pt x="211" y="114"/>
                </a:cubicBezTo>
                <a:cubicBezTo>
                  <a:pt x="209" y="116"/>
                  <a:pt x="208" y="119"/>
                  <a:pt x="211" y="122"/>
                </a:cubicBezTo>
                <a:cubicBezTo>
                  <a:pt x="211" y="122"/>
                  <a:pt x="212" y="123"/>
                  <a:pt x="212" y="123"/>
                </a:cubicBezTo>
                <a:cubicBezTo>
                  <a:pt x="225" y="130"/>
                  <a:pt x="225" y="130"/>
                  <a:pt x="225" y="130"/>
                </a:cubicBezTo>
                <a:cubicBezTo>
                  <a:pt x="225" y="130"/>
                  <a:pt x="226" y="131"/>
                  <a:pt x="227" y="131"/>
                </a:cubicBezTo>
                <a:cubicBezTo>
                  <a:pt x="309" y="174"/>
                  <a:pt x="309" y="174"/>
                  <a:pt x="309" y="174"/>
                </a:cubicBezTo>
                <a:cubicBezTo>
                  <a:pt x="311" y="175"/>
                  <a:pt x="312" y="176"/>
                  <a:pt x="313" y="178"/>
                </a:cubicBezTo>
                <a:cubicBezTo>
                  <a:pt x="313" y="180"/>
                  <a:pt x="313" y="182"/>
                  <a:pt x="312" y="184"/>
                </a:cubicBezTo>
                <a:cubicBezTo>
                  <a:pt x="308" y="192"/>
                  <a:pt x="304" y="190"/>
                  <a:pt x="301" y="189"/>
                </a:cubicBezTo>
                <a:cubicBezTo>
                  <a:pt x="301" y="189"/>
                  <a:pt x="301" y="189"/>
                  <a:pt x="301" y="189"/>
                </a:cubicBezTo>
                <a:cubicBezTo>
                  <a:pt x="301" y="188"/>
                  <a:pt x="301" y="188"/>
                  <a:pt x="301" y="188"/>
                </a:cubicBezTo>
                <a:cubicBezTo>
                  <a:pt x="262" y="168"/>
                  <a:pt x="262" y="168"/>
                  <a:pt x="262" y="168"/>
                </a:cubicBezTo>
                <a:cubicBezTo>
                  <a:pt x="259" y="166"/>
                  <a:pt x="256" y="167"/>
                  <a:pt x="254" y="170"/>
                </a:cubicBezTo>
                <a:cubicBezTo>
                  <a:pt x="252" y="173"/>
                  <a:pt x="253" y="176"/>
                  <a:pt x="256" y="178"/>
                </a:cubicBezTo>
                <a:cubicBezTo>
                  <a:pt x="256" y="178"/>
                  <a:pt x="256" y="178"/>
                  <a:pt x="257" y="178"/>
                </a:cubicBezTo>
                <a:cubicBezTo>
                  <a:pt x="295" y="199"/>
                  <a:pt x="295" y="199"/>
                  <a:pt x="295" y="199"/>
                </a:cubicBezTo>
                <a:cubicBezTo>
                  <a:pt x="295" y="199"/>
                  <a:pt x="295" y="199"/>
                  <a:pt x="295" y="199"/>
                </a:cubicBezTo>
                <a:cubicBezTo>
                  <a:pt x="313" y="208"/>
                  <a:pt x="313" y="208"/>
                  <a:pt x="313" y="208"/>
                </a:cubicBezTo>
                <a:cubicBezTo>
                  <a:pt x="315" y="209"/>
                  <a:pt x="317" y="211"/>
                  <a:pt x="317" y="213"/>
                </a:cubicBezTo>
                <a:cubicBezTo>
                  <a:pt x="318" y="215"/>
                  <a:pt x="318" y="217"/>
                  <a:pt x="317" y="218"/>
                </a:cubicBezTo>
                <a:close/>
                <a:moveTo>
                  <a:pt x="334" y="173"/>
                </a:moveTo>
                <a:cubicBezTo>
                  <a:pt x="332" y="175"/>
                  <a:pt x="328" y="177"/>
                  <a:pt x="325" y="177"/>
                </a:cubicBezTo>
                <a:cubicBezTo>
                  <a:pt x="325" y="177"/>
                  <a:pt x="325" y="176"/>
                  <a:pt x="324" y="175"/>
                </a:cubicBezTo>
                <a:cubicBezTo>
                  <a:pt x="323" y="170"/>
                  <a:pt x="319" y="166"/>
                  <a:pt x="315" y="163"/>
                </a:cubicBezTo>
                <a:cubicBezTo>
                  <a:pt x="237" y="122"/>
                  <a:pt x="237" y="122"/>
                  <a:pt x="237" y="122"/>
                </a:cubicBezTo>
                <a:cubicBezTo>
                  <a:pt x="239" y="115"/>
                  <a:pt x="235" y="107"/>
                  <a:pt x="228" y="105"/>
                </a:cubicBezTo>
                <a:cubicBezTo>
                  <a:pt x="227" y="105"/>
                  <a:pt x="227" y="104"/>
                  <a:pt x="226" y="104"/>
                </a:cubicBezTo>
                <a:cubicBezTo>
                  <a:pt x="221" y="103"/>
                  <a:pt x="200" y="98"/>
                  <a:pt x="189" y="95"/>
                </a:cubicBezTo>
                <a:cubicBezTo>
                  <a:pt x="188" y="95"/>
                  <a:pt x="186" y="95"/>
                  <a:pt x="185" y="96"/>
                </a:cubicBezTo>
                <a:cubicBezTo>
                  <a:pt x="170" y="103"/>
                  <a:pt x="153" y="108"/>
                  <a:pt x="149" y="107"/>
                </a:cubicBezTo>
                <a:cubicBezTo>
                  <a:pt x="145" y="104"/>
                  <a:pt x="145" y="102"/>
                  <a:pt x="146" y="101"/>
                </a:cubicBezTo>
                <a:cubicBezTo>
                  <a:pt x="147" y="93"/>
                  <a:pt x="165" y="81"/>
                  <a:pt x="178" y="75"/>
                </a:cubicBezTo>
                <a:cubicBezTo>
                  <a:pt x="192" y="75"/>
                  <a:pt x="232" y="75"/>
                  <a:pt x="237" y="75"/>
                </a:cubicBezTo>
                <a:cubicBezTo>
                  <a:pt x="238" y="75"/>
                  <a:pt x="243" y="77"/>
                  <a:pt x="248" y="78"/>
                </a:cubicBezTo>
                <a:cubicBezTo>
                  <a:pt x="266" y="82"/>
                  <a:pt x="281" y="85"/>
                  <a:pt x="288" y="83"/>
                </a:cubicBezTo>
                <a:cubicBezTo>
                  <a:pt x="291" y="82"/>
                  <a:pt x="295" y="81"/>
                  <a:pt x="300" y="80"/>
                </a:cubicBezTo>
                <a:cubicBezTo>
                  <a:pt x="349" y="155"/>
                  <a:pt x="349" y="155"/>
                  <a:pt x="349" y="155"/>
                </a:cubicBezTo>
                <a:cubicBezTo>
                  <a:pt x="343" y="162"/>
                  <a:pt x="338" y="168"/>
                  <a:pt x="334" y="173"/>
                </a:cubicBezTo>
                <a:close/>
                <a:moveTo>
                  <a:pt x="366" y="147"/>
                </a:moveTo>
                <a:cubicBezTo>
                  <a:pt x="366" y="148"/>
                  <a:pt x="366" y="148"/>
                  <a:pt x="365" y="148"/>
                </a:cubicBezTo>
                <a:cubicBezTo>
                  <a:pt x="365" y="148"/>
                  <a:pt x="365" y="148"/>
                  <a:pt x="365" y="148"/>
                </a:cubicBezTo>
                <a:cubicBezTo>
                  <a:pt x="363" y="150"/>
                  <a:pt x="363" y="150"/>
                  <a:pt x="363" y="150"/>
                </a:cubicBezTo>
                <a:cubicBezTo>
                  <a:pt x="362" y="151"/>
                  <a:pt x="361" y="150"/>
                  <a:pt x="360" y="150"/>
                </a:cubicBezTo>
                <a:cubicBezTo>
                  <a:pt x="360" y="150"/>
                  <a:pt x="360" y="149"/>
                  <a:pt x="360" y="149"/>
                </a:cubicBezTo>
                <a:cubicBezTo>
                  <a:pt x="310" y="73"/>
                  <a:pt x="310" y="73"/>
                  <a:pt x="310" y="73"/>
                </a:cubicBezTo>
                <a:cubicBezTo>
                  <a:pt x="310" y="72"/>
                  <a:pt x="310" y="72"/>
                  <a:pt x="310" y="72"/>
                </a:cubicBezTo>
                <a:cubicBezTo>
                  <a:pt x="309" y="71"/>
                  <a:pt x="310" y="70"/>
                  <a:pt x="311" y="69"/>
                </a:cubicBezTo>
                <a:cubicBezTo>
                  <a:pt x="313" y="68"/>
                  <a:pt x="313" y="68"/>
                  <a:pt x="313" y="68"/>
                </a:cubicBezTo>
                <a:cubicBezTo>
                  <a:pt x="313" y="68"/>
                  <a:pt x="314" y="68"/>
                  <a:pt x="314" y="68"/>
                </a:cubicBezTo>
                <a:cubicBezTo>
                  <a:pt x="315" y="68"/>
                  <a:pt x="316" y="68"/>
                  <a:pt x="316" y="69"/>
                </a:cubicBezTo>
                <a:cubicBezTo>
                  <a:pt x="316" y="69"/>
                  <a:pt x="316" y="69"/>
                  <a:pt x="316" y="69"/>
                </a:cubicBezTo>
                <a:cubicBezTo>
                  <a:pt x="366" y="145"/>
                  <a:pt x="366" y="145"/>
                  <a:pt x="366" y="145"/>
                </a:cubicBezTo>
                <a:cubicBezTo>
                  <a:pt x="366" y="146"/>
                  <a:pt x="366" y="146"/>
                  <a:pt x="366" y="147"/>
                </a:cubicBezTo>
                <a:close/>
              </a:path>
            </a:pathLst>
          </a:custGeom>
          <a:solidFill>
            <a:sysClr val="window" lastClr="FFFFFF">
              <a:alpha val="60000"/>
            </a:sys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grpSp>
        <p:nvGrpSpPr>
          <p:cNvPr id="59" name="Group 52">
            <a:extLst>
              <a:ext uri="{FF2B5EF4-FFF2-40B4-BE49-F238E27FC236}">
                <a16:creationId xmlns:a16="http://schemas.microsoft.com/office/drawing/2014/main" id="{2298327B-F69F-45C7-B18A-EDAD9CACAF39}"/>
              </a:ext>
            </a:extLst>
          </p:cNvPr>
          <p:cNvGrpSpPr>
            <a:grpSpLocks noChangeAspect="1"/>
          </p:cNvGrpSpPr>
          <p:nvPr/>
        </p:nvGrpSpPr>
        <p:grpSpPr bwMode="auto">
          <a:xfrm>
            <a:off x="657900" y="1754188"/>
            <a:ext cx="1019174" cy="993776"/>
            <a:chOff x="312" y="1105"/>
            <a:chExt cx="642" cy="626"/>
          </a:xfrm>
          <a:solidFill>
            <a:sysClr val="window" lastClr="FFFFFF">
              <a:alpha val="60000"/>
            </a:sysClr>
          </a:solidFill>
        </p:grpSpPr>
        <p:sp>
          <p:nvSpPr>
            <p:cNvPr id="60" name="Freeform 53">
              <a:extLst>
                <a:ext uri="{FF2B5EF4-FFF2-40B4-BE49-F238E27FC236}">
                  <a16:creationId xmlns:a16="http://schemas.microsoft.com/office/drawing/2014/main" id="{AA33CD18-A6A1-4920-AFE7-91B645811268}"/>
                </a:ext>
              </a:extLst>
            </p:cNvPr>
            <p:cNvSpPr>
              <a:spLocks/>
            </p:cNvSpPr>
            <p:nvPr/>
          </p:nvSpPr>
          <p:spPr bwMode="auto">
            <a:xfrm>
              <a:off x="586" y="1105"/>
              <a:ext cx="368" cy="580"/>
            </a:xfrm>
            <a:custGeom>
              <a:avLst/>
              <a:gdLst>
                <a:gd name="T0" fmla="*/ 200 w 228"/>
                <a:gd name="T1" fmla="*/ 341 h 359"/>
                <a:gd name="T2" fmla="*/ 163 w 228"/>
                <a:gd name="T3" fmla="*/ 341 h 359"/>
                <a:gd name="T4" fmla="*/ 172 w 228"/>
                <a:gd name="T5" fmla="*/ 331 h 359"/>
                <a:gd name="T6" fmla="*/ 228 w 228"/>
                <a:gd name="T7" fmla="*/ 197 h 359"/>
                <a:gd name="T8" fmla="*/ 172 w 228"/>
                <a:gd name="T9" fmla="*/ 63 h 359"/>
                <a:gd name="T10" fmla="*/ 8 w 228"/>
                <a:gd name="T11" fmla="*/ 9 h 359"/>
                <a:gd name="T12" fmla="*/ 1 w 228"/>
                <a:gd name="T13" fmla="*/ 20 h 359"/>
                <a:gd name="T14" fmla="*/ 11 w 228"/>
                <a:gd name="T15" fmla="*/ 27 h 359"/>
                <a:gd name="T16" fmla="*/ 159 w 228"/>
                <a:gd name="T17" fmla="*/ 75 h 359"/>
                <a:gd name="T18" fmla="*/ 210 w 228"/>
                <a:gd name="T19" fmla="*/ 197 h 359"/>
                <a:gd name="T20" fmla="*/ 159 w 228"/>
                <a:gd name="T21" fmla="*/ 318 h 359"/>
                <a:gd name="T22" fmla="*/ 150 w 228"/>
                <a:gd name="T23" fmla="*/ 328 h 359"/>
                <a:gd name="T24" fmla="*/ 150 w 228"/>
                <a:gd name="T25" fmla="*/ 291 h 359"/>
                <a:gd name="T26" fmla="*/ 141 w 228"/>
                <a:gd name="T27" fmla="*/ 282 h 359"/>
                <a:gd name="T28" fmla="*/ 132 w 228"/>
                <a:gd name="T29" fmla="*/ 291 h 359"/>
                <a:gd name="T30" fmla="*/ 132 w 228"/>
                <a:gd name="T31" fmla="*/ 350 h 359"/>
                <a:gd name="T32" fmla="*/ 141 w 228"/>
                <a:gd name="T33" fmla="*/ 359 h 359"/>
                <a:gd name="T34" fmla="*/ 200 w 228"/>
                <a:gd name="T35" fmla="*/ 359 h 359"/>
                <a:gd name="T36" fmla="*/ 209 w 228"/>
                <a:gd name="T37" fmla="*/ 350 h 359"/>
                <a:gd name="T38" fmla="*/ 200 w 228"/>
                <a:gd name="T39" fmla="*/ 341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28" h="359">
                  <a:moveTo>
                    <a:pt x="200" y="341"/>
                  </a:moveTo>
                  <a:cubicBezTo>
                    <a:pt x="163" y="341"/>
                    <a:pt x="163" y="341"/>
                    <a:pt x="163" y="341"/>
                  </a:cubicBezTo>
                  <a:cubicBezTo>
                    <a:pt x="172" y="331"/>
                    <a:pt x="172" y="331"/>
                    <a:pt x="172" y="331"/>
                  </a:cubicBezTo>
                  <a:cubicBezTo>
                    <a:pt x="208" y="295"/>
                    <a:pt x="228" y="248"/>
                    <a:pt x="228" y="197"/>
                  </a:cubicBezTo>
                  <a:cubicBezTo>
                    <a:pt x="228" y="146"/>
                    <a:pt x="208" y="99"/>
                    <a:pt x="172" y="63"/>
                  </a:cubicBezTo>
                  <a:cubicBezTo>
                    <a:pt x="130" y="20"/>
                    <a:pt x="68" y="0"/>
                    <a:pt x="8" y="9"/>
                  </a:cubicBezTo>
                  <a:cubicBezTo>
                    <a:pt x="3" y="10"/>
                    <a:pt x="0" y="15"/>
                    <a:pt x="1" y="20"/>
                  </a:cubicBezTo>
                  <a:cubicBezTo>
                    <a:pt x="2" y="25"/>
                    <a:pt x="6" y="28"/>
                    <a:pt x="11" y="27"/>
                  </a:cubicBezTo>
                  <a:cubicBezTo>
                    <a:pt x="65" y="19"/>
                    <a:pt x="120" y="37"/>
                    <a:pt x="159" y="75"/>
                  </a:cubicBezTo>
                  <a:cubicBezTo>
                    <a:pt x="192" y="108"/>
                    <a:pt x="210" y="151"/>
                    <a:pt x="210" y="197"/>
                  </a:cubicBezTo>
                  <a:cubicBezTo>
                    <a:pt x="210" y="243"/>
                    <a:pt x="192" y="285"/>
                    <a:pt x="159" y="318"/>
                  </a:cubicBezTo>
                  <a:cubicBezTo>
                    <a:pt x="150" y="328"/>
                    <a:pt x="150" y="328"/>
                    <a:pt x="150" y="328"/>
                  </a:cubicBezTo>
                  <a:cubicBezTo>
                    <a:pt x="150" y="291"/>
                    <a:pt x="150" y="291"/>
                    <a:pt x="150" y="291"/>
                  </a:cubicBezTo>
                  <a:cubicBezTo>
                    <a:pt x="150" y="286"/>
                    <a:pt x="146" y="282"/>
                    <a:pt x="141" y="282"/>
                  </a:cubicBezTo>
                  <a:cubicBezTo>
                    <a:pt x="136" y="282"/>
                    <a:pt x="132" y="286"/>
                    <a:pt x="132" y="291"/>
                  </a:cubicBezTo>
                  <a:cubicBezTo>
                    <a:pt x="132" y="350"/>
                    <a:pt x="132" y="350"/>
                    <a:pt x="132" y="350"/>
                  </a:cubicBezTo>
                  <a:cubicBezTo>
                    <a:pt x="132" y="355"/>
                    <a:pt x="136" y="359"/>
                    <a:pt x="141" y="359"/>
                  </a:cubicBezTo>
                  <a:cubicBezTo>
                    <a:pt x="200" y="359"/>
                    <a:pt x="200" y="359"/>
                    <a:pt x="200" y="359"/>
                  </a:cubicBezTo>
                  <a:cubicBezTo>
                    <a:pt x="205" y="359"/>
                    <a:pt x="209" y="355"/>
                    <a:pt x="209" y="350"/>
                  </a:cubicBezTo>
                  <a:cubicBezTo>
                    <a:pt x="209" y="345"/>
                    <a:pt x="205" y="341"/>
                    <a:pt x="200" y="34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61" name="Freeform 54">
              <a:extLst>
                <a:ext uri="{FF2B5EF4-FFF2-40B4-BE49-F238E27FC236}">
                  <a16:creationId xmlns:a16="http://schemas.microsoft.com/office/drawing/2014/main" id="{9C34E26B-7F93-4E68-A188-F613F6C0CB10}"/>
                </a:ext>
              </a:extLst>
            </p:cNvPr>
            <p:cNvSpPr>
              <a:spLocks/>
            </p:cNvSpPr>
            <p:nvPr/>
          </p:nvSpPr>
          <p:spPr bwMode="auto">
            <a:xfrm>
              <a:off x="312" y="1162"/>
              <a:ext cx="397" cy="569"/>
            </a:xfrm>
            <a:custGeom>
              <a:avLst/>
              <a:gdLst>
                <a:gd name="T0" fmla="*/ 235 w 246"/>
                <a:gd name="T1" fmla="*/ 332 h 352"/>
                <a:gd name="T2" fmla="*/ 87 w 246"/>
                <a:gd name="T3" fmla="*/ 284 h 352"/>
                <a:gd name="T4" fmla="*/ 87 w 246"/>
                <a:gd name="T5" fmla="*/ 41 h 352"/>
                <a:gd name="T6" fmla="*/ 96 w 246"/>
                <a:gd name="T7" fmla="*/ 32 h 352"/>
                <a:gd name="T8" fmla="*/ 96 w 246"/>
                <a:gd name="T9" fmla="*/ 68 h 352"/>
                <a:gd name="T10" fmla="*/ 105 w 246"/>
                <a:gd name="T11" fmla="*/ 78 h 352"/>
                <a:gd name="T12" fmla="*/ 114 w 246"/>
                <a:gd name="T13" fmla="*/ 68 h 352"/>
                <a:gd name="T14" fmla="*/ 114 w 246"/>
                <a:gd name="T15" fmla="*/ 9 h 352"/>
                <a:gd name="T16" fmla="*/ 105 w 246"/>
                <a:gd name="T17" fmla="*/ 0 h 352"/>
                <a:gd name="T18" fmla="*/ 46 w 246"/>
                <a:gd name="T19" fmla="*/ 0 h 352"/>
                <a:gd name="T20" fmla="*/ 37 w 246"/>
                <a:gd name="T21" fmla="*/ 9 h 352"/>
                <a:gd name="T22" fmla="*/ 46 w 246"/>
                <a:gd name="T23" fmla="*/ 18 h 352"/>
                <a:gd name="T24" fmla="*/ 83 w 246"/>
                <a:gd name="T25" fmla="*/ 18 h 352"/>
                <a:gd name="T26" fmla="*/ 74 w 246"/>
                <a:gd name="T27" fmla="*/ 28 h 352"/>
                <a:gd name="T28" fmla="*/ 74 w 246"/>
                <a:gd name="T29" fmla="*/ 296 h 352"/>
                <a:gd name="T30" fmla="*/ 208 w 246"/>
                <a:gd name="T31" fmla="*/ 352 h 352"/>
                <a:gd name="T32" fmla="*/ 238 w 246"/>
                <a:gd name="T33" fmla="*/ 350 h 352"/>
                <a:gd name="T34" fmla="*/ 245 w 246"/>
                <a:gd name="T35" fmla="*/ 339 h 352"/>
                <a:gd name="T36" fmla="*/ 235 w 246"/>
                <a:gd name="T37" fmla="*/ 33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46" h="352">
                  <a:moveTo>
                    <a:pt x="235" y="332"/>
                  </a:moveTo>
                  <a:cubicBezTo>
                    <a:pt x="181" y="340"/>
                    <a:pt x="126" y="322"/>
                    <a:pt x="87" y="284"/>
                  </a:cubicBezTo>
                  <a:cubicBezTo>
                    <a:pt x="20" y="217"/>
                    <a:pt x="20" y="108"/>
                    <a:pt x="87" y="41"/>
                  </a:cubicBezTo>
                  <a:cubicBezTo>
                    <a:pt x="96" y="32"/>
                    <a:pt x="96" y="32"/>
                    <a:pt x="96" y="32"/>
                  </a:cubicBezTo>
                  <a:cubicBezTo>
                    <a:pt x="96" y="68"/>
                    <a:pt x="96" y="68"/>
                    <a:pt x="96" y="68"/>
                  </a:cubicBezTo>
                  <a:cubicBezTo>
                    <a:pt x="96" y="74"/>
                    <a:pt x="100" y="78"/>
                    <a:pt x="105" y="78"/>
                  </a:cubicBezTo>
                  <a:cubicBezTo>
                    <a:pt x="110" y="78"/>
                    <a:pt x="114" y="74"/>
                    <a:pt x="114" y="68"/>
                  </a:cubicBezTo>
                  <a:cubicBezTo>
                    <a:pt x="114" y="9"/>
                    <a:pt x="114" y="9"/>
                    <a:pt x="114" y="9"/>
                  </a:cubicBezTo>
                  <a:cubicBezTo>
                    <a:pt x="114" y="4"/>
                    <a:pt x="110" y="0"/>
                    <a:pt x="105" y="0"/>
                  </a:cubicBezTo>
                  <a:cubicBezTo>
                    <a:pt x="46" y="0"/>
                    <a:pt x="46" y="0"/>
                    <a:pt x="46" y="0"/>
                  </a:cubicBezTo>
                  <a:cubicBezTo>
                    <a:pt x="41" y="0"/>
                    <a:pt x="37" y="4"/>
                    <a:pt x="37" y="9"/>
                  </a:cubicBezTo>
                  <a:cubicBezTo>
                    <a:pt x="37" y="14"/>
                    <a:pt x="41" y="18"/>
                    <a:pt x="46" y="18"/>
                  </a:cubicBezTo>
                  <a:cubicBezTo>
                    <a:pt x="83" y="18"/>
                    <a:pt x="83" y="18"/>
                    <a:pt x="83" y="18"/>
                  </a:cubicBezTo>
                  <a:cubicBezTo>
                    <a:pt x="74" y="28"/>
                    <a:pt x="74" y="28"/>
                    <a:pt x="74" y="28"/>
                  </a:cubicBezTo>
                  <a:cubicBezTo>
                    <a:pt x="0" y="102"/>
                    <a:pt x="0" y="222"/>
                    <a:pt x="74" y="296"/>
                  </a:cubicBezTo>
                  <a:cubicBezTo>
                    <a:pt x="110" y="332"/>
                    <a:pt x="158" y="352"/>
                    <a:pt x="208" y="352"/>
                  </a:cubicBezTo>
                  <a:cubicBezTo>
                    <a:pt x="218" y="352"/>
                    <a:pt x="228" y="351"/>
                    <a:pt x="238" y="350"/>
                  </a:cubicBezTo>
                  <a:cubicBezTo>
                    <a:pt x="243" y="349"/>
                    <a:pt x="246" y="344"/>
                    <a:pt x="245" y="339"/>
                  </a:cubicBezTo>
                  <a:cubicBezTo>
                    <a:pt x="244" y="334"/>
                    <a:pt x="240" y="331"/>
                    <a:pt x="235" y="33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62" name="Freeform 55">
              <a:extLst>
                <a:ext uri="{FF2B5EF4-FFF2-40B4-BE49-F238E27FC236}">
                  <a16:creationId xmlns:a16="http://schemas.microsoft.com/office/drawing/2014/main" id="{1C4548F4-DC73-427F-A9B4-8AE557F2A7F7}"/>
                </a:ext>
              </a:extLst>
            </p:cNvPr>
            <p:cNvSpPr>
              <a:spLocks noEditPoints="1"/>
            </p:cNvSpPr>
            <p:nvPr/>
          </p:nvSpPr>
          <p:spPr bwMode="auto">
            <a:xfrm>
              <a:off x="473" y="1249"/>
              <a:ext cx="347" cy="349"/>
            </a:xfrm>
            <a:custGeom>
              <a:avLst/>
              <a:gdLst>
                <a:gd name="T0" fmla="*/ 215 w 215"/>
                <a:gd name="T1" fmla="*/ 119 h 216"/>
                <a:gd name="T2" fmla="*/ 201 w 215"/>
                <a:gd name="T3" fmla="*/ 82 h 216"/>
                <a:gd name="T4" fmla="*/ 179 w 215"/>
                <a:gd name="T5" fmla="*/ 77 h 216"/>
                <a:gd name="T6" fmla="*/ 191 w 215"/>
                <a:gd name="T7" fmla="*/ 39 h 216"/>
                <a:gd name="T8" fmla="*/ 154 w 215"/>
                <a:gd name="T9" fmla="*/ 23 h 216"/>
                <a:gd name="T10" fmla="*/ 136 w 215"/>
                <a:gd name="T11" fmla="*/ 35 h 216"/>
                <a:gd name="T12" fmla="*/ 118 w 215"/>
                <a:gd name="T13" fmla="*/ 0 h 216"/>
                <a:gd name="T14" fmla="*/ 81 w 215"/>
                <a:gd name="T15" fmla="*/ 14 h 216"/>
                <a:gd name="T16" fmla="*/ 77 w 215"/>
                <a:gd name="T17" fmla="*/ 37 h 216"/>
                <a:gd name="T18" fmla="*/ 39 w 215"/>
                <a:gd name="T19" fmla="*/ 25 h 216"/>
                <a:gd name="T20" fmla="*/ 23 w 215"/>
                <a:gd name="T21" fmla="*/ 62 h 216"/>
                <a:gd name="T22" fmla="*/ 35 w 215"/>
                <a:gd name="T23" fmla="*/ 80 h 216"/>
                <a:gd name="T24" fmla="*/ 0 w 215"/>
                <a:gd name="T25" fmla="*/ 98 h 216"/>
                <a:gd name="T26" fmla="*/ 14 w 215"/>
                <a:gd name="T27" fmla="*/ 135 h 216"/>
                <a:gd name="T28" fmla="*/ 36 w 215"/>
                <a:gd name="T29" fmla="*/ 139 h 216"/>
                <a:gd name="T30" fmla="*/ 24 w 215"/>
                <a:gd name="T31" fmla="*/ 177 h 216"/>
                <a:gd name="T32" fmla="*/ 61 w 215"/>
                <a:gd name="T33" fmla="*/ 194 h 216"/>
                <a:gd name="T34" fmla="*/ 79 w 215"/>
                <a:gd name="T35" fmla="*/ 181 h 216"/>
                <a:gd name="T36" fmla="*/ 97 w 215"/>
                <a:gd name="T37" fmla="*/ 216 h 216"/>
                <a:gd name="T38" fmla="*/ 134 w 215"/>
                <a:gd name="T39" fmla="*/ 202 h 216"/>
                <a:gd name="T40" fmla="*/ 138 w 215"/>
                <a:gd name="T41" fmla="*/ 180 h 216"/>
                <a:gd name="T42" fmla="*/ 176 w 215"/>
                <a:gd name="T43" fmla="*/ 192 h 216"/>
                <a:gd name="T44" fmla="*/ 193 w 215"/>
                <a:gd name="T45" fmla="*/ 156 h 216"/>
                <a:gd name="T46" fmla="*/ 180 w 215"/>
                <a:gd name="T47" fmla="*/ 137 h 216"/>
                <a:gd name="T48" fmla="*/ 164 w 215"/>
                <a:gd name="T49" fmla="*/ 146 h 216"/>
                <a:gd name="T50" fmla="*/ 166 w 215"/>
                <a:gd name="T51" fmla="*/ 180 h 216"/>
                <a:gd name="T52" fmla="*/ 134 w 215"/>
                <a:gd name="T53" fmla="*/ 163 h 216"/>
                <a:gd name="T54" fmla="*/ 120 w 215"/>
                <a:gd name="T55" fmla="*/ 174 h 216"/>
                <a:gd name="T56" fmla="*/ 97 w 215"/>
                <a:gd name="T57" fmla="*/ 199 h 216"/>
                <a:gd name="T58" fmla="*/ 88 w 215"/>
                <a:gd name="T59" fmla="*/ 165 h 216"/>
                <a:gd name="T60" fmla="*/ 76 w 215"/>
                <a:gd name="T61" fmla="*/ 161 h 216"/>
                <a:gd name="T62" fmla="*/ 50 w 215"/>
                <a:gd name="T63" fmla="*/ 179 h 216"/>
                <a:gd name="T64" fmla="*/ 51 w 215"/>
                <a:gd name="T65" fmla="*/ 146 h 216"/>
                <a:gd name="T66" fmla="*/ 50 w 215"/>
                <a:gd name="T67" fmla="*/ 127 h 216"/>
                <a:gd name="T68" fmla="*/ 17 w 215"/>
                <a:gd name="T69" fmla="*/ 118 h 216"/>
                <a:gd name="T70" fmla="*/ 41 w 215"/>
                <a:gd name="T71" fmla="*/ 95 h 216"/>
                <a:gd name="T72" fmla="*/ 53 w 215"/>
                <a:gd name="T73" fmla="*/ 80 h 216"/>
                <a:gd name="T74" fmla="*/ 36 w 215"/>
                <a:gd name="T75" fmla="*/ 50 h 216"/>
                <a:gd name="T76" fmla="*/ 69 w 215"/>
                <a:gd name="T77" fmla="*/ 51 h 216"/>
                <a:gd name="T78" fmla="*/ 88 w 215"/>
                <a:gd name="T79" fmla="*/ 50 h 216"/>
                <a:gd name="T80" fmla="*/ 97 w 215"/>
                <a:gd name="T81" fmla="*/ 17 h 216"/>
                <a:gd name="T82" fmla="*/ 120 w 215"/>
                <a:gd name="T83" fmla="*/ 41 h 216"/>
                <a:gd name="T84" fmla="*/ 135 w 215"/>
                <a:gd name="T85" fmla="*/ 53 h 216"/>
                <a:gd name="T86" fmla="*/ 165 w 215"/>
                <a:gd name="T87" fmla="*/ 36 h 216"/>
                <a:gd name="T88" fmla="*/ 164 w 215"/>
                <a:gd name="T89" fmla="*/ 70 h 216"/>
                <a:gd name="T90" fmla="*/ 166 w 215"/>
                <a:gd name="T91" fmla="*/ 88 h 216"/>
                <a:gd name="T92" fmla="*/ 198 w 215"/>
                <a:gd name="T93" fmla="*/ 98 h 216"/>
                <a:gd name="T94" fmla="*/ 174 w 215"/>
                <a:gd name="T95" fmla="*/ 120 h 216"/>
                <a:gd name="T96" fmla="*/ 162 w 215"/>
                <a:gd name="T97" fmla="*/ 135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15" h="216">
                  <a:moveTo>
                    <a:pt x="201" y="135"/>
                  </a:moveTo>
                  <a:cubicBezTo>
                    <a:pt x="209" y="134"/>
                    <a:pt x="215" y="127"/>
                    <a:pt x="215" y="119"/>
                  </a:cubicBezTo>
                  <a:cubicBezTo>
                    <a:pt x="215" y="98"/>
                    <a:pt x="215" y="98"/>
                    <a:pt x="215" y="98"/>
                  </a:cubicBezTo>
                  <a:cubicBezTo>
                    <a:pt x="215" y="89"/>
                    <a:pt x="209" y="82"/>
                    <a:pt x="201" y="82"/>
                  </a:cubicBezTo>
                  <a:cubicBezTo>
                    <a:pt x="180" y="79"/>
                    <a:pt x="180" y="79"/>
                    <a:pt x="180" y="79"/>
                  </a:cubicBezTo>
                  <a:cubicBezTo>
                    <a:pt x="180" y="78"/>
                    <a:pt x="180" y="78"/>
                    <a:pt x="179" y="77"/>
                  </a:cubicBezTo>
                  <a:cubicBezTo>
                    <a:pt x="192" y="61"/>
                    <a:pt x="192" y="61"/>
                    <a:pt x="192" y="61"/>
                  </a:cubicBezTo>
                  <a:cubicBezTo>
                    <a:pt x="198" y="54"/>
                    <a:pt x="197" y="45"/>
                    <a:pt x="191" y="39"/>
                  </a:cubicBezTo>
                  <a:cubicBezTo>
                    <a:pt x="176" y="24"/>
                    <a:pt x="176" y="24"/>
                    <a:pt x="176" y="24"/>
                  </a:cubicBezTo>
                  <a:cubicBezTo>
                    <a:pt x="170" y="18"/>
                    <a:pt x="161" y="18"/>
                    <a:pt x="154" y="23"/>
                  </a:cubicBezTo>
                  <a:cubicBezTo>
                    <a:pt x="138" y="36"/>
                    <a:pt x="138" y="36"/>
                    <a:pt x="138" y="36"/>
                  </a:cubicBezTo>
                  <a:cubicBezTo>
                    <a:pt x="137" y="36"/>
                    <a:pt x="137" y="36"/>
                    <a:pt x="136" y="35"/>
                  </a:cubicBezTo>
                  <a:cubicBezTo>
                    <a:pt x="134" y="14"/>
                    <a:pt x="134" y="14"/>
                    <a:pt x="134" y="14"/>
                  </a:cubicBezTo>
                  <a:cubicBezTo>
                    <a:pt x="133" y="6"/>
                    <a:pt x="126" y="0"/>
                    <a:pt x="118" y="0"/>
                  </a:cubicBezTo>
                  <a:cubicBezTo>
                    <a:pt x="97" y="0"/>
                    <a:pt x="97" y="0"/>
                    <a:pt x="97" y="0"/>
                  </a:cubicBezTo>
                  <a:cubicBezTo>
                    <a:pt x="88" y="0"/>
                    <a:pt x="82" y="6"/>
                    <a:pt x="81" y="14"/>
                  </a:cubicBezTo>
                  <a:cubicBezTo>
                    <a:pt x="79" y="36"/>
                    <a:pt x="79" y="36"/>
                    <a:pt x="79" y="36"/>
                  </a:cubicBezTo>
                  <a:cubicBezTo>
                    <a:pt x="78" y="36"/>
                    <a:pt x="78" y="36"/>
                    <a:pt x="77" y="37"/>
                  </a:cubicBezTo>
                  <a:cubicBezTo>
                    <a:pt x="61" y="24"/>
                    <a:pt x="61" y="24"/>
                    <a:pt x="61" y="24"/>
                  </a:cubicBezTo>
                  <a:cubicBezTo>
                    <a:pt x="54" y="18"/>
                    <a:pt x="45" y="19"/>
                    <a:pt x="39" y="25"/>
                  </a:cubicBezTo>
                  <a:cubicBezTo>
                    <a:pt x="24" y="40"/>
                    <a:pt x="24" y="40"/>
                    <a:pt x="24" y="40"/>
                  </a:cubicBezTo>
                  <a:cubicBezTo>
                    <a:pt x="18" y="46"/>
                    <a:pt x="18" y="55"/>
                    <a:pt x="23" y="62"/>
                  </a:cubicBezTo>
                  <a:cubicBezTo>
                    <a:pt x="36" y="78"/>
                    <a:pt x="36" y="78"/>
                    <a:pt x="36" y="78"/>
                  </a:cubicBezTo>
                  <a:cubicBezTo>
                    <a:pt x="36" y="78"/>
                    <a:pt x="36" y="79"/>
                    <a:pt x="35" y="80"/>
                  </a:cubicBezTo>
                  <a:cubicBezTo>
                    <a:pt x="14" y="82"/>
                    <a:pt x="14" y="82"/>
                    <a:pt x="14" y="82"/>
                  </a:cubicBezTo>
                  <a:cubicBezTo>
                    <a:pt x="6" y="83"/>
                    <a:pt x="0" y="90"/>
                    <a:pt x="0" y="98"/>
                  </a:cubicBezTo>
                  <a:cubicBezTo>
                    <a:pt x="0" y="119"/>
                    <a:pt x="0" y="119"/>
                    <a:pt x="0" y="119"/>
                  </a:cubicBezTo>
                  <a:cubicBezTo>
                    <a:pt x="0" y="128"/>
                    <a:pt x="6" y="134"/>
                    <a:pt x="14" y="135"/>
                  </a:cubicBezTo>
                  <a:cubicBezTo>
                    <a:pt x="35" y="137"/>
                    <a:pt x="35" y="137"/>
                    <a:pt x="35" y="137"/>
                  </a:cubicBezTo>
                  <a:cubicBezTo>
                    <a:pt x="36" y="138"/>
                    <a:pt x="36" y="138"/>
                    <a:pt x="36" y="139"/>
                  </a:cubicBezTo>
                  <a:cubicBezTo>
                    <a:pt x="23" y="156"/>
                    <a:pt x="23" y="156"/>
                    <a:pt x="23" y="156"/>
                  </a:cubicBezTo>
                  <a:cubicBezTo>
                    <a:pt x="18" y="162"/>
                    <a:pt x="18" y="171"/>
                    <a:pt x="24" y="177"/>
                  </a:cubicBezTo>
                  <a:cubicBezTo>
                    <a:pt x="39" y="192"/>
                    <a:pt x="39" y="192"/>
                    <a:pt x="39" y="192"/>
                  </a:cubicBezTo>
                  <a:cubicBezTo>
                    <a:pt x="45" y="198"/>
                    <a:pt x="54" y="199"/>
                    <a:pt x="61" y="194"/>
                  </a:cubicBezTo>
                  <a:cubicBezTo>
                    <a:pt x="77" y="180"/>
                    <a:pt x="77" y="180"/>
                    <a:pt x="77" y="180"/>
                  </a:cubicBezTo>
                  <a:cubicBezTo>
                    <a:pt x="78" y="181"/>
                    <a:pt x="78" y="181"/>
                    <a:pt x="79" y="181"/>
                  </a:cubicBezTo>
                  <a:cubicBezTo>
                    <a:pt x="81" y="202"/>
                    <a:pt x="81" y="202"/>
                    <a:pt x="81" y="202"/>
                  </a:cubicBezTo>
                  <a:cubicBezTo>
                    <a:pt x="82" y="210"/>
                    <a:pt x="89" y="216"/>
                    <a:pt x="97" y="216"/>
                  </a:cubicBezTo>
                  <a:cubicBezTo>
                    <a:pt x="118" y="216"/>
                    <a:pt x="118" y="216"/>
                    <a:pt x="118" y="216"/>
                  </a:cubicBezTo>
                  <a:cubicBezTo>
                    <a:pt x="127" y="216"/>
                    <a:pt x="134" y="210"/>
                    <a:pt x="134" y="202"/>
                  </a:cubicBezTo>
                  <a:cubicBezTo>
                    <a:pt x="136" y="181"/>
                    <a:pt x="136" y="181"/>
                    <a:pt x="136" y="181"/>
                  </a:cubicBezTo>
                  <a:cubicBezTo>
                    <a:pt x="137" y="181"/>
                    <a:pt x="138" y="181"/>
                    <a:pt x="138" y="180"/>
                  </a:cubicBezTo>
                  <a:cubicBezTo>
                    <a:pt x="155" y="194"/>
                    <a:pt x="155" y="194"/>
                    <a:pt x="155" y="194"/>
                  </a:cubicBezTo>
                  <a:cubicBezTo>
                    <a:pt x="161" y="199"/>
                    <a:pt x="170" y="198"/>
                    <a:pt x="176" y="192"/>
                  </a:cubicBezTo>
                  <a:cubicBezTo>
                    <a:pt x="192" y="177"/>
                    <a:pt x="192" y="177"/>
                    <a:pt x="192" y="177"/>
                  </a:cubicBezTo>
                  <a:cubicBezTo>
                    <a:pt x="198" y="171"/>
                    <a:pt x="198" y="162"/>
                    <a:pt x="193" y="156"/>
                  </a:cubicBezTo>
                  <a:cubicBezTo>
                    <a:pt x="180" y="139"/>
                    <a:pt x="180" y="139"/>
                    <a:pt x="180" y="139"/>
                  </a:cubicBezTo>
                  <a:cubicBezTo>
                    <a:pt x="180" y="138"/>
                    <a:pt x="180" y="138"/>
                    <a:pt x="180" y="137"/>
                  </a:cubicBezTo>
                  <a:lnTo>
                    <a:pt x="201" y="135"/>
                  </a:lnTo>
                  <a:close/>
                  <a:moveTo>
                    <a:pt x="164" y="146"/>
                  </a:moveTo>
                  <a:cubicBezTo>
                    <a:pt x="180" y="165"/>
                    <a:pt x="180" y="165"/>
                    <a:pt x="180" y="165"/>
                  </a:cubicBezTo>
                  <a:cubicBezTo>
                    <a:pt x="166" y="180"/>
                    <a:pt x="166" y="180"/>
                    <a:pt x="166" y="180"/>
                  </a:cubicBezTo>
                  <a:cubicBezTo>
                    <a:pt x="146" y="164"/>
                    <a:pt x="146" y="164"/>
                    <a:pt x="146" y="164"/>
                  </a:cubicBezTo>
                  <a:cubicBezTo>
                    <a:pt x="143" y="161"/>
                    <a:pt x="138" y="161"/>
                    <a:pt x="134" y="163"/>
                  </a:cubicBezTo>
                  <a:cubicBezTo>
                    <a:pt x="132" y="164"/>
                    <a:pt x="130" y="165"/>
                    <a:pt x="127" y="166"/>
                  </a:cubicBezTo>
                  <a:cubicBezTo>
                    <a:pt x="123" y="167"/>
                    <a:pt x="120" y="170"/>
                    <a:pt x="120" y="174"/>
                  </a:cubicBezTo>
                  <a:cubicBezTo>
                    <a:pt x="118" y="198"/>
                    <a:pt x="118" y="198"/>
                    <a:pt x="118" y="198"/>
                  </a:cubicBezTo>
                  <a:cubicBezTo>
                    <a:pt x="97" y="199"/>
                    <a:pt x="97" y="199"/>
                    <a:pt x="97" y="199"/>
                  </a:cubicBezTo>
                  <a:cubicBezTo>
                    <a:pt x="95" y="174"/>
                    <a:pt x="95" y="174"/>
                    <a:pt x="95" y="174"/>
                  </a:cubicBezTo>
                  <a:cubicBezTo>
                    <a:pt x="94" y="170"/>
                    <a:pt x="92" y="166"/>
                    <a:pt x="88" y="165"/>
                  </a:cubicBezTo>
                  <a:cubicBezTo>
                    <a:pt x="85" y="164"/>
                    <a:pt x="83" y="163"/>
                    <a:pt x="80" y="162"/>
                  </a:cubicBezTo>
                  <a:cubicBezTo>
                    <a:pt x="79" y="162"/>
                    <a:pt x="77" y="161"/>
                    <a:pt x="76" y="161"/>
                  </a:cubicBezTo>
                  <a:cubicBezTo>
                    <a:pt x="73" y="161"/>
                    <a:pt x="71" y="162"/>
                    <a:pt x="69" y="164"/>
                  </a:cubicBezTo>
                  <a:cubicBezTo>
                    <a:pt x="50" y="179"/>
                    <a:pt x="50" y="179"/>
                    <a:pt x="50" y="179"/>
                  </a:cubicBezTo>
                  <a:cubicBezTo>
                    <a:pt x="36" y="165"/>
                    <a:pt x="36" y="165"/>
                    <a:pt x="36" y="165"/>
                  </a:cubicBezTo>
                  <a:cubicBezTo>
                    <a:pt x="51" y="146"/>
                    <a:pt x="51" y="146"/>
                    <a:pt x="51" y="146"/>
                  </a:cubicBezTo>
                  <a:cubicBezTo>
                    <a:pt x="54" y="143"/>
                    <a:pt x="54" y="138"/>
                    <a:pt x="52" y="134"/>
                  </a:cubicBezTo>
                  <a:cubicBezTo>
                    <a:pt x="51" y="132"/>
                    <a:pt x="50" y="130"/>
                    <a:pt x="50" y="127"/>
                  </a:cubicBezTo>
                  <a:cubicBezTo>
                    <a:pt x="48" y="123"/>
                    <a:pt x="45" y="120"/>
                    <a:pt x="41" y="120"/>
                  </a:cubicBezTo>
                  <a:cubicBezTo>
                    <a:pt x="17" y="118"/>
                    <a:pt x="17" y="118"/>
                    <a:pt x="17" y="118"/>
                  </a:cubicBezTo>
                  <a:cubicBezTo>
                    <a:pt x="16" y="97"/>
                    <a:pt x="16" y="97"/>
                    <a:pt x="16" y="97"/>
                  </a:cubicBezTo>
                  <a:cubicBezTo>
                    <a:pt x="41" y="95"/>
                    <a:pt x="41" y="95"/>
                    <a:pt x="41" y="95"/>
                  </a:cubicBezTo>
                  <a:cubicBezTo>
                    <a:pt x="45" y="94"/>
                    <a:pt x="49" y="92"/>
                    <a:pt x="50" y="88"/>
                  </a:cubicBezTo>
                  <a:cubicBezTo>
                    <a:pt x="51" y="85"/>
                    <a:pt x="52" y="83"/>
                    <a:pt x="53" y="80"/>
                  </a:cubicBezTo>
                  <a:cubicBezTo>
                    <a:pt x="55" y="77"/>
                    <a:pt x="54" y="72"/>
                    <a:pt x="52" y="69"/>
                  </a:cubicBezTo>
                  <a:cubicBezTo>
                    <a:pt x="36" y="50"/>
                    <a:pt x="36" y="50"/>
                    <a:pt x="36" y="50"/>
                  </a:cubicBezTo>
                  <a:cubicBezTo>
                    <a:pt x="50" y="36"/>
                    <a:pt x="50" y="36"/>
                    <a:pt x="50" y="36"/>
                  </a:cubicBezTo>
                  <a:cubicBezTo>
                    <a:pt x="69" y="51"/>
                    <a:pt x="69" y="51"/>
                    <a:pt x="69" y="51"/>
                  </a:cubicBezTo>
                  <a:cubicBezTo>
                    <a:pt x="72" y="54"/>
                    <a:pt x="77" y="54"/>
                    <a:pt x="81" y="52"/>
                  </a:cubicBezTo>
                  <a:cubicBezTo>
                    <a:pt x="83" y="51"/>
                    <a:pt x="86" y="50"/>
                    <a:pt x="88" y="50"/>
                  </a:cubicBezTo>
                  <a:cubicBezTo>
                    <a:pt x="92" y="48"/>
                    <a:pt x="95" y="45"/>
                    <a:pt x="95" y="41"/>
                  </a:cubicBezTo>
                  <a:cubicBezTo>
                    <a:pt x="97" y="17"/>
                    <a:pt x="97" y="17"/>
                    <a:pt x="97" y="17"/>
                  </a:cubicBezTo>
                  <a:cubicBezTo>
                    <a:pt x="118" y="16"/>
                    <a:pt x="118" y="16"/>
                    <a:pt x="118" y="16"/>
                  </a:cubicBezTo>
                  <a:cubicBezTo>
                    <a:pt x="120" y="41"/>
                    <a:pt x="120" y="41"/>
                    <a:pt x="120" y="41"/>
                  </a:cubicBezTo>
                  <a:cubicBezTo>
                    <a:pt x="121" y="45"/>
                    <a:pt x="124" y="49"/>
                    <a:pt x="128" y="50"/>
                  </a:cubicBezTo>
                  <a:cubicBezTo>
                    <a:pt x="130" y="51"/>
                    <a:pt x="132" y="52"/>
                    <a:pt x="135" y="53"/>
                  </a:cubicBezTo>
                  <a:cubicBezTo>
                    <a:pt x="138" y="55"/>
                    <a:pt x="143" y="54"/>
                    <a:pt x="146" y="52"/>
                  </a:cubicBezTo>
                  <a:cubicBezTo>
                    <a:pt x="165" y="36"/>
                    <a:pt x="165" y="36"/>
                    <a:pt x="165" y="36"/>
                  </a:cubicBezTo>
                  <a:cubicBezTo>
                    <a:pt x="180" y="50"/>
                    <a:pt x="180" y="50"/>
                    <a:pt x="180" y="50"/>
                  </a:cubicBezTo>
                  <a:cubicBezTo>
                    <a:pt x="164" y="70"/>
                    <a:pt x="164" y="70"/>
                    <a:pt x="164" y="70"/>
                  </a:cubicBezTo>
                  <a:cubicBezTo>
                    <a:pt x="161" y="73"/>
                    <a:pt x="161" y="77"/>
                    <a:pt x="163" y="81"/>
                  </a:cubicBezTo>
                  <a:cubicBezTo>
                    <a:pt x="164" y="84"/>
                    <a:pt x="165" y="86"/>
                    <a:pt x="166" y="88"/>
                  </a:cubicBezTo>
                  <a:cubicBezTo>
                    <a:pt x="167" y="92"/>
                    <a:pt x="170" y="95"/>
                    <a:pt x="174" y="96"/>
                  </a:cubicBezTo>
                  <a:cubicBezTo>
                    <a:pt x="198" y="98"/>
                    <a:pt x="198" y="98"/>
                    <a:pt x="198" y="98"/>
                  </a:cubicBezTo>
                  <a:cubicBezTo>
                    <a:pt x="199" y="118"/>
                    <a:pt x="199" y="118"/>
                    <a:pt x="199" y="118"/>
                  </a:cubicBezTo>
                  <a:cubicBezTo>
                    <a:pt x="174" y="120"/>
                    <a:pt x="174" y="120"/>
                    <a:pt x="174" y="120"/>
                  </a:cubicBezTo>
                  <a:cubicBezTo>
                    <a:pt x="170" y="121"/>
                    <a:pt x="166" y="124"/>
                    <a:pt x="165" y="128"/>
                  </a:cubicBezTo>
                  <a:cubicBezTo>
                    <a:pt x="164" y="130"/>
                    <a:pt x="163" y="132"/>
                    <a:pt x="162" y="135"/>
                  </a:cubicBezTo>
                  <a:cubicBezTo>
                    <a:pt x="161" y="138"/>
                    <a:pt x="161" y="143"/>
                    <a:pt x="164" y="14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63" name="Freeform 56">
              <a:extLst>
                <a:ext uri="{FF2B5EF4-FFF2-40B4-BE49-F238E27FC236}">
                  <a16:creationId xmlns:a16="http://schemas.microsoft.com/office/drawing/2014/main" id="{A5F3036B-14A7-4E4B-A4FD-2D124FE978E8}"/>
                </a:ext>
              </a:extLst>
            </p:cNvPr>
            <p:cNvSpPr>
              <a:spLocks noEditPoints="1"/>
            </p:cNvSpPr>
            <p:nvPr/>
          </p:nvSpPr>
          <p:spPr bwMode="auto">
            <a:xfrm>
              <a:off x="584" y="1361"/>
              <a:ext cx="126" cy="126"/>
            </a:xfrm>
            <a:custGeom>
              <a:avLst/>
              <a:gdLst>
                <a:gd name="T0" fmla="*/ 39 w 78"/>
                <a:gd name="T1" fmla="*/ 0 h 78"/>
                <a:gd name="T2" fmla="*/ 0 w 78"/>
                <a:gd name="T3" fmla="*/ 39 h 78"/>
                <a:gd name="T4" fmla="*/ 39 w 78"/>
                <a:gd name="T5" fmla="*/ 78 h 78"/>
                <a:gd name="T6" fmla="*/ 78 w 78"/>
                <a:gd name="T7" fmla="*/ 39 h 78"/>
                <a:gd name="T8" fmla="*/ 39 w 78"/>
                <a:gd name="T9" fmla="*/ 0 h 78"/>
                <a:gd name="T10" fmla="*/ 39 w 78"/>
                <a:gd name="T11" fmla="*/ 62 h 78"/>
                <a:gd name="T12" fmla="*/ 16 w 78"/>
                <a:gd name="T13" fmla="*/ 39 h 78"/>
                <a:gd name="T14" fmla="*/ 39 w 78"/>
                <a:gd name="T15" fmla="*/ 16 h 78"/>
                <a:gd name="T16" fmla="*/ 62 w 78"/>
                <a:gd name="T17" fmla="*/ 39 h 78"/>
                <a:gd name="T18" fmla="*/ 39 w 78"/>
                <a:gd name="T19" fmla="*/ 62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8">
                  <a:moveTo>
                    <a:pt x="39" y="0"/>
                  </a:moveTo>
                  <a:cubicBezTo>
                    <a:pt x="17" y="0"/>
                    <a:pt x="0" y="17"/>
                    <a:pt x="0" y="39"/>
                  </a:cubicBezTo>
                  <a:cubicBezTo>
                    <a:pt x="0" y="61"/>
                    <a:pt x="17" y="78"/>
                    <a:pt x="39" y="78"/>
                  </a:cubicBezTo>
                  <a:cubicBezTo>
                    <a:pt x="61" y="78"/>
                    <a:pt x="78" y="61"/>
                    <a:pt x="78" y="39"/>
                  </a:cubicBezTo>
                  <a:cubicBezTo>
                    <a:pt x="78" y="17"/>
                    <a:pt x="61" y="0"/>
                    <a:pt x="39" y="0"/>
                  </a:cubicBezTo>
                  <a:close/>
                  <a:moveTo>
                    <a:pt x="39" y="62"/>
                  </a:moveTo>
                  <a:cubicBezTo>
                    <a:pt x="27" y="62"/>
                    <a:pt x="16" y="52"/>
                    <a:pt x="16" y="39"/>
                  </a:cubicBezTo>
                  <a:cubicBezTo>
                    <a:pt x="16" y="26"/>
                    <a:pt x="26" y="16"/>
                    <a:pt x="39" y="16"/>
                  </a:cubicBezTo>
                  <a:cubicBezTo>
                    <a:pt x="51" y="16"/>
                    <a:pt x="62" y="26"/>
                    <a:pt x="62" y="39"/>
                  </a:cubicBezTo>
                  <a:cubicBezTo>
                    <a:pt x="62" y="52"/>
                    <a:pt x="51" y="62"/>
                    <a:pt x="39"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grpSp>
      <p:grpSp>
        <p:nvGrpSpPr>
          <p:cNvPr id="64" name="Group 4">
            <a:extLst>
              <a:ext uri="{FF2B5EF4-FFF2-40B4-BE49-F238E27FC236}">
                <a16:creationId xmlns:a16="http://schemas.microsoft.com/office/drawing/2014/main" id="{F8C5F49F-EC5A-452F-9F69-0755327B078C}"/>
              </a:ext>
            </a:extLst>
          </p:cNvPr>
          <p:cNvGrpSpPr>
            <a:grpSpLocks noChangeAspect="1"/>
          </p:cNvGrpSpPr>
          <p:nvPr/>
        </p:nvGrpSpPr>
        <p:grpSpPr bwMode="auto">
          <a:xfrm>
            <a:off x="503119" y="3068638"/>
            <a:ext cx="1328737" cy="1365250"/>
            <a:chOff x="257" y="1933"/>
            <a:chExt cx="837" cy="860"/>
          </a:xfrm>
          <a:solidFill>
            <a:sysClr val="window" lastClr="FFFFFF">
              <a:alpha val="60000"/>
            </a:sysClr>
          </a:solidFill>
        </p:grpSpPr>
        <p:sp>
          <p:nvSpPr>
            <p:cNvPr id="65" name="Freeform 5">
              <a:extLst>
                <a:ext uri="{FF2B5EF4-FFF2-40B4-BE49-F238E27FC236}">
                  <a16:creationId xmlns:a16="http://schemas.microsoft.com/office/drawing/2014/main" id="{6BD2C65B-5CC5-4479-9056-A25C02000F22}"/>
                </a:ext>
              </a:extLst>
            </p:cNvPr>
            <p:cNvSpPr>
              <a:spLocks noEditPoints="1"/>
            </p:cNvSpPr>
            <p:nvPr/>
          </p:nvSpPr>
          <p:spPr bwMode="auto">
            <a:xfrm>
              <a:off x="692" y="2110"/>
              <a:ext cx="402" cy="683"/>
            </a:xfrm>
            <a:custGeom>
              <a:avLst/>
              <a:gdLst>
                <a:gd name="T0" fmla="*/ 161 w 168"/>
                <a:gd name="T1" fmla="*/ 5 h 286"/>
                <a:gd name="T2" fmla="*/ 122 w 168"/>
                <a:gd name="T3" fmla="*/ 29 h 286"/>
                <a:gd name="T4" fmla="*/ 118 w 168"/>
                <a:gd name="T5" fmla="*/ 74 h 286"/>
                <a:gd name="T6" fmla="*/ 74 w 168"/>
                <a:gd name="T7" fmla="*/ 109 h 286"/>
                <a:gd name="T8" fmla="*/ 47 w 168"/>
                <a:gd name="T9" fmla="*/ 120 h 286"/>
                <a:gd name="T10" fmla="*/ 17 w 168"/>
                <a:gd name="T11" fmla="*/ 162 h 286"/>
                <a:gd name="T12" fmla="*/ 0 w 168"/>
                <a:gd name="T13" fmla="*/ 218 h 286"/>
                <a:gd name="T14" fmla="*/ 6 w 168"/>
                <a:gd name="T15" fmla="*/ 278 h 286"/>
                <a:gd name="T16" fmla="*/ 96 w 168"/>
                <a:gd name="T17" fmla="*/ 286 h 286"/>
                <a:gd name="T18" fmla="*/ 112 w 168"/>
                <a:gd name="T19" fmla="*/ 279 h 286"/>
                <a:gd name="T20" fmla="*/ 120 w 168"/>
                <a:gd name="T21" fmla="*/ 219 h 286"/>
                <a:gd name="T22" fmla="*/ 104 w 168"/>
                <a:gd name="T23" fmla="*/ 196 h 286"/>
                <a:gd name="T24" fmla="*/ 114 w 168"/>
                <a:gd name="T25" fmla="*/ 176 h 286"/>
                <a:gd name="T26" fmla="*/ 164 w 168"/>
                <a:gd name="T27" fmla="*/ 110 h 286"/>
                <a:gd name="T28" fmla="*/ 168 w 168"/>
                <a:gd name="T29" fmla="*/ 72 h 286"/>
                <a:gd name="T30" fmla="*/ 168 w 168"/>
                <a:gd name="T31" fmla="*/ 71 h 286"/>
                <a:gd name="T32" fmla="*/ 166 w 168"/>
                <a:gd name="T33" fmla="*/ 16 h 286"/>
                <a:gd name="T34" fmla="*/ 108 w 168"/>
                <a:gd name="T35" fmla="*/ 262 h 286"/>
                <a:gd name="T36" fmla="*/ 96 w 168"/>
                <a:gd name="T37" fmla="*/ 274 h 286"/>
                <a:gd name="T38" fmla="*/ 15 w 168"/>
                <a:gd name="T39" fmla="*/ 270 h 286"/>
                <a:gd name="T40" fmla="*/ 12 w 168"/>
                <a:gd name="T41" fmla="*/ 218 h 286"/>
                <a:gd name="T42" fmla="*/ 24 w 168"/>
                <a:gd name="T43" fmla="*/ 206 h 286"/>
                <a:gd name="T44" fmla="*/ 105 w 168"/>
                <a:gd name="T45" fmla="*/ 210 h 286"/>
                <a:gd name="T46" fmla="*/ 140 w 168"/>
                <a:gd name="T47" fmla="*/ 133 h 286"/>
                <a:gd name="T48" fmla="*/ 93 w 168"/>
                <a:gd name="T49" fmla="*/ 194 h 286"/>
                <a:gd name="T50" fmla="*/ 28 w 168"/>
                <a:gd name="T51" fmla="*/ 194 h 286"/>
                <a:gd name="T52" fmla="*/ 35 w 168"/>
                <a:gd name="T53" fmla="*/ 148 h 286"/>
                <a:gd name="T54" fmla="*/ 66 w 168"/>
                <a:gd name="T55" fmla="*/ 123 h 286"/>
                <a:gd name="T56" fmla="*/ 79 w 168"/>
                <a:gd name="T57" fmla="*/ 120 h 286"/>
                <a:gd name="T58" fmla="*/ 81 w 168"/>
                <a:gd name="T59" fmla="*/ 119 h 286"/>
                <a:gd name="T60" fmla="*/ 112 w 168"/>
                <a:gd name="T61" fmla="*/ 88 h 286"/>
                <a:gd name="T62" fmla="*/ 124 w 168"/>
                <a:gd name="T63" fmla="*/ 101 h 286"/>
                <a:gd name="T64" fmla="*/ 89 w 168"/>
                <a:gd name="T65" fmla="*/ 144 h 286"/>
                <a:gd name="T66" fmla="*/ 98 w 168"/>
                <a:gd name="T67" fmla="*/ 144 h 286"/>
                <a:gd name="T68" fmla="*/ 133 w 168"/>
                <a:gd name="T69" fmla="*/ 80 h 286"/>
                <a:gd name="T70" fmla="*/ 135 w 168"/>
                <a:gd name="T71" fmla="*/ 58 h 286"/>
                <a:gd name="T72" fmla="*/ 135 w 168"/>
                <a:gd name="T73" fmla="*/ 57 h 286"/>
                <a:gd name="T74" fmla="*/ 135 w 168"/>
                <a:gd name="T75" fmla="*/ 56 h 286"/>
                <a:gd name="T76" fmla="*/ 150 w 168"/>
                <a:gd name="T77" fmla="*/ 12 h 286"/>
                <a:gd name="T78" fmla="*/ 154 w 168"/>
                <a:gd name="T79" fmla="*/ 16 h 286"/>
                <a:gd name="T80" fmla="*/ 155 w 168"/>
                <a:gd name="T81" fmla="*/ 74 h 286"/>
                <a:gd name="T82" fmla="*/ 152 w 168"/>
                <a:gd name="T83" fmla="*/ 108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86">
                  <a:moveTo>
                    <a:pt x="166" y="16"/>
                  </a:moveTo>
                  <a:cubicBezTo>
                    <a:pt x="166" y="11"/>
                    <a:pt x="164" y="8"/>
                    <a:pt x="161" y="5"/>
                  </a:cubicBezTo>
                  <a:cubicBezTo>
                    <a:pt x="158" y="2"/>
                    <a:pt x="154" y="0"/>
                    <a:pt x="149" y="0"/>
                  </a:cubicBezTo>
                  <a:cubicBezTo>
                    <a:pt x="134" y="1"/>
                    <a:pt x="121" y="14"/>
                    <a:pt x="122" y="29"/>
                  </a:cubicBezTo>
                  <a:cubicBezTo>
                    <a:pt x="123" y="56"/>
                    <a:pt x="123" y="56"/>
                    <a:pt x="123" y="56"/>
                  </a:cubicBezTo>
                  <a:cubicBezTo>
                    <a:pt x="118" y="74"/>
                    <a:pt x="118" y="74"/>
                    <a:pt x="118" y="74"/>
                  </a:cubicBezTo>
                  <a:cubicBezTo>
                    <a:pt x="113" y="74"/>
                    <a:pt x="108" y="76"/>
                    <a:pt x="103" y="80"/>
                  </a:cubicBezTo>
                  <a:cubicBezTo>
                    <a:pt x="74" y="109"/>
                    <a:pt x="74" y="109"/>
                    <a:pt x="74" y="109"/>
                  </a:cubicBezTo>
                  <a:cubicBezTo>
                    <a:pt x="64" y="111"/>
                    <a:pt x="64" y="111"/>
                    <a:pt x="64" y="111"/>
                  </a:cubicBezTo>
                  <a:cubicBezTo>
                    <a:pt x="58" y="112"/>
                    <a:pt x="51" y="115"/>
                    <a:pt x="47" y="120"/>
                  </a:cubicBezTo>
                  <a:cubicBezTo>
                    <a:pt x="27" y="140"/>
                    <a:pt x="27" y="140"/>
                    <a:pt x="27" y="140"/>
                  </a:cubicBezTo>
                  <a:cubicBezTo>
                    <a:pt x="21" y="146"/>
                    <a:pt x="17" y="154"/>
                    <a:pt x="17" y="162"/>
                  </a:cubicBezTo>
                  <a:cubicBezTo>
                    <a:pt x="16" y="195"/>
                    <a:pt x="16" y="195"/>
                    <a:pt x="16" y="195"/>
                  </a:cubicBezTo>
                  <a:cubicBezTo>
                    <a:pt x="7" y="198"/>
                    <a:pt x="0" y="207"/>
                    <a:pt x="0" y="218"/>
                  </a:cubicBezTo>
                  <a:cubicBezTo>
                    <a:pt x="0" y="261"/>
                    <a:pt x="0" y="261"/>
                    <a:pt x="0" y="261"/>
                  </a:cubicBezTo>
                  <a:cubicBezTo>
                    <a:pt x="0" y="268"/>
                    <a:pt x="2" y="274"/>
                    <a:pt x="6" y="278"/>
                  </a:cubicBezTo>
                  <a:cubicBezTo>
                    <a:pt x="11" y="283"/>
                    <a:pt x="17" y="285"/>
                    <a:pt x="23" y="285"/>
                  </a:cubicBezTo>
                  <a:cubicBezTo>
                    <a:pt x="96" y="286"/>
                    <a:pt x="96" y="286"/>
                    <a:pt x="96" y="286"/>
                  </a:cubicBezTo>
                  <a:cubicBezTo>
                    <a:pt x="96" y="286"/>
                    <a:pt x="96" y="286"/>
                    <a:pt x="96" y="286"/>
                  </a:cubicBezTo>
                  <a:cubicBezTo>
                    <a:pt x="102" y="286"/>
                    <a:pt x="108" y="284"/>
                    <a:pt x="112" y="279"/>
                  </a:cubicBezTo>
                  <a:cubicBezTo>
                    <a:pt x="117" y="275"/>
                    <a:pt x="120" y="269"/>
                    <a:pt x="120" y="262"/>
                  </a:cubicBezTo>
                  <a:cubicBezTo>
                    <a:pt x="120" y="219"/>
                    <a:pt x="120" y="219"/>
                    <a:pt x="120" y="219"/>
                  </a:cubicBezTo>
                  <a:cubicBezTo>
                    <a:pt x="120" y="213"/>
                    <a:pt x="118" y="207"/>
                    <a:pt x="113" y="202"/>
                  </a:cubicBezTo>
                  <a:cubicBezTo>
                    <a:pt x="111" y="199"/>
                    <a:pt x="108" y="198"/>
                    <a:pt x="104" y="196"/>
                  </a:cubicBezTo>
                  <a:cubicBezTo>
                    <a:pt x="105" y="195"/>
                    <a:pt x="105" y="195"/>
                    <a:pt x="105" y="195"/>
                  </a:cubicBezTo>
                  <a:cubicBezTo>
                    <a:pt x="106" y="188"/>
                    <a:pt x="109" y="181"/>
                    <a:pt x="114" y="176"/>
                  </a:cubicBezTo>
                  <a:cubicBezTo>
                    <a:pt x="148" y="142"/>
                    <a:pt x="148" y="142"/>
                    <a:pt x="148" y="142"/>
                  </a:cubicBezTo>
                  <a:cubicBezTo>
                    <a:pt x="157" y="133"/>
                    <a:pt x="163" y="122"/>
                    <a:pt x="164" y="110"/>
                  </a:cubicBezTo>
                  <a:cubicBezTo>
                    <a:pt x="167" y="75"/>
                    <a:pt x="167" y="75"/>
                    <a:pt x="167" y="75"/>
                  </a:cubicBezTo>
                  <a:cubicBezTo>
                    <a:pt x="168" y="74"/>
                    <a:pt x="168" y="73"/>
                    <a:pt x="168" y="72"/>
                  </a:cubicBezTo>
                  <a:cubicBezTo>
                    <a:pt x="168" y="71"/>
                    <a:pt x="168" y="71"/>
                    <a:pt x="168" y="71"/>
                  </a:cubicBezTo>
                  <a:cubicBezTo>
                    <a:pt x="168" y="71"/>
                    <a:pt x="168" y="71"/>
                    <a:pt x="168" y="71"/>
                  </a:cubicBezTo>
                  <a:cubicBezTo>
                    <a:pt x="168" y="71"/>
                    <a:pt x="168" y="71"/>
                    <a:pt x="168" y="71"/>
                  </a:cubicBezTo>
                  <a:lnTo>
                    <a:pt x="166" y="16"/>
                  </a:lnTo>
                  <a:close/>
                  <a:moveTo>
                    <a:pt x="108" y="219"/>
                  </a:moveTo>
                  <a:cubicBezTo>
                    <a:pt x="108" y="262"/>
                    <a:pt x="108" y="262"/>
                    <a:pt x="108" y="262"/>
                  </a:cubicBezTo>
                  <a:cubicBezTo>
                    <a:pt x="108" y="265"/>
                    <a:pt x="106" y="268"/>
                    <a:pt x="104" y="271"/>
                  </a:cubicBezTo>
                  <a:cubicBezTo>
                    <a:pt x="102" y="273"/>
                    <a:pt x="99" y="274"/>
                    <a:pt x="96" y="274"/>
                  </a:cubicBezTo>
                  <a:cubicBezTo>
                    <a:pt x="23" y="273"/>
                    <a:pt x="23" y="273"/>
                    <a:pt x="23" y="273"/>
                  </a:cubicBezTo>
                  <a:cubicBezTo>
                    <a:pt x="20" y="273"/>
                    <a:pt x="17" y="272"/>
                    <a:pt x="15" y="270"/>
                  </a:cubicBezTo>
                  <a:cubicBezTo>
                    <a:pt x="13" y="267"/>
                    <a:pt x="12" y="264"/>
                    <a:pt x="12" y="261"/>
                  </a:cubicBezTo>
                  <a:cubicBezTo>
                    <a:pt x="12" y="218"/>
                    <a:pt x="12" y="218"/>
                    <a:pt x="12" y="218"/>
                  </a:cubicBezTo>
                  <a:cubicBezTo>
                    <a:pt x="12" y="211"/>
                    <a:pt x="17" y="206"/>
                    <a:pt x="24" y="206"/>
                  </a:cubicBezTo>
                  <a:cubicBezTo>
                    <a:pt x="24" y="206"/>
                    <a:pt x="24" y="206"/>
                    <a:pt x="24" y="206"/>
                  </a:cubicBezTo>
                  <a:cubicBezTo>
                    <a:pt x="96" y="207"/>
                    <a:pt x="96" y="207"/>
                    <a:pt x="96" y="207"/>
                  </a:cubicBezTo>
                  <a:cubicBezTo>
                    <a:pt x="100" y="207"/>
                    <a:pt x="102" y="208"/>
                    <a:pt x="105" y="210"/>
                  </a:cubicBezTo>
                  <a:cubicBezTo>
                    <a:pt x="107" y="213"/>
                    <a:pt x="108" y="216"/>
                    <a:pt x="108" y="219"/>
                  </a:cubicBezTo>
                  <a:close/>
                  <a:moveTo>
                    <a:pt x="140" y="133"/>
                  </a:moveTo>
                  <a:cubicBezTo>
                    <a:pt x="106" y="167"/>
                    <a:pt x="106" y="167"/>
                    <a:pt x="106" y="167"/>
                  </a:cubicBezTo>
                  <a:cubicBezTo>
                    <a:pt x="99" y="174"/>
                    <a:pt x="94" y="184"/>
                    <a:pt x="93" y="194"/>
                  </a:cubicBezTo>
                  <a:cubicBezTo>
                    <a:pt x="93" y="195"/>
                    <a:pt x="93" y="195"/>
                    <a:pt x="93" y="195"/>
                  </a:cubicBezTo>
                  <a:cubicBezTo>
                    <a:pt x="28" y="194"/>
                    <a:pt x="28" y="194"/>
                    <a:pt x="28" y="194"/>
                  </a:cubicBezTo>
                  <a:cubicBezTo>
                    <a:pt x="29" y="162"/>
                    <a:pt x="29" y="162"/>
                    <a:pt x="29" y="162"/>
                  </a:cubicBezTo>
                  <a:cubicBezTo>
                    <a:pt x="29" y="157"/>
                    <a:pt x="31" y="152"/>
                    <a:pt x="35" y="148"/>
                  </a:cubicBezTo>
                  <a:cubicBezTo>
                    <a:pt x="55" y="128"/>
                    <a:pt x="55" y="128"/>
                    <a:pt x="55" y="128"/>
                  </a:cubicBezTo>
                  <a:cubicBezTo>
                    <a:pt x="58" y="125"/>
                    <a:pt x="62" y="123"/>
                    <a:pt x="66" y="123"/>
                  </a:cubicBezTo>
                  <a:cubicBezTo>
                    <a:pt x="78" y="120"/>
                    <a:pt x="78" y="120"/>
                    <a:pt x="78" y="120"/>
                  </a:cubicBezTo>
                  <a:cubicBezTo>
                    <a:pt x="79" y="120"/>
                    <a:pt x="79" y="120"/>
                    <a:pt x="79" y="120"/>
                  </a:cubicBezTo>
                  <a:cubicBezTo>
                    <a:pt x="79" y="120"/>
                    <a:pt x="79" y="120"/>
                    <a:pt x="79" y="120"/>
                  </a:cubicBezTo>
                  <a:cubicBezTo>
                    <a:pt x="80" y="120"/>
                    <a:pt x="81" y="119"/>
                    <a:pt x="81" y="119"/>
                  </a:cubicBezTo>
                  <a:cubicBezTo>
                    <a:pt x="81" y="119"/>
                    <a:pt x="81" y="119"/>
                    <a:pt x="81" y="119"/>
                  </a:cubicBezTo>
                  <a:cubicBezTo>
                    <a:pt x="112" y="88"/>
                    <a:pt x="112" y="88"/>
                    <a:pt x="112" y="88"/>
                  </a:cubicBezTo>
                  <a:cubicBezTo>
                    <a:pt x="115" y="85"/>
                    <a:pt x="121" y="85"/>
                    <a:pt x="124" y="88"/>
                  </a:cubicBezTo>
                  <a:cubicBezTo>
                    <a:pt x="128" y="92"/>
                    <a:pt x="128" y="97"/>
                    <a:pt x="124" y="101"/>
                  </a:cubicBezTo>
                  <a:cubicBezTo>
                    <a:pt x="89" y="136"/>
                    <a:pt x="89" y="136"/>
                    <a:pt x="89" y="136"/>
                  </a:cubicBezTo>
                  <a:cubicBezTo>
                    <a:pt x="87" y="138"/>
                    <a:pt x="87" y="142"/>
                    <a:pt x="89" y="144"/>
                  </a:cubicBezTo>
                  <a:cubicBezTo>
                    <a:pt x="91" y="145"/>
                    <a:pt x="92" y="146"/>
                    <a:pt x="94" y="146"/>
                  </a:cubicBezTo>
                  <a:cubicBezTo>
                    <a:pt x="95" y="146"/>
                    <a:pt x="97" y="145"/>
                    <a:pt x="98" y="144"/>
                  </a:cubicBezTo>
                  <a:cubicBezTo>
                    <a:pt x="133" y="109"/>
                    <a:pt x="133" y="109"/>
                    <a:pt x="133" y="109"/>
                  </a:cubicBezTo>
                  <a:cubicBezTo>
                    <a:pt x="141" y="101"/>
                    <a:pt x="141" y="88"/>
                    <a:pt x="133" y="80"/>
                  </a:cubicBezTo>
                  <a:cubicBezTo>
                    <a:pt x="132" y="79"/>
                    <a:pt x="131" y="78"/>
                    <a:pt x="130" y="77"/>
                  </a:cubicBezTo>
                  <a:cubicBezTo>
                    <a:pt x="135" y="58"/>
                    <a:pt x="135" y="58"/>
                    <a:pt x="135" y="58"/>
                  </a:cubicBezTo>
                  <a:cubicBezTo>
                    <a:pt x="135" y="58"/>
                    <a:pt x="135" y="58"/>
                    <a:pt x="135" y="58"/>
                  </a:cubicBezTo>
                  <a:cubicBezTo>
                    <a:pt x="135" y="57"/>
                    <a:pt x="135" y="57"/>
                    <a:pt x="135" y="57"/>
                  </a:cubicBezTo>
                  <a:cubicBezTo>
                    <a:pt x="135" y="57"/>
                    <a:pt x="135" y="57"/>
                    <a:pt x="135" y="56"/>
                  </a:cubicBezTo>
                  <a:cubicBezTo>
                    <a:pt x="135" y="56"/>
                    <a:pt x="135" y="56"/>
                    <a:pt x="135" y="56"/>
                  </a:cubicBezTo>
                  <a:cubicBezTo>
                    <a:pt x="134" y="29"/>
                    <a:pt x="134" y="29"/>
                    <a:pt x="134" y="29"/>
                  </a:cubicBezTo>
                  <a:cubicBezTo>
                    <a:pt x="134" y="20"/>
                    <a:pt x="141" y="12"/>
                    <a:pt x="150" y="12"/>
                  </a:cubicBezTo>
                  <a:cubicBezTo>
                    <a:pt x="151" y="12"/>
                    <a:pt x="152" y="12"/>
                    <a:pt x="153" y="13"/>
                  </a:cubicBezTo>
                  <a:cubicBezTo>
                    <a:pt x="153" y="14"/>
                    <a:pt x="154" y="15"/>
                    <a:pt x="154" y="16"/>
                  </a:cubicBezTo>
                  <a:cubicBezTo>
                    <a:pt x="156" y="71"/>
                    <a:pt x="156" y="71"/>
                    <a:pt x="156" y="71"/>
                  </a:cubicBezTo>
                  <a:cubicBezTo>
                    <a:pt x="155" y="74"/>
                    <a:pt x="155" y="74"/>
                    <a:pt x="155" y="74"/>
                  </a:cubicBezTo>
                  <a:cubicBezTo>
                    <a:pt x="155" y="75"/>
                    <a:pt x="155" y="75"/>
                    <a:pt x="155" y="75"/>
                  </a:cubicBezTo>
                  <a:cubicBezTo>
                    <a:pt x="152" y="108"/>
                    <a:pt x="152" y="108"/>
                    <a:pt x="152" y="108"/>
                  </a:cubicBezTo>
                  <a:cubicBezTo>
                    <a:pt x="151" y="118"/>
                    <a:pt x="147" y="127"/>
                    <a:pt x="140"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66" name="Oval 6">
              <a:extLst>
                <a:ext uri="{FF2B5EF4-FFF2-40B4-BE49-F238E27FC236}">
                  <a16:creationId xmlns:a16="http://schemas.microsoft.com/office/drawing/2014/main" id="{AA2E1FAD-6A44-4033-A7D5-C52EBA38A76C}"/>
                </a:ext>
              </a:extLst>
            </p:cNvPr>
            <p:cNvSpPr>
              <a:spLocks noChangeArrowheads="1"/>
            </p:cNvSpPr>
            <p:nvPr/>
          </p:nvSpPr>
          <p:spPr bwMode="auto">
            <a:xfrm>
              <a:off x="891" y="2621"/>
              <a:ext cx="50" cy="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67" name="Freeform 7">
              <a:extLst>
                <a:ext uri="{FF2B5EF4-FFF2-40B4-BE49-F238E27FC236}">
                  <a16:creationId xmlns:a16="http://schemas.microsoft.com/office/drawing/2014/main" id="{6DEC0D48-86E1-474C-A02D-3BC62DF41E3B}"/>
                </a:ext>
              </a:extLst>
            </p:cNvPr>
            <p:cNvSpPr>
              <a:spLocks noEditPoints="1"/>
            </p:cNvSpPr>
            <p:nvPr/>
          </p:nvSpPr>
          <p:spPr bwMode="auto">
            <a:xfrm>
              <a:off x="257" y="2110"/>
              <a:ext cx="402" cy="683"/>
            </a:xfrm>
            <a:custGeom>
              <a:avLst/>
              <a:gdLst>
                <a:gd name="T0" fmla="*/ 151 w 168"/>
                <a:gd name="T1" fmla="*/ 162 h 286"/>
                <a:gd name="T2" fmla="*/ 121 w 168"/>
                <a:gd name="T3" fmla="*/ 120 h 286"/>
                <a:gd name="T4" fmla="*/ 94 w 168"/>
                <a:gd name="T5" fmla="*/ 109 h 286"/>
                <a:gd name="T6" fmla="*/ 50 w 168"/>
                <a:gd name="T7" fmla="*/ 74 h 286"/>
                <a:gd name="T8" fmla="*/ 46 w 168"/>
                <a:gd name="T9" fmla="*/ 29 h 286"/>
                <a:gd name="T10" fmla="*/ 7 w 168"/>
                <a:gd name="T11" fmla="*/ 5 h 286"/>
                <a:gd name="T12" fmla="*/ 0 w 168"/>
                <a:gd name="T13" fmla="*/ 71 h 286"/>
                <a:gd name="T14" fmla="*/ 0 w 168"/>
                <a:gd name="T15" fmla="*/ 71 h 286"/>
                <a:gd name="T16" fmla="*/ 1 w 168"/>
                <a:gd name="T17" fmla="*/ 75 h 286"/>
                <a:gd name="T18" fmla="*/ 20 w 168"/>
                <a:gd name="T19" fmla="*/ 142 h 286"/>
                <a:gd name="T20" fmla="*/ 63 w 168"/>
                <a:gd name="T21" fmla="*/ 195 h 286"/>
                <a:gd name="T22" fmla="*/ 55 w 168"/>
                <a:gd name="T23" fmla="*/ 202 h 286"/>
                <a:gd name="T24" fmla="*/ 48 w 168"/>
                <a:gd name="T25" fmla="*/ 262 h 286"/>
                <a:gd name="T26" fmla="*/ 72 w 168"/>
                <a:gd name="T27" fmla="*/ 286 h 286"/>
                <a:gd name="T28" fmla="*/ 145 w 168"/>
                <a:gd name="T29" fmla="*/ 285 h 286"/>
                <a:gd name="T30" fmla="*/ 168 w 168"/>
                <a:gd name="T31" fmla="*/ 261 h 286"/>
                <a:gd name="T32" fmla="*/ 152 w 168"/>
                <a:gd name="T33" fmla="*/ 195 h 286"/>
                <a:gd name="T34" fmla="*/ 28 w 168"/>
                <a:gd name="T35" fmla="*/ 133 h 286"/>
                <a:gd name="T36" fmla="*/ 13 w 168"/>
                <a:gd name="T37" fmla="*/ 75 h 286"/>
                <a:gd name="T38" fmla="*/ 12 w 168"/>
                <a:gd name="T39" fmla="*/ 71 h 286"/>
                <a:gd name="T40" fmla="*/ 15 w 168"/>
                <a:gd name="T41" fmla="*/ 13 h 286"/>
                <a:gd name="T42" fmla="*/ 34 w 168"/>
                <a:gd name="T43" fmla="*/ 29 h 286"/>
                <a:gd name="T44" fmla="*/ 33 w 168"/>
                <a:gd name="T45" fmla="*/ 56 h 286"/>
                <a:gd name="T46" fmla="*/ 33 w 168"/>
                <a:gd name="T47" fmla="*/ 58 h 286"/>
                <a:gd name="T48" fmla="*/ 38 w 168"/>
                <a:gd name="T49" fmla="*/ 77 h 286"/>
                <a:gd name="T50" fmla="*/ 35 w 168"/>
                <a:gd name="T51" fmla="*/ 109 h 286"/>
                <a:gd name="T52" fmla="*/ 74 w 168"/>
                <a:gd name="T53" fmla="*/ 146 h 286"/>
                <a:gd name="T54" fmla="*/ 79 w 168"/>
                <a:gd name="T55" fmla="*/ 136 h 286"/>
                <a:gd name="T56" fmla="*/ 44 w 168"/>
                <a:gd name="T57" fmla="*/ 88 h 286"/>
                <a:gd name="T58" fmla="*/ 87 w 168"/>
                <a:gd name="T59" fmla="*/ 119 h 286"/>
                <a:gd name="T60" fmla="*/ 89 w 168"/>
                <a:gd name="T61" fmla="*/ 120 h 286"/>
                <a:gd name="T62" fmla="*/ 90 w 168"/>
                <a:gd name="T63" fmla="*/ 120 h 286"/>
                <a:gd name="T64" fmla="*/ 113 w 168"/>
                <a:gd name="T65" fmla="*/ 128 h 286"/>
                <a:gd name="T66" fmla="*/ 139 w 168"/>
                <a:gd name="T67" fmla="*/ 162 h 286"/>
                <a:gd name="T68" fmla="*/ 75 w 168"/>
                <a:gd name="T69" fmla="*/ 195 h 286"/>
                <a:gd name="T70" fmla="*/ 62 w 168"/>
                <a:gd name="T71" fmla="*/ 167 h 286"/>
                <a:gd name="T72" fmla="*/ 145 w 168"/>
                <a:gd name="T73" fmla="*/ 273 h 286"/>
                <a:gd name="T74" fmla="*/ 64 w 168"/>
                <a:gd name="T75" fmla="*/ 271 h 286"/>
                <a:gd name="T76" fmla="*/ 60 w 168"/>
                <a:gd name="T77" fmla="*/ 219 h 286"/>
                <a:gd name="T78" fmla="*/ 72 w 168"/>
                <a:gd name="T79" fmla="*/ 207 h 286"/>
                <a:gd name="T80" fmla="*/ 144 w 168"/>
                <a:gd name="T81" fmla="*/ 206 h 286"/>
                <a:gd name="T82" fmla="*/ 156 w 168"/>
                <a:gd name="T83" fmla="*/ 26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68" h="286">
                  <a:moveTo>
                    <a:pt x="152" y="195"/>
                  </a:moveTo>
                  <a:cubicBezTo>
                    <a:pt x="151" y="162"/>
                    <a:pt x="151" y="162"/>
                    <a:pt x="151" y="162"/>
                  </a:cubicBezTo>
                  <a:cubicBezTo>
                    <a:pt x="151" y="154"/>
                    <a:pt x="147" y="146"/>
                    <a:pt x="141" y="140"/>
                  </a:cubicBezTo>
                  <a:cubicBezTo>
                    <a:pt x="121" y="120"/>
                    <a:pt x="121" y="120"/>
                    <a:pt x="121" y="120"/>
                  </a:cubicBezTo>
                  <a:cubicBezTo>
                    <a:pt x="117" y="115"/>
                    <a:pt x="110" y="112"/>
                    <a:pt x="104" y="111"/>
                  </a:cubicBezTo>
                  <a:cubicBezTo>
                    <a:pt x="94" y="109"/>
                    <a:pt x="94" y="109"/>
                    <a:pt x="94" y="109"/>
                  </a:cubicBezTo>
                  <a:cubicBezTo>
                    <a:pt x="65" y="80"/>
                    <a:pt x="65" y="80"/>
                    <a:pt x="65" y="80"/>
                  </a:cubicBezTo>
                  <a:cubicBezTo>
                    <a:pt x="60" y="76"/>
                    <a:pt x="55" y="74"/>
                    <a:pt x="50" y="74"/>
                  </a:cubicBezTo>
                  <a:cubicBezTo>
                    <a:pt x="45" y="56"/>
                    <a:pt x="45" y="56"/>
                    <a:pt x="45" y="56"/>
                  </a:cubicBezTo>
                  <a:cubicBezTo>
                    <a:pt x="46" y="29"/>
                    <a:pt x="46" y="29"/>
                    <a:pt x="46" y="29"/>
                  </a:cubicBezTo>
                  <a:cubicBezTo>
                    <a:pt x="47" y="14"/>
                    <a:pt x="34" y="1"/>
                    <a:pt x="18" y="0"/>
                  </a:cubicBezTo>
                  <a:cubicBezTo>
                    <a:pt x="14" y="0"/>
                    <a:pt x="10" y="2"/>
                    <a:pt x="7" y="5"/>
                  </a:cubicBezTo>
                  <a:cubicBezTo>
                    <a:pt x="4" y="8"/>
                    <a:pt x="2" y="11"/>
                    <a:pt x="2" y="16"/>
                  </a:cubicBezTo>
                  <a:cubicBezTo>
                    <a:pt x="0" y="71"/>
                    <a:pt x="0" y="71"/>
                    <a:pt x="0" y="71"/>
                  </a:cubicBezTo>
                  <a:cubicBezTo>
                    <a:pt x="0" y="71"/>
                    <a:pt x="0" y="71"/>
                    <a:pt x="0" y="71"/>
                  </a:cubicBezTo>
                  <a:cubicBezTo>
                    <a:pt x="0" y="71"/>
                    <a:pt x="0" y="71"/>
                    <a:pt x="0" y="71"/>
                  </a:cubicBezTo>
                  <a:cubicBezTo>
                    <a:pt x="0" y="72"/>
                    <a:pt x="0" y="72"/>
                    <a:pt x="0" y="72"/>
                  </a:cubicBezTo>
                  <a:cubicBezTo>
                    <a:pt x="0" y="73"/>
                    <a:pt x="0" y="74"/>
                    <a:pt x="1" y="75"/>
                  </a:cubicBezTo>
                  <a:cubicBezTo>
                    <a:pt x="4" y="110"/>
                    <a:pt x="4" y="110"/>
                    <a:pt x="4" y="110"/>
                  </a:cubicBezTo>
                  <a:cubicBezTo>
                    <a:pt x="6" y="122"/>
                    <a:pt x="11" y="133"/>
                    <a:pt x="20" y="142"/>
                  </a:cubicBezTo>
                  <a:cubicBezTo>
                    <a:pt x="54" y="176"/>
                    <a:pt x="54" y="176"/>
                    <a:pt x="54" y="176"/>
                  </a:cubicBezTo>
                  <a:cubicBezTo>
                    <a:pt x="59" y="181"/>
                    <a:pt x="62" y="188"/>
                    <a:pt x="63" y="195"/>
                  </a:cubicBezTo>
                  <a:cubicBezTo>
                    <a:pt x="64" y="196"/>
                    <a:pt x="64" y="196"/>
                    <a:pt x="64" y="196"/>
                  </a:cubicBezTo>
                  <a:cubicBezTo>
                    <a:pt x="60" y="197"/>
                    <a:pt x="57" y="199"/>
                    <a:pt x="55" y="202"/>
                  </a:cubicBezTo>
                  <a:cubicBezTo>
                    <a:pt x="50" y="207"/>
                    <a:pt x="48" y="213"/>
                    <a:pt x="48" y="219"/>
                  </a:cubicBezTo>
                  <a:cubicBezTo>
                    <a:pt x="48" y="262"/>
                    <a:pt x="48" y="262"/>
                    <a:pt x="48" y="262"/>
                  </a:cubicBezTo>
                  <a:cubicBezTo>
                    <a:pt x="49" y="269"/>
                    <a:pt x="51" y="275"/>
                    <a:pt x="56" y="279"/>
                  </a:cubicBezTo>
                  <a:cubicBezTo>
                    <a:pt x="60" y="284"/>
                    <a:pt x="66" y="286"/>
                    <a:pt x="72" y="286"/>
                  </a:cubicBezTo>
                  <a:cubicBezTo>
                    <a:pt x="72" y="286"/>
                    <a:pt x="72" y="286"/>
                    <a:pt x="72" y="286"/>
                  </a:cubicBezTo>
                  <a:cubicBezTo>
                    <a:pt x="145" y="285"/>
                    <a:pt x="145" y="285"/>
                    <a:pt x="145" y="285"/>
                  </a:cubicBezTo>
                  <a:cubicBezTo>
                    <a:pt x="151" y="285"/>
                    <a:pt x="157" y="283"/>
                    <a:pt x="162" y="278"/>
                  </a:cubicBezTo>
                  <a:cubicBezTo>
                    <a:pt x="166" y="274"/>
                    <a:pt x="168" y="268"/>
                    <a:pt x="168" y="261"/>
                  </a:cubicBezTo>
                  <a:cubicBezTo>
                    <a:pt x="168" y="218"/>
                    <a:pt x="168" y="218"/>
                    <a:pt x="168" y="218"/>
                  </a:cubicBezTo>
                  <a:cubicBezTo>
                    <a:pt x="168" y="207"/>
                    <a:pt x="161" y="198"/>
                    <a:pt x="152" y="195"/>
                  </a:cubicBezTo>
                  <a:close/>
                  <a:moveTo>
                    <a:pt x="62" y="167"/>
                  </a:moveTo>
                  <a:cubicBezTo>
                    <a:pt x="28" y="133"/>
                    <a:pt x="28" y="133"/>
                    <a:pt x="28" y="133"/>
                  </a:cubicBezTo>
                  <a:cubicBezTo>
                    <a:pt x="21" y="127"/>
                    <a:pt x="17" y="118"/>
                    <a:pt x="16" y="108"/>
                  </a:cubicBezTo>
                  <a:cubicBezTo>
                    <a:pt x="13" y="75"/>
                    <a:pt x="13" y="75"/>
                    <a:pt x="13" y="75"/>
                  </a:cubicBezTo>
                  <a:cubicBezTo>
                    <a:pt x="13" y="75"/>
                    <a:pt x="13" y="75"/>
                    <a:pt x="13" y="74"/>
                  </a:cubicBezTo>
                  <a:cubicBezTo>
                    <a:pt x="12" y="71"/>
                    <a:pt x="12" y="71"/>
                    <a:pt x="12" y="71"/>
                  </a:cubicBezTo>
                  <a:cubicBezTo>
                    <a:pt x="14" y="16"/>
                    <a:pt x="14" y="16"/>
                    <a:pt x="14" y="16"/>
                  </a:cubicBezTo>
                  <a:cubicBezTo>
                    <a:pt x="14" y="15"/>
                    <a:pt x="15" y="14"/>
                    <a:pt x="15" y="13"/>
                  </a:cubicBezTo>
                  <a:cubicBezTo>
                    <a:pt x="16" y="12"/>
                    <a:pt x="17" y="12"/>
                    <a:pt x="18" y="12"/>
                  </a:cubicBezTo>
                  <a:cubicBezTo>
                    <a:pt x="27" y="12"/>
                    <a:pt x="34" y="20"/>
                    <a:pt x="34" y="29"/>
                  </a:cubicBezTo>
                  <a:cubicBezTo>
                    <a:pt x="33" y="56"/>
                    <a:pt x="33" y="56"/>
                    <a:pt x="33" y="56"/>
                  </a:cubicBezTo>
                  <a:cubicBezTo>
                    <a:pt x="33" y="56"/>
                    <a:pt x="33" y="56"/>
                    <a:pt x="33" y="56"/>
                  </a:cubicBezTo>
                  <a:cubicBezTo>
                    <a:pt x="33" y="57"/>
                    <a:pt x="33" y="57"/>
                    <a:pt x="33" y="57"/>
                  </a:cubicBezTo>
                  <a:cubicBezTo>
                    <a:pt x="33" y="57"/>
                    <a:pt x="33" y="57"/>
                    <a:pt x="33" y="58"/>
                  </a:cubicBezTo>
                  <a:cubicBezTo>
                    <a:pt x="33" y="58"/>
                    <a:pt x="33" y="58"/>
                    <a:pt x="33" y="58"/>
                  </a:cubicBezTo>
                  <a:cubicBezTo>
                    <a:pt x="38" y="77"/>
                    <a:pt x="38" y="77"/>
                    <a:pt x="38" y="77"/>
                  </a:cubicBezTo>
                  <a:cubicBezTo>
                    <a:pt x="37" y="78"/>
                    <a:pt x="36" y="79"/>
                    <a:pt x="35" y="80"/>
                  </a:cubicBezTo>
                  <a:cubicBezTo>
                    <a:pt x="27" y="88"/>
                    <a:pt x="27" y="101"/>
                    <a:pt x="35" y="109"/>
                  </a:cubicBezTo>
                  <a:cubicBezTo>
                    <a:pt x="70" y="144"/>
                    <a:pt x="70" y="144"/>
                    <a:pt x="70" y="144"/>
                  </a:cubicBezTo>
                  <a:cubicBezTo>
                    <a:pt x="71" y="145"/>
                    <a:pt x="73" y="146"/>
                    <a:pt x="74" y="146"/>
                  </a:cubicBezTo>
                  <a:cubicBezTo>
                    <a:pt x="76" y="146"/>
                    <a:pt x="77" y="145"/>
                    <a:pt x="79" y="144"/>
                  </a:cubicBezTo>
                  <a:cubicBezTo>
                    <a:pt x="81" y="142"/>
                    <a:pt x="81" y="138"/>
                    <a:pt x="79" y="136"/>
                  </a:cubicBezTo>
                  <a:cubicBezTo>
                    <a:pt x="44" y="101"/>
                    <a:pt x="44" y="101"/>
                    <a:pt x="44" y="101"/>
                  </a:cubicBezTo>
                  <a:cubicBezTo>
                    <a:pt x="40" y="97"/>
                    <a:pt x="40" y="92"/>
                    <a:pt x="44" y="88"/>
                  </a:cubicBezTo>
                  <a:cubicBezTo>
                    <a:pt x="47" y="85"/>
                    <a:pt x="53" y="85"/>
                    <a:pt x="56" y="88"/>
                  </a:cubicBezTo>
                  <a:cubicBezTo>
                    <a:pt x="87" y="119"/>
                    <a:pt x="87" y="119"/>
                    <a:pt x="87" y="119"/>
                  </a:cubicBezTo>
                  <a:cubicBezTo>
                    <a:pt x="87" y="119"/>
                    <a:pt x="87" y="119"/>
                    <a:pt x="87" y="119"/>
                  </a:cubicBezTo>
                  <a:cubicBezTo>
                    <a:pt x="87" y="119"/>
                    <a:pt x="88" y="120"/>
                    <a:pt x="89" y="120"/>
                  </a:cubicBezTo>
                  <a:cubicBezTo>
                    <a:pt x="89" y="120"/>
                    <a:pt x="89" y="120"/>
                    <a:pt x="89" y="120"/>
                  </a:cubicBezTo>
                  <a:cubicBezTo>
                    <a:pt x="89" y="120"/>
                    <a:pt x="89" y="120"/>
                    <a:pt x="90" y="120"/>
                  </a:cubicBezTo>
                  <a:cubicBezTo>
                    <a:pt x="102" y="123"/>
                    <a:pt x="102" y="123"/>
                    <a:pt x="102" y="123"/>
                  </a:cubicBezTo>
                  <a:cubicBezTo>
                    <a:pt x="106" y="123"/>
                    <a:pt x="110" y="125"/>
                    <a:pt x="113" y="128"/>
                  </a:cubicBezTo>
                  <a:cubicBezTo>
                    <a:pt x="133" y="148"/>
                    <a:pt x="133" y="148"/>
                    <a:pt x="133" y="148"/>
                  </a:cubicBezTo>
                  <a:cubicBezTo>
                    <a:pt x="137" y="152"/>
                    <a:pt x="139" y="157"/>
                    <a:pt x="139" y="162"/>
                  </a:cubicBezTo>
                  <a:cubicBezTo>
                    <a:pt x="140" y="194"/>
                    <a:pt x="140" y="194"/>
                    <a:pt x="140" y="194"/>
                  </a:cubicBezTo>
                  <a:cubicBezTo>
                    <a:pt x="75" y="195"/>
                    <a:pt x="75" y="195"/>
                    <a:pt x="75" y="195"/>
                  </a:cubicBezTo>
                  <a:cubicBezTo>
                    <a:pt x="75" y="194"/>
                    <a:pt x="75" y="194"/>
                    <a:pt x="75" y="194"/>
                  </a:cubicBezTo>
                  <a:cubicBezTo>
                    <a:pt x="74" y="184"/>
                    <a:pt x="69" y="174"/>
                    <a:pt x="62" y="167"/>
                  </a:cubicBezTo>
                  <a:close/>
                  <a:moveTo>
                    <a:pt x="153" y="270"/>
                  </a:moveTo>
                  <a:cubicBezTo>
                    <a:pt x="151" y="272"/>
                    <a:pt x="148" y="273"/>
                    <a:pt x="145" y="273"/>
                  </a:cubicBezTo>
                  <a:cubicBezTo>
                    <a:pt x="72" y="274"/>
                    <a:pt x="72" y="274"/>
                    <a:pt x="72" y="274"/>
                  </a:cubicBezTo>
                  <a:cubicBezTo>
                    <a:pt x="69" y="274"/>
                    <a:pt x="66" y="273"/>
                    <a:pt x="64" y="271"/>
                  </a:cubicBezTo>
                  <a:cubicBezTo>
                    <a:pt x="62" y="268"/>
                    <a:pt x="60" y="265"/>
                    <a:pt x="60" y="262"/>
                  </a:cubicBezTo>
                  <a:cubicBezTo>
                    <a:pt x="60" y="219"/>
                    <a:pt x="60" y="219"/>
                    <a:pt x="60" y="219"/>
                  </a:cubicBezTo>
                  <a:cubicBezTo>
                    <a:pt x="60" y="216"/>
                    <a:pt x="61" y="213"/>
                    <a:pt x="63" y="210"/>
                  </a:cubicBezTo>
                  <a:cubicBezTo>
                    <a:pt x="66" y="208"/>
                    <a:pt x="68" y="207"/>
                    <a:pt x="72" y="207"/>
                  </a:cubicBezTo>
                  <a:cubicBezTo>
                    <a:pt x="144" y="206"/>
                    <a:pt x="144" y="206"/>
                    <a:pt x="144" y="206"/>
                  </a:cubicBezTo>
                  <a:cubicBezTo>
                    <a:pt x="144" y="206"/>
                    <a:pt x="144" y="206"/>
                    <a:pt x="144" y="206"/>
                  </a:cubicBezTo>
                  <a:cubicBezTo>
                    <a:pt x="151" y="206"/>
                    <a:pt x="156" y="211"/>
                    <a:pt x="156" y="218"/>
                  </a:cubicBezTo>
                  <a:cubicBezTo>
                    <a:pt x="156" y="261"/>
                    <a:pt x="156" y="261"/>
                    <a:pt x="156" y="261"/>
                  </a:cubicBezTo>
                  <a:cubicBezTo>
                    <a:pt x="156" y="264"/>
                    <a:pt x="155" y="267"/>
                    <a:pt x="153" y="27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68" name="Oval 8">
              <a:extLst>
                <a:ext uri="{FF2B5EF4-FFF2-40B4-BE49-F238E27FC236}">
                  <a16:creationId xmlns:a16="http://schemas.microsoft.com/office/drawing/2014/main" id="{D31B4F79-ECC7-4372-81CD-1C8F8169B4BC}"/>
                </a:ext>
              </a:extLst>
            </p:cNvPr>
            <p:cNvSpPr>
              <a:spLocks noChangeArrowheads="1"/>
            </p:cNvSpPr>
            <p:nvPr/>
          </p:nvSpPr>
          <p:spPr bwMode="auto">
            <a:xfrm>
              <a:off x="410" y="2621"/>
              <a:ext cx="51" cy="48"/>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69" name="Freeform 9">
              <a:extLst>
                <a:ext uri="{FF2B5EF4-FFF2-40B4-BE49-F238E27FC236}">
                  <a16:creationId xmlns:a16="http://schemas.microsoft.com/office/drawing/2014/main" id="{4C3F098C-4ED4-49C1-A513-8B2432A8B388}"/>
                </a:ext>
              </a:extLst>
            </p:cNvPr>
            <p:cNvSpPr>
              <a:spLocks noEditPoints="1"/>
            </p:cNvSpPr>
            <p:nvPr/>
          </p:nvSpPr>
          <p:spPr bwMode="auto">
            <a:xfrm>
              <a:off x="453" y="1933"/>
              <a:ext cx="445" cy="447"/>
            </a:xfrm>
            <a:custGeom>
              <a:avLst/>
              <a:gdLst>
                <a:gd name="T0" fmla="*/ 21 w 186"/>
                <a:gd name="T1" fmla="*/ 154 h 187"/>
                <a:gd name="T2" fmla="*/ 72 w 186"/>
                <a:gd name="T3" fmla="*/ 163 h 187"/>
                <a:gd name="T4" fmla="*/ 114 w 186"/>
                <a:gd name="T5" fmla="*/ 163 h 187"/>
                <a:gd name="T6" fmla="*/ 165 w 186"/>
                <a:gd name="T7" fmla="*/ 154 h 187"/>
                <a:gd name="T8" fmla="*/ 186 w 186"/>
                <a:gd name="T9" fmla="*/ 101 h 187"/>
                <a:gd name="T10" fmla="*/ 165 w 186"/>
                <a:gd name="T11" fmla="*/ 51 h 187"/>
                <a:gd name="T12" fmla="*/ 114 w 186"/>
                <a:gd name="T13" fmla="*/ 24 h 187"/>
                <a:gd name="T14" fmla="*/ 72 w 186"/>
                <a:gd name="T15" fmla="*/ 24 h 187"/>
                <a:gd name="T16" fmla="*/ 21 w 186"/>
                <a:gd name="T17" fmla="*/ 51 h 187"/>
                <a:gd name="T18" fmla="*/ 0 w 186"/>
                <a:gd name="T19" fmla="*/ 101 h 187"/>
                <a:gd name="T20" fmla="*/ 28 w 186"/>
                <a:gd name="T21" fmla="*/ 85 h 187"/>
                <a:gd name="T22" fmla="*/ 32 w 186"/>
                <a:gd name="T23" fmla="*/ 83 h 187"/>
                <a:gd name="T24" fmla="*/ 42 w 186"/>
                <a:gd name="T25" fmla="*/ 61 h 187"/>
                <a:gd name="T26" fmla="*/ 42 w 186"/>
                <a:gd name="T27" fmla="*/ 56 h 187"/>
                <a:gd name="T28" fmla="*/ 41 w 186"/>
                <a:gd name="T29" fmla="*/ 53 h 187"/>
                <a:gd name="T30" fmla="*/ 53 w 186"/>
                <a:gd name="T31" fmla="*/ 41 h 187"/>
                <a:gd name="T32" fmla="*/ 57 w 186"/>
                <a:gd name="T33" fmla="*/ 43 h 187"/>
                <a:gd name="T34" fmla="*/ 80 w 186"/>
                <a:gd name="T35" fmla="*/ 34 h 187"/>
                <a:gd name="T36" fmla="*/ 82 w 186"/>
                <a:gd name="T37" fmla="*/ 33 h 187"/>
                <a:gd name="T38" fmla="*/ 84 w 186"/>
                <a:gd name="T39" fmla="*/ 31 h 187"/>
                <a:gd name="T40" fmla="*/ 84 w 186"/>
                <a:gd name="T41" fmla="*/ 28 h 187"/>
                <a:gd name="T42" fmla="*/ 102 w 186"/>
                <a:gd name="T43" fmla="*/ 13 h 187"/>
                <a:gd name="T44" fmla="*/ 102 w 186"/>
                <a:gd name="T45" fmla="*/ 30 h 187"/>
                <a:gd name="T46" fmla="*/ 103 w 186"/>
                <a:gd name="T47" fmla="*/ 32 h 187"/>
                <a:gd name="T48" fmla="*/ 105 w 186"/>
                <a:gd name="T49" fmla="*/ 34 h 187"/>
                <a:gd name="T50" fmla="*/ 127 w 186"/>
                <a:gd name="T51" fmla="*/ 43 h 187"/>
                <a:gd name="T52" fmla="*/ 131 w 186"/>
                <a:gd name="T53" fmla="*/ 43 h 187"/>
                <a:gd name="T54" fmla="*/ 156 w 186"/>
                <a:gd name="T55" fmla="*/ 41 h 187"/>
                <a:gd name="T56" fmla="*/ 145 w 186"/>
                <a:gd name="T57" fmla="*/ 54 h 187"/>
                <a:gd name="T58" fmla="*/ 144 w 186"/>
                <a:gd name="T59" fmla="*/ 60 h 187"/>
                <a:gd name="T60" fmla="*/ 153 w 186"/>
                <a:gd name="T61" fmla="*/ 82 h 187"/>
                <a:gd name="T62" fmla="*/ 156 w 186"/>
                <a:gd name="T63" fmla="*/ 84 h 187"/>
                <a:gd name="T64" fmla="*/ 174 w 186"/>
                <a:gd name="T65" fmla="*/ 85 h 187"/>
                <a:gd name="T66" fmla="*/ 158 w 186"/>
                <a:gd name="T67" fmla="*/ 102 h 187"/>
                <a:gd name="T68" fmla="*/ 155 w 186"/>
                <a:gd name="T69" fmla="*/ 103 h 187"/>
                <a:gd name="T70" fmla="*/ 153 w 186"/>
                <a:gd name="T71" fmla="*/ 104 h 187"/>
                <a:gd name="T72" fmla="*/ 144 w 186"/>
                <a:gd name="T73" fmla="*/ 126 h 187"/>
                <a:gd name="T74" fmla="*/ 144 w 186"/>
                <a:gd name="T75" fmla="*/ 131 h 187"/>
                <a:gd name="T76" fmla="*/ 145 w 186"/>
                <a:gd name="T77" fmla="*/ 133 h 187"/>
                <a:gd name="T78" fmla="*/ 133 w 186"/>
                <a:gd name="T79" fmla="*/ 145 h 187"/>
                <a:gd name="T80" fmla="*/ 131 w 186"/>
                <a:gd name="T81" fmla="*/ 144 h 187"/>
                <a:gd name="T82" fmla="*/ 125 w 186"/>
                <a:gd name="T83" fmla="*/ 144 h 187"/>
                <a:gd name="T84" fmla="*/ 104 w 186"/>
                <a:gd name="T85" fmla="*/ 153 h 187"/>
                <a:gd name="T86" fmla="*/ 102 w 186"/>
                <a:gd name="T87" fmla="*/ 155 h 187"/>
                <a:gd name="T88" fmla="*/ 102 w 186"/>
                <a:gd name="T89" fmla="*/ 158 h 187"/>
                <a:gd name="T90" fmla="*/ 84 w 186"/>
                <a:gd name="T91" fmla="*/ 158 h 187"/>
                <a:gd name="T92" fmla="*/ 84 w 186"/>
                <a:gd name="T93" fmla="*/ 155 h 187"/>
                <a:gd name="T94" fmla="*/ 82 w 186"/>
                <a:gd name="T95" fmla="*/ 153 h 187"/>
                <a:gd name="T96" fmla="*/ 61 w 186"/>
                <a:gd name="T97" fmla="*/ 144 h 187"/>
                <a:gd name="T98" fmla="*/ 55 w 186"/>
                <a:gd name="T99" fmla="*/ 144 h 187"/>
                <a:gd name="T100" fmla="*/ 53 w 186"/>
                <a:gd name="T101" fmla="*/ 145 h 187"/>
                <a:gd name="T102" fmla="*/ 41 w 186"/>
                <a:gd name="T103" fmla="*/ 133 h 187"/>
                <a:gd name="T104" fmla="*/ 42 w 186"/>
                <a:gd name="T105" fmla="*/ 131 h 187"/>
                <a:gd name="T106" fmla="*/ 42 w 186"/>
                <a:gd name="T107" fmla="*/ 126 h 187"/>
                <a:gd name="T108" fmla="*/ 33 w 186"/>
                <a:gd name="T109" fmla="*/ 105 h 187"/>
                <a:gd name="T110" fmla="*/ 31 w 186"/>
                <a:gd name="T111" fmla="*/ 103 h 187"/>
                <a:gd name="T112" fmla="*/ 28 w 186"/>
                <a:gd name="T113" fmla="*/ 102 h 187"/>
                <a:gd name="T114" fmla="*/ 12 w 186"/>
                <a:gd name="T115" fmla="*/ 85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86" h="187">
                  <a:moveTo>
                    <a:pt x="12" y="114"/>
                  </a:moveTo>
                  <a:cubicBezTo>
                    <a:pt x="24" y="114"/>
                    <a:pt x="24" y="114"/>
                    <a:pt x="24" y="114"/>
                  </a:cubicBezTo>
                  <a:cubicBezTo>
                    <a:pt x="25" y="119"/>
                    <a:pt x="27" y="123"/>
                    <a:pt x="29" y="128"/>
                  </a:cubicBezTo>
                  <a:cubicBezTo>
                    <a:pt x="21" y="136"/>
                    <a:pt x="21" y="136"/>
                    <a:pt x="21" y="136"/>
                  </a:cubicBezTo>
                  <a:cubicBezTo>
                    <a:pt x="16" y="141"/>
                    <a:pt x="16" y="149"/>
                    <a:pt x="21" y="154"/>
                  </a:cubicBezTo>
                  <a:cubicBezTo>
                    <a:pt x="33" y="165"/>
                    <a:pt x="33" y="165"/>
                    <a:pt x="33" y="165"/>
                  </a:cubicBezTo>
                  <a:cubicBezTo>
                    <a:pt x="35" y="167"/>
                    <a:pt x="38" y="169"/>
                    <a:pt x="42" y="169"/>
                  </a:cubicBezTo>
                  <a:cubicBezTo>
                    <a:pt x="45" y="169"/>
                    <a:pt x="48" y="167"/>
                    <a:pt x="50" y="165"/>
                  </a:cubicBezTo>
                  <a:cubicBezTo>
                    <a:pt x="58" y="157"/>
                    <a:pt x="58" y="157"/>
                    <a:pt x="58" y="157"/>
                  </a:cubicBezTo>
                  <a:cubicBezTo>
                    <a:pt x="63" y="159"/>
                    <a:pt x="68" y="161"/>
                    <a:pt x="72" y="163"/>
                  </a:cubicBezTo>
                  <a:cubicBezTo>
                    <a:pt x="72" y="174"/>
                    <a:pt x="72" y="174"/>
                    <a:pt x="72" y="174"/>
                  </a:cubicBezTo>
                  <a:cubicBezTo>
                    <a:pt x="72" y="181"/>
                    <a:pt x="78" y="187"/>
                    <a:pt x="85" y="187"/>
                  </a:cubicBezTo>
                  <a:cubicBezTo>
                    <a:pt x="101" y="187"/>
                    <a:pt x="101" y="187"/>
                    <a:pt x="101" y="187"/>
                  </a:cubicBezTo>
                  <a:cubicBezTo>
                    <a:pt x="108" y="187"/>
                    <a:pt x="114" y="181"/>
                    <a:pt x="114" y="174"/>
                  </a:cubicBezTo>
                  <a:cubicBezTo>
                    <a:pt x="114" y="163"/>
                    <a:pt x="114" y="163"/>
                    <a:pt x="114" y="163"/>
                  </a:cubicBezTo>
                  <a:cubicBezTo>
                    <a:pt x="118" y="161"/>
                    <a:pt x="123" y="159"/>
                    <a:pt x="128" y="157"/>
                  </a:cubicBezTo>
                  <a:cubicBezTo>
                    <a:pt x="136" y="165"/>
                    <a:pt x="136" y="165"/>
                    <a:pt x="136" y="165"/>
                  </a:cubicBezTo>
                  <a:cubicBezTo>
                    <a:pt x="138" y="167"/>
                    <a:pt x="141" y="169"/>
                    <a:pt x="144" y="169"/>
                  </a:cubicBezTo>
                  <a:cubicBezTo>
                    <a:pt x="148" y="169"/>
                    <a:pt x="151" y="167"/>
                    <a:pt x="153" y="165"/>
                  </a:cubicBezTo>
                  <a:cubicBezTo>
                    <a:pt x="165" y="154"/>
                    <a:pt x="165" y="154"/>
                    <a:pt x="165" y="154"/>
                  </a:cubicBezTo>
                  <a:cubicBezTo>
                    <a:pt x="170" y="149"/>
                    <a:pt x="170" y="141"/>
                    <a:pt x="165" y="136"/>
                  </a:cubicBezTo>
                  <a:cubicBezTo>
                    <a:pt x="157" y="128"/>
                    <a:pt x="157" y="128"/>
                    <a:pt x="157" y="128"/>
                  </a:cubicBezTo>
                  <a:cubicBezTo>
                    <a:pt x="159" y="123"/>
                    <a:pt x="161" y="119"/>
                    <a:pt x="162" y="114"/>
                  </a:cubicBezTo>
                  <a:cubicBezTo>
                    <a:pt x="174" y="114"/>
                    <a:pt x="174" y="114"/>
                    <a:pt x="174" y="114"/>
                  </a:cubicBezTo>
                  <a:cubicBezTo>
                    <a:pt x="181" y="114"/>
                    <a:pt x="186" y="108"/>
                    <a:pt x="186" y="101"/>
                  </a:cubicBezTo>
                  <a:cubicBezTo>
                    <a:pt x="186" y="85"/>
                    <a:pt x="186" y="85"/>
                    <a:pt x="186" y="85"/>
                  </a:cubicBezTo>
                  <a:cubicBezTo>
                    <a:pt x="186" y="78"/>
                    <a:pt x="181" y="73"/>
                    <a:pt x="174" y="73"/>
                  </a:cubicBezTo>
                  <a:cubicBezTo>
                    <a:pt x="162" y="73"/>
                    <a:pt x="162" y="73"/>
                    <a:pt x="162" y="73"/>
                  </a:cubicBezTo>
                  <a:cubicBezTo>
                    <a:pt x="161" y="68"/>
                    <a:pt x="159" y="63"/>
                    <a:pt x="157" y="59"/>
                  </a:cubicBezTo>
                  <a:cubicBezTo>
                    <a:pt x="165" y="51"/>
                    <a:pt x="165" y="51"/>
                    <a:pt x="165" y="51"/>
                  </a:cubicBezTo>
                  <a:cubicBezTo>
                    <a:pt x="170" y="46"/>
                    <a:pt x="170" y="38"/>
                    <a:pt x="165" y="33"/>
                  </a:cubicBezTo>
                  <a:cubicBezTo>
                    <a:pt x="153" y="22"/>
                    <a:pt x="153" y="22"/>
                    <a:pt x="153" y="22"/>
                  </a:cubicBezTo>
                  <a:cubicBezTo>
                    <a:pt x="149" y="17"/>
                    <a:pt x="140" y="17"/>
                    <a:pt x="136" y="22"/>
                  </a:cubicBezTo>
                  <a:cubicBezTo>
                    <a:pt x="128" y="30"/>
                    <a:pt x="128" y="30"/>
                    <a:pt x="128" y="30"/>
                  </a:cubicBezTo>
                  <a:cubicBezTo>
                    <a:pt x="123" y="27"/>
                    <a:pt x="118" y="25"/>
                    <a:pt x="114" y="24"/>
                  </a:cubicBezTo>
                  <a:cubicBezTo>
                    <a:pt x="114" y="13"/>
                    <a:pt x="114" y="13"/>
                    <a:pt x="114" y="13"/>
                  </a:cubicBezTo>
                  <a:cubicBezTo>
                    <a:pt x="114" y="6"/>
                    <a:pt x="108" y="0"/>
                    <a:pt x="101" y="0"/>
                  </a:cubicBezTo>
                  <a:cubicBezTo>
                    <a:pt x="85" y="0"/>
                    <a:pt x="85" y="0"/>
                    <a:pt x="85" y="0"/>
                  </a:cubicBezTo>
                  <a:cubicBezTo>
                    <a:pt x="78" y="0"/>
                    <a:pt x="72" y="6"/>
                    <a:pt x="72" y="13"/>
                  </a:cubicBezTo>
                  <a:cubicBezTo>
                    <a:pt x="72" y="24"/>
                    <a:pt x="72" y="24"/>
                    <a:pt x="72" y="24"/>
                  </a:cubicBezTo>
                  <a:cubicBezTo>
                    <a:pt x="68" y="25"/>
                    <a:pt x="63" y="27"/>
                    <a:pt x="58" y="30"/>
                  </a:cubicBezTo>
                  <a:cubicBezTo>
                    <a:pt x="50" y="22"/>
                    <a:pt x="50" y="22"/>
                    <a:pt x="50" y="22"/>
                  </a:cubicBezTo>
                  <a:cubicBezTo>
                    <a:pt x="46" y="17"/>
                    <a:pt x="37" y="17"/>
                    <a:pt x="33" y="22"/>
                  </a:cubicBezTo>
                  <a:cubicBezTo>
                    <a:pt x="21" y="33"/>
                    <a:pt x="21" y="33"/>
                    <a:pt x="21" y="33"/>
                  </a:cubicBezTo>
                  <a:cubicBezTo>
                    <a:pt x="16" y="38"/>
                    <a:pt x="16" y="46"/>
                    <a:pt x="21" y="51"/>
                  </a:cubicBezTo>
                  <a:cubicBezTo>
                    <a:pt x="29" y="59"/>
                    <a:pt x="29" y="59"/>
                    <a:pt x="29" y="59"/>
                  </a:cubicBezTo>
                  <a:cubicBezTo>
                    <a:pt x="27" y="63"/>
                    <a:pt x="25" y="68"/>
                    <a:pt x="24" y="73"/>
                  </a:cubicBezTo>
                  <a:cubicBezTo>
                    <a:pt x="12" y="73"/>
                    <a:pt x="12" y="73"/>
                    <a:pt x="12" y="73"/>
                  </a:cubicBezTo>
                  <a:cubicBezTo>
                    <a:pt x="5" y="73"/>
                    <a:pt x="0" y="78"/>
                    <a:pt x="0" y="85"/>
                  </a:cubicBezTo>
                  <a:cubicBezTo>
                    <a:pt x="0" y="101"/>
                    <a:pt x="0" y="101"/>
                    <a:pt x="0" y="101"/>
                  </a:cubicBezTo>
                  <a:cubicBezTo>
                    <a:pt x="0" y="108"/>
                    <a:pt x="5" y="114"/>
                    <a:pt x="12" y="114"/>
                  </a:cubicBezTo>
                  <a:close/>
                  <a:moveTo>
                    <a:pt x="12" y="85"/>
                  </a:moveTo>
                  <a:cubicBezTo>
                    <a:pt x="12" y="85"/>
                    <a:pt x="12" y="85"/>
                    <a:pt x="12" y="85"/>
                  </a:cubicBezTo>
                  <a:cubicBezTo>
                    <a:pt x="28" y="85"/>
                    <a:pt x="28" y="85"/>
                    <a:pt x="28" y="85"/>
                  </a:cubicBezTo>
                  <a:cubicBezTo>
                    <a:pt x="28" y="85"/>
                    <a:pt x="28" y="85"/>
                    <a:pt x="28" y="85"/>
                  </a:cubicBezTo>
                  <a:cubicBezTo>
                    <a:pt x="28" y="85"/>
                    <a:pt x="28" y="85"/>
                    <a:pt x="28" y="85"/>
                  </a:cubicBezTo>
                  <a:cubicBezTo>
                    <a:pt x="29" y="85"/>
                    <a:pt x="29" y="85"/>
                    <a:pt x="30" y="84"/>
                  </a:cubicBezTo>
                  <a:cubicBezTo>
                    <a:pt x="30" y="84"/>
                    <a:pt x="30" y="84"/>
                    <a:pt x="30" y="84"/>
                  </a:cubicBezTo>
                  <a:cubicBezTo>
                    <a:pt x="31" y="84"/>
                    <a:pt x="31" y="84"/>
                    <a:pt x="32" y="84"/>
                  </a:cubicBezTo>
                  <a:cubicBezTo>
                    <a:pt x="32" y="84"/>
                    <a:pt x="32" y="83"/>
                    <a:pt x="32" y="83"/>
                  </a:cubicBezTo>
                  <a:cubicBezTo>
                    <a:pt x="32" y="83"/>
                    <a:pt x="33" y="83"/>
                    <a:pt x="33" y="82"/>
                  </a:cubicBezTo>
                  <a:cubicBezTo>
                    <a:pt x="33" y="82"/>
                    <a:pt x="33" y="82"/>
                    <a:pt x="33" y="82"/>
                  </a:cubicBezTo>
                  <a:cubicBezTo>
                    <a:pt x="34" y="81"/>
                    <a:pt x="34" y="81"/>
                    <a:pt x="34" y="80"/>
                  </a:cubicBezTo>
                  <a:cubicBezTo>
                    <a:pt x="34" y="80"/>
                    <a:pt x="34" y="80"/>
                    <a:pt x="34" y="80"/>
                  </a:cubicBezTo>
                  <a:cubicBezTo>
                    <a:pt x="36" y="73"/>
                    <a:pt x="38" y="67"/>
                    <a:pt x="42" y="61"/>
                  </a:cubicBezTo>
                  <a:cubicBezTo>
                    <a:pt x="42" y="61"/>
                    <a:pt x="42" y="60"/>
                    <a:pt x="42" y="60"/>
                  </a:cubicBezTo>
                  <a:cubicBezTo>
                    <a:pt x="42" y="60"/>
                    <a:pt x="42" y="60"/>
                    <a:pt x="42" y="60"/>
                  </a:cubicBezTo>
                  <a:cubicBezTo>
                    <a:pt x="43" y="59"/>
                    <a:pt x="43" y="59"/>
                    <a:pt x="43" y="58"/>
                  </a:cubicBezTo>
                  <a:cubicBezTo>
                    <a:pt x="43" y="58"/>
                    <a:pt x="43" y="58"/>
                    <a:pt x="43" y="58"/>
                  </a:cubicBezTo>
                  <a:cubicBezTo>
                    <a:pt x="43" y="57"/>
                    <a:pt x="43" y="56"/>
                    <a:pt x="42" y="56"/>
                  </a:cubicBezTo>
                  <a:cubicBezTo>
                    <a:pt x="42" y="56"/>
                    <a:pt x="42" y="56"/>
                    <a:pt x="42" y="55"/>
                  </a:cubicBezTo>
                  <a:cubicBezTo>
                    <a:pt x="42" y="55"/>
                    <a:pt x="42" y="54"/>
                    <a:pt x="41" y="54"/>
                  </a:cubicBezTo>
                  <a:cubicBezTo>
                    <a:pt x="41" y="54"/>
                    <a:pt x="41" y="54"/>
                    <a:pt x="41" y="54"/>
                  </a:cubicBezTo>
                  <a:cubicBezTo>
                    <a:pt x="41" y="54"/>
                    <a:pt x="41" y="54"/>
                    <a:pt x="41" y="54"/>
                  </a:cubicBezTo>
                  <a:cubicBezTo>
                    <a:pt x="41" y="54"/>
                    <a:pt x="41" y="53"/>
                    <a:pt x="41" y="53"/>
                  </a:cubicBezTo>
                  <a:cubicBezTo>
                    <a:pt x="30" y="42"/>
                    <a:pt x="30" y="42"/>
                    <a:pt x="30" y="42"/>
                  </a:cubicBezTo>
                  <a:cubicBezTo>
                    <a:pt x="30" y="42"/>
                    <a:pt x="30" y="42"/>
                    <a:pt x="30" y="41"/>
                  </a:cubicBezTo>
                  <a:cubicBezTo>
                    <a:pt x="41" y="30"/>
                    <a:pt x="41" y="30"/>
                    <a:pt x="41" y="30"/>
                  </a:cubicBezTo>
                  <a:cubicBezTo>
                    <a:pt x="41" y="30"/>
                    <a:pt x="42" y="30"/>
                    <a:pt x="42" y="30"/>
                  </a:cubicBezTo>
                  <a:cubicBezTo>
                    <a:pt x="53" y="41"/>
                    <a:pt x="53" y="41"/>
                    <a:pt x="53" y="41"/>
                  </a:cubicBezTo>
                  <a:cubicBezTo>
                    <a:pt x="53" y="41"/>
                    <a:pt x="53" y="41"/>
                    <a:pt x="53" y="42"/>
                  </a:cubicBezTo>
                  <a:cubicBezTo>
                    <a:pt x="54" y="42"/>
                    <a:pt x="54" y="42"/>
                    <a:pt x="55" y="43"/>
                  </a:cubicBezTo>
                  <a:cubicBezTo>
                    <a:pt x="55" y="43"/>
                    <a:pt x="55" y="43"/>
                    <a:pt x="55" y="43"/>
                  </a:cubicBezTo>
                  <a:cubicBezTo>
                    <a:pt x="56" y="43"/>
                    <a:pt x="57" y="43"/>
                    <a:pt x="57" y="43"/>
                  </a:cubicBezTo>
                  <a:cubicBezTo>
                    <a:pt x="57" y="43"/>
                    <a:pt x="57" y="43"/>
                    <a:pt x="57" y="43"/>
                  </a:cubicBezTo>
                  <a:cubicBezTo>
                    <a:pt x="57" y="43"/>
                    <a:pt x="57" y="43"/>
                    <a:pt x="57" y="43"/>
                  </a:cubicBezTo>
                  <a:cubicBezTo>
                    <a:pt x="58" y="43"/>
                    <a:pt x="59" y="43"/>
                    <a:pt x="59" y="43"/>
                  </a:cubicBezTo>
                  <a:cubicBezTo>
                    <a:pt x="60" y="43"/>
                    <a:pt x="60" y="43"/>
                    <a:pt x="60" y="43"/>
                  </a:cubicBezTo>
                  <a:cubicBezTo>
                    <a:pt x="60" y="42"/>
                    <a:pt x="60" y="42"/>
                    <a:pt x="61" y="42"/>
                  </a:cubicBezTo>
                  <a:cubicBezTo>
                    <a:pt x="67" y="39"/>
                    <a:pt x="73" y="36"/>
                    <a:pt x="80" y="34"/>
                  </a:cubicBezTo>
                  <a:cubicBezTo>
                    <a:pt x="80" y="34"/>
                    <a:pt x="80" y="34"/>
                    <a:pt x="80" y="34"/>
                  </a:cubicBezTo>
                  <a:cubicBezTo>
                    <a:pt x="80" y="34"/>
                    <a:pt x="81" y="34"/>
                    <a:pt x="81" y="34"/>
                  </a:cubicBezTo>
                  <a:cubicBezTo>
                    <a:pt x="81" y="34"/>
                    <a:pt x="81" y="34"/>
                    <a:pt x="81" y="34"/>
                  </a:cubicBezTo>
                  <a:cubicBezTo>
                    <a:pt x="82" y="34"/>
                    <a:pt x="82" y="34"/>
                    <a:pt x="82" y="33"/>
                  </a:cubicBezTo>
                  <a:cubicBezTo>
                    <a:pt x="82" y="33"/>
                    <a:pt x="82" y="33"/>
                    <a:pt x="82" y="33"/>
                  </a:cubicBezTo>
                  <a:cubicBezTo>
                    <a:pt x="82" y="33"/>
                    <a:pt x="83" y="33"/>
                    <a:pt x="83" y="33"/>
                  </a:cubicBezTo>
                  <a:cubicBezTo>
                    <a:pt x="83" y="33"/>
                    <a:pt x="83" y="32"/>
                    <a:pt x="83" y="32"/>
                  </a:cubicBezTo>
                  <a:cubicBezTo>
                    <a:pt x="83" y="32"/>
                    <a:pt x="83" y="32"/>
                    <a:pt x="83" y="32"/>
                  </a:cubicBezTo>
                  <a:cubicBezTo>
                    <a:pt x="84" y="32"/>
                    <a:pt x="84" y="31"/>
                    <a:pt x="84" y="31"/>
                  </a:cubicBezTo>
                  <a:cubicBezTo>
                    <a:pt x="84" y="31"/>
                    <a:pt x="84" y="31"/>
                    <a:pt x="84" y="31"/>
                  </a:cubicBezTo>
                  <a:cubicBezTo>
                    <a:pt x="84" y="31"/>
                    <a:pt x="84" y="30"/>
                    <a:pt x="84" y="30"/>
                  </a:cubicBezTo>
                  <a:cubicBezTo>
                    <a:pt x="84" y="30"/>
                    <a:pt x="84" y="30"/>
                    <a:pt x="84" y="30"/>
                  </a:cubicBezTo>
                  <a:cubicBezTo>
                    <a:pt x="84" y="29"/>
                    <a:pt x="84" y="29"/>
                    <a:pt x="84" y="29"/>
                  </a:cubicBezTo>
                  <a:cubicBezTo>
                    <a:pt x="84" y="29"/>
                    <a:pt x="84" y="29"/>
                    <a:pt x="84" y="29"/>
                  </a:cubicBezTo>
                  <a:cubicBezTo>
                    <a:pt x="84" y="28"/>
                    <a:pt x="84" y="28"/>
                    <a:pt x="84" y="28"/>
                  </a:cubicBezTo>
                  <a:cubicBezTo>
                    <a:pt x="84" y="28"/>
                    <a:pt x="84" y="28"/>
                    <a:pt x="84" y="28"/>
                  </a:cubicBezTo>
                  <a:cubicBezTo>
                    <a:pt x="84" y="13"/>
                    <a:pt x="84" y="13"/>
                    <a:pt x="84" y="13"/>
                  </a:cubicBezTo>
                  <a:cubicBezTo>
                    <a:pt x="84" y="12"/>
                    <a:pt x="85" y="12"/>
                    <a:pt x="85" y="12"/>
                  </a:cubicBezTo>
                  <a:cubicBezTo>
                    <a:pt x="101" y="12"/>
                    <a:pt x="101" y="12"/>
                    <a:pt x="101" y="12"/>
                  </a:cubicBezTo>
                  <a:cubicBezTo>
                    <a:pt x="101" y="12"/>
                    <a:pt x="102" y="12"/>
                    <a:pt x="102" y="13"/>
                  </a:cubicBezTo>
                  <a:cubicBezTo>
                    <a:pt x="102" y="28"/>
                    <a:pt x="102" y="28"/>
                    <a:pt x="102" y="28"/>
                  </a:cubicBezTo>
                  <a:cubicBezTo>
                    <a:pt x="102" y="28"/>
                    <a:pt x="102" y="28"/>
                    <a:pt x="102" y="28"/>
                  </a:cubicBezTo>
                  <a:cubicBezTo>
                    <a:pt x="102" y="29"/>
                    <a:pt x="102" y="29"/>
                    <a:pt x="102" y="29"/>
                  </a:cubicBezTo>
                  <a:cubicBezTo>
                    <a:pt x="102" y="29"/>
                    <a:pt x="102" y="29"/>
                    <a:pt x="102" y="29"/>
                  </a:cubicBezTo>
                  <a:cubicBezTo>
                    <a:pt x="102" y="29"/>
                    <a:pt x="102" y="29"/>
                    <a:pt x="102" y="30"/>
                  </a:cubicBezTo>
                  <a:cubicBezTo>
                    <a:pt x="102" y="30"/>
                    <a:pt x="102" y="30"/>
                    <a:pt x="102" y="30"/>
                  </a:cubicBezTo>
                  <a:cubicBezTo>
                    <a:pt x="102" y="30"/>
                    <a:pt x="102" y="31"/>
                    <a:pt x="102" y="31"/>
                  </a:cubicBezTo>
                  <a:cubicBezTo>
                    <a:pt x="102" y="31"/>
                    <a:pt x="102" y="31"/>
                    <a:pt x="102" y="31"/>
                  </a:cubicBezTo>
                  <a:cubicBezTo>
                    <a:pt x="102" y="31"/>
                    <a:pt x="102" y="32"/>
                    <a:pt x="103" y="32"/>
                  </a:cubicBezTo>
                  <a:cubicBezTo>
                    <a:pt x="103" y="32"/>
                    <a:pt x="103" y="32"/>
                    <a:pt x="103" y="32"/>
                  </a:cubicBezTo>
                  <a:cubicBezTo>
                    <a:pt x="103" y="32"/>
                    <a:pt x="103" y="33"/>
                    <a:pt x="103" y="33"/>
                  </a:cubicBezTo>
                  <a:cubicBezTo>
                    <a:pt x="103" y="33"/>
                    <a:pt x="104" y="33"/>
                    <a:pt x="104" y="33"/>
                  </a:cubicBezTo>
                  <a:cubicBezTo>
                    <a:pt x="104" y="33"/>
                    <a:pt x="104" y="33"/>
                    <a:pt x="104" y="33"/>
                  </a:cubicBezTo>
                  <a:cubicBezTo>
                    <a:pt x="104" y="34"/>
                    <a:pt x="104" y="34"/>
                    <a:pt x="105" y="34"/>
                  </a:cubicBezTo>
                  <a:cubicBezTo>
                    <a:pt x="105" y="34"/>
                    <a:pt x="105" y="34"/>
                    <a:pt x="105" y="34"/>
                  </a:cubicBezTo>
                  <a:cubicBezTo>
                    <a:pt x="105" y="34"/>
                    <a:pt x="106" y="34"/>
                    <a:pt x="106" y="34"/>
                  </a:cubicBezTo>
                  <a:cubicBezTo>
                    <a:pt x="106" y="34"/>
                    <a:pt x="106" y="34"/>
                    <a:pt x="106" y="34"/>
                  </a:cubicBezTo>
                  <a:cubicBezTo>
                    <a:pt x="113" y="36"/>
                    <a:pt x="120" y="39"/>
                    <a:pt x="125" y="42"/>
                  </a:cubicBezTo>
                  <a:cubicBezTo>
                    <a:pt x="126" y="42"/>
                    <a:pt x="126" y="42"/>
                    <a:pt x="126" y="43"/>
                  </a:cubicBezTo>
                  <a:cubicBezTo>
                    <a:pt x="126" y="43"/>
                    <a:pt x="126" y="43"/>
                    <a:pt x="127" y="43"/>
                  </a:cubicBezTo>
                  <a:cubicBezTo>
                    <a:pt x="127" y="43"/>
                    <a:pt x="128" y="43"/>
                    <a:pt x="129" y="43"/>
                  </a:cubicBezTo>
                  <a:cubicBezTo>
                    <a:pt x="129" y="43"/>
                    <a:pt x="129" y="43"/>
                    <a:pt x="129" y="43"/>
                  </a:cubicBezTo>
                  <a:cubicBezTo>
                    <a:pt x="129" y="43"/>
                    <a:pt x="129" y="43"/>
                    <a:pt x="129" y="43"/>
                  </a:cubicBezTo>
                  <a:cubicBezTo>
                    <a:pt x="129" y="43"/>
                    <a:pt x="130" y="43"/>
                    <a:pt x="131" y="43"/>
                  </a:cubicBezTo>
                  <a:cubicBezTo>
                    <a:pt x="131" y="43"/>
                    <a:pt x="131" y="43"/>
                    <a:pt x="131" y="43"/>
                  </a:cubicBezTo>
                  <a:cubicBezTo>
                    <a:pt x="132" y="42"/>
                    <a:pt x="132" y="42"/>
                    <a:pt x="133" y="42"/>
                  </a:cubicBezTo>
                  <a:cubicBezTo>
                    <a:pt x="133" y="41"/>
                    <a:pt x="133" y="41"/>
                    <a:pt x="133" y="41"/>
                  </a:cubicBezTo>
                  <a:cubicBezTo>
                    <a:pt x="144" y="30"/>
                    <a:pt x="144" y="30"/>
                    <a:pt x="144" y="30"/>
                  </a:cubicBezTo>
                  <a:cubicBezTo>
                    <a:pt x="144" y="30"/>
                    <a:pt x="145" y="30"/>
                    <a:pt x="145" y="30"/>
                  </a:cubicBezTo>
                  <a:cubicBezTo>
                    <a:pt x="156" y="41"/>
                    <a:pt x="156" y="41"/>
                    <a:pt x="156" y="41"/>
                  </a:cubicBezTo>
                  <a:cubicBezTo>
                    <a:pt x="156" y="42"/>
                    <a:pt x="156" y="42"/>
                    <a:pt x="156" y="42"/>
                  </a:cubicBezTo>
                  <a:cubicBezTo>
                    <a:pt x="145" y="53"/>
                    <a:pt x="145" y="53"/>
                    <a:pt x="145" y="53"/>
                  </a:cubicBezTo>
                  <a:cubicBezTo>
                    <a:pt x="145" y="54"/>
                    <a:pt x="145" y="54"/>
                    <a:pt x="145" y="54"/>
                  </a:cubicBezTo>
                  <a:cubicBezTo>
                    <a:pt x="145" y="54"/>
                    <a:pt x="145" y="54"/>
                    <a:pt x="145" y="54"/>
                  </a:cubicBezTo>
                  <a:cubicBezTo>
                    <a:pt x="145" y="54"/>
                    <a:pt x="145" y="54"/>
                    <a:pt x="145" y="54"/>
                  </a:cubicBezTo>
                  <a:cubicBezTo>
                    <a:pt x="144" y="54"/>
                    <a:pt x="144" y="55"/>
                    <a:pt x="144" y="56"/>
                  </a:cubicBezTo>
                  <a:cubicBezTo>
                    <a:pt x="144" y="56"/>
                    <a:pt x="144" y="56"/>
                    <a:pt x="144" y="56"/>
                  </a:cubicBezTo>
                  <a:cubicBezTo>
                    <a:pt x="143" y="56"/>
                    <a:pt x="143" y="57"/>
                    <a:pt x="143" y="58"/>
                  </a:cubicBezTo>
                  <a:cubicBezTo>
                    <a:pt x="143" y="58"/>
                    <a:pt x="143" y="58"/>
                    <a:pt x="143" y="58"/>
                  </a:cubicBezTo>
                  <a:cubicBezTo>
                    <a:pt x="143" y="59"/>
                    <a:pt x="143" y="59"/>
                    <a:pt x="144" y="60"/>
                  </a:cubicBezTo>
                  <a:cubicBezTo>
                    <a:pt x="144" y="60"/>
                    <a:pt x="144" y="60"/>
                    <a:pt x="144" y="60"/>
                  </a:cubicBezTo>
                  <a:cubicBezTo>
                    <a:pt x="144" y="60"/>
                    <a:pt x="144" y="61"/>
                    <a:pt x="144" y="61"/>
                  </a:cubicBezTo>
                  <a:cubicBezTo>
                    <a:pt x="148" y="67"/>
                    <a:pt x="150" y="73"/>
                    <a:pt x="152" y="80"/>
                  </a:cubicBezTo>
                  <a:cubicBezTo>
                    <a:pt x="152" y="80"/>
                    <a:pt x="152" y="80"/>
                    <a:pt x="152" y="80"/>
                  </a:cubicBezTo>
                  <a:cubicBezTo>
                    <a:pt x="152" y="81"/>
                    <a:pt x="152" y="81"/>
                    <a:pt x="153" y="82"/>
                  </a:cubicBezTo>
                  <a:cubicBezTo>
                    <a:pt x="153" y="82"/>
                    <a:pt x="153" y="82"/>
                    <a:pt x="153" y="82"/>
                  </a:cubicBezTo>
                  <a:cubicBezTo>
                    <a:pt x="153" y="83"/>
                    <a:pt x="154" y="83"/>
                    <a:pt x="154" y="83"/>
                  </a:cubicBezTo>
                  <a:cubicBezTo>
                    <a:pt x="154" y="83"/>
                    <a:pt x="154" y="84"/>
                    <a:pt x="154" y="84"/>
                  </a:cubicBezTo>
                  <a:cubicBezTo>
                    <a:pt x="155" y="84"/>
                    <a:pt x="155" y="84"/>
                    <a:pt x="156" y="84"/>
                  </a:cubicBezTo>
                  <a:cubicBezTo>
                    <a:pt x="156" y="84"/>
                    <a:pt x="156" y="84"/>
                    <a:pt x="156" y="84"/>
                  </a:cubicBezTo>
                  <a:cubicBezTo>
                    <a:pt x="157" y="85"/>
                    <a:pt x="157" y="85"/>
                    <a:pt x="158" y="85"/>
                  </a:cubicBezTo>
                  <a:cubicBezTo>
                    <a:pt x="158" y="85"/>
                    <a:pt x="158" y="85"/>
                    <a:pt x="158" y="85"/>
                  </a:cubicBezTo>
                  <a:cubicBezTo>
                    <a:pt x="158" y="85"/>
                    <a:pt x="158" y="85"/>
                    <a:pt x="158" y="85"/>
                  </a:cubicBezTo>
                  <a:cubicBezTo>
                    <a:pt x="174" y="85"/>
                    <a:pt x="174" y="85"/>
                    <a:pt x="174" y="85"/>
                  </a:cubicBezTo>
                  <a:cubicBezTo>
                    <a:pt x="174" y="85"/>
                    <a:pt x="174" y="85"/>
                    <a:pt x="174" y="85"/>
                  </a:cubicBezTo>
                  <a:cubicBezTo>
                    <a:pt x="174" y="101"/>
                    <a:pt x="174" y="101"/>
                    <a:pt x="174" y="101"/>
                  </a:cubicBezTo>
                  <a:cubicBezTo>
                    <a:pt x="174" y="102"/>
                    <a:pt x="174" y="102"/>
                    <a:pt x="174" y="102"/>
                  </a:cubicBezTo>
                  <a:cubicBezTo>
                    <a:pt x="158" y="102"/>
                    <a:pt x="158" y="102"/>
                    <a:pt x="158" y="102"/>
                  </a:cubicBezTo>
                  <a:cubicBezTo>
                    <a:pt x="158" y="102"/>
                    <a:pt x="158" y="102"/>
                    <a:pt x="158" y="102"/>
                  </a:cubicBezTo>
                  <a:cubicBezTo>
                    <a:pt x="158" y="102"/>
                    <a:pt x="158" y="102"/>
                    <a:pt x="158" y="102"/>
                  </a:cubicBezTo>
                  <a:cubicBezTo>
                    <a:pt x="158" y="102"/>
                    <a:pt x="158" y="102"/>
                    <a:pt x="157" y="102"/>
                  </a:cubicBezTo>
                  <a:cubicBezTo>
                    <a:pt x="157" y="102"/>
                    <a:pt x="157" y="102"/>
                    <a:pt x="157" y="102"/>
                  </a:cubicBezTo>
                  <a:cubicBezTo>
                    <a:pt x="156" y="102"/>
                    <a:pt x="156" y="102"/>
                    <a:pt x="156" y="102"/>
                  </a:cubicBezTo>
                  <a:cubicBezTo>
                    <a:pt x="156" y="102"/>
                    <a:pt x="156" y="102"/>
                    <a:pt x="156" y="102"/>
                  </a:cubicBezTo>
                  <a:cubicBezTo>
                    <a:pt x="155" y="102"/>
                    <a:pt x="155" y="103"/>
                    <a:pt x="155" y="103"/>
                  </a:cubicBezTo>
                  <a:cubicBezTo>
                    <a:pt x="155" y="103"/>
                    <a:pt x="155" y="103"/>
                    <a:pt x="155" y="103"/>
                  </a:cubicBezTo>
                  <a:cubicBezTo>
                    <a:pt x="154" y="103"/>
                    <a:pt x="154" y="103"/>
                    <a:pt x="154" y="103"/>
                  </a:cubicBezTo>
                  <a:cubicBezTo>
                    <a:pt x="154" y="103"/>
                    <a:pt x="154" y="103"/>
                    <a:pt x="154" y="104"/>
                  </a:cubicBezTo>
                  <a:cubicBezTo>
                    <a:pt x="153" y="104"/>
                    <a:pt x="153" y="104"/>
                    <a:pt x="153" y="104"/>
                  </a:cubicBezTo>
                  <a:cubicBezTo>
                    <a:pt x="153" y="104"/>
                    <a:pt x="153" y="104"/>
                    <a:pt x="153" y="104"/>
                  </a:cubicBezTo>
                  <a:cubicBezTo>
                    <a:pt x="153" y="105"/>
                    <a:pt x="153" y="105"/>
                    <a:pt x="153" y="105"/>
                  </a:cubicBezTo>
                  <a:cubicBezTo>
                    <a:pt x="152" y="105"/>
                    <a:pt x="152" y="105"/>
                    <a:pt x="152" y="106"/>
                  </a:cubicBezTo>
                  <a:cubicBezTo>
                    <a:pt x="152" y="106"/>
                    <a:pt x="152" y="106"/>
                    <a:pt x="152" y="106"/>
                  </a:cubicBezTo>
                  <a:cubicBezTo>
                    <a:pt x="152" y="106"/>
                    <a:pt x="152" y="107"/>
                    <a:pt x="152" y="107"/>
                  </a:cubicBezTo>
                  <a:cubicBezTo>
                    <a:pt x="150" y="113"/>
                    <a:pt x="148" y="120"/>
                    <a:pt x="144" y="126"/>
                  </a:cubicBezTo>
                  <a:cubicBezTo>
                    <a:pt x="144" y="126"/>
                    <a:pt x="144" y="126"/>
                    <a:pt x="144" y="127"/>
                  </a:cubicBezTo>
                  <a:cubicBezTo>
                    <a:pt x="144" y="127"/>
                    <a:pt x="144" y="127"/>
                    <a:pt x="144" y="127"/>
                  </a:cubicBezTo>
                  <a:cubicBezTo>
                    <a:pt x="143" y="127"/>
                    <a:pt x="143" y="128"/>
                    <a:pt x="143" y="129"/>
                  </a:cubicBezTo>
                  <a:cubicBezTo>
                    <a:pt x="143" y="129"/>
                    <a:pt x="143" y="129"/>
                    <a:pt x="143" y="129"/>
                  </a:cubicBezTo>
                  <a:cubicBezTo>
                    <a:pt x="143" y="130"/>
                    <a:pt x="143" y="130"/>
                    <a:pt x="144" y="131"/>
                  </a:cubicBezTo>
                  <a:cubicBezTo>
                    <a:pt x="144" y="131"/>
                    <a:pt x="144" y="131"/>
                    <a:pt x="144" y="131"/>
                  </a:cubicBezTo>
                  <a:cubicBezTo>
                    <a:pt x="144" y="132"/>
                    <a:pt x="144" y="133"/>
                    <a:pt x="145" y="133"/>
                  </a:cubicBezTo>
                  <a:cubicBezTo>
                    <a:pt x="145" y="133"/>
                    <a:pt x="145" y="133"/>
                    <a:pt x="145" y="133"/>
                  </a:cubicBezTo>
                  <a:cubicBezTo>
                    <a:pt x="145" y="133"/>
                    <a:pt x="145" y="133"/>
                    <a:pt x="145" y="133"/>
                  </a:cubicBezTo>
                  <a:cubicBezTo>
                    <a:pt x="145" y="133"/>
                    <a:pt x="145" y="133"/>
                    <a:pt x="145" y="133"/>
                  </a:cubicBezTo>
                  <a:cubicBezTo>
                    <a:pt x="156" y="144"/>
                    <a:pt x="156" y="144"/>
                    <a:pt x="156" y="144"/>
                  </a:cubicBezTo>
                  <a:cubicBezTo>
                    <a:pt x="156" y="145"/>
                    <a:pt x="156" y="145"/>
                    <a:pt x="156" y="145"/>
                  </a:cubicBezTo>
                  <a:cubicBezTo>
                    <a:pt x="145" y="156"/>
                    <a:pt x="145" y="156"/>
                    <a:pt x="145" y="156"/>
                  </a:cubicBezTo>
                  <a:cubicBezTo>
                    <a:pt x="145" y="157"/>
                    <a:pt x="144" y="157"/>
                    <a:pt x="144" y="156"/>
                  </a:cubicBezTo>
                  <a:cubicBezTo>
                    <a:pt x="133" y="145"/>
                    <a:pt x="133" y="145"/>
                    <a:pt x="133" y="145"/>
                  </a:cubicBezTo>
                  <a:cubicBezTo>
                    <a:pt x="133" y="145"/>
                    <a:pt x="133" y="145"/>
                    <a:pt x="133" y="145"/>
                  </a:cubicBezTo>
                  <a:cubicBezTo>
                    <a:pt x="133" y="145"/>
                    <a:pt x="133" y="145"/>
                    <a:pt x="133" y="145"/>
                  </a:cubicBezTo>
                  <a:cubicBezTo>
                    <a:pt x="133" y="145"/>
                    <a:pt x="133" y="145"/>
                    <a:pt x="133" y="145"/>
                  </a:cubicBezTo>
                  <a:cubicBezTo>
                    <a:pt x="132" y="145"/>
                    <a:pt x="132" y="144"/>
                    <a:pt x="131" y="144"/>
                  </a:cubicBezTo>
                  <a:cubicBezTo>
                    <a:pt x="131" y="144"/>
                    <a:pt x="131" y="144"/>
                    <a:pt x="131" y="144"/>
                  </a:cubicBezTo>
                  <a:cubicBezTo>
                    <a:pt x="130" y="144"/>
                    <a:pt x="129" y="144"/>
                    <a:pt x="129" y="144"/>
                  </a:cubicBezTo>
                  <a:cubicBezTo>
                    <a:pt x="129" y="144"/>
                    <a:pt x="129" y="144"/>
                    <a:pt x="128" y="144"/>
                  </a:cubicBezTo>
                  <a:cubicBezTo>
                    <a:pt x="128" y="144"/>
                    <a:pt x="127" y="144"/>
                    <a:pt x="126" y="144"/>
                  </a:cubicBezTo>
                  <a:cubicBezTo>
                    <a:pt x="126" y="144"/>
                    <a:pt x="126" y="144"/>
                    <a:pt x="126" y="144"/>
                  </a:cubicBezTo>
                  <a:cubicBezTo>
                    <a:pt x="126" y="144"/>
                    <a:pt x="126" y="144"/>
                    <a:pt x="125" y="144"/>
                  </a:cubicBezTo>
                  <a:cubicBezTo>
                    <a:pt x="120" y="148"/>
                    <a:pt x="113" y="151"/>
                    <a:pt x="106" y="152"/>
                  </a:cubicBezTo>
                  <a:cubicBezTo>
                    <a:pt x="106" y="152"/>
                    <a:pt x="106" y="152"/>
                    <a:pt x="106" y="152"/>
                  </a:cubicBezTo>
                  <a:cubicBezTo>
                    <a:pt x="106" y="153"/>
                    <a:pt x="105" y="153"/>
                    <a:pt x="105" y="153"/>
                  </a:cubicBezTo>
                  <a:cubicBezTo>
                    <a:pt x="105" y="153"/>
                    <a:pt x="105" y="153"/>
                    <a:pt x="105" y="153"/>
                  </a:cubicBezTo>
                  <a:cubicBezTo>
                    <a:pt x="105" y="153"/>
                    <a:pt x="104" y="153"/>
                    <a:pt x="104" y="153"/>
                  </a:cubicBezTo>
                  <a:cubicBezTo>
                    <a:pt x="104" y="153"/>
                    <a:pt x="104" y="154"/>
                    <a:pt x="104" y="154"/>
                  </a:cubicBezTo>
                  <a:cubicBezTo>
                    <a:pt x="104" y="154"/>
                    <a:pt x="103" y="154"/>
                    <a:pt x="103" y="154"/>
                  </a:cubicBezTo>
                  <a:cubicBezTo>
                    <a:pt x="103" y="154"/>
                    <a:pt x="103" y="154"/>
                    <a:pt x="103" y="154"/>
                  </a:cubicBezTo>
                  <a:cubicBezTo>
                    <a:pt x="103" y="155"/>
                    <a:pt x="103" y="155"/>
                    <a:pt x="103" y="155"/>
                  </a:cubicBezTo>
                  <a:cubicBezTo>
                    <a:pt x="102" y="155"/>
                    <a:pt x="102" y="155"/>
                    <a:pt x="102" y="155"/>
                  </a:cubicBezTo>
                  <a:cubicBezTo>
                    <a:pt x="102" y="156"/>
                    <a:pt x="102" y="156"/>
                    <a:pt x="102" y="156"/>
                  </a:cubicBezTo>
                  <a:cubicBezTo>
                    <a:pt x="102" y="156"/>
                    <a:pt x="102" y="156"/>
                    <a:pt x="102" y="156"/>
                  </a:cubicBezTo>
                  <a:cubicBezTo>
                    <a:pt x="102" y="157"/>
                    <a:pt x="102" y="157"/>
                    <a:pt x="102" y="157"/>
                  </a:cubicBezTo>
                  <a:cubicBezTo>
                    <a:pt x="102" y="157"/>
                    <a:pt x="102" y="158"/>
                    <a:pt x="102" y="158"/>
                  </a:cubicBezTo>
                  <a:cubicBezTo>
                    <a:pt x="102" y="158"/>
                    <a:pt x="102" y="158"/>
                    <a:pt x="102" y="158"/>
                  </a:cubicBezTo>
                  <a:cubicBezTo>
                    <a:pt x="102" y="174"/>
                    <a:pt x="102" y="174"/>
                    <a:pt x="102" y="174"/>
                  </a:cubicBezTo>
                  <a:cubicBezTo>
                    <a:pt x="102" y="174"/>
                    <a:pt x="101" y="175"/>
                    <a:pt x="101" y="175"/>
                  </a:cubicBezTo>
                  <a:cubicBezTo>
                    <a:pt x="85" y="175"/>
                    <a:pt x="85" y="175"/>
                    <a:pt x="85" y="175"/>
                  </a:cubicBezTo>
                  <a:cubicBezTo>
                    <a:pt x="85" y="175"/>
                    <a:pt x="84" y="174"/>
                    <a:pt x="84" y="174"/>
                  </a:cubicBezTo>
                  <a:cubicBezTo>
                    <a:pt x="84" y="158"/>
                    <a:pt x="84" y="158"/>
                    <a:pt x="84" y="158"/>
                  </a:cubicBezTo>
                  <a:cubicBezTo>
                    <a:pt x="84" y="158"/>
                    <a:pt x="84" y="158"/>
                    <a:pt x="84" y="158"/>
                  </a:cubicBezTo>
                  <a:cubicBezTo>
                    <a:pt x="84" y="158"/>
                    <a:pt x="84" y="157"/>
                    <a:pt x="84" y="157"/>
                  </a:cubicBezTo>
                  <a:cubicBezTo>
                    <a:pt x="84" y="157"/>
                    <a:pt x="84" y="157"/>
                    <a:pt x="84" y="156"/>
                  </a:cubicBezTo>
                  <a:cubicBezTo>
                    <a:pt x="84" y="156"/>
                    <a:pt x="84" y="156"/>
                    <a:pt x="84" y="156"/>
                  </a:cubicBezTo>
                  <a:cubicBezTo>
                    <a:pt x="84" y="156"/>
                    <a:pt x="84" y="156"/>
                    <a:pt x="84" y="155"/>
                  </a:cubicBezTo>
                  <a:cubicBezTo>
                    <a:pt x="84" y="155"/>
                    <a:pt x="84" y="155"/>
                    <a:pt x="83" y="155"/>
                  </a:cubicBezTo>
                  <a:cubicBezTo>
                    <a:pt x="83" y="155"/>
                    <a:pt x="83" y="155"/>
                    <a:pt x="83" y="154"/>
                  </a:cubicBezTo>
                  <a:cubicBezTo>
                    <a:pt x="83" y="154"/>
                    <a:pt x="83" y="154"/>
                    <a:pt x="83" y="154"/>
                  </a:cubicBezTo>
                  <a:cubicBezTo>
                    <a:pt x="83" y="154"/>
                    <a:pt x="82" y="154"/>
                    <a:pt x="82" y="154"/>
                  </a:cubicBezTo>
                  <a:cubicBezTo>
                    <a:pt x="82" y="154"/>
                    <a:pt x="82" y="153"/>
                    <a:pt x="82" y="153"/>
                  </a:cubicBezTo>
                  <a:cubicBezTo>
                    <a:pt x="82" y="153"/>
                    <a:pt x="81" y="153"/>
                    <a:pt x="81" y="153"/>
                  </a:cubicBezTo>
                  <a:cubicBezTo>
                    <a:pt x="81" y="153"/>
                    <a:pt x="81" y="153"/>
                    <a:pt x="81" y="153"/>
                  </a:cubicBezTo>
                  <a:cubicBezTo>
                    <a:pt x="81" y="153"/>
                    <a:pt x="80" y="153"/>
                    <a:pt x="80" y="152"/>
                  </a:cubicBezTo>
                  <a:cubicBezTo>
                    <a:pt x="80" y="152"/>
                    <a:pt x="80" y="152"/>
                    <a:pt x="80" y="152"/>
                  </a:cubicBezTo>
                  <a:cubicBezTo>
                    <a:pt x="73" y="151"/>
                    <a:pt x="66" y="148"/>
                    <a:pt x="61" y="144"/>
                  </a:cubicBezTo>
                  <a:cubicBezTo>
                    <a:pt x="60" y="144"/>
                    <a:pt x="60" y="144"/>
                    <a:pt x="60" y="144"/>
                  </a:cubicBezTo>
                  <a:cubicBezTo>
                    <a:pt x="60" y="144"/>
                    <a:pt x="60" y="144"/>
                    <a:pt x="60" y="144"/>
                  </a:cubicBezTo>
                  <a:cubicBezTo>
                    <a:pt x="59" y="144"/>
                    <a:pt x="58" y="144"/>
                    <a:pt x="58" y="144"/>
                  </a:cubicBezTo>
                  <a:cubicBezTo>
                    <a:pt x="57" y="144"/>
                    <a:pt x="57" y="144"/>
                    <a:pt x="57" y="144"/>
                  </a:cubicBezTo>
                  <a:cubicBezTo>
                    <a:pt x="57" y="144"/>
                    <a:pt x="56" y="144"/>
                    <a:pt x="55" y="144"/>
                  </a:cubicBezTo>
                  <a:cubicBezTo>
                    <a:pt x="55" y="144"/>
                    <a:pt x="55" y="144"/>
                    <a:pt x="55" y="144"/>
                  </a:cubicBezTo>
                  <a:cubicBezTo>
                    <a:pt x="54" y="144"/>
                    <a:pt x="54" y="145"/>
                    <a:pt x="53" y="145"/>
                  </a:cubicBezTo>
                  <a:cubicBezTo>
                    <a:pt x="53" y="145"/>
                    <a:pt x="53" y="145"/>
                    <a:pt x="53" y="145"/>
                  </a:cubicBezTo>
                  <a:cubicBezTo>
                    <a:pt x="53" y="145"/>
                    <a:pt x="53" y="145"/>
                    <a:pt x="53" y="145"/>
                  </a:cubicBezTo>
                  <a:cubicBezTo>
                    <a:pt x="53" y="145"/>
                    <a:pt x="53" y="145"/>
                    <a:pt x="53" y="145"/>
                  </a:cubicBezTo>
                  <a:cubicBezTo>
                    <a:pt x="42" y="157"/>
                    <a:pt x="42" y="157"/>
                    <a:pt x="42" y="157"/>
                  </a:cubicBezTo>
                  <a:cubicBezTo>
                    <a:pt x="42" y="157"/>
                    <a:pt x="41" y="157"/>
                    <a:pt x="41" y="157"/>
                  </a:cubicBezTo>
                  <a:cubicBezTo>
                    <a:pt x="30" y="145"/>
                    <a:pt x="30" y="145"/>
                    <a:pt x="30" y="145"/>
                  </a:cubicBezTo>
                  <a:cubicBezTo>
                    <a:pt x="30" y="145"/>
                    <a:pt x="30" y="145"/>
                    <a:pt x="30" y="144"/>
                  </a:cubicBezTo>
                  <a:cubicBezTo>
                    <a:pt x="41" y="133"/>
                    <a:pt x="41" y="133"/>
                    <a:pt x="41" y="133"/>
                  </a:cubicBezTo>
                  <a:cubicBezTo>
                    <a:pt x="41" y="133"/>
                    <a:pt x="41" y="133"/>
                    <a:pt x="41" y="133"/>
                  </a:cubicBezTo>
                  <a:cubicBezTo>
                    <a:pt x="41" y="133"/>
                    <a:pt x="41" y="133"/>
                    <a:pt x="41" y="133"/>
                  </a:cubicBezTo>
                  <a:cubicBezTo>
                    <a:pt x="41" y="133"/>
                    <a:pt x="41" y="133"/>
                    <a:pt x="41" y="133"/>
                  </a:cubicBezTo>
                  <a:cubicBezTo>
                    <a:pt x="42" y="133"/>
                    <a:pt x="42" y="132"/>
                    <a:pt x="42" y="131"/>
                  </a:cubicBezTo>
                  <a:cubicBezTo>
                    <a:pt x="42" y="131"/>
                    <a:pt x="42" y="131"/>
                    <a:pt x="42" y="131"/>
                  </a:cubicBezTo>
                  <a:cubicBezTo>
                    <a:pt x="43" y="130"/>
                    <a:pt x="43" y="130"/>
                    <a:pt x="43" y="129"/>
                  </a:cubicBezTo>
                  <a:cubicBezTo>
                    <a:pt x="43" y="129"/>
                    <a:pt x="43" y="129"/>
                    <a:pt x="43" y="129"/>
                  </a:cubicBezTo>
                  <a:cubicBezTo>
                    <a:pt x="43" y="128"/>
                    <a:pt x="43" y="127"/>
                    <a:pt x="42" y="127"/>
                  </a:cubicBezTo>
                  <a:cubicBezTo>
                    <a:pt x="42" y="127"/>
                    <a:pt x="42" y="127"/>
                    <a:pt x="42" y="127"/>
                  </a:cubicBezTo>
                  <a:cubicBezTo>
                    <a:pt x="42" y="126"/>
                    <a:pt x="42" y="126"/>
                    <a:pt x="42" y="126"/>
                  </a:cubicBezTo>
                  <a:cubicBezTo>
                    <a:pt x="38" y="120"/>
                    <a:pt x="36" y="113"/>
                    <a:pt x="34" y="107"/>
                  </a:cubicBezTo>
                  <a:cubicBezTo>
                    <a:pt x="34" y="107"/>
                    <a:pt x="34" y="106"/>
                    <a:pt x="34" y="106"/>
                  </a:cubicBezTo>
                  <a:cubicBezTo>
                    <a:pt x="34" y="106"/>
                    <a:pt x="34" y="106"/>
                    <a:pt x="34" y="106"/>
                  </a:cubicBezTo>
                  <a:cubicBezTo>
                    <a:pt x="34" y="105"/>
                    <a:pt x="33" y="105"/>
                    <a:pt x="33" y="105"/>
                  </a:cubicBezTo>
                  <a:cubicBezTo>
                    <a:pt x="33" y="105"/>
                    <a:pt x="33" y="105"/>
                    <a:pt x="33" y="105"/>
                  </a:cubicBezTo>
                  <a:cubicBezTo>
                    <a:pt x="33" y="104"/>
                    <a:pt x="33" y="104"/>
                    <a:pt x="33" y="104"/>
                  </a:cubicBezTo>
                  <a:cubicBezTo>
                    <a:pt x="33" y="104"/>
                    <a:pt x="32" y="104"/>
                    <a:pt x="32" y="104"/>
                  </a:cubicBezTo>
                  <a:cubicBezTo>
                    <a:pt x="32" y="103"/>
                    <a:pt x="32" y="103"/>
                    <a:pt x="32" y="103"/>
                  </a:cubicBezTo>
                  <a:cubicBezTo>
                    <a:pt x="32" y="103"/>
                    <a:pt x="32" y="103"/>
                    <a:pt x="31" y="103"/>
                  </a:cubicBezTo>
                  <a:cubicBezTo>
                    <a:pt x="31" y="103"/>
                    <a:pt x="31" y="103"/>
                    <a:pt x="31" y="103"/>
                  </a:cubicBezTo>
                  <a:cubicBezTo>
                    <a:pt x="31" y="103"/>
                    <a:pt x="31" y="102"/>
                    <a:pt x="30" y="102"/>
                  </a:cubicBezTo>
                  <a:cubicBezTo>
                    <a:pt x="30" y="102"/>
                    <a:pt x="30" y="102"/>
                    <a:pt x="30" y="102"/>
                  </a:cubicBezTo>
                  <a:cubicBezTo>
                    <a:pt x="30" y="102"/>
                    <a:pt x="29" y="102"/>
                    <a:pt x="29" y="102"/>
                  </a:cubicBezTo>
                  <a:cubicBezTo>
                    <a:pt x="29" y="102"/>
                    <a:pt x="29" y="102"/>
                    <a:pt x="29" y="102"/>
                  </a:cubicBezTo>
                  <a:cubicBezTo>
                    <a:pt x="28" y="102"/>
                    <a:pt x="28" y="102"/>
                    <a:pt x="28" y="102"/>
                  </a:cubicBezTo>
                  <a:cubicBezTo>
                    <a:pt x="28" y="102"/>
                    <a:pt x="28" y="102"/>
                    <a:pt x="28" y="102"/>
                  </a:cubicBezTo>
                  <a:cubicBezTo>
                    <a:pt x="28" y="102"/>
                    <a:pt x="28" y="102"/>
                    <a:pt x="28" y="102"/>
                  </a:cubicBezTo>
                  <a:cubicBezTo>
                    <a:pt x="12" y="102"/>
                    <a:pt x="12" y="102"/>
                    <a:pt x="12" y="102"/>
                  </a:cubicBezTo>
                  <a:cubicBezTo>
                    <a:pt x="12" y="102"/>
                    <a:pt x="12" y="102"/>
                    <a:pt x="12" y="101"/>
                  </a:cubicBezTo>
                  <a:cubicBezTo>
                    <a:pt x="12" y="85"/>
                    <a:pt x="12" y="85"/>
                    <a:pt x="12" y="8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70" name="Freeform 10">
              <a:extLst>
                <a:ext uri="{FF2B5EF4-FFF2-40B4-BE49-F238E27FC236}">
                  <a16:creationId xmlns:a16="http://schemas.microsoft.com/office/drawing/2014/main" id="{5144356C-F926-45EF-B2AA-DE52C57FB746}"/>
                </a:ext>
              </a:extLst>
            </p:cNvPr>
            <p:cNvSpPr>
              <a:spLocks noEditPoints="1"/>
            </p:cNvSpPr>
            <p:nvPr/>
          </p:nvSpPr>
          <p:spPr bwMode="auto">
            <a:xfrm>
              <a:off x="571" y="2050"/>
              <a:ext cx="210" cy="213"/>
            </a:xfrm>
            <a:custGeom>
              <a:avLst/>
              <a:gdLst>
                <a:gd name="T0" fmla="*/ 44 w 88"/>
                <a:gd name="T1" fmla="*/ 89 h 89"/>
                <a:gd name="T2" fmla="*/ 88 w 88"/>
                <a:gd name="T3" fmla="*/ 44 h 89"/>
                <a:gd name="T4" fmla="*/ 44 w 88"/>
                <a:gd name="T5" fmla="*/ 0 h 89"/>
                <a:gd name="T6" fmla="*/ 0 w 88"/>
                <a:gd name="T7" fmla="*/ 44 h 89"/>
                <a:gd name="T8" fmla="*/ 44 w 88"/>
                <a:gd name="T9" fmla="*/ 89 h 89"/>
                <a:gd name="T10" fmla="*/ 44 w 88"/>
                <a:gd name="T11" fmla="*/ 12 h 89"/>
                <a:gd name="T12" fmla="*/ 76 w 88"/>
                <a:gd name="T13" fmla="*/ 44 h 89"/>
                <a:gd name="T14" fmla="*/ 44 w 88"/>
                <a:gd name="T15" fmla="*/ 77 h 89"/>
                <a:gd name="T16" fmla="*/ 12 w 88"/>
                <a:gd name="T17" fmla="*/ 44 h 89"/>
                <a:gd name="T18" fmla="*/ 44 w 88"/>
                <a:gd name="T19" fmla="*/ 12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8" h="89">
                  <a:moveTo>
                    <a:pt x="44" y="89"/>
                  </a:moveTo>
                  <a:cubicBezTo>
                    <a:pt x="68" y="89"/>
                    <a:pt x="88" y="69"/>
                    <a:pt x="88" y="44"/>
                  </a:cubicBezTo>
                  <a:cubicBezTo>
                    <a:pt x="88" y="20"/>
                    <a:pt x="68" y="0"/>
                    <a:pt x="44" y="0"/>
                  </a:cubicBezTo>
                  <a:cubicBezTo>
                    <a:pt x="20" y="0"/>
                    <a:pt x="0" y="20"/>
                    <a:pt x="0" y="44"/>
                  </a:cubicBezTo>
                  <a:cubicBezTo>
                    <a:pt x="0" y="69"/>
                    <a:pt x="20" y="89"/>
                    <a:pt x="44" y="89"/>
                  </a:cubicBezTo>
                  <a:close/>
                  <a:moveTo>
                    <a:pt x="44" y="12"/>
                  </a:moveTo>
                  <a:cubicBezTo>
                    <a:pt x="62" y="12"/>
                    <a:pt x="76" y="27"/>
                    <a:pt x="76" y="44"/>
                  </a:cubicBezTo>
                  <a:cubicBezTo>
                    <a:pt x="76" y="62"/>
                    <a:pt x="62" y="77"/>
                    <a:pt x="44" y="77"/>
                  </a:cubicBezTo>
                  <a:cubicBezTo>
                    <a:pt x="26" y="77"/>
                    <a:pt x="12" y="62"/>
                    <a:pt x="12" y="44"/>
                  </a:cubicBezTo>
                  <a:cubicBezTo>
                    <a:pt x="12" y="27"/>
                    <a:pt x="26" y="12"/>
                    <a:pt x="44" y="1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grpSp>
    </p:spTree>
    <p:extLst>
      <p:ext uri="{BB962C8B-B14F-4D97-AF65-F5344CB8AC3E}">
        <p14:creationId xmlns:p14="http://schemas.microsoft.com/office/powerpoint/2010/main" val="21760836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9F1FFA9-D672-408C-9220-ADEEC6ABD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1BDAA16-7C46-7988-BE34-DB7FECC7D09B}"/>
              </a:ext>
            </a:extLst>
          </p:cNvPr>
          <p:cNvSpPr>
            <a:spLocks noGrp="1"/>
          </p:cNvSpPr>
          <p:nvPr>
            <p:ph type="title"/>
          </p:nvPr>
        </p:nvSpPr>
        <p:spPr>
          <a:xfrm>
            <a:off x="838201" y="365125"/>
            <a:ext cx="3816095" cy="1938076"/>
          </a:xfrm>
        </p:spPr>
        <p:txBody>
          <a:bodyPr>
            <a:normAutofit/>
          </a:bodyPr>
          <a:lstStyle/>
          <a:p>
            <a:r>
              <a:rPr lang="en-US" sz="28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Planning Studio can</a:t>
            </a:r>
          </a:p>
        </p:txBody>
      </p:sp>
      <p:sp>
        <p:nvSpPr>
          <p:cNvPr id="3" name="Content Placeholder 2">
            <a:extLst>
              <a:ext uri="{FF2B5EF4-FFF2-40B4-BE49-F238E27FC236}">
                <a16:creationId xmlns:a16="http://schemas.microsoft.com/office/drawing/2014/main" id="{DE246245-5F8F-A473-CBAE-A2D29873A6C1}"/>
              </a:ext>
            </a:extLst>
          </p:cNvPr>
          <p:cNvSpPr>
            <a:spLocks noGrp="1"/>
          </p:cNvSpPr>
          <p:nvPr>
            <p:ph idx="1"/>
          </p:nvPr>
        </p:nvSpPr>
        <p:spPr>
          <a:xfrm>
            <a:off x="828044" y="1847181"/>
            <a:ext cx="3816096" cy="3694373"/>
          </a:xfrm>
        </p:spPr>
        <p:txBody>
          <a:bodyPr>
            <a:normAutofit fontScale="92500" lnSpcReduction="10000"/>
          </a:bodyPr>
          <a:lstStyle/>
          <a:p>
            <a:pPr marL="0" indent="0">
              <a:buNone/>
            </a:pPr>
            <a:r>
              <a:rPr lang="en-US" sz="1700" dirty="0"/>
              <a:t>Get Plans off the shelf and implement them!</a:t>
            </a:r>
          </a:p>
          <a:p>
            <a:pPr marL="0" indent="0">
              <a:buNone/>
            </a:pPr>
            <a:r>
              <a:rPr lang="en-US" sz="1700" dirty="0"/>
              <a:t>Move the needle to create a safer roadway that is equitable for all users!</a:t>
            </a:r>
          </a:p>
          <a:p>
            <a:pPr marL="0" indent="0">
              <a:buNone/>
            </a:pPr>
            <a:endParaRPr lang="en-US" sz="1700" dirty="0"/>
          </a:p>
          <a:p>
            <a:pPr marL="0" indent="0">
              <a:buNone/>
            </a:pPr>
            <a:r>
              <a:rPr lang="en-US" sz="1700" dirty="0"/>
              <a:t>Solutions</a:t>
            </a:r>
          </a:p>
          <a:p>
            <a:pPr lvl="1"/>
            <a:r>
              <a:rPr lang="en-US" sz="1700" dirty="0"/>
              <a:t>Actively engage early with the public and local governments</a:t>
            </a:r>
          </a:p>
          <a:p>
            <a:pPr lvl="1"/>
            <a:r>
              <a:rPr lang="en-US" sz="1700" dirty="0"/>
              <a:t>Address mobility for all roadway users</a:t>
            </a:r>
          </a:p>
          <a:p>
            <a:pPr lvl="1"/>
            <a:r>
              <a:rPr lang="en-US" sz="1700" dirty="0"/>
              <a:t>Stay informed and involved on future growth and development along State roadways</a:t>
            </a:r>
          </a:p>
          <a:p>
            <a:pPr marL="0" indent="0">
              <a:buNone/>
            </a:pPr>
            <a:r>
              <a:rPr lang="en-US" sz="1700" dirty="0"/>
              <a:t> </a:t>
            </a:r>
          </a:p>
        </p:txBody>
      </p:sp>
      <p:pic>
        <p:nvPicPr>
          <p:cNvPr id="6" name="Picture 5" descr="A picture containing radar chart&#10;&#10;Description automatically generated">
            <a:extLst>
              <a:ext uri="{FF2B5EF4-FFF2-40B4-BE49-F238E27FC236}">
                <a16:creationId xmlns:a16="http://schemas.microsoft.com/office/drawing/2014/main" id="{29D2F9C3-043C-DB76-BE15-F30C5601BA1B}"/>
              </a:ext>
            </a:extLst>
          </p:cNvPr>
          <p:cNvPicPr>
            <a:picLocks noChangeAspect="1"/>
          </p:cNvPicPr>
          <p:nvPr/>
        </p:nvPicPr>
        <p:blipFill rotWithShape="1">
          <a:blip r:embed="rId2">
            <a:extLst>
              <a:ext uri="{28A0092B-C50C-407E-A947-70E740481C1C}">
                <a14:useLocalDpi xmlns:a14="http://schemas.microsoft.com/office/drawing/2010/main" val="0"/>
              </a:ext>
            </a:extLst>
          </a:blip>
          <a:srcRect r="9752" b="1"/>
          <a:stretch/>
        </p:blipFill>
        <p:spPr>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p:spPr>
      </p:pic>
      <p:pic>
        <p:nvPicPr>
          <p:cNvPr id="5" name="Picture 4">
            <a:extLst>
              <a:ext uri="{FF2B5EF4-FFF2-40B4-BE49-F238E27FC236}">
                <a16:creationId xmlns:a16="http://schemas.microsoft.com/office/drawing/2014/main" id="{B40D8B77-7A3F-BAA3-51A3-C57591E033CB}"/>
              </a:ext>
            </a:extLst>
          </p:cNvPr>
          <p:cNvPicPr>
            <a:picLocks noChangeAspect="1"/>
          </p:cNvPicPr>
          <p:nvPr/>
        </p:nvPicPr>
        <p:blipFill rotWithShape="1">
          <a:blip r:embed="rId3"/>
          <a:srcRect t="10706" b="27112"/>
          <a:stretch/>
        </p:blipFill>
        <p:spPr>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pic>
    </p:spTree>
    <p:extLst>
      <p:ext uri="{BB962C8B-B14F-4D97-AF65-F5344CB8AC3E}">
        <p14:creationId xmlns:p14="http://schemas.microsoft.com/office/powerpoint/2010/main" val="3029833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7E4BE-A637-4EEA-B1C0-E2DD2774650A}"/>
              </a:ext>
            </a:extLst>
          </p:cNvPr>
          <p:cNvSpPr>
            <a:spLocks noGrp="1"/>
          </p:cNvSpPr>
          <p:nvPr>
            <p:ph type="title"/>
          </p:nvPr>
        </p:nvSpPr>
        <p:spPr/>
        <p:txBody>
          <a:bodyPr>
            <a:normAutofit/>
          </a:bodyPr>
          <a:lstStyle/>
          <a:p>
            <a:pPr algn="ctr"/>
            <a:r>
              <a:rPr lang="en-US" sz="6000" b="1" dirty="0">
                <a:effectLst>
                  <a:outerShdw blurRad="50800" dist="38100" dir="2700000" algn="tl" rotWithShape="0">
                    <a:prstClr val="black">
                      <a:alpha val="40000"/>
                    </a:prstClr>
                  </a:outerShdw>
                </a:effectLst>
                <a:latin typeface="Open Sans" panose="020B0606030504020204" pitchFamily="34" charset="0"/>
                <a:ea typeface="Open Sans" panose="020B0606030504020204" pitchFamily="34" charset="0"/>
                <a:cs typeface="Open Sans" panose="020B0606030504020204" pitchFamily="34" charset="0"/>
              </a:rPr>
              <a:t>Contact Information </a:t>
            </a:r>
          </a:p>
        </p:txBody>
      </p:sp>
      <p:grpSp>
        <p:nvGrpSpPr>
          <p:cNvPr id="6" name="Group 5">
            <a:extLst>
              <a:ext uri="{FF2B5EF4-FFF2-40B4-BE49-F238E27FC236}">
                <a16:creationId xmlns:a16="http://schemas.microsoft.com/office/drawing/2014/main" id="{DD19E567-88FC-4527-8764-A926E47FDF53}"/>
              </a:ext>
            </a:extLst>
          </p:cNvPr>
          <p:cNvGrpSpPr/>
          <p:nvPr/>
        </p:nvGrpSpPr>
        <p:grpSpPr>
          <a:xfrm>
            <a:off x="2017319" y="2380203"/>
            <a:ext cx="7964881" cy="1938992"/>
            <a:chOff x="1963547" y="2964179"/>
            <a:chExt cx="7964881" cy="1938992"/>
          </a:xfrm>
        </p:grpSpPr>
        <p:sp>
          <p:nvSpPr>
            <p:cNvPr id="7" name="TextBox 6">
              <a:extLst>
                <a:ext uri="{FF2B5EF4-FFF2-40B4-BE49-F238E27FC236}">
                  <a16:creationId xmlns:a16="http://schemas.microsoft.com/office/drawing/2014/main" id="{6591842F-5940-4139-B200-D3ED73E8AB3F}"/>
                </a:ext>
              </a:extLst>
            </p:cNvPr>
            <p:cNvSpPr txBox="1"/>
            <p:nvPr/>
          </p:nvSpPr>
          <p:spPr>
            <a:xfrm>
              <a:off x="6504167" y="2964179"/>
              <a:ext cx="3424261"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R="0">
                <a:spcBef>
                  <a:spcPts val="0"/>
                </a:spcBef>
                <a:spcAft>
                  <a:spcPts val="0"/>
                </a:spcAft>
              </a:pPr>
              <a:r>
                <a:rPr lang="en-US" sz="2000" dirty="0"/>
                <a:t>Vitor Suguri, Ph.D.</a:t>
              </a:r>
            </a:p>
            <a:p>
              <a:pPr marR="0">
                <a:spcBef>
                  <a:spcPts val="0"/>
                </a:spcBef>
                <a:spcAft>
                  <a:spcPts val="0"/>
                </a:spcAft>
              </a:pPr>
              <a:r>
                <a:rPr lang="en-US" sz="2000" dirty="0"/>
                <a:t>Community Planner</a:t>
              </a:r>
            </a:p>
            <a:p>
              <a:pPr marL="0" marR="0">
                <a:spcBef>
                  <a:spcPts val="0"/>
                </a:spcBef>
                <a:spcAft>
                  <a:spcPts val="0"/>
                </a:spcAft>
              </a:pPr>
              <a:r>
                <a:rPr lang="en-US" sz="2000" dirty="0">
                  <a:effectLst/>
                  <a:latin typeface="Segoe UI" panose="020B0502040204020203" pitchFamily="34" charset="0"/>
                  <a:ea typeface="Calibri" panose="020F0502020204030204" pitchFamily="34" charset="0"/>
                </a:rPr>
                <a:t>SIS Coordinator</a:t>
              </a:r>
              <a:endParaRPr lang="en-US" sz="2000" dirty="0">
                <a:effectLst/>
                <a:latin typeface="Calibri" panose="020F0502020204030204" pitchFamily="34" charset="0"/>
                <a:ea typeface="Calibri" panose="020F0502020204030204" pitchFamily="34" charset="0"/>
              </a:endParaRPr>
            </a:p>
            <a:p>
              <a:r>
                <a:rPr lang="en-US" sz="2000" dirty="0"/>
                <a:t>FDOT District 1</a:t>
              </a:r>
              <a:endParaRPr lang="en-US" sz="2000" dirty="0">
                <a:solidFill>
                  <a:srgbClr val="0054A8"/>
                </a:solidFill>
                <a:cs typeface="Calibri"/>
              </a:endParaRPr>
            </a:p>
            <a:p>
              <a:r>
                <a:rPr lang="en-US" sz="2000" dirty="0"/>
                <a:t>863-519-1359</a:t>
              </a:r>
              <a:endParaRPr lang="en-US" sz="2000" dirty="0">
                <a:hlinkClick r:id="" action="ppaction://noaction">
                  <a:extLst>
                    <a:ext uri="{A12FA001-AC4F-418D-AE19-62706E023703}">
                      <ahyp:hlinkClr xmlns:ahyp="http://schemas.microsoft.com/office/drawing/2018/hyperlinkcolor" val="tx"/>
                    </a:ext>
                  </a:extLst>
                </a:hlinkClick>
              </a:endParaRPr>
            </a:p>
            <a:p>
              <a:r>
                <a:rPr lang="en-US" sz="2000" dirty="0">
                  <a:cs typeface="Calibri"/>
                </a:rPr>
                <a:t>Vitor.Suguri@dot.state.fl.us</a:t>
              </a:r>
              <a:endParaRPr lang="en-US" sz="2000" dirty="0">
                <a:cs typeface="Calibri"/>
                <a:hlinkClick r:id="rId3">
                  <a:extLst>
                    <a:ext uri="{A12FA001-AC4F-418D-AE19-62706E023703}">
                      <ahyp:hlinkClr xmlns:ahyp="http://schemas.microsoft.com/office/drawing/2018/hyperlinkcolor" val="tx"/>
                    </a:ext>
                  </a:extLst>
                </a:hlinkClick>
              </a:endParaRPr>
            </a:p>
          </p:txBody>
        </p:sp>
        <p:sp>
          <p:nvSpPr>
            <p:cNvPr id="8" name="TextBox 7">
              <a:extLst>
                <a:ext uri="{FF2B5EF4-FFF2-40B4-BE49-F238E27FC236}">
                  <a16:creationId xmlns:a16="http://schemas.microsoft.com/office/drawing/2014/main" id="{EC9E3383-86C8-4E5D-8079-5DD2189E9459}"/>
                </a:ext>
              </a:extLst>
            </p:cNvPr>
            <p:cNvSpPr txBox="1"/>
            <p:nvPr/>
          </p:nvSpPr>
          <p:spPr>
            <a:xfrm>
              <a:off x="1963547" y="3039408"/>
              <a:ext cx="3663349" cy="163121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t>Bessie Reina </a:t>
              </a:r>
              <a:endParaRPr lang="en-US" sz="2000" dirty="0">
                <a:cs typeface="Calibri"/>
              </a:endParaRPr>
            </a:p>
            <a:p>
              <a:r>
                <a:rPr lang="en-US" sz="2000" dirty="0"/>
                <a:t>Transportation Planning Manager</a:t>
              </a:r>
            </a:p>
            <a:p>
              <a:r>
                <a:rPr lang="en-US" sz="2000" dirty="0">
                  <a:cs typeface="Calibri"/>
                </a:rPr>
                <a:t>FDOT District 1</a:t>
              </a:r>
            </a:p>
            <a:p>
              <a:r>
                <a:rPr lang="en-US" sz="2000" dirty="0"/>
                <a:t>863-519-2656</a:t>
              </a:r>
            </a:p>
            <a:p>
              <a:r>
                <a:rPr lang="en-US" sz="2000" dirty="0"/>
                <a:t>Bessie.Reina@dot.state.fl.us</a:t>
              </a:r>
              <a:endParaRPr lang="en-US" sz="2000" dirty="0">
                <a:hlinkClick r:id="rId3">
                  <a:extLst>
                    <a:ext uri="{A12FA001-AC4F-418D-AE19-62706E023703}">
                      <ahyp:hlinkClr xmlns:ahyp="http://schemas.microsoft.com/office/drawing/2018/hyperlinkcolor" val="tx"/>
                    </a:ext>
                  </a:extLst>
                </a:hlinkClick>
              </a:endParaRPr>
            </a:p>
          </p:txBody>
        </p:sp>
      </p:grpSp>
      <p:sp>
        <p:nvSpPr>
          <p:cNvPr id="10" name="Slide Number Placeholder 6">
            <a:extLst>
              <a:ext uri="{FF2B5EF4-FFF2-40B4-BE49-F238E27FC236}">
                <a16:creationId xmlns:a16="http://schemas.microsoft.com/office/drawing/2014/main" id="{22156916-31B6-40E5-A24A-57106DCD9270}"/>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en-US"/>
            </a:defPPr>
            <a:lvl1pPr algn="r">
              <a:defRPr sz="1200">
                <a:solidFill>
                  <a:schemeClr val="tx1">
                    <a:tint val="75000"/>
                  </a:schemeClr>
                </a:solidFill>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0F2A23D-9BDC-4561-87E5-F51637A1AA4C}" type="slidenum">
              <a:rPr lang="en-US"/>
              <a:pPr/>
              <a:t>21</a:t>
            </a:fld>
            <a:endParaRPr lang="en-US" dirty="0"/>
          </a:p>
        </p:txBody>
      </p:sp>
    </p:spTree>
    <p:extLst>
      <p:ext uri="{BB962C8B-B14F-4D97-AF65-F5344CB8AC3E}">
        <p14:creationId xmlns:p14="http://schemas.microsoft.com/office/powerpoint/2010/main" val="28145154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ark with palm trees and buildings in the background&#10;&#10;Description automatically generated with medium confidence">
            <a:extLst>
              <a:ext uri="{FF2B5EF4-FFF2-40B4-BE49-F238E27FC236}">
                <a16:creationId xmlns:a16="http://schemas.microsoft.com/office/drawing/2014/main" id="{3FE78AC0-EA52-44D6-8BD5-CCF6C5BEF5F2}"/>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543" t="22898" r="2765" b="6092"/>
          <a:stretch/>
        </p:blipFill>
        <p:spPr>
          <a:xfrm>
            <a:off x="-1" y="0"/>
            <a:ext cx="12322383" cy="6858000"/>
          </a:xfrm>
          <a:prstGeom prst="rect">
            <a:avLst/>
          </a:prstGeom>
        </p:spPr>
      </p:pic>
      <p:sp>
        <p:nvSpPr>
          <p:cNvPr id="2" name="Title 1"/>
          <p:cNvSpPr>
            <a:spLocks noGrp="1"/>
          </p:cNvSpPr>
          <p:nvPr>
            <p:ph type="ctrTitle"/>
          </p:nvPr>
        </p:nvSpPr>
        <p:spPr>
          <a:xfrm>
            <a:off x="434685" y="1828799"/>
            <a:ext cx="11277600" cy="1600200"/>
          </a:xfrm>
        </p:spPr>
        <p:txBody>
          <a:bodyPr anchor="ctr">
            <a:normAutofit/>
          </a:bodyPr>
          <a:lstStyle/>
          <a:p>
            <a:pPr algn="ctr">
              <a:spcBef>
                <a:spcPts val="600"/>
              </a:spcBef>
            </a:pPr>
            <a:r>
              <a:rPr lang="en-US" sz="3600" b="1" cap="small" dirty="0"/>
              <a:t>The Lakeland – FDOT Partnership</a:t>
            </a:r>
            <a:br>
              <a:rPr lang="en-US" sz="3600" b="1" cap="small" dirty="0"/>
            </a:br>
            <a:r>
              <a:rPr lang="en-US" sz="3200" b="1" i="1" cap="small" dirty="0"/>
              <a:t>Investments Supporting the Local Vision</a:t>
            </a:r>
          </a:p>
        </p:txBody>
      </p:sp>
      <p:pic>
        <p:nvPicPr>
          <p:cNvPr id="9" name="Picture 8"/>
          <p:cNvPicPr/>
          <p:nvPr/>
        </p:nvPicPr>
        <p:blipFill>
          <a:blip r:embed="rId4">
            <a:alphaModFix amt="32000"/>
            <a:extLst>
              <a:ext uri="{28A0092B-C50C-407E-A947-70E740481C1C}">
                <a14:useLocalDpi xmlns:a14="http://schemas.microsoft.com/office/drawing/2010/main" val="0"/>
              </a:ext>
            </a:extLst>
          </a:blip>
          <a:srcRect/>
          <a:stretch>
            <a:fillRect/>
          </a:stretch>
        </p:blipFill>
        <p:spPr bwMode="auto">
          <a:xfrm>
            <a:off x="533400" y="5486400"/>
            <a:ext cx="1524000" cy="1219200"/>
          </a:xfrm>
          <a:prstGeom prst="rect">
            <a:avLst/>
          </a:prstGeom>
          <a:noFill/>
          <a:ln>
            <a:noFill/>
          </a:ln>
        </p:spPr>
      </p:pic>
      <p:sp>
        <p:nvSpPr>
          <p:cNvPr id="4" name="TextBox 3"/>
          <p:cNvSpPr txBox="1"/>
          <p:nvPr/>
        </p:nvSpPr>
        <p:spPr>
          <a:xfrm>
            <a:off x="1776845" y="3733800"/>
            <a:ext cx="85932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934"/>
                </a:solidFill>
                <a:effectLst/>
                <a:uLnTx/>
                <a:uFillTx/>
                <a:latin typeface="Arial"/>
                <a:ea typeface="+mn-ea"/>
                <a:cs typeface="+mn-cs"/>
              </a:rPr>
              <a:t>FPZA Annual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934"/>
                </a:solidFill>
                <a:effectLst/>
                <a:uLnTx/>
                <a:uFillTx/>
                <a:latin typeface="Arial"/>
                <a:ea typeface="+mn-ea"/>
                <a:cs typeface="+mn-cs"/>
              </a:rPr>
              <a:t>June 2, 2022</a:t>
            </a:r>
          </a:p>
        </p:txBody>
      </p:sp>
    </p:spTree>
    <p:extLst>
      <p:ext uri="{BB962C8B-B14F-4D97-AF65-F5344CB8AC3E}">
        <p14:creationId xmlns:p14="http://schemas.microsoft.com/office/powerpoint/2010/main" val="10795262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ody of water with buildings along it&#10;&#10;Description automatically generated with medium confidence">
            <a:extLst>
              <a:ext uri="{FF2B5EF4-FFF2-40B4-BE49-F238E27FC236}">
                <a16:creationId xmlns:a16="http://schemas.microsoft.com/office/drawing/2014/main" id="{F27430E3-73DF-42AA-990D-963D511CC9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43936">
            <a:off x="623271" y="1272040"/>
            <a:ext cx="6071208" cy="45534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9">
            <a:extLst>
              <a:ext uri="{FF2B5EF4-FFF2-40B4-BE49-F238E27FC236}">
                <a16:creationId xmlns:a16="http://schemas.microsoft.com/office/drawing/2014/main" id="{27728ECB-6489-48D3-9FDC-7E1B55CC133B}"/>
              </a:ext>
            </a:extLst>
          </p:cNvPr>
          <p:cNvSpPr/>
          <p:nvPr/>
        </p:nvSpPr>
        <p:spPr>
          <a:xfrm>
            <a:off x="7478973" y="696035"/>
            <a:ext cx="4121624" cy="58015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2533C"/>
                </a:solidFill>
                <a:effectLst/>
                <a:uLnTx/>
                <a:uFillTx/>
                <a:latin typeface="Arial"/>
                <a:ea typeface="+mn-ea"/>
                <a:cs typeface="+mn-cs"/>
              </a:rPr>
              <a:t>About Lakeland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2533C"/>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Incorporated: </a:t>
            </a:r>
            <a:r>
              <a:rPr kumimoji="0" lang="en-US" sz="2000" b="0" i="0" u="none" strike="noStrike" kern="1200" cap="none" spc="0" normalizeH="0" baseline="0" noProof="0" dirty="0">
                <a:ln>
                  <a:noFill/>
                </a:ln>
                <a:solidFill>
                  <a:srgbClr val="00B050"/>
                </a:solidFill>
                <a:effectLst/>
                <a:uLnTx/>
                <a:uFillTx/>
                <a:latin typeface="Arial"/>
                <a:ea typeface="+mn-ea"/>
                <a:cs typeface="+mn-cs"/>
              </a:rPr>
              <a:t>1885</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Population: </a:t>
            </a:r>
            <a:r>
              <a:rPr kumimoji="0" lang="en-US" sz="2000" b="0" i="0" u="none" strike="noStrike" kern="1200" cap="none" spc="0" normalizeH="0" baseline="0" noProof="0" dirty="0">
                <a:ln>
                  <a:noFill/>
                </a:ln>
                <a:solidFill>
                  <a:srgbClr val="00B050"/>
                </a:solidFill>
                <a:effectLst/>
                <a:uLnTx/>
                <a:uFillTx/>
                <a:latin typeface="Arial"/>
                <a:ea typeface="+mn-ea"/>
                <a:cs typeface="+mn-cs"/>
              </a:rPr>
              <a:t>116,000</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Area: </a:t>
            </a:r>
            <a:r>
              <a:rPr kumimoji="0" lang="en-US" sz="2000" b="0" i="0" u="none" strike="noStrike" kern="1200" cap="none" spc="0" normalizeH="0" baseline="0" noProof="0" dirty="0">
                <a:ln>
                  <a:noFill/>
                </a:ln>
                <a:solidFill>
                  <a:srgbClr val="00B050"/>
                </a:solidFill>
                <a:effectLst/>
                <a:uLnTx/>
                <a:uFillTx/>
                <a:latin typeface="Arial"/>
                <a:ea typeface="+mn-ea"/>
                <a:cs typeface="+mn-cs"/>
              </a:rPr>
              <a:t>Approx. 75 sq. mi</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Major Employers: </a:t>
            </a:r>
            <a:r>
              <a:rPr kumimoji="0" lang="en-US" sz="2000" b="0" i="0" u="none" strike="noStrike" kern="1200" cap="none" spc="0" normalizeH="0" baseline="0" noProof="0" dirty="0">
                <a:ln>
                  <a:noFill/>
                </a:ln>
                <a:solidFill>
                  <a:srgbClr val="00B050"/>
                </a:solidFill>
                <a:effectLst/>
                <a:uLnTx/>
                <a:uFillTx/>
                <a:latin typeface="Arial"/>
                <a:ea typeface="+mn-ea"/>
                <a:cs typeface="+mn-cs"/>
              </a:rPr>
              <a:t>Publix Super Markets, Lakeland Regional Health, Amazon, GEICO, Summit </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Colleges/Universities:  </a:t>
            </a:r>
            <a:r>
              <a:rPr kumimoji="0" lang="en-US" sz="2000" b="0" i="0" u="none" strike="noStrike" kern="1200" cap="none" spc="0" normalizeH="0" baseline="0" noProof="0" dirty="0">
                <a:ln>
                  <a:noFill/>
                </a:ln>
                <a:solidFill>
                  <a:srgbClr val="00B050"/>
                </a:solidFill>
                <a:effectLst/>
                <a:uLnTx/>
                <a:uFillTx/>
                <a:latin typeface="Arial"/>
                <a:ea typeface="+mn-ea"/>
                <a:cs typeface="+mn-cs"/>
              </a:rPr>
              <a:t>Florida Southern College, Southeastern University, Florida Polytechnic University</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1" u="none" strike="noStrike" kern="1200" cap="none" spc="0" normalizeH="0" baseline="0" noProof="0" dirty="0">
                <a:ln>
                  <a:noFill/>
                </a:ln>
                <a:solidFill>
                  <a:srgbClr val="D2533C"/>
                </a:solidFill>
                <a:effectLst/>
                <a:uLnTx/>
                <a:uFillTx/>
                <a:latin typeface="Arial"/>
                <a:ea typeface="+mn-ea"/>
                <a:cs typeface="+mn-cs"/>
              </a:rPr>
              <a:t>Transportation Hub:  </a:t>
            </a:r>
            <a:r>
              <a:rPr kumimoji="0" lang="en-US" sz="2000" b="1" i="1" u="none" strike="noStrike" kern="1200" cap="none" spc="0" normalizeH="0" baseline="0" noProof="0" dirty="0">
                <a:ln>
                  <a:noFill/>
                </a:ln>
                <a:solidFill>
                  <a:srgbClr val="0070C0"/>
                </a:solidFill>
                <a:effectLst/>
                <a:uLnTx/>
                <a:uFillTx/>
                <a:latin typeface="Arial"/>
                <a:ea typeface="+mn-ea"/>
                <a:cs typeface="+mn-cs"/>
              </a:rPr>
              <a:t>Convergence of several State arterial roads in Central Lakeland.  </a:t>
            </a:r>
            <a:endParaRPr kumimoji="0" lang="en-US" sz="2000" b="1" i="1" u="none" strike="noStrike" kern="1200" cap="none" spc="0" normalizeH="0" baseline="0" noProof="0" dirty="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417640220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7728ECB-6489-48D3-9FDC-7E1B55CC133B}"/>
              </a:ext>
            </a:extLst>
          </p:cNvPr>
          <p:cNvSpPr/>
          <p:nvPr/>
        </p:nvSpPr>
        <p:spPr>
          <a:xfrm>
            <a:off x="7478973" y="696035"/>
            <a:ext cx="4121624" cy="580158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2533C"/>
                </a:solidFill>
                <a:effectLst/>
                <a:uLnTx/>
                <a:uFillTx/>
                <a:latin typeface="Arial"/>
                <a:ea typeface="+mn-ea"/>
                <a:cs typeface="+mn-cs"/>
              </a:rPr>
              <a:t>About Lakeland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D2533C"/>
              </a:solidFill>
              <a:effectLst/>
              <a:uLnTx/>
              <a:uFillTx/>
              <a:latin typeface="Arial"/>
              <a:ea typeface="+mn-ea"/>
              <a:cs typeface="+mn-cs"/>
            </a:endParaRP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Incorporated: </a:t>
            </a:r>
            <a:r>
              <a:rPr kumimoji="0" lang="en-US" sz="2000" b="0" i="0" u="none" strike="noStrike" kern="1200" cap="none" spc="0" normalizeH="0" baseline="0" noProof="0" dirty="0">
                <a:ln>
                  <a:noFill/>
                </a:ln>
                <a:solidFill>
                  <a:srgbClr val="00B050"/>
                </a:solidFill>
                <a:effectLst/>
                <a:uLnTx/>
                <a:uFillTx/>
                <a:latin typeface="Arial"/>
                <a:ea typeface="+mn-ea"/>
                <a:cs typeface="+mn-cs"/>
              </a:rPr>
              <a:t>1885</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Population: </a:t>
            </a:r>
            <a:r>
              <a:rPr kumimoji="0" lang="en-US" sz="2000" b="0" i="0" u="none" strike="noStrike" kern="1200" cap="none" spc="0" normalizeH="0" baseline="0" noProof="0" dirty="0">
                <a:ln>
                  <a:noFill/>
                </a:ln>
                <a:solidFill>
                  <a:srgbClr val="00B050"/>
                </a:solidFill>
                <a:effectLst/>
                <a:uLnTx/>
                <a:uFillTx/>
                <a:latin typeface="Arial"/>
                <a:ea typeface="+mn-ea"/>
                <a:cs typeface="+mn-cs"/>
              </a:rPr>
              <a:t>116,000</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Area: </a:t>
            </a:r>
            <a:r>
              <a:rPr kumimoji="0" lang="en-US" sz="2000" b="0" i="0" u="none" strike="noStrike" kern="1200" cap="none" spc="0" normalizeH="0" baseline="0" noProof="0" dirty="0">
                <a:ln>
                  <a:noFill/>
                </a:ln>
                <a:solidFill>
                  <a:srgbClr val="00B050"/>
                </a:solidFill>
                <a:effectLst/>
                <a:uLnTx/>
                <a:uFillTx/>
                <a:latin typeface="Arial"/>
                <a:ea typeface="+mn-ea"/>
                <a:cs typeface="+mn-cs"/>
              </a:rPr>
              <a:t>Approx. 75 sq. mi</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Major Employers: </a:t>
            </a:r>
            <a:r>
              <a:rPr kumimoji="0" lang="en-US" sz="2000" b="0" i="0" u="none" strike="noStrike" kern="1200" cap="none" spc="0" normalizeH="0" baseline="0" noProof="0" dirty="0">
                <a:ln>
                  <a:noFill/>
                </a:ln>
                <a:solidFill>
                  <a:srgbClr val="00B050"/>
                </a:solidFill>
                <a:effectLst/>
                <a:uLnTx/>
                <a:uFillTx/>
                <a:latin typeface="Arial"/>
                <a:ea typeface="+mn-ea"/>
                <a:cs typeface="+mn-cs"/>
              </a:rPr>
              <a:t>Publix Super Markets, Lakeland Regional Health, Amazon, GEICO, Summit </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0" u="none" strike="noStrike" kern="1200" cap="none" spc="0" normalizeH="0" baseline="0" noProof="0" dirty="0">
                <a:ln>
                  <a:noFill/>
                </a:ln>
                <a:solidFill>
                  <a:srgbClr val="D2533C"/>
                </a:solidFill>
                <a:effectLst/>
                <a:uLnTx/>
                <a:uFillTx/>
                <a:latin typeface="Arial"/>
                <a:ea typeface="+mn-ea"/>
                <a:cs typeface="+mn-cs"/>
              </a:rPr>
              <a:t>Colleges/Universities:  </a:t>
            </a:r>
            <a:r>
              <a:rPr kumimoji="0" lang="en-US" sz="2000" b="0" i="0" u="none" strike="noStrike" kern="1200" cap="none" spc="0" normalizeH="0" baseline="0" noProof="0" dirty="0">
                <a:ln>
                  <a:noFill/>
                </a:ln>
                <a:solidFill>
                  <a:srgbClr val="00B050"/>
                </a:solidFill>
                <a:effectLst/>
                <a:uLnTx/>
                <a:uFillTx/>
                <a:latin typeface="Arial"/>
                <a:ea typeface="+mn-ea"/>
                <a:cs typeface="+mn-cs"/>
              </a:rPr>
              <a:t>Florida Southern College, Southeastern University, Florida Polytechnic University</a:t>
            </a:r>
          </a:p>
          <a:p>
            <a:pPr marL="514350" marR="0" lvl="0" indent="-514350" algn="l" defTabSz="914400" rtl="0" eaLnBrk="1" fontAlgn="auto" latinLnBrk="0" hangingPunct="1">
              <a:lnSpc>
                <a:spcPct val="100000"/>
              </a:lnSpc>
              <a:spcBef>
                <a:spcPts val="0"/>
              </a:spcBef>
              <a:spcAft>
                <a:spcPts val="600"/>
              </a:spcAft>
              <a:buClrTx/>
              <a:buSzTx/>
              <a:buFont typeface="Wingdings" panose="05000000000000000000" pitchFamily="2" charset="2"/>
              <a:buChar char="Ø"/>
              <a:tabLst/>
              <a:defRPr/>
            </a:pPr>
            <a:r>
              <a:rPr kumimoji="0" lang="en-US" sz="2000" b="1" i="1" u="none" strike="noStrike" kern="1200" cap="none" spc="0" normalizeH="0" baseline="0" noProof="0" dirty="0">
                <a:ln>
                  <a:noFill/>
                </a:ln>
                <a:solidFill>
                  <a:srgbClr val="D2533C"/>
                </a:solidFill>
                <a:effectLst/>
                <a:uLnTx/>
                <a:uFillTx/>
                <a:latin typeface="Arial"/>
                <a:ea typeface="+mn-ea"/>
                <a:cs typeface="+mn-cs"/>
              </a:rPr>
              <a:t>Transportation Hub:  </a:t>
            </a:r>
            <a:r>
              <a:rPr kumimoji="0" lang="en-US" sz="2000" b="1" i="1" u="none" strike="noStrike" kern="1200" cap="none" spc="0" normalizeH="0" baseline="0" noProof="0" dirty="0">
                <a:ln>
                  <a:noFill/>
                </a:ln>
                <a:solidFill>
                  <a:srgbClr val="0070C0"/>
                </a:solidFill>
                <a:effectLst/>
                <a:uLnTx/>
                <a:uFillTx/>
                <a:latin typeface="Arial"/>
                <a:ea typeface="+mn-ea"/>
                <a:cs typeface="+mn-cs"/>
              </a:rPr>
              <a:t>Convergence of several State arterial roads in Central Lakeland.  </a:t>
            </a:r>
            <a:endParaRPr kumimoji="0" lang="en-US" sz="2000" b="1" i="1" u="none" strike="noStrike" kern="1200" cap="none" spc="0" normalizeH="0" baseline="0" noProof="0" dirty="0">
              <a:ln>
                <a:noFill/>
              </a:ln>
              <a:solidFill>
                <a:srgbClr val="C00000"/>
              </a:solidFill>
              <a:effectLst/>
              <a:uLnTx/>
              <a:uFillTx/>
              <a:latin typeface="Arial"/>
              <a:ea typeface="+mn-ea"/>
              <a:cs typeface="+mn-cs"/>
            </a:endParaRPr>
          </a:p>
        </p:txBody>
      </p:sp>
      <p:pic>
        <p:nvPicPr>
          <p:cNvPr id="3" name="Picture 2">
            <a:extLst>
              <a:ext uri="{FF2B5EF4-FFF2-40B4-BE49-F238E27FC236}">
                <a16:creationId xmlns:a16="http://schemas.microsoft.com/office/drawing/2014/main" id="{594A3C12-AEAC-42AA-BE3D-23C7CBB83345}"/>
              </a:ext>
            </a:extLst>
          </p:cNvPr>
          <p:cNvPicPr>
            <a:picLocks noChangeAspect="1"/>
          </p:cNvPicPr>
          <p:nvPr/>
        </p:nvPicPr>
        <p:blipFill>
          <a:blip r:embed="rId3"/>
          <a:stretch>
            <a:fillRect/>
          </a:stretch>
        </p:blipFill>
        <p:spPr>
          <a:xfrm>
            <a:off x="419280" y="1261043"/>
            <a:ext cx="6616221" cy="47547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07991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CFE55B3F-4634-4A41-B146-E6251581E8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Map&#10;&#10;Description automatically generated">
            <a:extLst>
              <a:ext uri="{FF2B5EF4-FFF2-40B4-BE49-F238E27FC236}">
                <a16:creationId xmlns:a16="http://schemas.microsoft.com/office/drawing/2014/main" id="{1BA64CF3-D183-42AC-8CA0-1AF03C561B25}"/>
              </a:ext>
            </a:extLst>
          </p:cNvPr>
          <p:cNvPicPr>
            <a:picLocks noChangeAspect="1"/>
          </p:cNvPicPr>
          <p:nvPr/>
        </p:nvPicPr>
        <p:blipFill rotWithShape="1">
          <a:blip r:embed="rId3"/>
          <a:srcRect l="5824" r="30761" b="-1"/>
          <a:stretch/>
        </p:blipFill>
        <p:spPr>
          <a:xfrm>
            <a:off x="20" y="638177"/>
            <a:ext cx="3017500" cy="5581644"/>
          </a:xfrm>
          <a:prstGeom prst="rect">
            <a:avLst/>
          </a:prstGeom>
        </p:spPr>
      </p:pic>
      <p:pic>
        <p:nvPicPr>
          <p:cNvPr id="7" name="Picture 6" descr="A person riding a bicycle&#10;&#10;Description automatically generated with low confidence">
            <a:extLst>
              <a:ext uri="{FF2B5EF4-FFF2-40B4-BE49-F238E27FC236}">
                <a16:creationId xmlns:a16="http://schemas.microsoft.com/office/drawing/2014/main" id="{FA860BA5-7DA7-4D45-B2A0-058DBEB11E81}"/>
              </a:ext>
            </a:extLst>
          </p:cNvPr>
          <p:cNvPicPr>
            <a:picLocks noChangeAspect="1"/>
          </p:cNvPicPr>
          <p:nvPr/>
        </p:nvPicPr>
        <p:blipFill rotWithShape="1">
          <a:blip r:embed="rId4"/>
          <a:srcRect t="18466" r="-1" b="9967"/>
          <a:stretch/>
        </p:blipFill>
        <p:spPr>
          <a:xfrm>
            <a:off x="3171272" y="638179"/>
            <a:ext cx="5849456" cy="5581644"/>
          </a:xfrm>
          <a:prstGeom prst="rect">
            <a:avLst/>
          </a:prstGeom>
        </p:spPr>
      </p:pic>
      <p:pic>
        <p:nvPicPr>
          <p:cNvPr id="4" name="Picture 3" descr="Map&#10;&#10;Description automatically generated">
            <a:extLst>
              <a:ext uri="{FF2B5EF4-FFF2-40B4-BE49-F238E27FC236}">
                <a16:creationId xmlns:a16="http://schemas.microsoft.com/office/drawing/2014/main" id="{DF67207B-7509-4608-BD96-74E6EE639408}"/>
              </a:ext>
            </a:extLst>
          </p:cNvPr>
          <p:cNvPicPr>
            <a:picLocks noChangeAspect="1"/>
          </p:cNvPicPr>
          <p:nvPr/>
        </p:nvPicPr>
        <p:blipFill rotWithShape="1">
          <a:blip r:embed="rId5"/>
          <a:srcRect l="17330" r="19440" b="-1"/>
          <a:stretch/>
        </p:blipFill>
        <p:spPr>
          <a:xfrm>
            <a:off x="9174480" y="638178"/>
            <a:ext cx="3017520" cy="5581644"/>
          </a:xfrm>
          <a:prstGeom prst="rect">
            <a:avLst/>
          </a:prstGeom>
        </p:spPr>
      </p:pic>
      <p:sp>
        <p:nvSpPr>
          <p:cNvPr id="18" name="Rectangle 17">
            <a:extLst>
              <a:ext uri="{FF2B5EF4-FFF2-40B4-BE49-F238E27FC236}">
                <a16:creationId xmlns:a16="http://schemas.microsoft.com/office/drawing/2014/main" id="{5CD271E5-55BF-4266-A3A7-CFCC305188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356352"/>
            <a:ext cx="12192000" cy="501648"/>
          </a:xfrm>
          <a:prstGeom prst="rect">
            <a:avLst/>
          </a:prstGeom>
          <a:solidFill>
            <a:srgbClr val="646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06419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344CD0-E542-44C7-8EA6-02B8F8CB74CD}"/>
              </a:ext>
            </a:extLst>
          </p:cNvPr>
          <p:cNvSpPr>
            <a:spLocks noGrp="1"/>
          </p:cNvSpPr>
          <p:nvPr>
            <p:ph type="title"/>
          </p:nvPr>
        </p:nvSpPr>
        <p:spPr>
          <a:xfrm>
            <a:off x="6634134" y="987499"/>
            <a:ext cx="5006336" cy="1325563"/>
          </a:xfrm>
        </p:spPr>
        <p:txBody>
          <a:bodyPr>
            <a:normAutofit/>
          </a:bodyPr>
          <a:lstStyle/>
          <a:p>
            <a:pPr algn="ctr"/>
            <a:r>
              <a:rPr lang="en-US" b="1" dirty="0">
                <a:solidFill>
                  <a:srgbClr val="FFC000"/>
                </a:solidFill>
                <a:latin typeface="Arial" panose="020B0604020202020204" pitchFamily="34" charset="0"/>
                <a:cs typeface="Arial" panose="020B0604020202020204" pitchFamily="34" charset="0"/>
              </a:rPr>
              <a:t>Transit Oriented Corridors</a:t>
            </a:r>
          </a:p>
        </p:txBody>
      </p:sp>
      <p:sp>
        <p:nvSpPr>
          <p:cNvPr id="17" name="Freeform: Shape 16">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5A24DCFC-21DC-42CE-808E-D06401569093}"/>
              </a:ext>
            </a:extLst>
          </p:cNvPr>
          <p:cNvPicPr>
            <a:picLocks noChangeAspect="1"/>
          </p:cNvPicPr>
          <p:nvPr/>
        </p:nvPicPr>
        <p:blipFill rotWithShape="1">
          <a:blip r:embed="rId2"/>
          <a:srcRect t="2950"/>
          <a:stretch/>
        </p:blipFill>
        <p:spPr>
          <a:xfrm>
            <a:off x="20" y="10"/>
            <a:ext cx="6024134"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 name="Content Placeholder 8">
            <a:extLst>
              <a:ext uri="{FF2B5EF4-FFF2-40B4-BE49-F238E27FC236}">
                <a16:creationId xmlns:a16="http://schemas.microsoft.com/office/drawing/2014/main" id="{7639E7C8-432F-6B92-7E2B-2324EAED54C9}"/>
              </a:ext>
            </a:extLst>
          </p:cNvPr>
          <p:cNvSpPr>
            <a:spLocks noGrp="1"/>
          </p:cNvSpPr>
          <p:nvPr>
            <p:ph idx="1"/>
          </p:nvPr>
        </p:nvSpPr>
        <p:spPr>
          <a:xfrm>
            <a:off x="6634134" y="2688817"/>
            <a:ext cx="5316861" cy="3181684"/>
          </a:xfrm>
        </p:spPr>
        <p:txBody>
          <a:bodyPr anchor="t">
            <a:noAutofit/>
          </a:bodyPr>
          <a:lstStyle/>
          <a:p>
            <a:pPr>
              <a:spcAft>
                <a:spcPts val="800"/>
              </a:spcAft>
            </a:pPr>
            <a:r>
              <a:rPr lang="en-US" sz="2400" b="1" dirty="0">
                <a:latin typeface="Arial" panose="020B0604020202020204" pitchFamily="34" charset="0"/>
                <a:cs typeface="Arial" panose="020B0604020202020204" pitchFamily="34" charset="0"/>
              </a:rPr>
              <a:t>Mostly on State Highways</a:t>
            </a:r>
          </a:p>
          <a:p>
            <a:pPr>
              <a:spcAft>
                <a:spcPts val="800"/>
              </a:spcAft>
            </a:pPr>
            <a:r>
              <a:rPr lang="en-US" sz="2400" b="1" dirty="0">
                <a:latin typeface="Arial" panose="020B0604020202020204" pitchFamily="34" charset="0"/>
                <a:cs typeface="Arial" panose="020B0604020202020204" pitchFamily="34" charset="0"/>
              </a:rPr>
              <a:t>Constrained or Design-Exception</a:t>
            </a:r>
          </a:p>
          <a:p>
            <a:pPr>
              <a:spcAft>
                <a:spcPts val="800"/>
              </a:spcAft>
            </a:pPr>
            <a:r>
              <a:rPr lang="en-US" sz="2400" b="1" dirty="0">
                <a:latin typeface="Arial" panose="020B0604020202020204" pitchFamily="34" charset="0"/>
                <a:cs typeface="Arial" panose="020B0604020202020204" pitchFamily="34" charset="0"/>
              </a:rPr>
              <a:t>Higher-Frequency Transit Service</a:t>
            </a:r>
          </a:p>
          <a:p>
            <a:pPr>
              <a:spcAft>
                <a:spcPts val="800"/>
              </a:spcAft>
            </a:pPr>
            <a:r>
              <a:rPr lang="en-US" sz="2400" b="1" dirty="0">
                <a:latin typeface="Arial" panose="020B0604020202020204" pitchFamily="34" charset="0"/>
                <a:cs typeface="Arial" panose="020B0604020202020204" pitchFamily="34" charset="0"/>
              </a:rPr>
              <a:t>Focus on Central City area</a:t>
            </a:r>
          </a:p>
          <a:p>
            <a:pPr>
              <a:spcAft>
                <a:spcPts val="800"/>
              </a:spcAft>
            </a:pPr>
            <a:r>
              <a:rPr lang="en-US" sz="2400" b="1" dirty="0">
                <a:latin typeface="Arial" panose="020B0604020202020204" pitchFamily="34" charset="0"/>
                <a:cs typeface="Arial" panose="020B0604020202020204" pitchFamily="34" charset="0"/>
              </a:rPr>
              <a:t>Connects Activity Centers</a:t>
            </a:r>
          </a:p>
          <a:p>
            <a:pPr>
              <a:spcAft>
                <a:spcPts val="800"/>
              </a:spcAft>
            </a:pPr>
            <a:r>
              <a:rPr lang="en-US" sz="2400" b="1" dirty="0">
                <a:latin typeface="Arial" panose="020B0604020202020204" pitchFamily="34" charset="0"/>
                <a:cs typeface="Arial" panose="020B0604020202020204" pitchFamily="34" charset="0"/>
              </a:rPr>
              <a:t>Transit, Bicycle/Pedestrian, Complete Street Investment</a:t>
            </a:r>
          </a:p>
        </p:txBody>
      </p:sp>
    </p:spTree>
    <p:extLst>
      <p:ext uri="{BB962C8B-B14F-4D97-AF65-F5344CB8AC3E}">
        <p14:creationId xmlns:p14="http://schemas.microsoft.com/office/powerpoint/2010/main" val="74940333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5" descr="A street with cars and trees&#10;&#10;Description automatically generated with low confidence">
            <a:extLst>
              <a:ext uri="{FF2B5EF4-FFF2-40B4-BE49-F238E27FC236}">
                <a16:creationId xmlns:a16="http://schemas.microsoft.com/office/drawing/2014/main" id="{0F90C74E-E47D-410D-BD9E-937E5FE40A3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408" r="4028" b="-2"/>
          <a:stretch/>
        </p:blipFill>
        <p:spPr bwMode="auto">
          <a:xfrm>
            <a:off x="477508" y="484632"/>
            <a:ext cx="4263147" cy="345425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5" name="Picture 3" descr="us-098_fl"/>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81" r="1" b="11366"/>
          <a:stretch/>
        </p:blipFill>
        <p:spPr bwMode="auto">
          <a:xfrm>
            <a:off x="477508" y="4108589"/>
            <a:ext cx="2575740" cy="2241870"/>
          </a:xfrm>
          <a:prstGeom prst="rect">
            <a:avLst/>
          </a:pr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9" name="Picture 4" descr="Y:\CDDO\Barmby\2013 Photo's\Dec\12-5\US 98 Pedestrian at Northside 2.JPG">
            <a:extLst>
              <a:ext uri="{FF2B5EF4-FFF2-40B4-BE49-F238E27FC236}">
                <a16:creationId xmlns:a16="http://schemas.microsoft.com/office/drawing/2014/main" id="{62D0683E-CC84-4A22-92F2-2FBEE9FEF43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2942" b="-1"/>
          <a:stretch/>
        </p:blipFill>
        <p:spPr bwMode="auto">
          <a:xfrm>
            <a:off x="4901523" y="484631"/>
            <a:ext cx="6811737" cy="586833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BE5390C0-EA28-456A-8C95-1CDB808E9D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4117" y="4108589"/>
            <a:ext cx="1526538" cy="2245817"/>
          </a:xfrm>
          <a:prstGeom prst="rect">
            <a:avLst/>
          </a:prstGeom>
          <a:solidFill>
            <a:srgbClr val="6B6767">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5613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090D0BD-E266-4C30-A096-016E09E69E8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339" r="-3" b="15358"/>
          <a:stretch/>
        </p:blipFill>
        <p:spPr>
          <a:xfrm>
            <a:off x="5162052" y="3272588"/>
            <a:ext cx="6105382" cy="3585411"/>
          </a:xfrm>
          <a:prstGeom prst="rect">
            <a:avLst/>
          </a:prstGeom>
        </p:spPr>
      </p:pic>
      <p:pic>
        <p:nvPicPr>
          <p:cNvPr id="7" name="Picture 2">
            <a:extLst>
              <a:ext uri="{FF2B5EF4-FFF2-40B4-BE49-F238E27FC236}">
                <a16:creationId xmlns:a16="http://schemas.microsoft.com/office/drawing/2014/main" id="{50920B00-DF68-439C-8F67-75B5F640FB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50" r="1" b="20407"/>
          <a:stretch/>
        </p:blipFill>
        <p:spPr bwMode="auto">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73EDB3DA-AEF0-428A-A317-C42827E6C8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58302" y="0"/>
            <a:ext cx="3809132" cy="3116984"/>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A06AD8B-0227-4FF6-AEB4-C66C5A539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69422"/>
            <a:ext cx="5001186" cy="2788578"/>
          </a:xfrm>
          <a:prstGeom prst="rect">
            <a:avLst/>
          </a:prstGeom>
          <a:solidFill>
            <a:schemeClr val="bg2">
              <a:lumMod val="9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DFACEB2-7564-4FB9-B739-C2CE339BA3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rgbClr val="3C5238">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3792DC48-B170-4776-8857-4491A1BD22CD}"/>
              </a:ext>
            </a:extLst>
          </p:cNvPr>
          <p:cNvSpPr txBox="1"/>
          <p:nvPr/>
        </p:nvSpPr>
        <p:spPr>
          <a:xfrm>
            <a:off x="7745506" y="764334"/>
            <a:ext cx="3216536" cy="13849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Regional Corridor with Multiple Contexts</a:t>
            </a:r>
          </a:p>
        </p:txBody>
      </p:sp>
      <p:sp>
        <p:nvSpPr>
          <p:cNvPr id="11" name="TextBox 10">
            <a:extLst>
              <a:ext uri="{FF2B5EF4-FFF2-40B4-BE49-F238E27FC236}">
                <a16:creationId xmlns:a16="http://schemas.microsoft.com/office/drawing/2014/main" id="{C91A60FD-0DD5-4467-A891-54069D25F9E4}"/>
              </a:ext>
            </a:extLst>
          </p:cNvPr>
          <p:cNvSpPr txBox="1"/>
          <p:nvPr/>
        </p:nvSpPr>
        <p:spPr>
          <a:xfrm>
            <a:off x="668767" y="4708023"/>
            <a:ext cx="3216536"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What do you see in this photo?</a:t>
            </a:r>
          </a:p>
        </p:txBody>
      </p:sp>
    </p:spTree>
    <p:extLst>
      <p:ext uri="{BB962C8B-B14F-4D97-AF65-F5344CB8AC3E}">
        <p14:creationId xmlns:p14="http://schemas.microsoft.com/office/powerpoint/2010/main" val="270394079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66B2D51-F156-4143-BEB8-A5872595B46F}"/>
              </a:ext>
            </a:extLst>
          </p:cNvPr>
          <p:cNvCxnSpPr>
            <a:cxnSpLocks/>
          </p:cNvCxnSpPr>
          <p:nvPr/>
        </p:nvCxnSpPr>
        <p:spPr>
          <a:xfrm>
            <a:off x="736508" y="6232729"/>
            <a:ext cx="9231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EEBE58B-6DD8-44EF-867E-0EACA100A333}"/>
              </a:ext>
            </a:extLst>
          </p:cNvPr>
          <p:cNvSpPr txBox="1"/>
          <p:nvPr/>
        </p:nvSpPr>
        <p:spPr>
          <a:xfrm>
            <a:off x="858906" y="1892401"/>
            <a:ext cx="6535661" cy="4573560"/>
          </a:xfrm>
          <a:prstGeom prst="rect">
            <a:avLst/>
          </a:prstGeom>
          <a:noFill/>
        </p:spPr>
        <p:txBody>
          <a:bodyPr wrap="square" rtlCol="0">
            <a:spAutoFit/>
          </a:bodyPr>
          <a:lstStyle/>
          <a:p>
            <a:pPr marL="228600" marR="0" lvl="0" indent="-228600" algn="l" defTabSz="914400" rtl="0" eaLnBrk="1" fontAlgn="auto" latinLnBrk="0" hangingPunct="1">
              <a:lnSpc>
                <a:spcPct val="90000"/>
              </a:lnSpc>
              <a:spcBef>
                <a:spcPts val="10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Proposed US 98 six-lane project Re-Evaluation and Design </a:t>
            </a:r>
          </a:p>
          <a:p>
            <a:pPr marL="228600" marR="0" lvl="0" indent="-228600" algn="l" defTabSz="914400" rtl="0" eaLnBrk="1" fontAlgn="auto" latinLnBrk="0" hangingPunct="1">
              <a:lnSpc>
                <a:spcPct val="90000"/>
              </a:lnSpc>
              <a:spcBef>
                <a:spcPts val="10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Inconsistent with Comprehensive Plan and TPO Long-Range Transportation Plan</a:t>
            </a:r>
          </a:p>
          <a:p>
            <a:pPr marL="228600" marR="0" lvl="0" indent="-228600" algn="l" defTabSz="914400" rtl="0" eaLnBrk="1" fontAlgn="auto" latinLnBrk="0" hangingPunct="1">
              <a:lnSpc>
                <a:spcPct val="90000"/>
              </a:lnSpc>
              <a:spcBef>
                <a:spcPts val="1000"/>
              </a:spcBef>
              <a:spcAft>
                <a:spcPts val="60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Proximity to neighborhoods, community facilities and employment centers</a:t>
            </a:r>
          </a:p>
          <a:p>
            <a:pPr marL="228600" marR="0" lvl="0" indent="-2286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Specific study corridors</a:t>
            </a:r>
          </a:p>
          <a:p>
            <a:pPr marL="914400" marR="0" lvl="1"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State and Local</a:t>
            </a:r>
          </a:p>
          <a:p>
            <a:pPr marL="914400" marR="0" lvl="1" indent="-457200" algn="l" defTabSz="91440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Short- and Long-Term</a:t>
            </a:r>
          </a:p>
          <a:p>
            <a:pPr marL="914400" marR="0" lvl="1" indent="-457200" algn="l" defTabSz="914400" rtl="0" eaLnBrk="1" fontAlgn="auto" latinLnBrk="0" hangingPunct="1">
              <a:lnSpc>
                <a:spcPct val="100000"/>
              </a:lnSpc>
              <a:spcBef>
                <a:spcPts val="0"/>
              </a:spcBef>
              <a:spcAft>
                <a:spcPts val="600"/>
              </a:spcAft>
              <a:buClr>
                <a:srgbClr val="C00000"/>
              </a:buClr>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Blueprint for Funding</a:t>
            </a:r>
          </a:p>
          <a:p>
            <a:pPr marL="914400" marR="0" lvl="1" indent="-457200" algn="l" defTabSz="914400" rtl="0" eaLnBrk="1" fontAlgn="auto" latinLnBrk="0" hangingPunct="1">
              <a:lnSpc>
                <a:spcPct val="100000"/>
              </a:lnSpc>
              <a:spcBef>
                <a:spcPts val="0"/>
              </a:spcBef>
              <a:spcAft>
                <a:spcPts val="1200"/>
              </a:spcAft>
              <a:buClr>
                <a:srgbClr val="C00000"/>
              </a:buClr>
              <a:buSzTx/>
              <a:buFont typeface="Arial" panose="020B0604020202020204" pitchFamily="34" charset="0"/>
              <a:buChar char="•"/>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B91A0813-63D8-4EF0-8300-BD960334CE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04443" y="330870"/>
            <a:ext cx="4629348" cy="5990922"/>
          </a:xfrm>
          <a:prstGeom prst="rect">
            <a:avLst/>
          </a:prstGeom>
          <a:ln w="28575">
            <a:solidFill>
              <a:srgbClr val="002060"/>
            </a:solidFill>
          </a:ln>
        </p:spPr>
      </p:pic>
      <p:sp>
        <p:nvSpPr>
          <p:cNvPr id="10" name="Title 1">
            <a:extLst>
              <a:ext uri="{FF2B5EF4-FFF2-40B4-BE49-F238E27FC236}">
                <a16:creationId xmlns:a16="http://schemas.microsoft.com/office/drawing/2014/main" id="{8128F874-032A-4CC5-8676-259D4BB96771}"/>
              </a:ext>
            </a:extLst>
          </p:cNvPr>
          <p:cNvSpPr>
            <a:spLocks/>
          </p:cNvSpPr>
          <p:nvPr/>
        </p:nvSpPr>
        <p:spPr bwMode="auto">
          <a:xfrm>
            <a:off x="337969" y="447502"/>
            <a:ext cx="6891169"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Lakeland Area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Alternatives Analysis</a:t>
            </a:r>
          </a:p>
        </p:txBody>
      </p:sp>
    </p:spTree>
    <p:extLst>
      <p:ext uri="{BB962C8B-B14F-4D97-AF65-F5344CB8AC3E}">
        <p14:creationId xmlns:p14="http://schemas.microsoft.com/office/powerpoint/2010/main" val="937329362"/>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3186-633A-4CE5-ACE8-C6D878FE87F6}"/>
              </a:ext>
            </a:extLst>
          </p:cNvPr>
          <p:cNvSpPr>
            <a:spLocks noGrp="1"/>
          </p:cNvSpPr>
          <p:nvPr>
            <p:ph type="title"/>
          </p:nvPr>
        </p:nvSpPr>
        <p:spPr>
          <a:xfrm>
            <a:off x="476410" y="1776555"/>
            <a:ext cx="5058353" cy="1325563"/>
          </a:xfrm>
        </p:spPr>
        <p:txBody>
          <a:bodyPr>
            <a:noAutofit/>
          </a:bodyPr>
          <a:lstStyle/>
          <a:p>
            <a:r>
              <a:rPr lang="en-US" dirty="0">
                <a:solidFill>
                  <a:schemeClr val="tx1"/>
                </a:solidFill>
              </a:rPr>
              <a:t>How Does Community Planning Affect Our Work?</a:t>
            </a:r>
          </a:p>
        </p:txBody>
      </p:sp>
      <p:grpSp>
        <p:nvGrpSpPr>
          <p:cNvPr id="31" name="Group 30">
            <a:extLst>
              <a:ext uri="{FF2B5EF4-FFF2-40B4-BE49-F238E27FC236}">
                <a16:creationId xmlns:a16="http://schemas.microsoft.com/office/drawing/2014/main" id="{B39438B8-E78B-4715-9264-7EE10C4EF87F}"/>
              </a:ext>
            </a:extLst>
          </p:cNvPr>
          <p:cNvGrpSpPr/>
          <p:nvPr/>
        </p:nvGrpSpPr>
        <p:grpSpPr>
          <a:xfrm>
            <a:off x="5839097" y="50620"/>
            <a:ext cx="6085160" cy="5942194"/>
            <a:chOff x="5753100" y="242888"/>
            <a:chExt cx="6380163" cy="6378575"/>
          </a:xfrm>
        </p:grpSpPr>
        <p:grpSp>
          <p:nvGrpSpPr>
            <p:cNvPr id="17" name="Group 16">
              <a:extLst>
                <a:ext uri="{FF2B5EF4-FFF2-40B4-BE49-F238E27FC236}">
                  <a16:creationId xmlns:a16="http://schemas.microsoft.com/office/drawing/2014/main" id="{F48E322B-F25B-44A7-8651-1231DF00A892}"/>
                </a:ext>
              </a:extLst>
            </p:cNvPr>
            <p:cNvGrpSpPr/>
            <p:nvPr/>
          </p:nvGrpSpPr>
          <p:grpSpPr>
            <a:xfrm>
              <a:off x="5753100" y="242888"/>
              <a:ext cx="6380163" cy="6378575"/>
              <a:chOff x="5753100" y="242888"/>
              <a:chExt cx="6380163" cy="6378575"/>
            </a:xfrm>
          </p:grpSpPr>
          <p:grpSp>
            <p:nvGrpSpPr>
              <p:cNvPr id="18" name="Group 12">
                <a:extLst>
                  <a:ext uri="{FF2B5EF4-FFF2-40B4-BE49-F238E27FC236}">
                    <a16:creationId xmlns:a16="http://schemas.microsoft.com/office/drawing/2014/main" id="{DED2B581-AF1E-4149-87B6-205FBCB1F548}"/>
                  </a:ext>
                </a:extLst>
              </p:cNvPr>
              <p:cNvGrpSpPr>
                <a:grpSpLocks noChangeAspect="1"/>
              </p:cNvGrpSpPr>
              <p:nvPr/>
            </p:nvGrpSpPr>
            <p:grpSpPr bwMode="auto">
              <a:xfrm>
                <a:off x="5753100" y="242888"/>
                <a:ext cx="6380163" cy="6378575"/>
                <a:chOff x="3624" y="153"/>
                <a:chExt cx="4019" cy="4018"/>
              </a:xfrm>
              <a:gradFill flip="none" rotWithShape="1">
                <a:gsLst>
                  <a:gs pos="71000">
                    <a:srgbClr val="1E4F7A">
                      <a:lumMod val="75000"/>
                    </a:srgbClr>
                  </a:gs>
                  <a:gs pos="100000">
                    <a:srgbClr val="1E4F7A">
                      <a:lumMod val="60000"/>
                      <a:lumOff val="40000"/>
                    </a:srgbClr>
                  </a:gs>
                  <a:gs pos="13000">
                    <a:srgbClr val="0891A2"/>
                  </a:gs>
                </a:gsLst>
                <a:lin ang="2700000" scaled="1"/>
                <a:tileRect/>
              </a:gradFill>
            </p:grpSpPr>
            <p:sp>
              <p:nvSpPr>
                <p:cNvPr id="25" name="Freeform 13">
                  <a:extLst>
                    <a:ext uri="{FF2B5EF4-FFF2-40B4-BE49-F238E27FC236}">
                      <a16:creationId xmlns:a16="http://schemas.microsoft.com/office/drawing/2014/main" id="{F6A25BCB-2590-4F0E-96FD-DDF319825062}"/>
                    </a:ext>
                  </a:extLst>
                </p:cNvPr>
                <p:cNvSpPr>
                  <a:spLocks/>
                </p:cNvSpPr>
                <p:nvPr/>
              </p:nvSpPr>
              <p:spPr bwMode="auto">
                <a:xfrm>
                  <a:off x="6056" y="1559"/>
                  <a:ext cx="1587" cy="2216"/>
                </a:xfrm>
                <a:custGeom>
                  <a:avLst/>
                  <a:gdLst>
                    <a:gd name="T0" fmla="*/ 225 w 782"/>
                    <a:gd name="T1" fmla="*/ 876 h 1092"/>
                    <a:gd name="T2" fmla="*/ 197 w 782"/>
                    <a:gd name="T3" fmla="*/ 862 h 1092"/>
                    <a:gd name="T4" fmla="*/ 165 w 782"/>
                    <a:gd name="T5" fmla="*/ 883 h 1092"/>
                    <a:gd name="T6" fmla="*/ 153 w 782"/>
                    <a:gd name="T7" fmla="*/ 920 h 1092"/>
                    <a:gd name="T8" fmla="*/ 137 w 782"/>
                    <a:gd name="T9" fmla="*/ 938 h 1092"/>
                    <a:gd name="T10" fmla="*/ 102 w 782"/>
                    <a:gd name="T11" fmla="*/ 949 h 1092"/>
                    <a:gd name="T12" fmla="*/ 52 w 782"/>
                    <a:gd name="T13" fmla="*/ 922 h 1092"/>
                    <a:gd name="T14" fmla="*/ 64 w 782"/>
                    <a:gd name="T15" fmla="*/ 843 h 1092"/>
                    <a:gd name="T16" fmla="*/ 102 w 782"/>
                    <a:gd name="T17" fmla="*/ 829 h 1092"/>
                    <a:gd name="T18" fmla="*/ 111 w 782"/>
                    <a:gd name="T19" fmla="*/ 830 h 1092"/>
                    <a:gd name="T20" fmla="*/ 127 w 782"/>
                    <a:gd name="T21" fmla="*/ 830 h 1092"/>
                    <a:gd name="T22" fmla="*/ 155 w 782"/>
                    <a:gd name="T23" fmla="*/ 811 h 1092"/>
                    <a:gd name="T24" fmla="*/ 152 w 782"/>
                    <a:gd name="T25" fmla="*/ 776 h 1092"/>
                    <a:gd name="T26" fmla="*/ 0 w 782"/>
                    <a:gd name="T27" fmla="*/ 566 h 1092"/>
                    <a:gd name="T28" fmla="*/ 115 w 782"/>
                    <a:gd name="T29" fmla="*/ 402 h 1092"/>
                    <a:gd name="T30" fmla="*/ 132 w 782"/>
                    <a:gd name="T31" fmla="*/ 297 h 1092"/>
                    <a:gd name="T32" fmla="*/ 118 w 782"/>
                    <a:gd name="T33" fmla="*/ 201 h 1092"/>
                    <a:gd name="T34" fmla="*/ 365 w 782"/>
                    <a:gd name="T35" fmla="*/ 121 h 1092"/>
                    <a:gd name="T36" fmla="*/ 370 w 782"/>
                    <a:gd name="T37" fmla="*/ 120 h 1092"/>
                    <a:gd name="T38" fmla="*/ 381 w 782"/>
                    <a:gd name="T39" fmla="*/ 126 h 1092"/>
                    <a:gd name="T40" fmla="*/ 383 w 782"/>
                    <a:gd name="T41" fmla="*/ 138 h 1092"/>
                    <a:gd name="T42" fmla="*/ 379 w 782"/>
                    <a:gd name="T43" fmla="*/ 149 h 1092"/>
                    <a:gd name="T44" fmla="*/ 374 w 782"/>
                    <a:gd name="T45" fmla="*/ 163 h 1092"/>
                    <a:gd name="T46" fmla="*/ 376 w 782"/>
                    <a:gd name="T47" fmla="*/ 214 h 1092"/>
                    <a:gd name="T48" fmla="*/ 451 w 782"/>
                    <a:gd name="T49" fmla="*/ 265 h 1092"/>
                    <a:gd name="T50" fmla="*/ 473 w 782"/>
                    <a:gd name="T51" fmla="*/ 262 h 1092"/>
                    <a:gd name="T52" fmla="*/ 522 w 782"/>
                    <a:gd name="T53" fmla="*/ 222 h 1092"/>
                    <a:gd name="T54" fmla="*/ 527 w 782"/>
                    <a:gd name="T55" fmla="*/ 160 h 1092"/>
                    <a:gd name="T56" fmla="*/ 488 w 782"/>
                    <a:gd name="T57" fmla="*/ 114 h 1092"/>
                    <a:gd name="T58" fmla="*/ 478 w 782"/>
                    <a:gd name="T59" fmla="*/ 107 h 1092"/>
                    <a:gd name="T60" fmla="*/ 473 w 782"/>
                    <a:gd name="T61" fmla="*/ 94 h 1092"/>
                    <a:gd name="T62" fmla="*/ 483 w 782"/>
                    <a:gd name="T63" fmla="*/ 83 h 1092"/>
                    <a:gd name="T64" fmla="*/ 736 w 782"/>
                    <a:gd name="T65" fmla="*/ 0 h 1092"/>
                    <a:gd name="T66" fmla="*/ 782 w 782"/>
                    <a:gd name="T67" fmla="*/ 297 h 1092"/>
                    <a:gd name="T68" fmla="*/ 733 w 782"/>
                    <a:gd name="T69" fmla="*/ 603 h 1092"/>
                    <a:gd name="T70" fmla="*/ 592 w 782"/>
                    <a:gd name="T71" fmla="*/ 880 h 1092"/>
                    <a:gd name="T72" fmla="*/ 382 w 782"/>
                    <a:gd name="T73" fmla="*/ 1092 h 1092"/>
                    <a:gd name="T74" fmla="*/ 225 w 782"/>
                    <a:gd name="T75" fmla="*/ 876 h 10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82" h="1092">
                      <a:moveTo>
                        <a:pt x="225" y="876"/>
                      </a:moveTo>
                      <a:cubicBezTo>
                        <a:pt x="218" y="867"/>
                        <a:pt x="208" y="862"/>
                        <a:pt x="197" y="862"/>
                      </a:cubicBezTo>
                      <a:cubicBezTo>
                        <a:pt x="183" y="862"/>
                        <a:pt x="170" y="870"/>
                        <a:pt x="165" y="883"/>
                      </a:cubicBezTo>
                      <a:cubicBezTo>
                        <a:pt x="163" y="889"/>
                        <a:pt x="157" y="914"/>
                        <a:pt x="153" y="920"/>
                      </a:cubicBezTo>
                      <a:cubicBezTo>
                        <a:pt x="149" y="927"/>
                        <a:pt x="144" y="933"/>
                        <a:pt x="137" y="938"/>
                      </a:cubicBezTo>
                      <a:cubicBezTo>
                        <a:pt x="127" y="945"/>
                        <a:pt x="115" y="949"/>
                        <a:pt x="102" y="949"/>
                      </a:cubicBezTo>
                      <a:cubicBezTo>
                        <a:pt x="82" y="949"/>
                        <a:pt x="63" y="939"/>
                        <a:pt x="52" y="922"/>
                      </a:cubicBezTo>
                      <a:cubicBezTo>
                        <a:pt x="35" y="897"/>
                        <a:pt x="40" y="862"/>
                        <a:pt x="64" y="843"/>
                      </a:cubicBezTo>
                      <a:cubicBezTo>
                        <a:pt x="75" y="834"/>
                        <a:pt x="88" y="829"/>
                        <a:pt x="102" y="829"/>
                      </a:cubicBezTo>
                      <a:cubicBezTo>
                        <a:pt x="105" y="829"/>
                        <a:pt x="108" y="829"/>
                        <a:pt x="111" y="830"/>
                      </a:cubicBezTo>
                      <a:cubicBezTo>
                        <a:pt x="111" y="830"/>
                        <a:pt x="125" y="830"/>
                        <a:pt x="127" y="830"/>
                      </a:cubicBezTo>
                      <a:cubicBezTo>
                        <a:pt x="139" y="830"/>
                        <a:pt x="150" y="822"/>
                        <a:pt x="155" y="811"/>
                      </a:cubicBezTo>
                      <a:cubicBezTo>
                        <a:pt x="161" y="800"/>
                        <a:pt x="160" y="786"/>
                        <a:pt x="152" y="776"/>
                      </a:cubicBezTo>
                      <a:cubicBezTo>
                        <a:pt x="0" y="566"/>
                        <a:pt x="0" y="566"/>
                        <a:pt x="0" y="566"/>
                      </a:cubicBezTo>
                      <a:cubicBezTo>
                        <a:pt x="53" y="524"/>
                        <a:pt x="94" y="466"/>
                        <a:pt x="115" y="402"/>
                      </a:cubicBezTo>
                      <a:cubicBezTo>
                        <a:pt x="126" y="368"/>
                        <a:pt x="132" y="333"/>
                        <a:pt x="132" y="297"/>
                      </a:cubicBezTo>
                      <a:cubicBezTo>
                        <a:pt x="132" y="264"/>
                        <a:pt x="127" y="232"/>
                        <a:pt x="118" y="201"/>
                      </a:cubicBezTo>
                      <a:cubicBezTo>
                        <a:pt x="365" y="121"/>
                        <a:pt x="365" y="121"/>
                        <a:pt x="365" y="121"/>
                      </a:cubicBezTo>
                      <a:cubicBezTo>
                        <a:pt x="367" y="120"/>
                        <a:pt x="368" y="120"/>
                        <a:pt x="370" y="120"/>
                      </a:cubicBezTo>
                      <a:cubicBezTo>
                        <a:pt x="374" y="120"/>
                        <a:pt x="378" y="122"/>
                        <a:pt x="381" y="126"/>
                      </a:cubicBezTo>
                      <a:cubicBezTo>
                        <a:pt x="382" y="128"/>
                        <a:pt x="385" y="132"/>
                        <a:pt x="383" y="138"/>
                      </a:cubicBezTo>
                      <a:cubicBezTo>
                        <a:pt x="382" y="142"/>
                        <a:pt x="381" y="145"/>
                        <a:pt x="379" y="149"/>
                      </a:cubicBezTo>
                      <a:cubicBezTo>
                        <a:pt x="374" y="163"/>
                        <a:pt x="374" y="163"/>
                        <a:pt x="374" y="163"/>
                      </a:cubicBezTo>
                      <a:cubicBezTo>
                        <a:pt x="369" y="180"/>
                        <a:pt x="370" y="198"/>
                        <a:pt x="376" y="214"/>
                      </a:cubicBezTo>
                      <a:cubicBezTo>
                        <a:pt x="388" y="244"/>
                        <a:pt x="418" y="265"/>
                        <a:pt x="451" y="265"/>
                      </a:cubicBezTo>
                      <a:cubicBezTo>
                        <a:pt x="458" y="265"/>
                        <a:pt x="466" y="264"/>
                        <a:pt x="473" y="262"/>
                      </a:cubicBezTo>
                      <a:cubicBezTo>
                        <a:pt x="494" y="256"/>
                        <a:pt x="511" y="242"/>
                        <a:pt x="522" y="222"/>
                      </a:cubicBezTo>
                      <a:cubicBezTo>
                        <a:pt x="532" y="203"/>
                        <a:pt x="534" y="181"/>
                        <a:pt x="527" y="160"/>
                      </a:cubicBezTo>
                      <a:cubicBezTo>
                        <a:pt x="520" y="140"/>
                        <a:pt x="507" y="123"/>
                        <a:pt x="488" y="114"/>
                      </a:cubicBezTo>
                      <a:cubicBezTo>
                        <a:pt x="484" y="112"/>
                        <a:pt x="481" y="109"/>
                        <a:pt x="478" y="107"/>
                      </a:cubicBezTo>
                      <a:cubicBezTo>
                        <a:pt x="472" y="102"/>
                        <a:pt x="473" y="96"/>
                        <a:pt x="473" y="94"/>
                      </a:cubicBezTo>
                      <a:cubicBezTo>
                        <a:pt x="474" y="88"/>
                        <a:pt x="478" y="84"/>
                        <a:pt x="483" y="83"/>
                      </a:cubicBezTo>
                      <a:cubicBezTo>
                        <a:pt x="736" y="0"/>
                        <a:pt x="736" y="0"/>
                        <a:pt x="736" y="0"/>
                      </a:cubicBezTo>
                      <a:cubicBezTo>
                        <a:pt x="766" y="96"/>
                        <a:pt x="782" y="196"/>
                        <a:pt x="782" y="297"/>
                      </a:cubicBezTo>
                      <a:cubicBezTo>
                        <a:pt x="782" y="401"/>
                        <a:pt x="765" y="504"/>
                        <a:pt x="733" y="603"/>
                      </a:cubicBezTo>
                      <a:cubicBezTo>
                        <a:pt x="701" y="702"/>
                        <a:pt x="654" y="795"/>
                        <a:pt x="592" y="880"/>
                      </a:cubicBezTo>
                      <a:cubicBezTo>
                        <a:pt x="533" y="961"/>
                        <a:pt x="462" y="1032"/>
                        <a:pt x="382" y="1092"/>
                      </a:cubicBezTo>
                      <a:lnTo>
                        <a:pt x="225" y="876"/>
                      </a:lnTo>
                      <a:close/>
                    </a:path>
                  </a:pathLst>
                </a:custGeom>
                <a:grpFill/>
                <a:ln>
                  <a:noFill/>
                </a:ln>
                <a:scene3d>
                  <a:camera prst="orthographicFront"/>
                  <a:lightRig rig="threePt" dir="t"/>
                </a:scene3d>
                <a:sp3d>
                  <a:bevelT w="133350" h="317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26" name="Freeform 14">
                  <a:extLst>
                    <a:ext uri="{FF2B5EF4-FFF2-40B4-BE49-F238E27FC236}">
                      <a16:creationId xmlns:a16="http://schemas.microsoft.com/office/drawing/2014/main" id="{F4C7EF24-1E3F-4800-AAB3-3F6E1A4E95CA}"/>
                    </a:ext>
                  </a:extLst>
                </p:cNvPr>
                <p:cNvSpPr>
                  <a:spLocks/>
                </p:cNvSpPr>
                <p:nvPr/>
              </p:nvSpPr>
              <p:spPr bwMode="auto">
                <a:xfrm>
                  <a:off x="3728" y="153"/>
                  <a:ext cx="2224" cy="1776"/>
                </a:xfrm>
                <a:custGeom>
                  <a:avLst/>
                  <a:gdLst>
                    <a:gd name="T0" fmla="*/ 371 w 1096"/>
                    <a:gd name="T1" fmla="*/ 795 h 875"/>
                    <a:gd name="T2" fmla="*/ 362 w 1096"/>
                    <a:gd name="T3" fmla="*/ 784 h 875"/>
                    <a:gd name="T4" fmla="*/ 366 w 1096"/>
                    <a:gd name="T5" fmla="*/ 770 h 875"/>
                    <a:gd name="T6" fmla="*/ 376 w 1096"/>
                    <a:gd name="T7" fmla="*/ 764 h 875"/>
                    <a:gd name="T8" fmla="*/ 417 w 1096"/>
                    <a:gd name="T9" fmla="*/ 713 h 875"/>
                    <a:gd name="T10" fmla="*/ 367 w 1096"/>
                    <a:gd name="T11" fmla="*/ 618 h 875"/>
                    <a:gd name="T12" fmla="*/ 339 w 1096"/>
                    <a:gd name="T13" fmla="*/ 613 h 875"/>
                    <a:gd name="T14" fmla="*/ 263 w 1096"/>
                    <a:gd name="T15" fmla="*/ 668 h 875"/>
                    <a:gd name="T16" fmla="*/ 262 w 1096"/>
                    <a:gd name="T17" fmla="*/ 714 h 875"/>
                    <a:gd name="T18" fmla="*/ 268 w 1096"/>
                    <a:gd name="T19" fmla="*/ 728 h 875"/>
                    <a:gd name="T20" fmla="*/ 272 w 1096"/>
                    <a:gd name="T21" fmla="*/ 740 h 875"/>
                    <a:gd name="T22" fmla="*/ 269 w 1096"/>
                    <a:gd name="T23" fmla="*/ 752 h 875"/>
                    <a:gd name="T24" fmla="*/ 258 w 1096"/>
                    <a:gd name="T25" fmla="*/ 757 h 875"/>
                    <a:gd name="T26" fmla="*/ 254 w 1096"/>
                    <a:gd name="T27" fmla="*/ 757 h 875"/>
                    <a:gd name="T28" fmla="*/ 0 w 1096"/>
                    <a:gd name="T29" fmla="*/ 674 h 875"/>
                    <a:gd name="T30" fmla="*/ 139 w 1096"/>
                    <a:gd name="T31" fmla="*/ 407 h 875"/>
                    <a:gd name="T32" fmla="*/ 357 w 1096"/>
                    <a:gd name="T33" fmla="*/ 189 h 875"/>
                    <a:gd name="T34" fmla="*/ 929 w 1096"/>
                    <a:gd name="T35" fmla="*/ 0 h 875"/>
                    <a:gd name="T36" fmla="*/ 929 w 1096"/>
                    <a:gd name="T37" fmla="*/ 266 h 875"/>
                    <a:gd name="T38" fmla="*/ 963 w 1096"/>
                    <a:gd name="T39" fmla="*/ 301 h 875"/>
                    <a:gd name="T40" fmla="*/ 977 w 1096"/>
                    <a:gd name="T41" fmla="*/ 298 h 875"/>
                    <a:gd name="T42" fmla="*/ 994 w 1096"/>
                    <a:gd name="T43" fmla="*/ 285 h 875"/>
                    <a:gd name="T44" fmla="*/ 1036 w 1096"/>
                    <a:gd name="T45" fmla="*/ 268 h 875"/>
                    <a:gd name="T46" fmla="*/ 1079 w 1096"/>
                    <a:gd name="T47" fmla="*/ 286 h 875"/>
                    <a:gd name="T48" fmla="*/ 1096 w 1096"/>
                    <a:gd name="T49" fmla="*/ 330 h 875"/>
                    <a:gd name="T50" fmla="*/ 1039 w 1096"/>
                    <a:gd name="T51" fmla="*/ 388 h 875"/>
                    <a:gd name="T52" fmla="*/ 1036 w 1096"/>
                    <a:gd name="T53" fmla="*/ 388 h 875"/>
                    <a:gd name="T54" fmla="*/ 994 w 1096"/>
                    <a:gd name="T55" fmla="*/ 371 h 875"/>
                    <a:gd name="T56" fmla="*/ 977 w 1096"/>
                    <a:gd name="T57" fmla="*/ 358 h 875"/>
                    <a:gd name="T58" fmla="*/ 963 w 1096"/>
                    <a:gd name="T59" fmla="*/ 355 h 875"/>
                    <a:gd name="T60" fmla="*/ 929 w 1096"/>
                    <a:gd name="T61" fmla="*/ 390 h 875"/>
                    <a:gd name="T62" fmla="*/ 929 w 1096"/>
                    <a:gd name="T63" fmla="*/ 650 h 875"/>
                    <a:gd name="T64" fmla="*/ 739 w 1096"/>
                    <a:gd name="T65" fmla="*/ 715 h 875"/>
                    <a:gd name="T66" fmla="*/ 618 w 1096"/>
                    <a:gd name="T67" fmla="*/ 875 h 875"/>
                    <a:gd name="T68" fmla="*/ 371 w 1096"/>
                    <a:gd name="T69" fmla="*/ 795 h 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96" h="875">
                      <a:moveTo>
                        <a:pt x="371" y="795"/>
                      </a:moveTo>
                      <a:cubicBezTo>
                        <a:pt x="366" y="793"/>
                        <a:pt x="363" y="789"/>
                        <a:pt x="362" y="784"/>
                      </a:cubicBezTo>
                      <a:cubicBezTo>
                        <a:pt x="361" y="781"/>
                        <a:pt x="361" y="775"/>
                        <a:pt x="366" y="770"/>
                      </a:cubicBezTo>
                      <a:cubicBezTo>
                        <a:pt x="370" y="768"/>
                        <a:pt x="373" y="765"/>
                        <a:pt x="376" y="764"/>
                      </a:cubicBezTo>
                      <a:cubicBezTo>
                        <a:pt x="396" y="753"/>
                        <a:pt x="411" y="735"/>
                        <a:pt x="417" y="713"/>
                      </a:cubicBezTo>
                      <a:cubicBezTo>
                        <a:pt x="427" y="673"/>
                        <a:pt x="405" y="632"/>
                        <a:pt x="367" y="618"/>
                      </a:cubicBezTo>
                      <a:cubicBezTo>
                        <a:pt x="358" y="614"/>
                        <a:pt x="349" y="613"/>
                        <a:pt x="339" y="613"/>
                      </a:cubicBezTo>
                      <a:cubicBezTo>
                        <a:pt x="305" y="613"/>
                        <a:pt x="274" y="635"/>
                        <a:pt x="263" y="668"/>
                      </a:cubicBezTo>
                      <a:cubicBezTo>
                        <a:pt x="258" y="683"/>
                        <a:pt x="258" y="699"/>
                        <a:pt x="262" y="714"/>
                      </a:cubicBezTo>
                      <a:cubicBezTo>
                        <a:pt x="268" y="728"/>
                        <a:pt x="268" y="728"/>
                        <a:pt x="268" y="728"/>
                      </a:cubicBezTo>
                      <a:cubicBezTo>
                        <a:pt x="269" y="732"/>
                        <a:pt x="271" y="736"/>
                        <a:pt x="272" y="740"/>
                      </a:cubicBezTo>
                      <a:cubicBezTo>
                        <a:pt x="273" y="745"/>
                        <a:pt x="271" y="750"/>
                        <a:pt x="269" y="752"/>
                      </a:cubicBezTo>
                      <a:cubicBezTo>
                        <a:pt x="267" y="755"/>
                        <a:pt x="262" y="757"/>
                        <a:pt x="258" y="757"/>
                      </a:cubicBezTo>
                      <a:cubicBezTo>
                        <a:pt x="257" y="757"/>
                        <a:pt x="255" y="757"/>
                        <a:pt x="254" y="757"/>
                      </a:cubicBezTo>
                      <a:cubicBezTo>
                        <a:pt x="0" y="674"/>
                        <a:pt x="0" y="674"/>
                        <a:pt x="0" y="674"/>
                      </a:cubicBezTo>
                      <a:cubicBezTo>
                        <a:pt x="32" y="578"/>
                        <a:pt x="79" y="488"/>
                        <a:pt x="139" y="407"/>
                      </a:cubicBezTo>
                      <a:cubicBezTo>
                        <a:pt x="200" y="323"/>
                        <a:pt x="273" y="250"/>
                        <a:pt x="357" y="189"/>
                      </a:cubicBezTo>
                      <a:cubicBezTo>
                        <a:pt x="524" y="67"/>
                        <a:pt x="721" y="2"/>
                        <a:pt x="929" y="0"/>
                      </a:cubicBezTo>
                      <a:cubicBezTo>
                        <a:pt x="929" y="266"/>
                        <a:pt x="929" y="266"/>
                        <a:pt x="929" y="266"/>
                      </a:cubicBezTo>
                      <a:cubicBezTo>
                        <a:pt x="929" y="285"/>
                        <a:pt x="944" y="301"/>
                        <a:pt x="963" y="301"/>
                      </a:cubicBezTo>
                      <a:cubicBezTo>
                        <a:pt x="968" y="301"/>
                        <a:pt x="972" y="299"/>
                        <a:pt x="977" y="298"/>
                      </a:cubicBezTo>
                      <a:cubicBezTo>
                        <a:pt x="994" y="285"/>
                        <a:pt x="994" y="285"/>
                        <a:pt x="994" y="285"/>
                      </a:cubicBezTo>
                      <a:cubicBezTo>
                        <a:pt x="1005" y="274"/>
                        <a:pt x="1020" y="268"/>
                        <a:pt x="1036" y="268"/>
                      </a:cubicBezTo>
                      <a:cubicBezTo>
                        <a:pt x="1052" y="268"/>
                        <a:pt x="1068" y="274"/>
                        <a:pt x="1079" y="286"/>
                      </a:cubicBezTo>
                      <a:cubicBezTo>
                        <a:pt x="1090" y="298"/>
                        <a:pt x="1096" y="314"/>
                        <a:pt x="1096" y="330"/>
                      </a:cubicBezTo>
                      <a:cubicBezTo>
                        <a:pt x="1095" y="361"/>
                        <a:pt x="1070" y="386"/>
                        <a:pt x="1039" y="388"/>
                      </a:cubicBezTo>
                      <a:cubicBezTo>
                        <a:pt x="1038" y="388"/>
                        <a:pt x="1037" y="388"/>
                        <a:pt x="1036" y="388"/>
                      </a:cubicBezTo>
                      <a:cubicBezTo>
                        <a:pt x="1020" y="388"/>
                        <a:pt x="1005" y="382"/>
                        <a:pt x="994" y="371"/>
                      </a:cubicBezTo>
                      <a:cubicBezTo>
                        <a:pt x="977" y="358"/>
                        <a:pt x="977" y="358"/>
                        <a:pt x="977" y="358"/>
                      </a:cubicBezTo>
                      <a:cubicBezTo>
                        <a:pt x="972" y="356"/>
                        <a:pt x="968" y="355"/>
                        <a:pt x="963" y="355"/>
                      </a:cubicBezTo>
                      <a:cubicBezTo>
                        <a:pt x="944" y="355"/>
                        <a:pt x="929" y="371"/>
                        <a:pt x="929" y="390"/>
                      </a:cubicBezTo>
                      <a:cubicBezTo>
                        <a:pt x="929" y="650"/>
                        <a:pt x="929" y="650"/>
                        <a:pt x="929" y="650"/>
                      </a:cubicBezTo>
                      <a:cubicBezTo>
                        <a:pt x="860" y="652"/>
                        <a:pt x="795" y="674"/>
                        <a:pt x="739" y="715"/>
                      </a:cubicBezTo>
                      <a:cubicBezTo>
                        <a:pt x="684" y="755"/>
                        <a:pt x="641" y="811"/>
                        <a:pt x="618" y="875"/>
                      </a:cubicBezTo>
                      <a:lnTo>
                        <a:pt x="371" y="795"/>
                      </a:lnTo>
                      <a:close/>
                    </a:path>
                  </a:pathLst>
                </a:custGeom>
                <a:grpFill/>
                <a:ln>
                  <a:noFill/>
                </a:ln>
                <a:scene3d>
                  <a:camera prst="orthographicFront"/>
                  <a:lightRig rig="threePt" dir="t"/>
                </a:scene3d>
                <a:sp3d>
                  <a:bevelT w="133350" h="317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27" name="Freeform 15">
                  <a:extLst>
                    <a:ext uri="{FF2B5EF4-FFF2-40B4-BE49-F238E27FC236}">
                      <a16:creationId xmlns:a16="http://schemas.microsoft.com/office/drawing/2014/main" id="{204736B5-C8FC-4D16-806A-1F9B601F44A7}"/>
                    </a:ext>
                  </a:extLst>
                </p:cNvPr>
                <p:cNvSpPr>
                  <a:spLocks/>
                </p:cNvSpPr>
                <p:nvPr/>
              </p:nvSpPr>
              <p:spPr bwMode="auto">
                <a:xfrm>
                  <a:off x="5654" y="153"/>
                  <a:ext cx="1884" cy="1904"/>
                </a:xfrm>
                <a:custGeom>
                  <a:avLst/>
                  <a:gdLst>
                    <a:gd name="T0" fmla="*/ 649 w 928"/>
                    <a:gd name="T1" fmla="*/ 938 h 938"/>
                    <a:gd name="T2" fmla="*/ 593 w 928"/>
                    <a:gd name="T3" fmla="*/ 899 h 938"/>
                    <a:gd name="T4" fmla="*/ 595 w 928"/>
                    <a:gd name="T5" fmla="*/ 851 h 938"/>
                    <a:gd name="T6" fmla="*/ 601 w 928"/>
                    <a:gd name="T7" fmla="*/ 836 h 938"/>
                    <a:gd name="T8" fmla="*/ 601 w 928"/>
                    <a:gd name="T9" fmla="*/ 836 h 938"/>
                    <a:gd name="T10" fmla="*/ 595 w 928"/>
                    <a:gd name="T11" fmla="*/ 807 h 938"/>
                    <a:gd name="T12" fmla="*/ 568 w 928"/>
                    <a:gd name="T13" fmla="*/ 793 h 938"/>
                    <a:gd name="T14" fmla="*/ 557 w 928"/>
                    <a:gd name="T15" fmla="*/ 795 h 938"/>
                    <a:gd name="T16" fmla="*/ 310 w 928"/>
                    <a:gd name="T17" fmla="*/ 875 h 938"/>
                    <a:gd name="T18" fmla="*/ 189 w 928"/>
                    <a:gd name="T19" fmla="*/ 715 h 938"/>
                    <a:gd name="T20" fmla="*/ 0 w 928"/>
                    <a:gd name="T21" fmla="*/ 650 h 938"/>
                    <a:gd name="T22" fmla="*/ 0 w 928"/>
                    <a:gd name="T23" fmla="*/ 390 h 938"/>
                    <a:gd name="T24" fmla="*/ 14 w 928"/>
                    <a:gd name="T25" fmla="*/ 375 h 938"/>
                    <a:gd name="T26" fmla="*/ 31 w 928"/>
                    <a:gd name="T27" fmla="*/ 385 h 938"/>
                    <a:gd name="T28" fmla="*/ 48 w 928"/>
                    <a:gd name="T29" fmla="*/ 398 h 938"/>
                    <a:gd name="T30" fmla="*/ 87 w 928"/>
                    <a:gd name="T31" fmla="*/ 408 h 938"/>
                    <a:gd name="T32" fmla="*/ 91 w 928"/>
                    <a:gd name="T33" fmla="*/ 408 h 938"/>
                    <a:gd name="T34" fmla="*/ 167 w 928"/>
                    <a:gd name="T35" fmla="*/ 331 h 938"/>
                    <a:gd name="T36" fmla="*/ 144 w 928"/>
                    <a:gd name="T37" fmla="*/ 272 h 938"/>
                    <a:gd name="T38" fmla="*/ 87 w 928"/>
                    <a:gd name="T39" fmla="*/ 248 h 938"/>
                    <a:gd name="T40" fmla="*/ 48 w 928"/>
                    <a:gd name="T41" fmla="*/ 258 h 938"/>
                    <a:gd name="T42" fmla="*/ 31 w 928"/>
                    <a:gd name="T43" fmla="*/ 271 h 938"/>
                    <a:gd name="T44" fmla="*/ 21 w 928"/>
                    <a:gd name="T45" fmla="*/ 278 h 938"/>
                    <a:gd name="T46" fmla="*/ 4 w 928"/>
                    <a:gd name="T47" fmla="*/ 276 h 938"/>
                    <a:gd name="T48" fmla="*/ 0 w 928"/>
                    <a:gd name="T49" fmla="*/ 266 h 938"/>
                    <a:gd name="T50" fmla="*/ 0 w 928"/>
                    <a:gd name="T51" fmla="*/ 0 h 938"/>
                    <a:gd name="T52" fmla="*/ 571 w 928"/>
                    <a:gd name="T53" fmla="*/ 189 h 938"/>
                    <a:gd name="T54" fmla="*/ 789 w 928"/>
                    <a:gd name="T55" fmla="*/ 407 h 938"/>
                    <a:gd name="T56" fmla="*/ 928 w 928"/>
                    <a:gd name="T57" fmla="*/ 674 h 938"/>
                    <a:gd name="T58" fmla="*/ 675 w 928"/>
                    <a:gd name="T59" fmla="*/ 757 h 938"/>
                    <a:gd name="T60" fmla="*/ 651 w 928"/>
                    <a:gd name="T61" fmla="*/ 783 h 938"/>
                    <a:gd name="T62" fmla="*/ 663 w 928"/>
                    <a:gd name="T63" fmla="*/ 815 h 938"/>
                    <a:gd name="T64" fmla="*/ 677 w 928"/>
                    <a:gd name="T65" fmla="*/ 824 h 938"/>
                    <a:gd name="T66" fmla="*/ 706 w 928"/>
                    <a:gd name="T67" fmla="*/ 859 h 938"/>
                    <a:gd name="T68" fmla="*/ 702 w 928"/>
                    <a:gd name="T69" fmla="*/ 906 h 938"/>
                    <a:gd name="T70" fmla="*/ 665 w 928"/>
                    <a:gd name="T71" fmla="*/ 935 h 938"/>
                    <a:gd name="T72" fmla="*/ 649 w 928"/>
                    <a:gd name="T73" fmla="*/ 938 h 9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28" h="938">
                      <a:moveTo>
                        <a:pt x="649" y="938"/>
                      </a:moveTo>
                      <a:cubicBezTo>
                        <a:pt x="624" y="938"/>
                        <a:pt x="602" y="922"/>
                        <a:pt x="593" y="899"/>
                      </a:cubicBezTo>
                      <a:cubicBezTo>
                        <a:pt x="587" y="884"/>
                        <a:pt x="588" y="866"/>
                        <a:pt x="595" y="851"/>
                      </a:cubicBezTo>
                      <a:cubicBezTo>
                        <a:pt x="601" y="836"/>
                        <a:pt x="601" y="836"/>
                        <a:pt x="601" y="836"/>
                      </a:cubicBezTo>
                      <a:cubicBezTo>
                        <a:pt x="601" y="836"/>
                        <a:pt x="601" y="836"/>
                        <a:pt x="601" y="836"/>
                      </a:cubicBezTo>
                      <a:cubicBezTo>
                        <a:pt x="603" y="826"/>
                        <a:pt x="601" y="815"/>
                        <a:pt x="595" y="807"/>
                      </a:cubicBezTo>
                      <a:cubicBezTo>
                        <a:pt x="588" y="798"/>
                        <a:pt x="578" y="793"/>
                        <a:pt x="568" y="793"/>
                      </a:cubicBezTo>
                      <a:cubicBezTo>
                        <a:pt x="564" y="793"/>
                        <a:pt x="560" y="794"/>
                        <a:pt x="557" y="795"/>
                      </a:cubicBezTo>
                      <a:cubicBezTo>
                        <a:pt x="310" y="875"/>
                        <a:pt x="310" y="875"/>
                        <a:pt x="310" y="875"/>
                      </a:cubicBezTo>
                      <a:cubicBezTo>
                        <a:pt x="287" y="811"/>
                        <a:pt x="244" y="755"/>
                        <a:pt x="189" y="715"/>
                      </a:cubicBezTo>
                      <a:cubicBezTo>
                        <a:pt x="134" y="674"/>
                        <a:pt x="68" y="652"/>
                        <a:pt x="0" y="650"/>
                      </a:cubicBezTo>
                      <a:cubicBezTo>
                        <a:pt x="0" y="390"/>
                        <a:pt x="0" y="390"/>
                        <a:pt x="0" y="390"/>
                      </a:cubicBezTo>
                      <a:cubicBezTo>
                        <a:pt x="0" y="381"/>
                        <a:pt x="7" y="375"/>
                        <a:pt x="14" y="375"/>
                      </a:cubicBezTo>
                      <a:cubicBezTo>
                        <a:pt x="17" y="375"/>
                        <a:pt x="28" y="382"/>
                        <a:pt x="31" y="385"/>
                      </a:cubicBezTo>
                      <a:cubicBezTo>
                        <a:pt x="48" y="398"/>
                        <a:pt x="48" y="398"/>
                        <a:pt x="48" y="398"/>
                      </a:cubicBezTo>
                      <a:cubicBezTo>
                        <a:pt x="60" y="405"/>
                        <a:pt x="73" y="408"/>
                        <a:pt x="87" y="408"/>
                      </a:cubicBezTo>
                      <a:cubicBezTo>
                        <a:pt x="88" y="408"/>
                        <a:pt x="90" y="408"/>
                        <a:pt x="91" y="408"/>
                      </a:cubicBezTo>
                      <a:cubicBezTo>
                        <a:pt x="132" y="406"/>
                        <a:pt x="165" y="372"/>
                        <a:pt x="167" y="331"/>
                      </a:cubicBezTo>
                      <a:cubicBezTo>
                        <a:pt x="168" y="309"/>
                        <a:pt x="160" y="288"/>
                        <a:pt x="144" y="272"/>
                      </a:cubicBezTo>
                      <a:cubicBezTo>
                        <a:pt x="129" y="257"/>
                        <a:pt x="109" y="248"/>
                        <a:pt x="87" y="248"/>
                      </a:cubicBezTo>
                      <a:cubicBezTo>
                        <a:pt x="73" y="248"/>
                        <a:pt x="60" y="251"/>
                        <a:pt x="48" y="258"/>
                      </a:cubicBezTo>
                      <a:cubicBezTo>
                        <a:pt x="31" y="271"/>
                        <a:pt x="31" y="271"/>
                        <a:pt x="31" y="271"/>
                      </a:cubicBezTo>
                      <a:cubicBezTo>
                        <a:pt x="28" y="274"/>
                        <a:pt x="25" y="276"/>
                        <a:pt x="21" y="278"/>
                      </a:cubicBezTo>
                      <a:cubicBezTo>
                        <a:pt x="19" y="280"/>
                        <a:pt x="7" y="279"/>
                        <a:pt x="4" y="276"/>
                      </a:cubicBezTo>
                      <a:cubicBezTo>
                        <a:pt x="2" y="274"/>
                        <a:pt x="0" y="271"/>
                        <a:pt x="0" y="266"/>
                      </a:cubicBezTo>
                      <a:cubicBezTo>
                        <a:pt x="0" y="0"/>
                        <a:pt x="0" y="0"/>
                        <a:pt x="0" y="0"/>
                      </a:cubicBezTo>
                      <a:cubicBezTo>
                        <a:pt x="207" y="2"/>
                        <a:pt x="404" y="67"/>
                        <a:pt x="571" y="189"/>
                      </a:cubicBezTo>
                      <a:cubicBezTo>
                        <a:pt x="655" y="250"/>
                        <a:pt x="728" y="323"/>
                        <a:pt x="789" y="407"/>
                      </a:cubicBezTo>
                      <a:cubicBezTo>
                        <a:pt x="849" y="488"/>
                        <a:pt x="896" y="578"/>
                        <a:pt x="928" y="674"/>
                      </a:cubicBezTo>
                      <a:cubicBezTo>
                        <a:pt x="675" y="757"/>
                        <a:pt x="675" y="757"/>
                        <a:pt x="675" y="757"/>
                      </a:cubicBezTo>
                      <a:cubicBezTo>
                        <a:pt x="663" y="760"/>
                        <a:pt x="654" y="770"/>
                        <a:pt x="651" y="783"/>
                      </a:cubicBezTo>
                      <a:cubicBezTo>
                        <a:pt x="649" y="795"/>
                        <a:pt x="653" y="807"/>
                        <a:pt x="663" y="815"/>
                      </a:cubicBezTo>
                      <a:cubicBezTo>
                        <a:pt x="667" y="819"/>
                        <a:pt x="672" y="822"/>
                        <a:pt x="677" y="824"/>
                      </a:cubicBezTo>
                      <a:cubicBezTo>
                        <a:pt x="691" y="832"/>
                        <a:pt x="701" y="844"/>
                        <a:pt x="706" y="859"/>
                      </a:cubicBezTo>
                      <a:cubicBezTo>
                        <a:pt x="711" y="875"/>
                        <a:pt x="710" y="891"/>
                        <a:pt x="702" y="906"/>
                      </a:cubicBezTo>
                      <a:cubicBezTo>
                        <a:pt x="694" y="920"/>
                        <a:pt x="681" y="931"/>
                        <a:pt x="665" y="935"/>
                      </a:cubicBezTo>
                      <a:cubicBezTo>
                        <a:pt x="660" y="937"/>
                        <a:pt x="655" y="938"/>
                        <a:pt x="649" y="938"/>
                      </a:cubicBezTo>
                      <a:close/>
                    </a:path>
                  </a:pathLst>
                </a:custGeom>
                <a:grpFill/>
                <a:ln>
                  <a:noFill/>
                </a:ln>
                <a:scene3d>
                  <a:camera prst="orthographicFront"/>
                  <a:lightRig rig="threePt" dir="t"/>
                </a:scene3d>
                <a:sp3d>
                  <a:bevelT w="133350" h="317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28" name="Freeform 16">
                  <a:extLst>
                    <a:ext uri="{FF2B5EF4-FFF2-40B4-BE49-F238E27FC236}">
                      <a16:creationId xmlns:a16="http://schemas.microsoft.com/office/drawing/2014/main" id="{D2FA3D2F-DDD1-403F-AB93-3996802D998A}"/>
                    </a:ext>
                  </a:extLst>
                </p:cNvPr>
                <p:cNvSpPr>
                  <a:spLocks/>
                </p:cNvSpPr>
                <p:nvPr/>
              </p:nvSpPr>
              <p:spPr bwMode="auto">
                <a:xfrm>
                  <a:off x="3624" y="1438"/>
                  <a:ext cx="1587" cy="2337"/>
                </a:xfrm>
                <a:custGeom>
                  <a:avLst/>
                  <a:gdLst>
                    <a:gd name="T0" fmla="*/ 399 w 782"/>
                    <a:gd name="T1" fmla="*/ 1152 h 1152"/>
                    <a:gd name="T2" fmla="*/ 189 w 782"/>
                    <a:gd name="T3" fmla="*/ 940 h 1152"/>
                    <a:gd name="T4" fmla="*/ 48 w 782"/>
                    <a:gd name="T5" fmla="*/ 663 h 1152"/>
                    <a:gd name="T6" fmla="*/ 0 w 782"/>
                    <a:gd name="T7" fmla="*/ 357 h 1152"/>
                    <a:gd name="T8" fmla="*/ 45 w 782"/>
                    <a:gd name="T9" fmla="*/ 60 h 1152"/>
                    <a:gd name="T10" fmla="*/ 298 w 782"/>
                    <a:gd name="T11" fmla="*/ 143 h 1152"/>
                    <a:gd name="T12" fmla="*/ 309 w 782"/>
                    <a:gd name="T13" fmla="*/ 144 h 1152"/>
                    <a:gd name="T14" fmla="*/ 336 w 782"/>
                    <a:gd name="T15" fmla="*/ 131 h 1152"/>
                    <a:gd name="T16" fmla="*/ 342 w 782"/>
                    <a:gd name="T17" fmla="*/ 102 h 1152"/>
                    <a:gd name="T18" fmla="*/ 342 w 782"/>
                    <a:gd name="T19" fmla="*/ 101 h 1152"/>
                    <a:gd name="T20" fmla="*/ 337 w 782"/>
                    <a:gd name="T21" fmla="*/ 86 h 1152"/>
                    <a:gd name="T22" fmla="*/ 333 w 782"/>
                    <a:gd name="T23" fmla="*/ 41 h 1152"/>
                    <a:gd name="T24" fmla="*/ 390 w 782"/>
                    <a:gd name="T25" fmla="*/ 0 h 1152"/>
                    <a:gd name="T26" fmla="*/ 411 w 782"/>
                    <a:gd name="T27" fmla="*/ 3 h 1152"/>
                    <a:gd name="T28" fmla="*/ 448 w 782"/>
                    <a:gd name="T29" fmla="*/ 75 h 1152"/>
                    <a:gd name="T30" fmla="*/ 418 w 782"/>
                    <a:gd name="T31" fmla="*/ 113 h 1152"/>
                    <a:gd name="T32" fmla="*/ 405 w 782"/>
                    <a:gd name="T33" fmla="*/ 122 h 1152"/>
                    <a:gd name="T34" fmla="*/ 393 w 782"/>
                    <a:gd name="T35" fmla="*/ 154 h 1152"/>
                    <a:gd name="T36" fmla="*/ 416 w 782"/>
                    <a:gd name="T37" fmla="*/ 181 h 1152"/>
                    <a:gd name="T38" fmla="*/ 663 w 782"/>
                    <a:gd name="T39" fmla="*/ 261 h 1152"/>
                    <a:gd name="T40" fmla="*/ 650 w 782"/>
                    <a:gd name="T41" fmla="*/ 357 h 1152"/>
                    <a:gd name="T42" fmla="*/ 666 w 782"/>
                    <a:gd name="T43" fmla="*/ 462 h 1152"/>
                    <a:gd name="T44" fmla="*/ 782 w 782"/>
                    <a:gd name="T45" fmla="*/ 626 h 1152"/>
                    <a:gd name="T46" fmla="*/ 629 w 782"/>
                    <a:gd name="T47" fmla="*/ 836 h 1152"/>
                    <a:gd name="T48" fmla="*/ 617 w 782"/>
                    <a:gd name="T49" fmla="*/ 842 h 1152"/>
                    <a:gd name="T50" fmla="*/ 604 w 782"/>
                    <a:gd name="T51" fmla="*/ 833 h 1152"/>
                    <a:gd name="T52" fmla="*/ 601 w 782"/>
                    <a:gd name="T53" fmla="*/ 821 h 1152"/>
                    <a:gd name="T54" fmla="*/ 565 w 782"/>
                    <a:gd name="T55" fmla="*/ 767 h 1152"/>
                    <a:gd name="T56" fmla="*/ 522 w 782"/>
                    <a:gd name="T57" fmla="*/ 755 h 1152"/>
                    <a:gd name="T58" fmla="*/ 459 w 782"/>
                    <a:gd name="T59" fmla="*/ 785 h 1152"/>
                    <a:gd name="T60" fmla="*/ 443 w 782"/>
                    <a:gd name="T61" fmla="*/ 846 h 1152"/>
                    <a:gd name="T62" fmla="*/ 475 w 782"/>
                    <a:gd name="T63" fmla="*/ 900 h 1152"/>
                    <a:gd name="T64" fmla="*/ 522 w 782"/>
                    <a:gd name="T65" fmla="*/ 915 h 1152"/>
                    <a:gd name="T66" fmla="*/ 522 w 782"/>
                    <a:gd name="T67" fmla="*/ 915 h 1152"/>
                    <a:gd name="T68" fmla="*/ 534 w 782"/>
                    <a:gd name="T69" fmla="*/ 914 h 1152"/>
                    <a:gd name="T70" fmla="*/ 546 w 782"/>
                    <a:gd name="T71" fmla="*/ 913 h 1152"/>
                    <a:gd name="T72" fmla="*/ 558 w 782"/>
                    <a:gd name="T73" fmla="*/ 921 h 1152"/>
                    <a:gd name="T74" fmla="*/ 556 w 782"/>
                    <a:gd name="T75" fmla="*/ 936 h 1152"/>
                    <a:gd name="T76" fmla="*/ 399 w 782"/>
                    <a:gd name="T77" fmla="*/ 1152 h 1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82" h="1152">
                      <a:moveTo>
                        <a:pt x="399" y="1152"/>
                      </a:moveTo>
                      <a:cubicBezTo>
                        <a:pt x="319" y="1092"/>
                        <a:pt x="248" y="1021"/>
                        <a:pt x="189" y="940"/>
                      </a:cubicBezTo>
                      <a:cubicBezTo>
                        <a:pt x="128" y="855"/>
                        <a:pt x="80" y="762"/>
                        <a:pt x="48" y="663"/>
                      </a:cubicBezTo>
                      <a:cubicBezTo>
                        <a:pt x="16" y="564"/>
                        <a:pt x="0" y="461"/>
                        <a:pt x="0" y="357"/>
                      </a:cubicBezTo>
                      <a:cubicBezTo>
                        <a:pt x="0" y="256"/>
                        <a:pt x="15" y="156"/>
                        <a:pt x="45" y="60"/>
                      </a:cubicBezTo>
                      <a:cubicBezTo>
                        <a:pt x="298" y="143"/>
                        <a:pt x="298" y="143"/>
                        <a:pt x="298" y="143"/>
                      </a:cubicBezTo>
                      <a:cubicBezTo>
                        <a:pt x="302" y="144"/>
                        <a:pt x="305" y="144"/>
                        <a:pt x="309" y="144"/>
                      </a:cubicBezTo>
                      <a:cubicBezTo>
                        <a:pt x="320" y="144"/>
                        <a:pt x="330" y="139"/>
                        <a:pt x="336" y="131"/>
                      </a:cubicBezTo>
                      <a:cubicBezTo>
                        <a:pt x="343" y="122"/>
                        <a:pt x="345" y="112"/>
                        <a:pt x="342" y="102"/>
                      </a:cubicBezTo>
                      <a:cubicBezTo>
                        <a:pt x="342" y="101"/>
                        <a:pt x="342" y="101"/>
                        <a:pt x="342" y="101"/>
                      </a:cubicBezTo>
                      <a:cubicBezTo>
                        <a:pt x="337" y="86"/>
                        <a:pt x="337" y="86"/>
                        <a:pt x="337" y="86"/>
                      </a:cubicBezTo>
                      <a:cubicBezTo>
                        <a:pt x="330" y="72"/>
                        <a:pt x="328" y="56"/>
                        <a:pt x="333" y="41"/>
                      </a:cubicBezTo>
                      <a:cubicBezTo>
                        <a:pt x="341" y="16"/>
                        <a:pt x="364" y="0"/>
                        <a:pt x="390" y="0"/>
                      </a:cubicBezTo>
                      <a:cubicBezTo>
                        <a:pt x="397" y="0"/>
                        <a:pt x="404" y="1"/>
                        <a:pt x="411" y="3"/>
                      </a:cubicBezTo>
                      <a:cubicBezTo>
                        <a:pt x="440" y="14"/>
                        <a:pt x="456" y="45"/>
                        <a:pt x="448" y="75"/>
                      </a:cubicBezTo>
                      <a:cubicBezTo>
                        <a:pt x="444" y="91"/>
                        <a:pt x="433" y="105"/>
                        <a:pt x="418" y="113"/>
                      </a:cubicBezTo>
                      <a:cubicBezTo>
                        <a:pt x="413" y="115"/>
                        <a:pt x="409" y="118"/>
                        <a:pt x="405" y="122"/>
                      </a:cubicBezTo>
                      <a:cubicBezTo>
                        <a:pt x="395" y="130"/>
                        <a:pt x="391" y="142"/>
                        <a:pt x="393" y="154"/>
                      </a:cubicBezTo>
                      <a:cubicBezTo>
                        <a:pt x="395" y="167"/>
                        <a:pt x="404" y="177"/>
                        <a:pt x="416" y="181"/>
                      </a:cubicBezTo>
                      <a:cubicBezTo>
                        <a:pt x="663" y="261"/>
                        <a:pt x="663" y="261"/>
                        <a:pt x="663" y="261"/>
                      </a:cubicBezTo>
                      <a:cubicBezTo>
                        <a:pt x="654" y="292"/>
                        <a:pt x="650" y="324"/>
                        <a:pt x="650" y="357"/>
                      </a:cubicBezTo>
                      <a:cubicBezTo>
                        <a:pt x="650" y="393"/>
                        <a:pt x="655" y="428"/>
                        <a:pt x="666" y="462"/>
                      </a:cubicBezTo>
                      <a:cubicBezTo>
                        <a:pt x="687" y="526"/>
                        <a:pt x="728" y="584"/>
                        <a:pt x="782" y="626"/>
                      </a:cubicBezTo>
                      <a:cubicBezTo>
                        <a:pt x="629" y="836"/>
                        <a:pt x="629" y="836"/>
                        <a:pt x="629" y="836"/>
                      </a:cubicBezTo>
                      <a:cubicBezTo>
                        <a:pt x="626" y="840"/>
                        <a:pt x="622" y="842"/>
                        <a:pt x="617" y="842"/>
                      </a:cubicBezTo>
                      <a:cubicBezTo>
                        <a:pt x="613" y="842"/>
                        <a:pt x="607" y="840"/>
                        <a:pt x="604" y="833"/>
                      </a:cubicBezTo>
                      <a:cubicBezTo>
                        <a:pt x="603" y="829"/>
                        <a:pt x="602" y="825"/>
                        <a:pt x="601" y="821"/>
                      </a:cubicBezTo>
                      <a:cubicBezTo>
                        <a:pt x="597" y="799"/>
                        <a:pt x="584" y="780"/>
                        <a:pt x="565" y="767"/>
                      </a:cubicBezTo>
                      <a:cubicBezTo>
                        <a:pt x="552" y="759"/>
                        <a:pt x="538" y="755"/>
                        <a:pt x="522" y="755"/>
                      </a:cubicBezTo>
                      <a:cubicBezTo>
                        <a:pt x="497" y="755"/>
                        <a:pt x="474" y="766"/>
                        <a:pt x="459" y="785"/>
                      </a:cubicBezTo>
                      <a:cubicBezTo>
                        <a:pt x="446" y="803"/>
                        <a:pt x="440" y="824"/>
                        <a:pt x="443" y="846"/>
                      </a:cubicBezTo>
                      <a:cubicBezTo>
                        <a:pt x="446" y="868"/>
                        <a:pt x="457" y="887"/>
                        <a:pt x="475" y="900"/>
                      </a:cubicBezTo>
                      <a:cubicBezTo>
                        <a:pt x="489" y="910"/>
                        <a:pt x="505" y="915"/>
                        <a:pt x="522" y="915"/>
                      </a:cubicBezTo>
                      <a:cubicBezTo>
                        <a:pt x="522" y="915"/>
                        <a:pt x="522" y="915"/>
                        <a:pt x="522" y="915"/>
                      </a:cubicBezTo>
                      <a:cubicBezTo>
                        <a:pt x="534" y="914"/>
                        <a:pt x="534" y="914"/>
                        <a:pt x="534" y="914"/>
                      </a:cubicBezTo>
                      <a:cubicBezTo>
                        <a:pt x="537" y="914"/>
                        <a:pt x="545" y="913"/>
                        <a:pt x="546" y="913"/>
                      </a:cubicBezTo>
                      <a:cubicBezTo>
                        <a:pt x="553" y="914"/>
                        <a:pt x="556" y="919"/>
                        <a:pt x="558" y="921"/>
                      </a:cubicBezTo>
                      <a:cubicBezTo>
                        <a:pt x="560" y="926"/>
                        <a:pt x="559" y="932"/>
                        <a:pt x="556" y="936"/>
                      </a:cubicBezTo>
                      <a:lnTo>
                        <a:pt x="399" y="1152"/>
                      </a:lnTo>
                      <a:close/>
                    </a:path>
                  </a:pathLst>
                </a:custGeom>
                <a:grpFill/>
                <a:ln>
                  <a:noFill/>
                </a:ln>
                <a:scene3d>
                  <a:camera prst="orthographicFront"/>
                  <a:lightRig rig="threePt" dir="t"/>
                </a:scene3d>
                <a:sp3d>
                  <a:bevelT w="133350" h="317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sp>
              <p:nvSpPr>
                <p:cNvPr id="29" name="Freeform 17">
                  <a:extLst>
                    <a:ext uri="{FF2B5EF4-FFF2-40B4-BE49-F238E27FC236}">
                      <a16:creationId xmlns:a16="http://schemas.microsoft.com/office/drawing/2014/main" id="{BD371E7A-ED85-48B1-AC4A-ABCA665281B0}"/>
                    </a:ext>
                  </a:extLst>
                </p:cNvPr>
                <p:cNvSpPr>
                  <a:spLocks/>
                </p:cNvSpPr>
                <p:nvPr/>
              </p:nvSpPr>
              <p:spPr bwMode="auto">
                <a:xfrm>
                  <a:off x="4468" y="2732"/>
                  <a:ext cx="2331" cy="1439"/>
                </a:xfrm>
                <a:custGeom>
                  <a:avLst/>
                  <a:gdLst>
                    <a:gd name="T0" fmla="*/ 574 w 1148"/>
                    <a:gd name="T1" fmla="*/ 709 h 709"/>
                    <a:gd name="T2" fmla="*/ 0 w 1148"/>
                    <a:gd name="T3" fmla="*/ 526 h 709"/>
                    <a:gd name="T4" fmla="*/ 156 w 1148"/>
                    <a:gd name="T5" fmla="*/ 310 h 709"/>
                    <a:gd name="T6" fmla="*/ 160 w 1148"/>
                    <a:gd name="T7" fmla="*/ 275 h 709"/>
                    <a:gd name="T8" fmla="*/ 131 w 1148"/>
                    <a:gd name="T9" fmla="*/ 255 h 709"/>
                    <a:gd name="T10" fmla="*/ 115 w 1148"/>
                    <a:gd name="T11" fmla="*/ 256 h 709"/>
                    <a:gd name="T12" fmla="*/ 106 w 1148"/>
                    <a:gd name="T13" fmla="*/ 257 h 709"/>
                    <a:gd name="T14" fmla="*/ 71 w 1148"/>
                    <a:gd name="T15" fmla="*/ 245 h 709"/>
                    <a:gd name="T16" fmla="*/ 47 w 1148"/>
                    <a:gd name="T17" fmla="*/ 205 h 709"/>
                    <a:gd name="T18" fmla="*/ 59 w 1148"/>
                    <a:gd name="T19" fmla="*/ 160 h 709"/>
                    <a:gd name="T20" fmla="*/ 106 w 1148"/>
                    <a:gd name="T21" fmla="*/ 137 h 709"/>
                    <a:gd name="T22" fmla="*/ 138 w 1148"/>
                    <a:gd name="T23" fmla="*/ 146 h 709"/>
                    <a:gd name="T24" fmla="*/ 165 w 1148"/>
                    <a:gd name="T25" fmla="*/ 187 h 709"/>
                    <a:gd name="T26" fmla="*/ 170 w 1148"/>
                    <a:gd name="T27" fmla="*/ 202 h 709"/>
                    <a:gd name="T28" fmla="*/ 201 w 1148"/>
                    <a:gd name="T29" fmla="*/ 224 h 709"/>
                    <a:gd name="T30" fmla="*/ 229 w 1148"/>
                    <a:gd name="T31" fmla="*/ 210 h 709"/>
                    <a:gd name="T32" fmla="*/ 382 w 1148"/>
                    <a:gd name="T33" fmla="*/ 0 h 709"/>
                    <a:gd name="T34" fmla="*/ 574 w 1148"/>
                    <a:gd name="T35" fmla="*/ 59 h 709"/>
                    <a:gd name="T36" fmla="*/ 765 w 1148"/>
                    <a:gd name="T37" fmla="*/ 0 h 709"/>
                    <a:gd name="T38" fmla="*/ 918 w 1148"/>
                    <a:gd name="T39" fmla="*/ 210 h 709"/>
                    <a:gd name="T40" fmla="*/ 919 w 1148"/>
                    <a:gd name="T41" fmla="*/ 224 h 709"/>
                    <a:gd name="T42" fmla="*/ 908 w 1148"/>
                    <a:gd name="T43" fmla="*/ 232 h 709"/>
                    <a:gd name="T44" fmla="*/ 833 w 1148"/>
                    <a:gd name="T45" fmla="*/ 249 h 709"/>
                    <a:gd name="T46" fmla="*/ 817 w 1148"/>
                    <a:gd name="T47" fmla="*/ 356 h 709"/>
                    <a:gd name="T48" fmla="*/ 884 w 1148"/>
                    <a:gd name="T49" fmla="*/ 391 h 709"/>
                    <a:gd name="T50" fmla="*/ 931 w 1148"/>
                    <a:gd name="T51" fmla="*/ 376 h 709"/>
                    <a:gd name="T52" fmla="*/ 952 w 1148"/>
                    <a:gd name="T53" fmla="*/ 353 h 709"/>
                    <a:gd name="T54" fmla="*/ 963 w 1148"/>
                    <a:gd name="T55" fmla="*/ 324 h 709"/>
                    <a:gd name="T56" fmla="*/ 966 w 1148"/>
                    <a:gd name="T57" fmla="*/ 313 h 709"/>
                    <a:gd name="T58" fmla="*/ 979 w 1148"/>
                    <a:gd name="T59" fmla="*/ 304 h 709"/>
                    <a:gd name="T60" fmla="*/ 991 w 1148"/>
                    <a:gd name="T61" fmla="*/ 310 h 709"/>
                    <a:gd name="T62" fmla="*/ 1148 w 1148"/>
                    <a:gd name="T63" fmla="*/ 526 h 709"/>
                    <a:gd name="T64" fmla="*/ 574 w 1148"/>
                    <a:gd name="T65" fmla="*/ 709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8" h="709">
                      <a:moveTo>
                        <a:pt x="574" y="709"/>
                      </a:moveTo>
                      <a:cubicBezTo>
                        <a:pt x="366" y="709"/>
                        <a:pt x="168" y="646"/>
                        <a:pt x="0" y="526"/>
                      </a:cubicBezTo>
                      <a:cubicBezTo>
                        <a:pt x="156" y="310"/>
                        <a:pt x="156" y="310"/>
                        <a:pt x="156" y="310"/>
                      </a:cubicBezTo>
                      <a:cubicBezTo>
                        <a:pt x="164" y="300"/>
                        <a:pt x="165" y="286"/>
                        <a:pt x="160" y="275"/>
                      </a:cubicBezTo>
                      <a:cubicBezTo>
                        <a:pt x="154" y="263"/>
                        <a:pt x="143" y="256"/>
                        <a:pt x="131" y="255"/>
                      </a:cubicBezTo>
                      <a:cubicBezTo>
                        <a:pt x="129" y="255"/>
                        <a:pt x="115" y="256"/>
                        <a:pt x="115" y="256"/>
                      </a:cubicBezTo>
                      <a:cubicBezTo>
                        <a:pt x="112" y="257"/>
                        <a:pt x="109" y="257"/>
                        <a:pt x="106" y="257"/>
                      </a:cubicBezTo>
                      <a:cubicBezTo>
                        <a:pt x="93" y="257"/>
                        <a:pt x="81" y="253"/>
                        <a:pt x="71" y="245"/>
                      </a:cubicBezTo>
                      <a:cubicBezTo>
                        <a:pt x="57" y="236"/>
                        <a:pt x="49" y="221"/>
                        <a:pt x="47" y="205"/>
                      </a:cubicBezTo>
                      <a:cubicBezTo>
                        <a:pt x="44" y="189"/>
                        <a:pt x="49" y="173"/>
                        <a:pt x="59" y="160"/>
                      </a:cubicBezTo>
                      <a:cubicBezTo>
                        <a:pt x="70" y="145"/>
                        <a:pt x="88" y="137"/>
                        <a:pt x="106" y="137"/>
                      </a:cubicBezTo>
                      <a:cubicBezTo>
                        <a:pt x="118" y="137"/>
                        <a:pt x="129" y="140"/>
                        <a:pt x="138" y="146"/>
                      </a:cubicBezTo>
                      <a:cubicBezTo>
                        <a:pt x="153" y="155"/>
                        <a:pt x="162" y="170"/>
                        <a:pt x="165" y="187"/>
                      </a:cubicBezTo>
                      <a:cubicBezTo>
                        <a:pt x="166" y="192"/>
                        <a:pt x="168" y="197"/>
                        <a:pt x="170" y="202"/>
                      </a:cubicBezTo>
                      <a:cubicBezTo>
                        <a:pt x="175" y="215"/>
                        <a:pt x="187" y="224"/>
                        <a:pt x="201" y="224"/>
                      </a:cubicBezTo>
                      <a:cubicBezTo>
                        <a:pt x="212" y="224"/>
                        <a:pt x="223" y="219"/>
                        <a:pt x="229" y="210"/>
                      </a:cubicBezTo>
                      <a:cubicBezTo>
                        <a:pt x="382" y="0"/>
                        <a:pt x="382" y="0"/>
                        <a:pt x="382" y="0"/>
                      </a:cubicBezTo>
                      <a:cubicBezTo>
                        <a:pt x="438" y="39"/>
                        <a:pt x="504" y="59"/>
                        <a:pt x="574" y="59"/>
                      </a:cubicBezTo>
                      <a:cubicBezTo>
                        <a:pt x="643" y="59"/>
                        <a:pt x="709" y="39"/>
                        <a:pt x="765" y="0"/>
                      </a:cubicBezTo>
                      <a:cubicBezTo>
                        <a:pt x="918" y="210"/>
                        <a:pt x="918" y="210"/>
                        <a:pt x="918" y="210"/>
                      </a:cubicBezTo>
                      <a:cubicBezTo>
                        <a:pt x="921" y="214"/>
                        <a:pt x="922" y="219"/>
                        <a:pt x="919" y="224"/>
                      </a:cubicBezTo>
                      <a:cubicBezTo>
                        <a:pt x="918" y="227"/>
                        <a:pt x="915" y="232"/>
                        <a:pt x="908" y="232"/>
                      </a:cubicBezTo>
                      <a:cubicBezTo>
                        <a:pt x="906" y="232"/>
                        <a:pt x="862" y="224"/>
                        <a:pt x="833" y="249"/>
                      </a:cubicBezTo>
                      <a:cubicBezTo>
                        <a:pt x="802" y="276"/>
                        <a:pt x="795" y="322"/>
                        <a:pt x="817" y="356"/>
                      </a:cubicBezTo>
                      <a:cubicBezTo>
                        <a:pt x="832" y="378"/>
                        <a:pt x="857" y="391"/>
                        <a:pt x="884" y="391"/>
                      </a:cubicBezTo>
                      <a:cubicBezTo>
                        <a:pt x="901" y="391"/>
                        <a:pt x="917" y="386"/>
                        <a:pt x="931" y="376"/>
                      </a:cubicBezTo>
                      <a:cubicBezTo>
                        <a:pt x="940" y="369"/>
                        <a:pt x="947" y="362"/>
                        <a:pt x="952" y="353"/>
                      </a:cubicBezTo>
                      <a:cubicBezTo>
                        <a:pt x="958" y="344"/>
                        <a:pt x="961" y="334"/>
                        <a:pt x="963" y="324"/>
                      </a:cubicBezTo>
                      <a:cubicBezTo>
                        <a:pt x="963" y="320"/>
                        <a:pt x="965" y="316"/>
                        <a:pt x="966" y="313"/>
                      </a:cubicBezTo>
                      <a:cubicBezTo>
                        <a:pt x="969" y="306"/>
                        <a:pt x="974" y="304"/>
                        <a:pt x="979" y="304"/>
                      </a:cubicBezTo>
                      <a:cubicBezTo>
                        <a:pt x="984" y="304"/>
                        <a:pt x="988" y="306"/>
                        <a:pt x="991" y="310"/>
                      </a:cubicBezTo>
                      <a:cubicBezTo>
                        <a:pt x="1148" y="526"/>
                        <a:pt x="1148" y="526"/>
                        <a:pt x="1148" y="526"/>
                      </a:cubicBezTo>
                      <a:cubicBezTo>
                        <a:pt x="979" y="646"/>
                        <a:pt x="781" y="709"/>
                        <a:pt x="574" y="709"/>
                      </a:cubicBezTo>
                      <a:close/>
                    </a:path>
                  </a:pathLst>
                </a:custGeom>
                <a:grpFill/>
                <a:ln>
                  <a:noFill/>
                </a:ln>
                <a:scene3d>
                  <a:camera prst="orthographicFront"/>
                  <a:lightRig rig="threePt" dir="t"/>
                </a:scene3d>
                <a:sp3d>
                  <a:bevelT w="133350" h="31750"/>
                </a:sp3d>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484848"/>
                    </a:solidFill>
                    <a:effectLst/>
                    <a:uLnTx/>
                    <a:uFillTx/>
                    <a:latin typeface="Arial"/>
                    <a:ea typeface="+mn-ea"/>
                    <a:cs typeface="+mn-cs"/>
                  </a:endParaRPr>
                </a:p>
              </p:txBody>
            </p:sp>
          </p:grpSp>
          <p:sp>
            <p:nvSpPr>
              <p:cNvPr id="19" name="Oval 18">
                <a:extLst>
                  <a:ext uri="{FF2B5EF4-FFF2-40B4-BE49-F238E27FC236}">
                    <a16:creationId xmlns:a16="http://schemas.microsoft.com/office/drawing/2014/main" id="{25918825-AC33-4A82-A2CA-07572D1363AE}"/>
                  </a:ext>
                </a:extLst>
              </p:cNvPr>
              <p:cNvSpPr/>
              <p:nvPr/>
            </p:nvSpPr>
            <p:spPr>
              <a:xfrm>
                <a:off x="7413721" y="1897952"/>
                <a:ext cx="3119246" cy="3119246"/>
              </a:xfrm>
              <a:prstGeom prst="ellipse">
                <a:avLst/>
              </a:prstGeom>
              <a:gradFill flip="none" rotWithShape="1">
                <a:gsLst>
                  <a:gs pos="0">
                    <a:srgbClr val="B3B5B6">
                      <a:lumMod val="0"/>
                      <a:lumOff val="100000"/>
                    </a:srgbClr>
                  </a:gs>
                  <a:gs pos="53000">
                    <a:srgbClr val="B3B5B6">
                      <a:lumMod val="0"/>
                      <a:lumOff val="100000"/>
                    </a:srgbClr>
                  </a:gs>
                  <a:gs pos="100000">
                    <a:sysClr val="window" lastClr="FFFFFF">
                      <a:lumMod val="85000"/>
                    </a:sysClr>
                  </a:gs>
                </a:gsLst>
                <a:path path="circle">
                  <a:fillToRect l="50000" t="-80000" r="50000" b="180000"/>
                </a:path>
                <a:tileRect/>
              </a:gradFill>
              <a:ln w="12700" cap="flat" cmpd="sng" algn="ctr">
                <a:noFill/>
                <a:prstDash val="solid"/>
                <a:miter lim="800000"/>
              </a:ln>
              <a:effectLst/>
              <a:scene3d>
                <a:camera prst="orthographicFront"/>
                <a:lightRig rig="threePt" dir="t"/>
              </a:scene3d>
              <a:sp3d contourW="12700">
                <a:bevelT w="120650" h="44450" prst="softRound"/>
                <a:contourClr>
                  <a:sysClr val="window" lastClr="FFFFFF">
                    <a:lumMod val="65000"/>
                  </a:sysClr>
                </a:contourClr>
              </a:sp3d>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20" name="TextBox 19">
                <a:extLst>
                  <a:ext uri="{FF2B5EF4-FFF2-40B4-BE49-F238E27FC236}">
                    <a16:creationId xmlns:a16="http://schemas.microsoft.com/office/drawing/2014/main" id="{8ABB0A0B-D058-448C-BAF9-E892E3DBF0C9}"/>
                  </a:ext>
                </a:extLst>
              </p:cNvPr>
              <p:cNvSpPr txBox="1"/>
              <p:nvPr/>
            </p:nvSpPr>
            <p:spPr>
              <a:xfrm>
                <a:off x="7519274" y="3136215"/>
                <a:ext cx="2920023" cy="880241"/>
              </a:xfrm>
              <a:prstGeom prst="rect">
                <a:avLst/>
              </a:prstGeom>
              <a:noFill/>
            </p:spPr>
            <p:txBody>
              <a:bodyPr wrap="squar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3200" b="1" i="1" u="none" strike="noStrike" kern="0" cap="all" spc="-20" normalizeH="0" baseline="0" noProof="0" dirty="0">
                    <a:ln>
                      <a:noFill/>
                    </a:ln>
                    <a:solidFill>
                      <a:srgbClr val="1E4F7A"/>
                    </a:solidFill>
                    <a:effectLst/>
                    <a:uLnTx/>
                    <a:uFillTx/>
                    <a:latin typeface="Arial"/>
                    <a:ea typeface="+mn-ea"/>
                    <a:cs typeface="+mn-cs"/>
                  </a:rPr>
                  <a:t>Community Planning</a:t>
                </a:r>
              </a:p>
            </p:txBody>
          </p:sp>
          <p:sp>
            <p:nvSpPr>
              <p:cNvPr id="21" name="TextBox 20">
                <a:extLst>
                  <a:ext uri="{FF2B5EF4-FFF2-40B4-BE49-F238E27FC236}">
                    <a16:creationId xmlns:a16="http://schemas.microsoft.com/office/drawing/2014/main" id="{928BAB02-455F-4EB3-B036-35B7E398CCB9}"/>
                  </a:ext>
                </a:extLst>
              </p:cNvPr>
              <p:cNvSpPr txBox="1"/>
              <p:nvPr/>
            </p:nvSpPr>
            <p:spPr>
              <a:xfrm>
                <a:off x="6756403" y="929184"/>
                <a:ext cx="1910898" cy="9694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0" cap="none" spc="-20" normalizeH="0" baseline="0" noProof="0" dirty="0">
                    <a:ln>
                      <a:noFill/>
                    </a:ln>
                    <a:solidFill>
                      <a:prstClr val="white"/>
                    </a:solidFill>
                    <a:effectLst>
                      <a:outerShdw blurRad="50800" dist="38100" dir="2700000" algn="tl" rotWithShape="0">
                        <a:prstClr val="black">
                          <a:alpha val="40000"/>
                        </a:prstClr>
                      </a:outerShdw>
                    </a:effectLst>
                    <a:uLnTx/>
                    <a:uFillTx/>
                    <a:latin typeface="Arial"/>
                    <a:ea typeface="+mn-ea"/>
                    <a:cs typeface="Arial" panose="020B0604020202020204" pitchFamily="34" charset="0"/>
                  </a:rPr>
                  <a:t>Context </a:t>
                </a:r>
                <a:r>
                  <a:rPr kumimoji="0" lang="en-US" sz="1900" b="1" i="1" u="none" strike="noStrike" kern="0" cap="none" spc="-30" normalizeH="0" baseline="0" noProof="0" dirty="0">
                    <a:ln>
                      <a:noFill/>
                    </a:ln>
                    <a:solidFill>
                      <a:prstClr val="white"/>
                    </a:solidFill>
                    <a:effectLst>
                      <a:outerShdw blurRad="50800" dist="38100" dir="2700000" algn="tl" rotWithShape="0">
                        <a:prstClr val="black">
                          <a:alpha val="40000"/>
                        </a:prstClr>
                      </a:outerShdw>
                    </a:effectLst>
                    <a:uLnTx/>
                    <a:uFillTx/>
                    <a:latin typeface="Arial"/>
                    <a:ea typeface="+mn-ea"/>
                    <a:cs typeface="Arial" panose="020B0604020202020204" pitchFamily="34" charset="0"/>
                  </a:rPr>
                  <a:t>Classification/</a:t>
                </a:r>
                <a:br>
                  <a:rPr kumimoji="0" lang="en-US" sz="1900" b="1" i="1" u="none" strike="noStrike" kern="0" cap="none" spc="-20" normalizeH="0" baseline="0" noProof="0" dirty="0">
                    <a:ln>
                      <a:noFill/>
                    </a:ln>
                    <a:solidFill>
                      <a:prstClr val="white"/>
                    </a:solidFill>
                    <a:effectLst>
                      <a:outerShdw blurRad="50800" dist="38100" dir="2700000" algn="tl" rotWithShape="0">
                        <a:prstClr val="black">
                          <a:alpha val="40000"/>
                        </a:prstClr>
                      </a:outerShdw>
                    </a:effectLst>
                    <a:uLnTx/>
                    <a:uFillTx/>
                    <a:latin typeface="Arial"/>
                    <a:ea typeface="+mn-ea"/>
                    <a:cs typeface="Arial" panose="020B0604020202020204" pitchFamily="34" charset="0"/>
                  </a:rPr>
                </a:br>
                <a:r>
                  <a:rPr kumimoji="0" lang="en-US" sz="1900" b="1" i="1" u="none" strike="noStrike" kern="0" cap="none" spc="-20" normalizeH="0" baseline="0" noProof="0" dirty="0">
                    <a:ln>
                      <a:noFill/>
                    </a:ln>
                    <a:solidFill>
                      <a:prstClr val="white"/>
                    </a:solidFill>
                    <a:effectLst>
                      <a:outerShdw blurRad="50800" dist="38100" dir="2700000" algn="tl" rotWithShape="0">
                        <a:prstClr val="black">
                          <a:alpha val="40000"/>
                        </a:prstClr>
                      </a:outerShdw>
                    </a:effectLst>
                    <a:uLnTx/>
                    <a:uFillTx/>
                    <a:latin typeface="Arial"/>
                    <a:ea typeface="+mn-ea"/>
                    <a:cs typeface="Arial" panose="020B0604020202020204" pitchFamily="34" charset="0"/>
                  </a:rPr>
                  <a:t>Design</a:t>
                </a:r>
                <a:endParaRPr kumimoji="0" lang="en-US" sz="1900" b="1" i="1" u="none" strike="noStrike" kern="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rial"/>
                  <a:ea typeface="+mn-ea"/>
                  <a:cs typeface="Arial" panose="020B0604020202020204" pitchFamily="34" charset="0"/>
                </a:endParaRPr>
              </a:p>
            </p:txBody>
          </p:sp>
          <p:sp>
            <p:nvSpPr>
              <p:cNvPr id="22" name="TextBox 21">
                <a:extLst>
                  <a:ext uri="{FF2B5EF4-FFF2-40B4-BE49-F238E27FC236}">
                    <a16:creationId xmlns:a16="http://schemas.microsoft.com/office/drawing/2014/main" id="{EAA2CC63-F7A1-47A1-8E9F-DB685AE4D259}"/>
                  </a:ext>
                </a:extLst>
              </p:cNvPr>
              <p:cNvSpPr txBox="1"/>
              <p:nvPr/>
            </p:nvSpPr>
            <p:spPr>
              <a:xfrm>
                <a:off x="7866322" y="5237063"/>
                <a:ext cx="1745991" cy="96949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0" cap="none" spc="0" normalizeH="0" baseline="0" noProof="0" dirty="0">
                    <a:ln>
                      <a:noFill/>
                    </a:ln>
                    <a:solidFill>
                      <a:prstClr val="white"/>
                    </a:solidFill>
                    <a:effectLst/>
                    <a:uLnTx/>
                    <a:uFillTx/>
                    <a:latin typeface="Arial"/>
                    <a:ea typeface="+mn-ea"/>
                    <a:cs typeface="+mn-cs"/>
                  </a:rPr>
                  <a:t>Access </a:t>
                </a:r>
                <a:br>
                  <a:rPr kumimoji="0" lang="en-US" sz="1900" b="1" i="1" u="none" strike="noStrike" kern="0" cap="none" spc="0" normalizeH="0" baseline="0" noProof="0" dirty="0">
                    <a:ln>
                      <a:noFill/>
                    </a:ln>
                    <a:solidFill>
                      <a:prstClr val="white"/>
                    </a:solidFill>
                    <a:effectLst/>
                    <a:uLnTx/>
                    <a:uFillTx/>
                    <a:latin typeface="Arial"/>
                    <a:ea typeface="+mn-ea"/>
                    <a:cs typeface="+mn-cs"/>
                  </a:rPr>
                </a:br>
                <a:r>
                  <a:rPr kumimoji="0" lang="en-US" sz="1900" b="1" i="1" u="none" strike="noStrike" kern="0" cap="none" spc="0" normalizeH="0" baseline="0" noProof="0" dirty="0">
                    <a:ln>
                      <a:noFill/>
                    </a:ln>
                    <a:solidFill>
                      <a:prstClr val="white"/>
                    </a:solidFill>
                    <a:effectLst/>
                    <a:uLnTx/>
                    <a:uFillTx/>
                    <a:latin typeface="Arial"/>
                    <a:ea typeface="+mn-ea"/>
                    <a:cs typeface="+mn-cs"/>
                  </a:rPr>
                  <a:t>Management/</a:t>
                </a:r>
                <a:br>
                  <a:rPr kumimoji="0" lang="en-US" sz="1900" b="1" i="1" u="none" strike="noStrike" kern="0" cap="none" spc="0" normalizeH="0" baseline="0" noProof="0" dirty="0">
                    <a:ln>
                      <a:noFill/>
                    </a:ln>
                    <a:solidFill>
                      <a:prstClr val="white"/>
                    </a:solidFill>
                    <a:effectLst/>
                    <a:uLnTx/>
                    <a:uFillTx/>
                    <a:latin typeface="Arial"/>
                    <a:ea typeface="+mn-ea"/>
                    <a:cs typeface="+mn-cs"/>
                  </a:rPr>
                </a:br>
                <a:r>
                  <a:rPr kumimoji="0" lang="en-US" sz="1900" b="1" i="1" u="none" strike="noStrike" kern="0" cap="none" spc="0" normalizeH="0" baseline="0" noProof="0" dirty="0">
                    <a:ln>
                      <a:noFill/>
                    </a:ln>
                    <a:solidFill>
                      <a:prstClr val="white"/>
                    </a:solidFill>
                    <a:effectLst/>
                    <a:uLnTx/>
                    <a:uFillTx/>
                    <a:latin typeface="Arial"/>
                    <a:ea typeface="+mn-ea"/>
                    <a:cs typeface="+mn-cs"/>
                  </a:rPr>
                  <a:t>Permits</a:t>
                </a:r>
              </a:p>
            </p:txBody>
          </p:sp>
          <p:sp>
            <p:nvSpPr>
              <p:cNvPr id="23" name="TextBox 22">
                <a:extLst>
                  <a:ext uri="{FF2B5EF4-FFF2-40B4-BE49-F238E27FC236}">
                    <a16:creationId xmlns:a16="http://schemas.microsoft.com/office/drawing/2014/main" id="{49EE73F4-761E-46A4-9E48-3C5779BCDAFB}"/>
                  </a:ext>
                </a:extLst>
              </p:cNvPr>
              <p:cNvSpPr txBox="1"/>
              <p:nvPr/>
            </p:nvSpPr>
            <p:spPr>
              <a:xfrm>
                <a:off x="9651568" y="1129646"/>
                <a:ext cx="1653017"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0" cap="none" spc="-20" normalizeH="0" baseline="0" noProof="0" dirty="0">
                    <a:ln>
                      <a:noFill/>
                    </a:ln>
                    <a:solidFill>
                      <a:prstClr val="white"/>
                    </a:solidFill>
                    <a:effectLst/>
                    <a:uLnTx/>
                    <a:uFillTx/>
                    <a:latin typeface="Arial"/>
                    <a:ea typeface="+mn-ea"/>
                    <a:cs typeface="+mn-cs"/>
                  </a:rPr>
                  <a:t>Speed </a:t>
                </a:r>
                <a:br>
                  <a:rPr kumimoji="0" lang="en-US" sz="1900" b="1" i="1" u="none" strike="noStrike" kern="0" cap="none" spc="-20" normalizeH="0" baseline="0" noProof="0" dirty="0">
                    <a:ln>
                      <a:noFill/>
                    </a:ln>
                    <a:solidFill>
                      <a:prstClr val="white"/>
                    </a:solidFill>
                    <a:effectLst/>
                    <a:uLnTx/>
                    <a:uFillTx/>
                    <a:latin typeface="Arial"/>
                    <a:ea typeface="+mn-ea"/>
                    <a:cs typeface="+mn-cs"/>
                  </a:rPr>
                </a:br>
                <a:r>
                  <a:rPr kumimoji="0" lang="en-US" sz="1900" b="1" i="1" u="none" strike="noStrike" kern="0" cap="none" spc="-20" normalizeH="0" baseline="0" noProof="0" dirty="0">
                    <a:ln>
                      <a:noFill/>
                    </a:ln>
                    <a:solidFill>
                      <a:prstClr val="white"/>
                    </a:solidFill>
                    <a:effectLst/>
                    <a:uLnTx/>
                    <a:uFillTx/>
                    <a:latin typeface="Arial"/>
                    <a:ea typeface="+mn-ea"/>
                    <a:cs typeface="+mn-cs"/>
                  </a:rPr>
                  <a:t>Management</a:t>
                </a:r>
              </a:p>
            </p:txBody>
          </p:sp>
          <p:sp>
            <p:nvSpPr>
              <p:cNvPr id="24" name="TextBox 23">
                <a:extLst>
                  <a:ext uri="{FF2B5EF4-FFF2-40B4-BE49-F238E27FC236}">
                    <a16:creationId xmlns:a16="http://schemas.microsoft.com/office/drawing/2014/main" id="{8D4E1507-DAAF-4558-BE28-6F74799196E3}"/>
                  </a:ext>
                </a:extLst>
              </p:cNvPr>
              <p:cNvSpPr txBox="1"/>
              <p:nvPr/>
            </p:nvSpPr>
            <p:spPr>
              <a:xfrm>
                <a:off x="10254814" y="3873414"/>
                <a:ext cx="1718739"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0" cap="none" spc="0" normalizeH="0" baseline="0" noProof="0" dirty="0">
                    <a:ln>
                      <a:noFill/>
                    </a:ln>
                    <a:solidFill>
                      <a:prstClr val="white"/>
                    </a:solidFill>
                    <a:effectLst/>
                    <a:uLnTx/>
                    <a:uFillTx/>
                    <a:latin typeface="Arial"/>
                    <a:ea typeface="+mn-ea"/>
                    <a:cs typeface="+mn-cs"/>
                  </a:rPr>
                  <a:t>Project </a:t>
                </a:r>
                <a:br>
                  <a:rPr kumimoji="0" lang="en-US" sz="1900" b="1" i="1" u="none" strike="noStrike" kern="0" cap="none" spc="0" normalizeH="0" baseline="0" noProof="0" dirty="0">
                    <a:ln>
                      <a:noFill/>
                    </a:ln>
                    <a:solidFill>
                      <a:prstClr val="white"/>
                    </a:solidFill>
                    <a:effectLst/>
                    <a:uLnTx/>
                    <a:uFillTx/>
                    <a:latin typeface="Arial"/>
                    <a:ea typeface="+mn-ea"/>
                    <a:cs typeface="+mn-cs"/>
                  </a:rPr>
                </a:br>
                <a:r>
                  <a:rPr kumimoji="0" lang="en-US" sz="1900" b="1" i="1" u="none" strike="noStrike" kern="0" cap="none" spc="0" normalizeH="0" baseline="0" noProof="0" dirty="0">
                    <a:ln>
                      <a:noFill/>
                    </a:ln>
                    <a:solidFill>
                      <a:prstClr val="white"/>
                    </a:solidFill>
                    <a:effectLst/>
                    <a:uLnTx/>
                    <a:uFillTx/>
                    <a:latin typeface="Arial"/>
                    <a:ea typeface="+mn-ea"/>
                    <a:cs typeface="+mn-cs"/>
                  </a:rPr>
                  <a:t>Development</a:t>
                </a:r>
              </a:p>
            </p:txBody>
          </p:sp>
        </p:grpSp>
        <p:sp>
          <p:nvSpPr>
            <p:cNvPr id="30" name="TextBox 29">
              <a:extLst>
                <a:ext uri="{FF2B5EF4-FFF2-40B4-BE49-F238E27FC236}">
                  <a16:creationId xmlns:a16="http://schemas.microsoft.com/office/drawing/2014/main" id="{24C18C98-E914-44E7-89FB-967146847819}"/>
                </a:ext>
              </a:extLst>
            </p:cNvPr>
            <p:cNvSpPr txBox="1"/>
            <p:nvPr/>
          </p:nvSpPr>
          <p:spPr>
            <a:xfrm>
              <a:off x="5891029" y="3518481"/>
              <a:ext cx="1473480" cy="677108"/>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1" u="none" strike="noStrike" kern="1200" cap="none" spc="0" normalizeH="0" baseline="0" noProof="0" dirty="0">
                  <a:ln>
                    <a:noFill/>
                  </a:ln>
                  <a:solidFill>
                    <a:prstClr val="white"/>
                  </a:solidFill>
                  <a:effectLst/>
                  <a:uLnTx/>
                  <a:uFillTx/>
                  <a:latin typeface="Arial" panose="020B0604020202020204"/>
                  <a:ea typeface="+mn-ea"/>
                  <a:cs typeface="+mn-cs"/>
                </a:rPr>
                <a:t>Traffic </a:t>
              </a:r>
              <a:br>
                <a:rPr kumimoji="0" lang="en-US" sz="1900" b="1" i="1" u="none" strike="noStrike" kern="1200" cap="none" spc="0" normalizeH="0" baseline="0" noProof="0" dirty="0">
                  <a:ln>
                    <a:noFill/>
                  </a:ln>
                  <a:solidFill>
                    <a:prstClr val="white"/>
                  </a:solidFill>
                  <a:effectLst/>
                  <a:uLnTx/>
                  <a:uFillTx/>
                  <a:latin typeface="Arial" panose="020B0604020202020204"/>
                  <a:ea typeface="+mn-ea"/>
                  <a:cs typeface="+mn-cs"/>
                </a:rPr>
              </a:br>
              <a:r>
                <a:rPr kumimoji="0" lang="en-US" sz="1900" b="1" i="1" u="none" strike="noStrike" kern="1200" cap="none" spc="0" normalizeH="0" baseline="0" noProof="0" dirty="0">
                  <a:ln>
                    <a:noFill/>
                  </a:ln>
                  <a:solidFill>
                    <a:prstClr val="white"/>
                  </a:solidFill>
                  <a:effectLst/>
                  <a:uLnTx/>
                  <a:uFillTx/>
                  <a:latin typeface="Arial" panose="020B0604020202020204"/>
                  <a:ea typeface="+mn-ea"/>
                  <a:cs typeface="+mn-cs"/>
                </a:rPr>
                <a:t>Operations</a:t>
              </a:r>
            </a:p>
          </p:txBody>
        </p:sp>
      </p:grpSp>
      <p:sp>
        <p:nvSpPr>
          <p:cNvPr id="35" name="Rectangle 10">
            <a:extLst>
              <a:ext uri="{FF2B5EF4-FFF2-40B4-BE49-F238E27FC236}">
                <a16:creationId xmlns:a16="http://schemas.microsoft.com/office/drawing/2014/main" id="{52D4F697-21B7-476C-9DDD-6E97DBCB7FA5}"/>
              </a:ext>
            </a:extLst>
          </p:cNvPr>
          <p:cNvSpPr/>
          <p:nvPr/>
        </p:nvSpPr>
        <p:spPr>
          <a:xfrm>
            <a:off x="-8611" y="3976174"/>
            <a:ext cx="4504534" cy="1371599"/>
          </a:xfrm>
          <a:custGeom>
            <a:avLst/>
            <a:gdLst>
              <a:gd name="connsiteX0" fmla="*/ 0 w 3982290"/>
              <a:gd name="connsiteY0" fmla="*/ 0 h 1364672"/>
              <a:gd name="connsiteX1" fmla="*/ 3982290 w 3982290"/>
              <a:gd name="connsiteY1" fmla="*/ 0 h 1364672"/>
              <a:gd name="connsiteX2" fmla="*/ 3982290 w 3982290"/>
              <a:gd name="connsiteY2" fmla="*/ 1364672 h 1364672"/>
              <a:gd name="connsiteX3" fmla="*/ 0 w 3982290"/>
              <a:gd name="connsiteY3" fmla="*/ 1364672 h 1364672"/>
              <a:gd name="connsiteX4" fmla="*/ 0 w 3982290"/>
              <a:gd name="connsiteY4" fmla="*/ 0 h 1364672"/>
              <a:gd name="connsiteX0" fmla="*/ 0 w 3982290"/>
              <a:gd name="connsiteY0" fmla="*/ 0 h 1364672"/>
              <a:gd name="connsiteX1" fmla="*/ 3982290 w 3982290"/>
              <a:gd name="connsiteY1" fmla="*/ 0 h 1364672"/>
              <a:gd name="connsiteX2" fmla="*/ 3400399 w 3982290"/>
              <a:gd name="connsiteY2" fmla="*/ 1357745 h 1364672"/>
              <a:gd name="connsiteX3" fmla="*/ 0 w 3982290"/>
              <a:gd name="connsiteY3" fmla="*/ 1364672 h 1364672"/>
              <a:gd name="connsiteX4" fmla="*/ 0 w 3982290"/>
              <a:gd name="connsiteY4" fmla="*/ 0 h 1364672"/>
              <a:gd name="connsiteX0" fmla="*/ 0 w 4051563"/>
              <a:gd name="connsiteY0" fmla="*/ 6927 h 1371599"/>
              <a:gd name="connsiteX1" fmla="*/ 4051563 w 4051563"/>
              <a:gd name="connsiteY1" fmla="*/ 0 h 1371599"/>
              <a:gd name="connsiteX2" fmla="*/ 3400399 w 4051563"/>
              <a:gd name="connsiteY2" fmla="*/ 1364672 h 1371599"/>
              <a:gd name="connsiteX3" fmla="*/ 0 w 4051563"/>
              <a:gd name="connsiteY3" fmla="*/ 1371599 h 1371599"/>
              <a:gd name="connsiteX4" fmla="*/ 0 w 4051563"/>
              <a:gd name="connsiteY4" fmla="*/ 6927 h 1371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1563" h="1371599">
                <a:moveTo>
                  <a:pt x="0" y="6927"/>
                </a:moveTo>
                <a:lnTo>
                  <a:pt x="4051563" y="0"/>
                </a:lnTo>
                <a:lnTo>
                  <a:pt x="3400399" y="1364672"/>
                </a:lnTo>
                <a:lnTo>
                  <a:pt x="0" y="1371599"/>
                </a:lnTo>
                <a:lnTo>
                  <a:pt x="0" y="6927"/>
                </a:lnTo>
                <a:close/>
              </a:path>
            </a:pathLst>
          </a:custGeom>
          <a:gradFill>
            <a:gsLst>
              <a:gs pos="100000">
                <a:srgbClr val="FFFFFF"/>
              </a:gs>
              <a:gs pos="47000">
                <a:srgbClr val="FFFFFF">
                  <a:alpha val="78000"/>
                </a:srgbClr>
              </a:gs>
              <a:gs pos="0">
                <a:sysClr val="window" lastClr="FFFFFF">
                  <a:alpha val="0"/>
                </a:sysClr>
              </a:gs>
            </a:gsLst>
            <a:lin ang="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panose="020B0604020202020204"/>
              <a:ea typeface="+mn-ea"/>
              <a:cs typeface="+mn-cs"/>
            </a:endParaRPr>
          </a:p>
        </p:txBody>
      </p:sp>
      <p:pic>
        <p:nvPicPr>
          <p:cNvPr id="32" name="Picture 31" descr="Shape&#10;&#10;Description automatically generated with medium confidence">
            <a:extLst>
              <a:ext uri="{FF2B5EF4-FFF2-40B4-BE49-F238E27FC236}">
                <a16:creationId xmlns:a16="http://schemas.microsoft.com/office/drawing/2014/main" id="{DF65A019-5C0A-4DBB-9448-DA1B215FD2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31" y="4150982"/>
            <a:ext cx="1788316" cy="356669"/>
          </a:xfrm>
          <a:prstGeom prst="rect">
            <a:avLst/>
          </a:prstGeom>
        </p:spPr>
      </p:pic>
      <p:pic>
        <p:nvPicPr>
          <p:cNvPr id="33" name="Picture 32" descr="Text, logo&#10;&#10;Description automatically generated">
            <a:extLst>
              <a:ext uri="{FF2B5EF4-FFF2-40B4-BE49-F238E27FC236}">
                <a16:creationId xmlns:a16="http://schemas.microsoft.com/office/drawing/2014/main" id="{515F8F0A-A1BB-4B3A-8ABC-1B56E0FC8D9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566" y="4677038"/>
            <a:ext cx="1713181" cy="544500"/>
          </a:xfrm>
          <a:prstGeom prst="rect">
            <a:avLst/>
          </a:prstGeom>
        </p:spPr>
      </p:pic>
    </p:spTree>
    <p:extLst>
      <p:ext uri="{BB962C8B-B14F-4D97-AF65-F5344CB8AC3E}">
        <p14:creationId xmlns:p14="http://schemas.microsoft.com/office/powerpoint/2010/main" val="35107223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AED678-31FF-48CF-9F70-B9BD8CA981FB}"/>
              </a:ext>
            </a:extLst>
          </p:cNvPr>
          <p:cNvPicPr>
            <a:picLocks noChangeAspect="1"/>
          </p:cNvPicPr>
          <p:nvPr/>
        </p:nvPicPr>
        <p:blipFill>
          <a:blip r:embed="rId3"/>
          <a:stretch>
            <a:fillRect/>
          </a:stretch>
        </p:blipFill>
        <p:spPr>
          <a:xfrm>
            <a:off x="7147085" y="285267"/>
            <a:ext cx="4663915" cy="6392395"/>
          </a:xfrm>
          <a:prstGeom prst="rect">
            <a:avLst/>
          </a:prstGeom>
        </p:spPr>
      </p:pic>
      <p:sp>
        <p:nvSpPr>
          <p:cNvPr id="7" name="Title 1">
            <a:extLst>
              <a:ext uri="{FF2B5EF4-FFF2-40B4-BE49-F238E27FC236}">
                <a16:creationId xmlns:a16="http://schemas.microsoft.com/office/drawing/2014/main" id="{E189EF86-9C38-4AA4-A5CA-80CA0E53B4FE}"/>
              </a:ext>
            </a:extLst>
          </p:cNvPr>
          <p:cNvSpPr>
            <a:spLocks/>
          </p:cNvSpPr>
          <p:nvPr/>
        </p:nvSpPr>
        <p:spPr bwMode="auto">
          <a:xfrm>
            <a:off x="381000" y="277812"/>
            <a:ext cx="1036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Priorities &amp; Funding Partners</a:t>
            </a:r>
          </a:p>
        </p:txBody>
      </p:sp>
      <p:pic>
        <p:nvPicPr>
          <p:cNvPr id="4" name="Picture 3">
            <a:extLst>
              <a:ext uri="{FF2B5EF4-FFF2-40B4-BE49-F238E27FC236}">
                <a16:creationId xmlns:a16="http://schemas.microsoft.com/office/drawing/2014/main" id="{7F740295-D1ED-4A9F-8D9A-7E29F79B3139}"/>
              </a:ext>
            </a:extLst>
          </p:cNvPr>
          <p:cNvPicPr>
            <a:picLocks noChangeAspect="1"/>
          </p:cNvPicPr>
          <p:nvPr/>
        </p:nvPicPr>
        <p:blipFill>
          <a:blip r:embed="rId4"/>
          <a:stretch>
            <a:fillRect/>
          </a:stretch>
        </p:blipFill>
        <p:spPr>
          <a:xfrm>
            <a:off x="381000" y="1477962"/>
            <a:ext cx="3047700" cy="4007004"/>
          </a:xfrm>
          <a:prstGeom prst="rect">
            <a:avLst/>
          </a:prstGeom>
        </p:spPr>
      </p:pic>
      <p:pic>
        <p:nvPicPr>
          <p:cNvPr id="6" name="Picture 5">
            <a:extLst>
              <a:ext uri="{FF2B5EF4-FFF2-40B4-BE49-F238E27FC236}">
                <a16:creationId xmlns:a16="http://schemas.microsoft.com/office/drawing/2014/main" id="{409ED6CD-6BD2-4601-B815-C263CFA10DE1}"/>
              </a:ext>
            </a:extLst>
          </p:cNvPr>
          <p:cNvPicPr>
            <a:picLocks noChangeAspect="1"/>
          </p:cNvPicPr>
          <p:nvPr/>
        </p:nvPicPr>
        <p:blipFill>
          <a:blip r:embed="rId5"/>
          <a:stretch>
            <a:fillRect/>
          </a:stretch>
        </p:blipFill>
        <p:spPr>
          <a:xfrm>
            <a:off x="3603813" y="2316190"/>
            <a:ext cx="3136230" cy="4090166"/>
          </a:xfrm>
          <a:prstGeom prst="rect">
            <a:avLst/>
          </a:prstGeom>
        </p:spPr>
      </p:pic>
      <p:sp>
        <p:nvSpPr>
          <p:cNvPr id="10" name="TextBox 9">
            <a:extLst>
              <a:ext uri="{FF2B5EF4-FFF2-40B4-BE49-F238E27FC236}">
                <a16:creationId xmlns:a16="http://schemas.microsoft.com/office/drawing/2014/main" id="{318591FE-4B5B-456F-8B57-BB2C3F5FD787}"/>
              </a:ext>
            </a:extLst>
          </p:cNvPr>
          <p:cNvSpPr txBox="1"/>
          <p:nvPr/>
        </p:nvSpPr>
        <p:spPr>
          <a:xfrm>
            <a:off x="626440" y="5575359"/>
            <a:ext cx="257033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$ 14.8 Million – FDOT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1.2 Million – City Utilities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1.0 Million – City Impact Fees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7D541B36-848C-4E14-8852-38E98906CF00}"/>
              </a:ext>
            </a:extLst>
          </p:cNvPr>
          <p:cNvSpPr txBox="1"/>
          <p:nvPr/>
        </p:nvSpPr>
        <p:spPr>
          <a:xfrm>
            <a:off x="4210875" y="1854525"/>
            <a:ext cx="215403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4.1 Million - FDOT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pitchFamily="34" charset="0"/>
                <a:ea typeface="+mn-ea"/>
                <a:cs typeface="Arial" panose="020B0604020202020204" pitchFamily="34" charset="0"/>
              </a:rPr>
              <a:t>$   3.0 Million? -  City</a:t>
            </a:r>
            <a:endPar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686642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road with cars on it&#10;&#10;Description automatically generated with low confidence">
            <a:extLst>
              <a:ext uri="{FF2B5EF4-FFF2-40B4-BE49-F238E27FC236}">
                <a16:creationId xmlns:a16="http://schemas.microsoft.com/office/drawing/2014/main" id="{8EDC32CD-42FE-4A3E-AB16-F1FC4660EFBA}"/>
              </a:ext>
            </a:extLst>
          </p:cNvPr>
          <p:cNvPicPr>
            <a:picLocks noChangeAspect="1"/>
          </p:cNvPicPr>
          <p:nvPr/>
        </p:nvPicPr>
        <p:blipFill rotWithShape="1">
          <a:blip r:embed="rId3">
            <a:extLst>
              <a:ext uri="{28A0092B-C50C-407E-A947-70E740481C1C}">
                <a14:useLocalDpi xmlns:a14="http://schemas.microsoft.com/office/drawing/2010/main" val="0"/>
              </a:ext>
            </a:extLst>
          </a:blip>
          <a:srcRect t="12300" r="1156" b="13566"/>
          <a:stretch/>
        </p:blipFill>
        <p:spPr>
          <a:xfrm>
            <a:off x="0" y="0"/>
            <a:ext cx="12192000" cy="6858000"/>
          </a:xfrm>
          <a:prstGeom prst="rect">
            <a:avLst/>
          </a:prstGeom>
        </p:spPr>
      </p:pic>
      <p:sp>
        <p:nvSpPr>
          <p:cNvPr id="2" name="TextBox 1">
            <a:extLst>
              <a:ext uri="{FF2B5EF4-FFF2-40B4-BE49-F238E27FC236}">
                <a16:creationId xmlns:a16="http://schemas.microsoft.com/office/drawing/2014/main" id="{4C5F608C-36B5-4BF8-8D07-9BF4F2D935F2}"/>
              </a:ext>
            </a:extLst>
          </p:cNvPr>
          <p:cNvSpPr txBox="1"/>
          <p:nvPr/>
        </p:nvSpPr>
        <p:spPr>
          <a:xfrm>
            <a:off x="0" y="5769429"/>
            <a:ext cx="1162789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C000">
                    <a:lumMod val="60000"/>
                    <a:lumOff val="40000"/>
                  </a:srgbClr>
                </a:solidFill>
                <a:effectLst/>
                <a:uLnTx/>
                <a:uFillTx/>
                <a:latin typeface="Arial" panose="020B0604020202020204" pitchFamily="34" charset="0"/>
                <a:ea typeface="+mn-ea"/>
                <a:cs typeface="Arial" panose="020B0604020202020204" pitchFamily="34" charset="0"/>
              </a:rPr>
              <a:t>Planned Pedestrian Plaza @ Bryant Stadium &amp; Henley Field</a:t>
            </a:r>
          </a:p>
        </p:txBody>
      </p:sp>
      <p:cxnSp>
        <p:nvCxnSpPr>
          <p:cNvPr id="4" name="Straight Connector 3">
            <a:extLst>
              <a:ext uri="{FF2B5EF4-FFF2-40B4-BE49-F238E27FC236}">
                <a16:creationId xmlns:a16="http://schemas.microsoft.com/office/drawing/2014/main" id="{AD912657-3186-4327-B210-FEBAEB15B245}"/>
              </a:ext>
            </a:extLst>
          </p:cNvPr>
          <p:cNvCxnSpPr>
            <a:cxnSpLocks/>
          </p:cNvCxnSpPr>
          <p:nvPr/>
        </p:nvCxnSpPr>
        <p:spPr>
          <a:xfrm>
            <a:off x="87086" y="6313714"/>
            <a:ext cx="10186467"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767987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E189EF86-9C38-4AA4-A5CA-80CA0E53B4FE}"/>
              </a:ext>
            </a:extLst>
          </p:cNvPr>
          <p:cNvSpPr>
            <a:spLocks/>
          </p:cNvSpPr>
          <p:nvPr/>
        </p:nvSpPr>
        <p:spPr bwMode="auto">
          <a:xfrm>
            <a:off x="381000" y="277812"/>
            <a:ext cx="1036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US 98 Bus Rapid Transit</a:t>
            </a:r>
          </a:p>
        </p:txBody>
      </p:sp>
      <p:pic>
        <p:nvPicPr>
          <p:cNvPr id="18" name="Picture 17">
            <a:extLst>
              <a:ext uri="{FF2B5EF4-FFF2-40B4-BE49-F238E27FC236}">
                <a16:creationId xmlns:a16="http://schemas.microsoft.com/office/drawing/2014/main" id="{1CFDD0CC-4826-4852-BEFF-0F2711C949FB}"/>
              </a:ext>
            </a:extLst>
          </p:cNvPr>
          <p:cNvPicPr>
            <a:picLocks noChangeAspect="1"/>
          </p:cNvPicPr>
          <p:nvPr/>
        </p:nvPicPr>
        <p:blipFill>
          <a:blip r:embed="rId2"/>
          <a:stretch>
            <a:fillRect/>
          </a:stretch>
        </p:blipFill>
        <p:spPr>
          <a:xfrm>
            <a:off x="228600" y="1905000"/>
            <a:ext cx="7046212" cy="3924587"/>
          </a:xfrm>
          <a:prstGeom prst="rect">
            <a:avLst/>
          </a:prstGeom>
        </p:spPr>
      </p:pic>
      <p:grpSp>
        <p:nvGrpSpPr>
          <p:cNvPr id="5" name="Group 4">
            <a:extLst>
              <a:ext uri="{FF2B5EF4-FFF2-40B4-BE49-F238E27FC236}">
                <a16:creationId xmlns:a16="http://schemas.microsoft.com/office/drawing/2014/main" id="{085C4370-4B2B-41F6-AD1B-D9DEFB88E919}"/>
              </a:ext>
            </a:extLst>
          </p:cNvPr>
          <p:cNvGrpSpPr/>
          <p:nvPr/>
        </p:nvGrpSpPr>
        <p:grpSpPr>
          <a:xfrm>
            <a:off x="7476666" y="866164"/>
            <a:ext cx="4357780" cy="5943600"/>
            <a:chOff x="7476666" y="866164"/>
            <a:chExt cx="4357780" cy="5943600"/>
          </a:xfrm>
        </p:grpSpPr>
        <p:pic>
          <p:nvPicPr>
            <p:cNvPr id="3" name="Picture 2">
              <a:extLst>
                <a:ext uri="{FF2B5EF4-FFF2-40B4-BE49-F238E27FC236}">
                  <a16:creationId xmlns:a16="http://schemas.microsoft.com/office/drawing/2014/main" id="{3ACCD934-64D2-4161-BA0F-FC90B38C07EE}"/>
                </a:ext>
              </a:extLst>
            </p:cNvPr>
            <p:cNvPicPr>
              <a:picLocks noChangeAspect="1"/>
            </p:cNvPicPr>
            <p:nvPr/>
          </p:nvPicPr>
          <p:blipFill>
            <a:blip r:embed="rId3"/>
            <a:stretch>
              <a:fillRect/>
            </a:stretch>
          </p:blipFill>
          <p:spPr>
            <a:xfrm>
              <a:off x="7476666" y="866164"/>
              <a:ext cx="4357780" cy="5943600"/>
            </a:xfrm>
            <a:prstGeom prst="rect">
              <a:avLst/>
            </a:prstGeom>
          </p:spPr>
        </p:pic>
        <p:sp>
          <p:nvSpPr>
            <p:cNvPr id="4" name="Rectangle 3">
              <a:extLst>
                <a:ext uri="{FF2B5EF4-FFF2-40B4-BE49-F238E27FC236}">
                  <a16:creationId xmlns:a16="http://schemas.microsoft.com/office/drawing/2014/main" id="{57502528-92E3-487B-BB85-38EC0EAD3F35}"/>
                </a:ext>
              </a:extLst>
            </p:cNvPr>
            <p:cNvSpPr/>
            <p:nvPr/>
          </p:nvSpPr>
          <p:spPr>
            <a:xfrm>
              <a:off x="7543800" y="3505200"/>
              <a:ext cx="3657600" cy="762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13362915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B2EE59-7061-4E59-A5CF-223ADDB9CB52}"/>
              </a:ext>
            </a:extLst>
          </p:cNvPr>
          <p:cNvSpPr>
            <a:spLocks/>
          </p:cNvSpPr>
          <p:nvPr/>
        </p:nvSpPr>
        <p:spPr bwMode="auto">
          <a:xfrm>
            <a:off x="381000" y="277812"/>
            <a:ext cx="1036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US 98 Bus Rapid Transit</a:t>
            </a:r>
          </a:p>
        </p:txBody>
      </p:sp>
      <p:pic>
        <p:nvPicPr>
          <p:cNvPr id="4" name="Content Placeholder 3">
            <a:extLst>
              <a:ext uri="{FF2B5EF4-FFF2-40B4-BE49-F238E27FC236}">
                <a16:creationId xmlns:a16="http://schemas.microsoft.com/office/drawing/2014/main" id="{053822DA-1B7C-4CA4-AC3A-4AD61473CD2D}"/>
              </a:ext>
            </a:extLst>
          </p:cNvPr>
          <p:cNvPicPr>
            <a:picLocks noGrp="1" noChangeAspect="1"/>
          </p:cNvPicPr>
          <p:nvPr>
            <p:ph idx="1"/>
          </p:nvPr>
        </p:nvPicPr>
        <p:blipFill>
          <a:blip r:embed="rId2"/>
          <a:stretch>
            <a:fillRect/>
          </a:stretch>
        </p:blipFill>
        <p:spPr>
          <a:xfrm>
            <a:off x="1297329" y="1624874"/>
            <a:ext cx="9446871" cy="4335883"/>
          </a:xfrm>
          <a:prstGeom prst="rect">
            <a:avLst/>
          </a:prstGeom>
        </p:spPr>
      </p:pic>
      <p:sp>
        <p:nvSpPr>
          <p:cNvPr id="6" name="TextBox 5"/>
          <p:cNvSpPr txBox="1"/>
          <p:nvPr/>
        </p:nvSpPr>
        <p:spPr>
          <a:xfrm>
            <a:off x="2042204" y="6107669"/>
            <a:ext cx="199736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Source: Florida DOT </a:t>
            </a:r>
          </a:p>
        </p:txBody>
      </p:sp>
    </p:spTree>
    <p:extLst>
      <p:ext uri="{BB962C8B-B14F-4D97-AF65-F5344CB8AC3E}">
        <p14:creationId xmlns:p14="http://schemas.microsoft.com/office/powerpoint/2010/main" val="250010276"/>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B2EE59-7061-4E59-A5CF-223ADDB9CB52}"/>
              </a:ext>
            </a:extLst>
          </p:cNvPr>
          <p:cNvSpPr>
            <a:spLocks/>
          </p:cNvSpPr>
          <p:nvPr/>
        </p:nvSpPr>
        <p:spPr bwMode="auto">
          <a:xfrm>
            <a:off x="381000" y="277812"/>
            <a:ext cx="1036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US 98 Bus Rapid Transit</a:t>
            </a:r>
          </a:p>
        </p:txBody>
      </p:sp>
      <p:sp>
        <p:nvSpPr>
          <p:cNvPr id="3" name="Content Placeholder 2">
            <a:extLst>
              <a:ext uri="{FF2B5EF4-FFF2-40B4-BE49-F238E27FC236}">
                <a16:creationId xmlns:a16="http://schemas.microsoft.com/office/drawing/2014/main" id="{B7FC8C85-1288-4AF2-AD88-9CD7A3824D2A}"/>
              </a:ext>
            </a:extLst>
          </p:cNvPr>
          <p:cNvSpPr>
            <a:spLocks noGrp="1"/>
          </p:cNvSpPr>
          <p:nvPr>
            <p:ph idx="1"/>
          </p:nvPr>
        </p:nvSpPr>
        <p:spPr>
          <a:xfrm>
            <a:off x="5541559" y="1295400"/>
            <a:ext cx="6014045" cy="5181600"/>
          </a:xfrm>
        </p:spPr>
        <p:txBody>
          <a:bodyPr>
            <a:normAutofit fontScale="92500" lnSpcReduction="10000"/>
          </a:bodyPr>
          <a:lstStyle/>
          <a:p>
            <a:pPr>
              <a:spcAft>
                <a:spcPts val="600"/>
              </a:spcAft>
              <a:buClr>
                <a:srgbClr val="C00000"/>
              </a:buClr>
            </a:pPr>
            <a:r>
              <a:rPr lang="en-US" dirty="0">
                <a:latin typeface="Arial" panose="020B0604020202020204" pitchFamily="34" charset="0"/>
                <a:cs typeface="Arial" panose="020B0604020202020204" pitchFamily="34" charset="0"/>
              </a:rPr>
              <a:t>Lakeland Intermodal Center to Lakeland Square Mall</a:t>
            </a:r>
          </a:p>
          <a:p>
            <a:pPr>
              <a:spcAft>
                <a:spcPts val="600"/>
              </a:spcAft>
              <a:buClr>
                <a:srgbClr val="C00000"/>
              </a:buClr>
            </a:pPr>
            <a:r>
              <a:rPr lang="en-US" dirty="0">
                <a:latin typeface="Arial" panose="020B0604020202020204" pitchFamily="34" charset="0"/>
                <a:cs typeface="Arial" panose="020B0604020202020204" pitchFamily="34" charset="0"/>
              </a:rPr>
              <a:t>Medical District and conceptual Brightline Station @ Interstate 4</a:t>
            </a:r>
          </a:p>
          <a:p>
            <a:pPr>
              <a:spcAft>
                <a:spcPts val="600"/>
              </a:spcAft>
              <a:buClr>
                <a:srgbClr val="C00000"/>
              </a:buClr>
            </a:pPr>
            <a:r>
              <a:rPr lang="en-US" dirty="0">
                <a:latin typeface="Arial" panose="020B0604020202020204" pitchFamily="34" charset="0"/>
                <a:cs typeface="Arial" panose="020B0604020202020204" pitchFamily="34" charset="0"/>
              </a:rPr>
              <a:t>Travel and Safety Data</a:t>
            </a:r>
          </a:p>
          <a:p>
            <a:pPr>
              <a:spcAft>
                <a:spcPts val="600"/>
              </a:spcAft>
              <a:buClr>
                <a:srgbClr val="C00000"/>
              </a:buClr>
            </a:pPr>
            <a:r>
              <a:rPr lang="en-US" dirty="0">
                <a:latin typeface="Arial" panose="020B0604020202020204" pitchFamily="34" charset="0"/>
                <a:cs typeface="Arial" panose="020B0604020202020204" pitchFamily="34" charset="0"/>
              </a:rPr>
              <a:t>Population &amp; Employment projections under Trend and Transit Oriented Development Scenarios</a:t>
            </a:r>
          </a:p>
          <a:p>
            <a:pPr>
              <a:spcAft>
                <a:spcPts val="600"/>
              </a:spcAft>
              <a:buClr>
                <a:srgbClr val="C00000"/>
              </a:buClr>
            </a:pPr>
            <a:r>
              <a:rPr lang="en-US" dirty="0">
                <a:latin typeface="Arial" panose="020B0604020202020204" pitchFamily="34" charset="0"/>
                <a:cs typeface="Arial" panose="020B0604020202020204" pitchFamily="34" charset="0"/>
              </a:rPr>
              <a:t>Station-Area Hierarchy</a:t>
            </a:r>
          </a:p>
          <a:p>
            <a:pPr>
              <a:spcAft>
                <a:spcPts val="600"/>
              </a:spcAft>
              <a:buClr>
                <a:srgbClr val="C00000"/>
              </a:buClr>
            </a:pPr>
            <a:r>
              <a:rPr lang="en-US" dirty="0">
                <a:latin typeface="Arial" panose="020B0604020202020204" pitchFamily="34" charset="0"/>
                <a:cs typeface="Arial" panose="020B0604020202020204" pitchFamily="34" charset="0"/>
              </a:rPr>
              <a:t>Transit Improvement Options</a:t>
            </a:r>
          </a:p>
          <a:p>
            <a:pPr>
              <a:spcAft>
                <a:spcPts val="600"/>
              </a:spcAft>
              <a:buClr>
                <a:srgbClr val="C00000"/>
              </a:buClr>
            </a:pPr>
            <a:r>
              <a:rPr lang="en-US" dirty="0">
                <a:latin typeface="Arial" panose="020B0604020202020204" pitchFamily="34" charset="0"/>
                <a:cs typeface="Arial" panose="020B0604020202020204" pitchFamily="34" charset="0"/>
              </a:rPr>
              <a:t>Phasing for Implementation</a:t>
            </a:r>
          </a:p>
        </p:txBody>
      </p:sp>
      <p:pic>
        <p:nvPicPr>
          <p:cNvPr id="8" name="Picture 7">
            <a:extLst>
              <a:ext uri="{FF2B5EF4-FFF2-40B4-BE49-F238E27FC236}">
                <a16:creationId xmlns:a16="http://schemas.microsoft.com/office/drawing/2014/main" id="{18820A89-6323-4407-9A7A-F11D17187BD3}"/>
              </a:ext>
            </a:extLst>
          </p:cNvPr>
          <p:cNvPicPr>
            <a:picLocks noChangeAspect="1"/>
          </p:cNvPicPr>
          <p:nvPr/>
        </p:nvPicPr>
        <p:blipFill>
          <a:blip r:embed="rId3"/>
          <a:stretch>
            <a:fillRect/>
          </a:stretch>
        </p:blipFill>
        <p:spPr>
          <a:xfrm>
            <a:off x="1118795" y="1507929"/>
            <a:ext cx="3813164" cy="496907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9885717"/>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B7B2EE59-7061-4E59-A5CF-223ADDB9CB52}"/>
              </a:ext>
            </a:extLst>
          </p:cNvPr>
          <p:cNvSpPr>
            <a:spLocks/>
          </p:cNvSpPr>
          <p:nvPr/>
        </p:nvSpPr>
        <p:spPr bwMode="auto">
          <a:xfrm>
            <a:off x="381000" y="277812"/>
            <a:ext cx="1036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US 98 Bus Rapid Transit</a:t>
            </a:r>
          </a:p>
        </p:txBody>
      </p:sp>
      <p:sp>
        <p:nvSpPr>
          <p:cNvPr id="3" name="Content Placeholder 2">
            <a:extLst>
              <a:ext uri="{FF2B5EF4-FFF2-40B4-BE49-F238E27FC236}">
                <a16:creationId xmlns:a16="http://schemas.microsoft.com/office/drawing/2014/main" id="{B7FC8C85-1288-4AF2-AD88-9CD7A3824D2A}"/>
              </a:ext>
            </a:extLst>
          </p:cNvPr>
          <p:cNvSpPr>
            <a:spLocks noGrp="1"/>
          </p:cNvSpPr>
          <p:nvPr>
            <p:ph idx="1"/>
          </p:nvPr>
        </p:nvSpPr>
        <p:spPr>
          <a:xfrm>
            <a:off x="254805" y="4572000"/>
            <a:ext cx="6907995" cy="2008188"/>
          </a:xfrm>
        </p:spPr>
        <p:txBody>
          <a:bodyPr>
            <a:normAutofit fontScale="77500" lnSpcReduction="20000"/>
          </a:bodyPr>
          <a:lstStyle/>
          <a:p>
            <a:pPr>
              <a:spcAft>
                <a:spcPts val="600"/>
              </a:spcAft>
              <a:buClr>
                <a:srgbClr val="C00000"/>
              </a:buClr>
            </a:pPr>
            <a:r>
              <a:rPr lang="en-US" dirty="0">
                <a:latin typeface="Arial" panose="020B0604020202020204" pitchFamily="34" charset="0"/>
                <a:cs typeface="Arial" panose="020B0604020202020204" pitchFamily="34" charset="0"/>
              </a:rPr>
              <a:t>Good, Better &amp; Best Options in 2025, 2035 &amp; 2045</a:t>
            </a:r>
          </a:p>
          <a:p>
            <a:pPr>
              <a:spcAft>
                <a:spcPts val="600"/>
              </a:spcAft>
              <a:buClr>
                <a:srgbClr val="C00000"/>
              </a:buClr>
            </a:pPr>
            <a:r>
              <a:rPr lang="en-US" dirty="0">
                <a:latin typeface="Arial" panose="020B0604020202020204" pitchFamily="34" charset="0"/>
                <a:cs typeface="Arial" panose="020B0604020202020204" pitchFamily="34" charset="0"/>
              </a:rPr>
              <a:t>Nine Station Areas</a:t>
            </a:r>
          </a:p>
          <a:p>
            <a:pPr>
              <a:spcAft>
                <a:spcPts val="600"/>
              </a:spcAft>
              <a:buClr>
                <a:srgbClr val="C00000"/>
              </a:buClr>
            </a:pPr>
            <a:r>
              <a:rPr lang="en-US" dirty="0">
                <a:latin typeface="Arial" panose="020B0604020202020204" pitchFamily="34" charset="0"/>
                <a:cs typeface="Arial" panose="020B0604020202020204" pitchFamily="34" charset="0"/>
              </a:rPr>
              <a:t>Transit Signal Prioritization, Increased Frequency, Extended Service, Branding, Dedicated Lanes, Station Consolidation &amp; Amenities, Rail Connections</a:t>
            </a:r>
          </a:p>
        </p:txBody>
      </p:sp>
      <p:pic>
        <p:nvPicPr>
          <p:cNvPr id="4" name="Picture 3">
            <a:extLst>
              <a:ext uri="{FF2B5EF4-FFF2-40B4-BE49-F238E27FC236}">
                <a16:creationId xmlns:a16="http://schemas.microsoft.com/office/drawing/2014/main" id="{E9E776EE-8EE3-4A5A-8A50-85405257657D}"/>
              </a:ext>
            </a:extLst>
          </p:cNvPr>
          <p:cNvPicPr>
            <a:picLocks noChangeAspect="1"/>
          </p:cNvPicPr>
          <p:nvPr/>
        </p:nvPicPr>
        <p:blipFill>
          <a:blip r:embed="rId3"/>
          <a:stretch>
            <a:fillRect/>
          </a:stretch>
        </p:blipFill>
        <p:spPr>
          <a:xfrm>
            <a:off x="7162800" y="1186927"/>
            <a:ext cx="4774395" cy="4648200"/>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0E95F87E-0025-4DAB-AC99-37867AA3F5BF}"/>
              </a:ext>
            </a:extLst>
          </p:cNvPr>
          <p:cNvPicPr>
            <a:picLocks noChangeAspect="1"/>
          </p:cNvPicPr>
          <p:nvPr/>
        </p:nvPicPr>
        <p:blipFill>
          <a:blip r:embed="rId4"/>
          <a:stretch>
            <a:fillRect/>
          </a:stretch>
        </p:blipFill>
        <p:spPr>
          <a:xfrm>
            <a:off x="380999" y="1371600"/>
            <a:ext cx="5930735" cy="2971800"/>
          </a:xfrm>
          <a:prstGeom prst="rect">
            <a:avLst/>
          </a:prstGeom>
        </p:spPr>
      </p:pic>
    </p:spTree>
    <p:extLst>
      <p:ext uri="{BB962C8B-B14F-4D97-AF65-F5344CB8AC3E}">
        <p14:creationId xmlns:p14="http://schemas.microsoft.com/office/powerpoint/2010/main" val="178559736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F2826A7-358C-4277-AD8C-1EF9F414B2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08" r="3535" b="4050"/>
          <a:stretch/>
        </p:blipFill>
        <p:spPr>
          <a:xfrm>
            <a:off x="0" y="165101"/>
            <a:ext cx="12192000" cy="6681765"/>
          </a:xfrm>
          <a:prstGeom prst="rect">
            <a:avLst/>
          </a:prstGeom>
        </p:spPr>
      </p:pic>
      <p:sp>
        <p:nvSpPr>
          <p:cNvPr id="7" name="Title 1">
            <a:extLst>
              <a:ext uri="{FF2B5EF4-FFF2-40B4-BE49-F238E27FC236}">
                <a16:creationId xmlns:a16="http://schemas.microsoft.com/office/drawing/2014/main" id="{B7B2EE59-7061-4E59-A5CF-223ADDB9CB52}"/>
              </a:ext>
            </a:extLst>
          </p:cNvPr>
          <p:cNvSpPr>
            <a:spLocks/>
          </p:cNvSpPr>
          <p:nvPr/>
        </p:nvSpPr>
        <p:spPr bwMode="auto">
          <a:xfrm>
            <a:off x="381000" y="277812"/>
            <a:ext cx="1036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FFC000"/>
                </a:solidFill>
                <a:effectLst/>
                <a:uLnTx/>
                <a:uFillTx/>
                <a:latin typeface="Arial" panose="020B0604020202020204" pitchFamily="34" charset="0"/>
                <a:ea typeface="+mn-ea"/>
                <a:cs typeface="Arial" panose="020B0604020202020204" pitchFamily="34" charset="0"/>
              </a:rPr>
              <a:t>Lakeland Intermodal Center</a:t>
            </a:r>
          </a:p>
        </p:txBody>
      </p:sp>
      <p:sp>
        <p:nvSpPr>
          <p:cNvPr id="3" name="Content Placeholder 2">
            <a:extLst>
              <a:ext uri="{FF2B5EF4-FFF2-40B4-BE49-F238E27FC236}">
                <a16:creationId xmlns:a16="http://schemas.microsoft.com/office/drawing/2014/main" id="{B7FC8C85-1288-4AF2-AD88-9CD7A3824D2A}"/>
              </a:ext>
            </a:extLst>
          </p:cNvPr>
          <p:cNvSpPr>
            <a:spLocks noGrp="1"/>
          </p:cNvSpPr>
          <p:nvPr>
            <p:ph idx="1"/>
          </p:nvPr>
        </p:nvSpPr>
        <p:spPr>
          <a:xfrm>
            <a:off x="491473" y="1308100"/>
            <a:ext cx="6792687" cy="2310344"/>
          </a:xfrm>
        </p:spPr>
        <p:txBody>
          <a:bodyPr>
            <a:normAutofit/>
          </a:bodyPr>
          <a:lstStyle/>
          <a:p>
            <a:pPr>
              <a:spcAft>
                <a:spcPts val="600"/>
              </a:spcAft>
              <a:buClr>
                <a:srgbClr val="C00000"/>
              </a:buClr>
            </a:pPr>
            <a:r>
              <a:rPr lang="en-US" dirty="0">
                <a:latin typeface="Arial" panose="020B0604020202020204" pitchFamily="34" charset="0"/>
                <a:cs typeface="Arial" panose="020B0604020202020204" pitchFamily="34" charset="0"/>
              </a:rPr>
              <a:t>FDOT Feasibility Study</a:t>
            </a:r>
          </a:p>
          <a:p>
            <a:pPr>
              <a:spcAft>
                <a:spcPts val="600"/>
              </a:spcAft>
              <a:buClr>
                <a:srgbClr val="C00000"/>
              </a:buClr>
            </a:pPr>
            <a:r>
              <a:rPr lang="en-US" dirty="0">
                <a:latin typeface="Arial" panose="020B0604020202020204" pitchFamily="34" charset="0"/>
                <a:cs typeface="Arial" panose="020B0604020202020204" pitchFamily="34" charset="0"/>
              </a:rPr>
              <a:t>Citrus Connection Terminal</a:t>
            </a:r>
          </a:p>
          <a:p>
            <a:pPr>
              <a:spcAft>
                <a:spcPts val="600"/>
              </a:spcAft>
              <a:buClr>
                <a:srgbClr val="C00000"/>
              </a:buClr>
            </a:pPr>
            <a:r>
              <a:rPr lang="en-US" dirty="0">
                <a:latin typeface="Arial" panose="020B0604020202020204" pitchFamily="34" charset="0"/>
                <a:cs typeface="Arial" panose="020B0604020202020204" pitchFamily="34" charset="0"/>
              </a:rPr>
              <a:t>New AMTRAK Station</a:t>
            </a:r>
          </a:p>
          <a:p>
            <a:pPr>
              <a:spcAft>
                <a:spcPts val="600"/>
              </a:spcAft>
              <a:buClr>
                <a:srgbClr val="C00000"/>
              </a:buClr>
            </a:pPr>
            <a:r>
              <a:rPr lang="en-US" dirty="0">
                <a:latin typeface="Arial" panose="020B0604020202020204" pitchFamily="34" charset="0"/>
                <a:cs typeface="Arial" panose="020B0604020202020204" pitchFamily="34" charset="0"/>
              </a:rPr>
              <a:t>Future </a:t>
            </a:r>
            <a:r>
              <a:rPr lang="en-US" dirty="0" err="1">
                <a:latin typeface="Arial" panose="020B0604020202020204" pitchFamily="34" charset="0"/>
                <a:cs typeface="Arial" panose="020B0604020202020204" pitchFamily="34" charset="0"/>
              </a:rPr>
              <a:t>SunRail</a:t>
            </a:r>
            <a:r>
              <a:rPr lang="en-US" dirty="0">
                <a:latin typeface="Arial" panose="020B0604020202020204" pitchFamily="34" charset="0"/>
                <a:cs typeface="Arial" panose="020B0604020202020204" pitchFamily="34" charset="0"/>
              </a:rPr>
              <a:t> Station</a:t>
            </a:r>
          </a:p>
        </p:txBody>
      </p:sp>
      <p:sp>
        <p:nvSpPr>
          <p:cNvPr id="5" name="TextBox 4">
            <a:extLst>
              <a:ext uri="{FF2B5EF4-FFF2-40B4-BE49-F238E27FC236}">
                <a16:creationId xmlns:a16="http://schemas.microsoft.com/office/drawing/2014/main" id="{A045989F-ED34-4410-B5F3-0EB779D064EF}"/>
              </a:ext>
            </a:extLst>
          </p:cNvPr>
          <p:cNvSpPr txBox="1"/>
          <p:nvPr/>
        </p:nvSpPr>
        <p:spPr>
          <a:xfrm>
            <a:off x="518203" y="6107668"/>
            <a:ext cx="315209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Source: Atkins, Florida DOT </a:t>
            </a:r>
          </a:p>
        </p:txBody>
      </p:sp>
    </p:spTree>
    <p:extLst>
      <p:ext uri="{BB962C8B-B14F-4D97-AF65-F5344CB8AC3E}">
        <p14:creationId xmlns:p14="http://schemas.microsoft.com/office/powerpoint/2010/main" val="3205257585"/>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10FD95-0342-4928-96D8-E72133722854}"/>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A4A534D1-8B78-46A2-8496-89AA2700A44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5301" y="1584366"/>
            <a:ext cx="6286499" cy="3784568"/>
          </a:xfrm>
          <a:prstGeom prst="rect">
            <a:avLst/>
          </a:prstGeom>
        </p:spPr>
      </p:pic>
      <p:sp>
        <p:nvSpPr>
          <p:cNvPr id="5" name="TextBox 4">
            <a:extLst>
              <a:ext uri="{FF2B5EF4-FFF2-40B4-BE49-F238E27FC236}">
                <a16:creationId xmlns:a16="http://schemas.microsoft.com/office/drawing/2014/main" id="{F573D2B2-BD5B-4C00-967D-3664B4666142}"/>
              </a:ext>
            </a:extLst>
          </p:cNvPr>
          <p:cNvSpPr txBox="1"/>
          <p:nvPr/>
        </p:nvSpPr>
        <p:spPr>
          <a:xfrm>
            <a:off x="619803" y="4996635"/>
            <a:ext cx="237739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Source: Atkins, Florida DOT </a:t>
            </a:r>
          </a:p>
        </p:txBody>
      </p:sp>
      <p:sp>
        <p:nvSpPr>
          <p:cNvPr id="6" name="Title 1">
            <a:extLst>
              <a:ext uri="{FF2B5EF4-FFF2-40B4-BE49-F238E27FC236}">
                <a16:creationId xmlns:a16="http://schemas.microsoft.com/office/drawing/2014/main" id="{1516E136-67DA-4AEC-AA13-4AF4F3A3A058}"/>
              </a:ext>
            </a:extLst>
          </p:cNvPr>
          <p:cNvSpPr>
            <a:spLocks/>
          </p:cNvSpPr>
          <p:nvPr/>
        </p:nvSpPr>
        <p:spPr bwMode="auto">
          <a:xfrm>
            <a:off x="381000" y="277812"/>
            <a:ext cx="10363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4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Lakeland Intermodal Center</a:t>
            </a:r>
          </a:p>
        </p:txBody>
      </p:sp>
      <p:pic>
        <p:nvPicPr>
          <p:cNvPr id="8" name="Picture 7">
            <a:extLst>
              <a:ext uri="{FF2B5EF4-FFF2-40B4-BE49-F238E27FC236}">
                <a16:creationId xmlns:a16="http://schemas.microsoft.com/office/drawing/2014/main" id="{53C812B8-E926-4069-B314-5CCE7CD68EA3}"/>
              </a:ext>
            </a:extLst>
          </p:cNvPr>
          <p:cNvPicPr>
            <a:picLocks noChangeAspect="1"/>
          </p:cNvPicPr>
          <p:nvPr/>
        </p:nvPicPr>
        <p:blipFill>
          <a:blip r:embed="rId3"/>
          <a:stretch>
            <a:fillRect/>
          </a:stretch>
        </p:blipFill>
        <p:spPr>
          <a:xfrm>
            <a:off x="5364571" y="2743200"/>
            <a:ext cx="6570494" cy="3675022"/>
          </a:xfrm>
          <a:prstGeom prst="rect">
            <a:avLst/>
          </a:prstGeom>
        </p:spPr>
      </p:pic>
      <p:sp>
        <p:nvSpPr>
          <p:cNvPr id="7" name="TextBox 6">
            <a:extLst>
              <a:ext uri="{FF2B5EF4-FFF2-40B4-BE49-F238E27FC236}">
                <a16:creationId xmlns:a16="http://schemas.microsoft.com/office/drawing/2014/main" id="{62A2584E-7DD5-4C96-BBBE-2C454F5C695C}"/>
              </a:ext>
            </a:extLst>
          </p:cNvPr>
          <p:cNvSpPr txBox="1"/>
          <p:nvPr/>
        </p:nvSpPr>
        <p:spPr>
          <a:xfrm>
            <a:off x="5364571" y="6141223"/>
            <a:ext cx="371411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7D31">
                    <a:lumMod val="40000"/>
                    <a:lumOff val="60000"/>
                  </a:srgbClr>
                </a:solidFill>
                <a:effectLst/>
                <a:uLnTx/>
                <a:uFillTx/>
                <a:latin typeface="Calibri" panose="020F0502020204030204"/>
                <a:ea typeface="+mn-ea"/>
                <a:cs typeface="+mn-cs"/>
              </a:rPr>
              <a:t>Source: Lunz Group/WMB ROI, City of Lakeland</a:t>
            </a:r>
          </a:p>
        </p:txBody>
      </p:sp>
    </p:spTree>
    <p:extLst>
      <p:ext uri="{BB962C8B-B14F-4D97-AF65-F5344CB8AC3E}">
        <p14:creationId xmlns:p14="http://schemas.microsoft.com/office/powerpoint/2010/main" val="2334734904"/>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Content Placeholder 3">
            <a:extLst>
              <a:ext uri="{FF2B5EF4-FFF2-40B4-BE49-F238E27FC236}">
                <a16:creationId xmlns:a16="http://schemas.microsoft.com/office/drawing/2014/main" id="{0B728604-0788-4338-848F-AE2A128412B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308" r="4574" b="-1"/>
          <a:stretch/>
        </p:blipFill>
        <p:spPr>
          <a:xfrm>
            <a:off x="0" y="10"/>
            <a:ext cx="9669642" cy="68579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438D62F-1CD4-42E1-8EAB-1F6B6E7DAE23}"/>
              </a:ext>
            </a:extLst>
          </p:cNvPr>
          <p:cNvSpPr>
            <a:spLocks noGrp="1"/>
          </p:cNvSpPr>
          <p:nvPr>
            <p:ph type="title"/>
          </p:nvPr>
        </p:nvSpPr>
        <p:spPr>
          <a:xfrm>
            <a:off x="5529460" y="167809"/>
            <a:ext cx="6098433" cy="1899912"/>
          </a:xfrm>
        </p:spPr>
        <p:txBody>
          <a:bodyPr>
            <a:noAutofit/>
          </a:bodyPr>
          <a:lstStyle/>
          <a:p>
            <a:pPr algn="ctr">
              <a:lnSpc>
                <a:spcPct val="75000"/>
              </a:lnSpc>
              <a:spcBef>
                <a:spcPts val="600"/>
              </a:spcBef>
            </a:pPr>
            <a:r>
              <a:rPr lang="en-US" sz="4000" b="1" cap="small" dirty="0">
                <a:solidFill>
                  <a:srgbClr val="C00000"/>
                </a:solidFill>
                <a:latin typeface="Arial" panose="020B0604020202020204" pitchFamily="34" charset="0"/>
                <a:cs typeface="Arial" panose="020B0604020202020204" pitchFamily="34" charset="0"/>
              </a:rPr>
              <a:t>South Florida Avenue </a:t>
            </a:r>
          </a:p>
          <a:p>
            <a:pPr algn="ctr">
              <a:lnSpc>
                <a:spcPct val="75000"/>
              </a:lnSpc>
              <a:spcBef>
                <a:spcPts val="600"/>
              </a:spcBef>
            </a:pPr>
            <a:r>
              <a:rPr lang="en-US" sz="4000" b="1" cap="small" dirty="0">
                <a:solidFill>
                  <a:srgbClr val="C00000"/>
                </a:solidFill>
                <a:latin typeface="Arial" panose="020B0604020202020204" pitchFamily="34" charset="0"/>
                <a:cs typeface="Arial" panose="020B0604020202020204" pitchFamily="34" charset="0"/>
              </a:rPr>
              <a:t>Road-Diet Pilot Study</a:t>
            </a:r>
          </a:p>
        </p:txBody>
      </p:sp>
      <p:sp>
        <p:nvSpPr>
          <p:cNvPr id="3" name="Content Placeholder 2">
            <a:extLst>
              <a:ext uri="{FF2B5EF4-FFF2-40B4-BE49-F238E27FC236}">
                <a16:creationId xmlns:a16="http://schemas.microsoft.com/office/drawing/2014/main" id="{B22FB680-BD4F-4AB4-B15A-3719E3D25612}"/>
              </a:ext>
            </a:extLst>
          </p:cNvPr>
          <p:cNvSpPr>
            <a:spLocks noGrp="1"/>
          </p:cNvSpPr>
          <p:nvPr>
            <p:ph idx="1"/>
          </p:nvPr>
        </p:nvSpPr>
        <p:spPr>
          <a:xfrm>
            <a:off x="6933064" y="1792756"/>
            <a:ext cx="4694829" cy="3742762"/>
          </a:xfrm>
        </p:spPr>
        <p:txBody>
          <a:bodyPr>
            <a:noAutofit/>
          </a:bodyPr>
          <a:lstStyle/>
          <a:p>
            <a:pPr>
              <a:spcAft>
                <a:spcPts val="600"/>
              </a:spcAft>
            </a:pPr>
            <a:r>
              <a:rPr lang="en-US" sz="2600" dirty="0">
                <a:latin typeface="Arial" panose="020B0604020202020204" pitchFamily="34" charset="0"/>
                <a:cs typeface="Arial" panose="020B0604020202020204" pitchFamily="34" charset="0"/>
              </a:rPr>
              <a:t>State Road 37</a:t>
            </a:r>
          </a:p>
          <a:p>
            <a:pPr>
              <a:spcAft>
                <a:spcPts val="600"/>
              </a:spcAft>
            </a:pPr>
            <a:r>
              <a:rPr lang="en-US" sz="2600" dirty="0">
                <a:latin typeface="Arial" panose="020B0604020202020204" pitchFamily="34" charset="0"/>
                <a:cs typeface="Arial" panose="020B0604020202020204" pitchFamily="34" charset="0"/>
              </a:rPr>
              <a:t>Ariana Street to Lime Street</a:t>
            </a:r>
          </a:p>
          <a:p>
            <a:pPr>
              <a:spcAft>
                <a:spcPts val="600"/>
              </a:spcAft>
            </a:pPr>
            <a:r>
              <a:rPr lang="en-US" sz="2600" dirty="0">
                <a:latin typeface="Arial" panose="020B0604020202020204" pitchFamily="34" charset="0"/>
                <a:cs typeface="Arial" panose="020B0604020202020204" pitchFamily="34" charset="0"/>
              </a:rPr>
              <a:t>Dixieland Business District</a:t>
            </a:r>
          </a:p>
          <a:p>
            <a:pPr>
              <a:spcAft>
                <a:spcPts val="600"/>
              </a:spcAft>
            </a:pPr>
            <a:r>
              <a:rPr lang="en-US" sz="2600" dirty="0">
                <a:latin typeface="Arial" panose="020B0604020202020204" pitchFamily="34" charset="0"/>
                <a:cs typeface="Arial" panose="020B0604020202020204" pitchFamily="34" charset="0"/>
              </a:rPr>
              <a:t>Economic Development &amp; Visioning Analyses</a:t>
            </a:r>
          </a:p>
          <a:p>
            <a:pPr>
              <a:spcAft>
                <a:spcPts val="600"/>
              </a:spcAft>
            </a:pPr>
            <a:r>
              <a:rPr lang="en-US" sz="2600" dirty="0">
                <a:latin typeface="Arial" panose="020B0604020202020204" pitchFamily="34" charset="0"/>
                <a:cs typeface="Arial" panose="020B0604020202020204" pitchFamily="34" charset="0"/>
              </a:rPr>
              <a:t>Temporary Test</a:t>
            </a:r>
          </a:p>
          <a:p>
            <a:pPr>
              <a:spcAft>
                <a:spcPts val="600"/>
              </a:spcAft>
            </a:pPr>
            <a:r>
              <a:rPr lang="en-US" sz="2600" dirty="0">
                <a:latin typeface="Arial" panose="020B0604020202020204" pitchFamily="34" charset="0"/>
                <a:cs typeface="Arial" panose="020B0604020202020204" pitchFamily="34" charset="0"/>
              </a:rPr>
              <a:t>FDOT Data Collection: 93 Locations: 2020, 2021, 2022</a:t>
            </a:r>
          </a:p>
          <a:p>
            <a:pPr>
              <a:spcAft>
                <a:spcPts val="600"/>
              </a:spcAft>
            </a:pPr>
            <a:r>
              <a:rPr lang="en-US" sz="2600" dirty="0">
                <a:latin typeface="Arial" panose="020B0604020202020204" pitchFamily="34" charset="0"/>
                <a:cs typeface="Arial" panose="020B0604020202020204" pitchFamily="34" charset="0"/>
              </a:rPr>
              <a:t>Transit Circulator</a:t>
            </a:r>
          </a:p>
        </p:txBody>
      </p:sp>
    </p:spTree>
    <p:extLst>
      <p:ext uri="{BB962C8B-B14F-4D97-AF65-F5344CB8AC3E}">
        <p14:creationId xmlns:p14="http://schemas.microsoft.com/office/powerpoint/2010/main" val="3774832983"/>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B189553-5F07-4A1A-951C-1A54D2760C0C}"/>
              </a:ext>
            </a:extLst>
          </p:cNvPr>
          <p:cNvSpPr>
            <a:spLocks noGrp="1"/>
          </p:cNvSpPr>
          <p:nvPr>
            <p:ph idx="1"/>
          </p:nvPr>
        </p:nvSpPr>
        <p:spPr>
          <a:xfrm>
            <a:off x="838200" y="1433384"/>
            <a:ext cx="10515600" cy="4743579"/>
          </a:xfrm>
        </p:spPr>
        <p:txBody>
          <a:bodyPr>
            <a:normAutofit lnSpcReduction="10000"/>
          </a:bodyPr>
          <a:lstStyle/>
          <a:p>
            <a:pPr>
              <a:spcAft>
                <a:spcPts val="1200"/>
              </a:spcAft>
              <a:buClr>
                <a:srgbClr val="C00000"/>
              </a:buClr>
            </a:pPr>
            <a:r>
              <a:rPr lang="en-US" sz="2600" dirty="0">
                <a:latin typeface="Arial" panose="020B0604020202020204" pitchFamily="34" charset="0"/>
                <a:cs typeface="Arial" panose="020B0604020202020204" pitchFamily="34" charset="0"/>
              </a:rPr>
              <a:t>Narrow travel lane width (8.5 – 9 feet)</a:t>
            </a:r>
          </a:p>
          <a:p>
            <a:pPr>
              <a:spcAft>
                <a:spcPts val="1200"/>
              </a:spcAft>
              <a:buClr>
                <a:srgbClr val="C00000"/>
              </a:buClr>
            </a:pPr>
            <a:r>
              <a:rPr lang="en-US" sz="2600" dirty="0">
                <a:latin typeface="Arial" panose="020B0604020202020204" pitchFamily="34" charset="0"/>
                <a:cs typeface="Arial" panose="020B0604020202020204" pitchFamily="34" charset="0"/>
              </a:rPr>
              <a:t>Narrow sidewalks</a:t>
            </a:r>
          </a:p>
          <a:p>
            <a:pPr>
              <a:spcAft>
                <a:spcPts val="1200"/>
              </a:spcAft>
              <a:buClr>
                <a:srgbClr val="C00000"/>
              </a:buClr>
            </a:pPr>
            <a:r>
              <a:rPr lang="en-US" sz="2600" dirty="0">
                <a:latin typeface="Arial" panose="020B0604020202020204" pitchFamily="34" charset="0"/>
                <a:cs typeface="Arial" panose="020B0604020202020204" pitchFamily="34" charset="0"/>
              </a:rPr>
              <a:t>Inadequate transit facilities</a:t>
            </a:r>
          </a:p>
          <a:p>
            <a:pPr>
              <a:spcAft>
                <a:spcPts val="1200"/>
              </a:spcAft>
              <a:buClr>
                <a:srgbClr val="C00000"/>
              </a:buClr>
            </a:pPr>
            <a:r>
              <a:rPr lang="en-US" sz="2600" dirty="0">
                <a:latin typeface="Arial" panose="020B0604020202020204" pitchFamily="34" charset="0"/>
                <a:cs typeface="Arial" panose="020B0604020202020204" pitchFamily="34" charset="0"/>
              </a:rPr>
              <a:t>ADA compliance concerns</a:t>
            </a:r>
          </a:p>
          <a:p>
            <a:pPr>
              <a:spcAft>
                <a:spcPts val="1200"/>
              </a:spcAft>
              <a:buClr>
                <a:srgbClr val="C00000"/>
              </a:buClr>
            </a:pPr>
            <a:r>
              <a:rPr lang="en-US" sz="2600" dirty="0">
                <a:latin typeface="Arial" panose="020B0604020202020204" pitchFamily="34" charset="0"/>
                <a:cs typeface="Arial" panose="020B0604020202020204" pitchFamily="34" charset="0"/>
              </a:rPr>
              <a:t>Hindrance to economic development</a:t>
            </a:r>
          </a:p>
          <a:p>
            <a:pPr>
              <a:spcAft>
                <a:spcPts val="1200"/>
              </a:spcAft>
              <a:buClr>
                <a:srgbClr val="C00000"/>
              </a:buClr>
            </a:pPr>
            <a:r>
              <a:rPr lang="en-US" sz="2600" dirty="0">
                <a:latin typeface="Arial" panose="020B0604020202020204" pitchFamily="34" charset="0"/>
                <a:cs typeface="Arial" panose="020B0604020202020204" pitchFamily="34" charset="0"/>
              </a:rPr>
              <a:t>Divides adjacent neighborhoods</a:t>
            </a:r>
          </a:p>
          <a:p>
            <a:pPr>
              <a:spcAft>
                <a:spcPts val="1200"/>
              </a:spcAft>
              <a:buClr>
                <a:srgbClr val="C00000"/>
              </a:buClr>
            </a:pPr>
            <a:r>
              <a:rPr lang="en-US" sz="2600" dirty="0">
                <a:latin typeface="Arial" panose="020B0604020202020204" pitchFamily="34" charset="0"/>
                <a:cs typeface="Arial" panose="020B0604020202020204" pitchFamily="34" charset="0"/>
              </a:rPr>
              <a:t>Discourages pedestrian &amp; bicycle use</a:t>
            </a:r>
          </a:p>
          <a:p>
            <a:pPr>
              <a:buClr>
                <a:srgbClr val="C00000"/>
              </a:buClr>
            </a:pPr>
            <a:r>
              <a:rPr lang="en-US" sz="2600" i="1" dirty="0">
                <a:latin typeface="Arial" panose="020B0604020202020204" pitchFamily="34" charset="0"/>
                <a:cs typeface="Arial" panose="020B0604020202020204" pitchFamily="34" charset="0"/>
              </a:rPr>
              <a:t>Road can play greater role in corridor redevelopment and mobility.</a:t>
            </a:r>
          </a:p>
          <a:p>
            <a:endParaRPr lang="en-US" dirty="0"/>
          </a:p>
        </p:txBody>
      </p:sp>
      <p:sp>
        <p:nvSpPr>
          <p:cNvPr id="15" name="Rectangle 14">
            <a:extLst>
              <a:ext uri="{FF2B5EF4-FFF2-40B4-BE49-F238E27FC236}">
                <a16:creationId xmlns:a16="http://schemas.microsoft.com/office/drawing/2014/main" id="{6BF8675C-1693-4812-9944-70ABB9A7DC1F}"/>
              </a:ext>
            </a:extLst>
          </p:cNvPr>
          <p:cNvSpPr>
            <a:spLocks noChangeArrowheads="1"/>
          </p:cNvSpPr>
          <p:nvPr/>
        </p:nvSpPr>
        <p:spPr bwMode="auto">
          <a:xfrm>
            <a:off x="2028957" y="387099"/>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The Problem Presented to FDOT</a:t>
            </a:r>
          </a:p>
        </p:txBody>
      </p:sp>
      <p:pic>
        <p:nvPicPr>
          <p:cNvPr id="9" name="Picture 2" descr="Photo demonstrating ADA cross-slope compliance deficiency in Florida Avenue corridor in close proximity to moving automobile traffic.">
            <a:extLst>
              <a:ext uri="{FF2B5EF4-FFF2-40B4-BE49-F238E27FC236}">
                <a16:creationId xmlns:a16="http://schemas.microsoft.com/office/drawing/2014/main" id="{EDD9C1D2-CF29-4F9F-9678-1A5828D446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4287" y="1433383"/>
            <a:ext cx="5093664" cy="382024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03B5289B-738C-4D5D-BE5E-29326EE6B9F6}"/>
              </a:ext>
            </a:extLst>
          </p:cNvPr>
          <p:cNvPicPr>
            <a:picLocks noChangeAspect="1"/>
          </p:cNvPicPr>
          <p:nvPr/>
        </p:nvPicPr>
        <p:blipFill>
          <a:blip r:embed="rId3"/>
          <a:stretch>
            <a:fillRect/>
          </a:stretch>
        </p:blipFill>
        <p:spPr>
          <a:xfrm>
            <a:off x="10912556" y="5635991"/>
            <a:ext cx="832419" cy="923331"/>
          </a:xfrm>
          <a:prstGeom prst="rect">
            <a:avLst/>
          </a:prstGeom>
        </p:spPr>
      </p:pic>
    </p:spTree>
    <p:extLst>
      <p:ext uri="{BB962C8B-B14F-4D97-AF65-F5344CB8AC3E}">
        <p14:creationId xmlns:p14="http://schemas.microsoft.com/office/powerpoint/2010/main" val="9673076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72AE6-89C2-4F26-BA1E-1A069BA81523}"/>
              </a:ext>
            </a:extLst>
          </p:cNvPr>
          <p:cNvSpPr>
            <a:spLocks noGrp="1"/>
          </p:cNvSpPr>
          <p:nvPr>
            <p:ph type="title"/>
          </p:nvPr>
        </p:nvSpPr>
        <p:spPr/>
        <p:txBody>
          <a:bodyPr>
            <a:normAutofit/>
          </a:bodyPr>
          <a:lstStyle/>
          <a:p>
            <a:r>
              <a:rPr lang="en-US" sz="4000" dirty="0">
                <a:solidFill>
                  <a:schemeClr val="tx1"/>
                </a:solidFill>
              </a:rPr>
              <a:t>FDOT’s Community Planning Policy </a:t>
            </a:r>
            <a:br>
              <a:rPr lang="en-US" sz="4000" dirty="0">
                <a:solidFill>
                  <a:schemeClr val="tx1"/>
                </a:solidFill>
              </a:rPr>
            </a:br>
            <a:r>
              <a:rPr lang="en-US" sz="4000" dirty="0">
                <a:solidFill>
                  <a:schemeClr val="tx1"/>
                </a:solidFill>
              </a:rPr>
              <a:t>(000-525-027)</a:t>
            </a:r>
          </a:p>
        </p:txBody>
      </p:sp>
      <p:graphicFrame>
        <p:nvGraphicFramePr>
          <p:cNvPr id="6" name="Content Placeholder 5">
            <a:extLst>
              <a:ext uri="{FF2B5EF4-FFF2-40B4-BE49-F238E27FC236}">
                <a16:creationId xmlns:a16="http://schemas.microsoft.com/office/drawing/2014/main" id="{FD1714F9-F531-4936-9A0B-902ACBF178EA}"/>
              </a:ext>
            </a:extLst>
          </p:cNvPr>
          <p:cNvGraphicFramePr>
            <a:graphicFrameLocks noGrp="1"/>
          </p:cNvGraphicFramePr>
          <p:nvPr>
            <p:ph idx="1"/>
          </p:nvPr>
        </p:nvGraphicFramePr>
        <p:xfrm>
          <a:off x="368969" y="1570373"/>
          <a:ext cx="11630526" cy="41967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44641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F4FFF6F-4AD5-45EB-AF01-0C3A0398397C}"/>
              </a:ext>
            </a:extLst>
          </p:cNvPr>
          <p:cNvSpPr>
            <a:spLocks noGrp="1"/>
          </p:cNvSpPr>
          <p:nvPr>
            <p:ph idx="1"/>
          </p:nvPr>
        </p:nvSpPr>
        <p:spPr/>
        <p:txBody>
          <a:bodyPr/>
          <a:lstStyle/>
          <a:p>
            <a:pPr marL="0" indent="0">
              <a:buNone/>
            </a:pPr>
            <a:endParaRPr lang="en-US" dirty="0"/>
          </a:p>
        </p:txBody>
      </p:sp>
      <p:sp>
        <p:nvSpPr>
          <p:cNvPr id="14" name="Rectangle 13">
            <a:extLst>
              <a:ext uri="{FF2B5EF4-FFF2-40B4-BE49-F238E27FC236}">
                <a16:creationId xmlns:a16="http://schemas.microsoft.com/office/drawing/2014/main" id="{92ED2A87-266A-4239-8050-9FCC5ADBF36E}"/>
              </a:ext>
            </a:extLst>
          </p:cNvPr>
          <p:cNvSpPr>
            <a:spLocks noChangeArrowheads="1"/>
          </p:cNvSpPr>
          <p:nvPr/>
        </p:nvSpPr>
        <p:spPr bwMode="auto">
          <a:xfrm>
            <a:off x="457201" y="358117"/>
            <a:ext cx="5943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Safety &amp;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Economic Development</a:t>
            </a:r>
          </a:p>
        </p:txBody>
      </p:sp>
      <p:pic>
        <p:nvPicPr>
          <p:cNvPr id="15" name="Content Placeholder 3" descr="Photo of pedestrian traffic on Florida Avenue near Born and Bread Bakery circa 2018.">
            <a:extLst>
              <a:ext uri="{FF2B5EF4-FFF2-40B4-BE49-F238E27FC236}">
                <a16:creationId xmlns:a16="http://schemas.microsoft.com/office/drawing/2014/main" id="{CB49A5F1-28F6-4C5A-8147-930E39D6C3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38199" y="1833543"/>
            <a:ext cx="5069257" cy="380194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6" name="DFC03531-AE3E-4556-85AE-5EA935533F28" descr="Photo of customer queue near Born and Bread Bakery on Florida Avenue in 2016.">
            <a:extLst>
              <a:ext uri="{FF2B5EF4-FFF2-40B4-BE49-F238E27FC236}">
                <a16:creationId xmlns:a16="http://schemas.microsoft.com/office/drawing/2014/main" id="{2317D203-15CA-42D2-8CC1-16EFA0CCDD5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400000">
            <a:off x="5629948" y="1332671"/>
            <a:ext cx="5590209" cy="41926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FF9B060F-68C3-490C-A5A9-0E3137DD78BF}"/>
              </a:ext>
            </a:extLst>
          </p:cNvPr>
          <p:cNvPicPr>
            <a:picLocks noChangeAspect="1"/>
          </p:cNvPicPr>
          <p:nvPr/>
        </p:nvPicPr>
        <p:blipFill>
          <a:blip r:embed="rId5"/>
          <a:stretch>
            <a:fillRect/>
          </a:stretch>
        </p:blipFill>
        <p:spPr>
          <a:xfrm>
            <a:off x="10912556" y="5635991"/>
            <a:ext cx="832419" cy="923331"/>
          </a:xfrm>
          <a:prstGeom prst="rect">
            <a:avLst/>
          </a:prstGeom>
        </p:spPr>
      </p:pic>
    </p:spTree>
    <p:extLst>
      <p:ext uri="{BB962C8B-B14F-4D97-AF65-F5344CB8AC3E}">
        <p14:creationId xmlns:p14="http://schemas.microsoft.com/office/powerpoint/2010/main" val="1419306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hoto of South Florida Avenue Corridor Study project team member during Week-Long Design Studio held in May 201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26315" y="1798982"/>
            <a:ext cx="4875144" cy="3250096"/>
          </a:xfrm>
        </p:spPr>
      </p:pic>
      <p:sp>
        <p:nvSpPr>
          <p:cNvPr id="9" name="TextBox 4"/>
          <p:cNvSpPr txBox="1">
            <a:spLocks noChangeArrowheads="1"/>
          </p:cNvSpPr>
          <p:nvPr/>
        </p:nvSpPr>
        <p:spPr bwMode="auto">
          <a:xfrm>
            <a:off x="1948230" y="5049078"/>
            <a:ext cx="2667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E7E6E6">
                    <a:lumMod val="25000"/>
                  </a:srgbClr>
                </a:solidFill>
                <a:effectLst/>
                <a:uLnTx/>
                <a:uFillTx/>
                <a:latin typeface="Calibri"/>
                <a:ea typeface="+mn-ea"/>
                <a:cs typeface="Tahoma" pitchFamily="34" charset="0"/>
              </a:rPr>
              <a:t>Week-Long Design Studio</a:t>
            </a:r>
          </a:p>
        </p:txBody>
      </p:sp>
      <p:grpSp>
        <p:nvGrpSpPr>
          <p:cNvPr id="12" name="Group 11" descr="Photo of exhibits and attendees of &quot;Work-in-Progress&quot; presentation held in 2016."/>
          <p:cNvGrpSpPr/>
          <p:nvPr/>
        </p:nvGrpSpPr>
        <p:grpSpPr>
          <a:xfrm>
            <a:off x="6096000" y="1798982"/>
            <a:ext cx="4976191" cy="3747054"/>
            <a:chOff x="4648200" y="3565120"/>
            <a:chExt cx="4038600" cy="3076687"/>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3565120"/>
              <a:ext cx="4038600" cy="2692400"/>
            </a:xfrm>
            <a:prstGeom prst="rect">
              <a:avLst/>
            </a:prstGeom>
          </p:spPr>
        </p:pic>
        <p:sp>
          <p:nvSpPr>
            <p:cNvPr id="10" name="TextBox 4"/>
            <p:cNvSpPr txBox="1">
              <a:spLocks noChangeArrowheads="1"/>
            </p:cNvSpPr>
            <p:nvPr/>
          </p:nvSpPr>
          <p:spPr bwMode="auto">
            <a:xfrm>
              <a:off x="5238564" y="6272475"/>
              <a:ext cx="314343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800" b="1" i="0" u="none" strike="noStrike" kern="1200" cap="none" spc="0" normalizeH="0" baseline="0" noProof="0" dirty="0">
                  <a:ln>
                    <a:noFill/>
                  </a:ln>
                  <a:solidFill>
                    <a:srgbClr val="E7E6E6">
                      <a:lumMod val="25000"/>
                    </a:srgbClr>
                  </a:solidFill>
                  <a:effectLst/>
                  <a:uLnTx/>
                  <a:uFillTx/>
                  <a:latin typeface="Calibri"/>
                  <a:ea typeface="+mn-ea"/>
                  <a:cs typeface="Tahoma" pitchFamily="34" charset="0"/>
                </a:rPr>
                <a:t>Work-in-Progress Presentation</a:t>
              </a:r>
            </a:p>
          </p:txBody>
        </p:sp>
      </p:grpSp>
      <p:sp>
        <p:nvSpPr>
          <p:cNvPr id="13" name="Rectangle 12">
            <a:extLst>
              <a:ext uri="{FF2B5EF4-FFF2-40B4-BE49-F238E27FC236}">
                <a16:creationId xmlns:a16="http://schemas.microsoft.com/office/drawing/2014/main" id="{49627DAD-B76F-4354-AF1E-5965F723BC1C}"/>
              </a:ext>
            </a:extLst>
          </p:cNvPr>
          <p:cNvSpPr>
            <a:spLocks noChangeArrowheads="1"/>
          </p:cNvSpPr>
          <p:nvPr/>
        </p:nvSpPr>
        <p:spPr bwMode="auto">
          <a:xfrm>
            <a:off x="2028957" y="387099"/>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Corridor Master Plan (2016-2017)</a:t>
            </a:r>
          </a:p>
        </p:txBody>
      </p:sp>
      <p:pic>
        <p:nvPicPr>
          <p:cNvPr id="15" name="Picture 14">
            <a:extLst>
              <a:ext uri="{FF2B5EF4-FFF2-40B4-BE49-F238E27FC236}">
                <a16:creationId xmlns:a16="http://schemas.microsoft.com/office/drawing/2014/main" id="{7D3D7187-9616-40A7-B6C8-2CBE86F7041F}"/>
              </a:ext>
            </a:extLst>
          </p:cNvPr>
          <p:cNvPicPr>
            <a:picLocks noChangeAspect="1"/>
          </p:cNvPicPr>
          <p:nvPr/>
        </p:nvPicPr>
        <p:blipFill>
          <a:blip r:embed="rId4"/>
          <a:stretch>
            <a:fillRect/>
          </a:stretch>
        </p:blipFill>
        <p:spPr>
          <a:xfrm>
            <a:off x="10912556" y="5635991"/>
            <a:ext cx="832419" cy="923331"/>
          </a:xfrm>
          <a:prstGeom prst="rect">
            <a:avLst/>
          </a:prstGeom>
        </p:spPr>
      </p:pic>
    </p:spTree>
    <p:extLst>
      <p:ext uri="{BB962C8B-B14F-4D97-AF65-F5344CB8AC3E}">
        <p14:creationId xmlns:p14="http://schemas.microsoft.com/office/powerpoint/2010/main" val="19569492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F8675C-1693-4812-9944-70ABB9A7DC1F}"/>
              </a:ext>
            </a:extLst>
          </p:cNvPr>
          <p:cNvSpPr>
            <a:spLocks noChangeArrowheads="1"/>
          </p:cNvSpPr>
          <p:nvPr/>
        </p:nvSpPr>
        <p:spPr bwMode="auto">
          <a:xfrm>
            <a:off x="1113183" y="387099"/>
            <a:ext cx="983973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Corridor Master Plan (2016-2017) – at Waller Plaza</a:t>
            </a:r>
          </a:p>
        </p:txBody>
      </p:sp>
      <p:sp>
        <p:nvSpPr>
          <p:cNvPr id="10" name="TextBox 4">
            <a:extLst>
              <a:ext uri="{FF2B5EF4-FFF2-40B4-BE49-F238E27FC236}">
                <a16:creationId xmlns:a16="http://schemas.microsoft.com/office/drawing/2014/main" id="{2DD6289C-EC7B-4149-807A-F37A25D00339}"/>
              </a:ext>
            </a:extLst>
          </p:cNvPr>
          <p:cNvSpPr txBox="1">
            <a:spLocks noChangeArrowheads="1"/>
          </p:cNvSpPr>
          <p:nvPr/>
        </p:nvSpPr>
        <p:spPr bwMode="auto">
          <a:xfrm>
            <a:off x="8091282" y="2673889"/>
            <a:ext cx="3919485"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Rendering of potential future development at Hillcrest Avenue intersection, as prepared by Treasure Coast RPC</a:t>
            </a:r>
          </a:p>
        </p:txBody>
      </p:sp>
      <p:pic>
        <p:nvPicPr>
          <p:cNvPr id="3" name="Picture 2" descr="Rendering prepared for Corridor Master Plan for parcel in southwest quadrant of the Florida Avenue/Hillcrest Street intersection.  ">
            <a:extLst>
              <a:ext uri="{FF2B5EF4-FFF2-40B4-BE49-F238E27FC236}">
                <a16:creationId xmlns:a16="http://schemas.microsoft.com/office/drawing/2014/main" id="{176255A5-7430-4DF3-A5B1-A6593D83E2AB}"/>
              </a:ext>
            </a:extLst>
          </p:cNvPr>
          <p:cNvPicPr>
            <a:picLocks noChangeAspect="1"/>
          </p:cNvPicPr>
          <p:nvPr/>
        </p:nvPicPr>
        <p:blipFill>
          <a:blip r:embed="rId2"/>
          <a:stretch>
            <a:fillRect/>
          </a:stretch>
        </p:blipFill>
        <p:spPr>
          <a:xfrm>
            <a:off x="374722" y="1532237"/>
            <a:ext cx="7600909" cy="4802740"/>
          </a:xfrm>
          <a:prstGeom prst="rect">
            <a:avLst/>
          </a:prstGeom>
        </p:spPr>
      </p:pic>
      <p:pic>
        <p:nvPicPr>
          <p:cNvPr id="9" name="Picture 8">
            <a:extLst>
              <a:ext uri="{FF2B5EF4-FFF2-40B4-BE49-F238E27FC236}">
                <a16:creationId xmlns:a16="http://schemas.microsoft.com/office/drawing/2014/main" id="{358F5633-FA4B-453F-B160-64140D0F00DE}"/>
              </a:ext>
            </a:extLst>
          </p:cNvPr>
          <p:cNvPicPr>
            <a:picLocks noChangeAspect="1"/>
          </p:cNvPicPr>
          <p:nvPr/>
        </p:nvPicPr>
        <p:blipFill>
          <a:blip r:embed="rId3"/>
          <a:stretch>
            <a:fillRect/>
          </a:stretch>
        </p:blipFill>
        <p:spPr>
          <a:xfrm>
            <a:off x="10912556" y="5635991"/>
            <a:ext cx="832419" cy="923331"/>
          </a:xfrm>
          <a:prstGeom prst="rect">
            <a:avLst/>
          </a:prstGeom>
        </p:spPr>
      </p:pic>
    </p:spTree>
    <p:extLst>
      <p:ext uri="{BB962C8B-B14F-4D97-AF65-F5344CB8AC3E}">
        <p14:creationId xmlns:p14="http://schemas.microsoft.com/office/powerpoint/2010/main" val="36209973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F8675C-1693-4812-9944-70ABB9A7DC1F}"/>
              </a:ext>
            </a:extLst>
          </p:cNvPr>
          <p:cNvSpPr>
            <a:spLocks noChangeArrowheads="1"/>
          </p:cNvSpPr>
          <p:nvPr/>
        </p:nvSpPr>
        <p:spPr bwMode="auto">
          <a:xfrm>
            <a:off x="1113183" y="387099"/>
            <a:ext cx="9839739"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Corridor Master Plan (2016-2017) – at Waller Plaza</a:t>
            </a:r>
          </a:p>
        </p:txBody>
      </p:sp>
      <p:sp>
        <p:nvSpPr>
          <p:cNvPr id="10" name="TextBox 4">
            <a:extLst>
              <a:ext uri="{FF2B5EF4-FFF2-40B4-BE49-F238E27FC236}">
                <a16:creationId xmlns:a16="http://schemas.microsoft.com/office/drawing/2014/main" id="{2DD6289C-EC7B-4149-807A-F37A25D00339}"/>
              </a:ext>
            </a:extLst>
          </p:cNvPr>
          <p:cNvSpPr txBox="1">
            <a:spLocks noChangeArrowheads="1"/>
          </p:cNvSpPr>
          <p:nvPr/>
        </p:nvSpPr>
        <p:spPr bwMode="auto">
          <a:xfrm>
            <a:off x="8091282" y="2673889"/>
            <a:ext cx="391948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Existing development at this location.</a:t>
            </a:r>
          </a:p>
        </p:txBody>
      </p:sp>
      <p:pic>
        <p:nvPicPr>
          <p:cNvPr id="3" name="Picture 2" descr="Rendering prepared for Corridor Master Plan for parcel in southwest quadrant of the Florida Avenue/Hillcrest Street intersection.  ">
            <a:extLst>
              <a:ext uri="{FF2B5EF4-FFF2-40B4-BE49-F238E27FC236}">
                <a16:creationId xmlns:a16="http://schemas.microsoft.com/office/drawing/2014/main" id="{176255A5-7430-4DF3-A5B1-A6593D83E2AB}"/>
              </a:ext>
            </a:extLst>
          </p:cNvPr>
          <p:cNvPicPr>
            <a:picLocks noChangeAspect="1"/>
          </p:cNvPicPr>
          <p:nvPr/>
        </p:nvPicPr>
        <p:blipFill>
          <a:blip r:embed="rId2"/>
          <a:stretch>
            <a:fillRect/>
          </a:stretch>
        </p:blipFill>
        <p:spPr>
          <a:xfrm>
            <a:off x="374722" y="1532237"/>
            <a:ext cx="7600909" cy="4802740"/>
          </a:xfrm>
          <a:prstGeom prst="rect">
            <a:avLst/>
          </a:prstGeom>
        </p:spPr>
      </p:pic>
      <p:pic>
        <p:nvPicPr>
          <p:cNvPr id="9" name="Picture 8">
            <a:extLst>
              <a:ext uri="{FF2B5EF4-FFF2-40B4-BE49-F238E27FC236}">
                <a16:creationId xmlns:a16="http://schemas.microsoft.com/office/drawing/2014/main" id="{358F5633-FA4B-453F-B160-64140D0F00DE}"/>
              </a:ext>
            </a:extLst>
          </p:cNvPr>
          <p:cNvPicPr>
            <a:picLocks noChangeAspect="1"/>
          </p:cNvPicPr>
          <p:nvPr/>
        </p:nvPicPr>
        <p:blipFill>
          <a:blip r:embed="rId3"/>
          <a:stretch>
            <a:fillRect/>
          </a:stretch>
        </p:blipFill>
        <p:spPr>
          <a:xfrm>
            <a:off x="10912556" y="5635991"/>
            <a:ext cx="832419" cy="923331"/>
          </a:xfrm>
          <a:prstGeom prst="rect">
            <a:avLst/>
          </a:prstGeom>
        </p:spPr>
      </p:pic>
      <p:pic>
        <p:nvPicPr>
          <p:cNvPr id="4" name="Picture 3" descr="A street with trees and houses&#10;&#10;Description automatically generated with low confidence">
            <a:extLst>
              <a:ext uri="{FF2B5EF4-FFF2-40B4-BE49-F238E27FC236}">
                <a16:creationId xmlns:a16="http://schemas.microsoft.com/office/drawing/2014/main" id="{D92052B3-A9F1-4646-BF51-2C52DA1AB7CB}"/>
              </a:ext>
            </a:extLst>
          </p:cNvPr>
          <p:cNvPicPr>
            <a:picLocks noChangeAspect="1"/>
          </p:cNvPicPr>
          <p:nvPr/>
        </p:nvPicPr>
        <p:blipFill rotWithShape="1">
          <a:blip r:embed="rId4">
            <a:extLst>
              <a:ext uri="{28A0092B-C50C-407E-A947-70E740481C1C}">
                <a14:useLocalDpi xmlns:a14="http://schemas.microsoft.com/office/drawing/2010/main" val="0"/>
              </a:ext>
            </a:extLst>
          </a:blip>
          <a:srcRect l="2863" t="16207" b="1956"/>
          <a:stretch/>
        </p:blipFill>
        <p:spPr>
          <a:xfrm>
            <a:off x="374722" y="1532237"/>
            <a:ext cx="7600909" cy="4802740"/>
          </a:xfrm>
          <a:prstGeom prst="rect">
            <a:avLst/>
          </a:prstGeom>
        </p:spPr>
      </p:pic>
    </p:spTree>
    <p:extLst>
      <p:ext uri="{BB962C8B-B14F-4D97-AF65-F5344CB8AC3E}">
        <p14:creationId xmlns:p14="http://schemas.microsoft.com/office/powerpoint/2010/main" val="120870459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F8675C-1693-4812-9944-70ABB9A7DC1F}"/>
              </a:ext>
            </a:extLst>
          </p:cNvPr>
          <p:cNvSpPr>
            <a:spLocks noChangeArrowheads="1"/>
          </p:cNvSpPr>
          <p:nvPr/>
        </p:nvSpPr>
        <p:spPr bwMode="auto">
          <a:xfrm>
            <a:off x="2028957" y="387099"/>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Corridor Master Plan (2016-2017)</a:t>
            </a:r>
          </a:p>
        </p:txBody>
      </p:sp>
      <p:sp>
        <p:nvSpPr>
          <p:cNvPr id="10" name="TextBox 4">
            <a:extLst>
              <a:ext uri="{FF2B5EF4-FFF2-40B4-BE49-F238E27FC236}">
                <a16:creationId xmlns:a16="http://schemas.microsoft.com/office/drawing/2014/main" id="{2DD6289C-EC7B-4149-807A-F37A25D00339}"/>
              </a:ext>
            </a:extLst>
          </p:cNvPr>
          <p:cNvSpPr txBox="1">
            <a:spLocks noChangeArrowheads="1"/>
          </p:cNvSpPr>
          <p:nvPr/>
        </p:nvSpPr>
        <p:spPr bwMode="auto">
          <a:xfrm>
            <a:off x="945771" y="5073024"/>
            <a:ext cx="1023973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Calibri" pitchFamily="34" charset="0"/>
              </a:defRPr>
            </a:lvl1pPr>
            <a:lvl2pPr>
              <a:defRPr sz="2800">
                <a:solidFill>
                  <a:schemeClr val="tx1"/>
                </a:solidFill>
                <a:latin typeface="Calibri" pitchFamily="34" charset="0"/>
              </a:defRPr>
            </a:lvl2pPr>
            <a:lvl3pPr>
              <a:defRPr sz="2400">
                <a:solidFill>
                  <a:schemeClr val="tx1"/>
                </a:solidFill>
                <a:latin typeface="Calibri" pitchFamily="34" charset="0"/>
              </a:defRPr>
            </a:lvl3pPr>
            <a:lvl4pPr>
              <a:defRPr sz="2000">
                <a:solidFill>
                  <a:schemeClr val="tx1"/>
                </a:solidFill>
                <a:latin typeface="Calibri" pitchFamily="34" charset="0"/>
              </a:defRPr>
            </a:lvl4pPr>
            <a:lvl5pPr>
              <a:defRPr sz="2000">
                <a:solidFill>
                  <a:schemeClr val="tx1"/>
                </a:solidFill>
                <a:latin typeface="Calibri" pitchFamily="34" charset="0"/>
              </a:defRPr>
            </a:lvl5pPr>
            <a:lvl6pPr eaLnBrk="0" fontAlgn="base" hangingPunct="0">
              <a:spcAft>
                <a:spcPct val="0"/>
              </a:spcAft>
              <a:buFont typeface="Arial" charset="0"/>
              <a:buChar char="»"/>
              <a:defRPr sz="2000">
                <a:solidFill>
                  <a:schemeClr val="tx1"/>
                </a:solidFill>
                <a:latin typeface="Calibri" pitchFamily="34" charset="0"/>
              </a:defRPr>
            </a:lvl6pPr>
            <a:lvl7pPr eaLnBrk="0" fontAlgn="base" hangingPunct="0">
              <a:spcAft>
                <a:spcPct val="0"/>
              </a:spcAft>
              <a:buFont typeface="Arial" charset="0"/>
              <a:buChar char="»"/>
              <a:defRPr sz="2000">
                <a:solidFill>
                  <a:schemeClr val="tx1"/>
                </a:solidFill>
                <a:latin typeface="Calibri" pitchFamily="34" charset="0"/>
              </a:defRPr>
            </a:lvl7pPr>
            <a:lvl8pPr eaLnBrk="0" fontAlgn="base" hangingPunct="0">
              <a:spcAft>
                <a:spcPct val="0"/>
              </a:spcAft>
              <a:buFont typeface="Arial" charset="0"/>
              <a:buChar char="»"/>
              <a:defRPr sz="2000">
                <a:solidFill>
                  <a:schemeClr val="tx1"/>
                </a:solidFill>
                <a:latin typeface="Calibri" pitchFamily="34" charset="0"/>
              </a:defRPr>
            </a:lvl8pPr>
            <a:lvl9pPr eaLnBrk="0" fontAlgn="base" hangingPunct="0">
              <a:spcAft>
                <a:spcPct val="0"/>
              </a:spcAft>
              <a:buFont typeface="Arial" charset="0"/>
              <a:buChar char="»"/>
              <a:defRPr sz="2000">
                <a:solidFill>
                  <a:schemeClr val="tx1"/>
                </a:solidFill>
                <a:latin typeface="Calibri"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“After” image prepared by Treasure Coast RPC</a:t>
            </a:r>
          </a:p>
        </p:txBody>
      </p:sp>
      <p:pic>
        <p:nvPicPr>
          <p:cNvPr id="8" name="Picture 7" descr="Rendering of potential &quot;after&quot; condition , looking southbound on Florida Avenue at Patterson Street as prepared for Corridor Master Plan.">
            <a:extLst>
              <a:ext uri="{FF2B5EF4-FFF2-40B4-BE49-F238E27FC236}">
                <a16:creationId xmlns:a16="http://schemas.microsoft.com/office/drawing/2014/main" id="{239C035A-60A5-401E-BCB7-3808BA722BE8}"/>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58057" y="1688429"/>
            <a:ext cx="4927446" cy="3284964"/>
          </a:xfrm>
          <a:prstGeom prst="rect">
            <a:avLst/>
          </a:prstGeom>
        </p:spPr>
      </p:pic>
      <p:pic>
        <p:nvPicPr>
          <p:cNvPr id="9" name="Content Placeholder 4" descr="&quot;Before&quot; photo of southbound Florida Avenue at Patterson Street.">
            <a:extLst>
              <a:ext uri="{FF2B5EF4-FFF2-40B4-BE49-F238E27FC236}">
                <a16:creationId xmlns:a16="http://schemas.microsoft.com/office/drawing/2014/main" id="{69434C6B-96DA-479F-8F91-A1DFBC7C0CC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7617" y="1689057"/>
            <a:ext cx="4926327" cy="3284965"/>
          </a:xfrm>
          <a:prstGeom prst="rect">
            <a:avLst/>
          </a:prstGeom>
        </p:spPr>
      </p:pic>
      <p:pic>
        <p:nvPicPr>
          <p:cNvPr id="11" name="Picture 10">
            <a:extLst>
              <a:ext uri="{FF2B5EF4-FFF2-40B4-BE49-F238E27FC236}">
                <a16:creationId xmlns:a16="http://schemas.microsoft.com/office/drawing/2014/main" id="{F4A7EB2C-2BDC-44C8-AE42-A5FB5EDC5497}"/>
              </a:ext>
            </a:extLst>
          </p:cNvPr>
          <p:cNvPicPr>
            <a:picLocks noChangeAspect="1"/>
          </p:cNvPicPr>
          <p:nvPr/>
        </p:nvPicPr>
        <p:blipFill>
          <a:blip r:embed="rId4"/>
          <a:stretch>
            <a:fillRect/>
          </a:stretch>
        </p:blipFill>
        <p:spPr>
          <a:xfrm>
            <a:off x="10912556" y="5635991"/>
            <a:ext cx="832419" cy="923331"/>
          </a:xfrm>
          <a:prstGeom prst="rect">
            <a:avLst/>
          </a:prstGeom>
        </p:spPr>
      </p:pic>
    </p:spTree>
    <p:extLst>
      <p:ext uri="{BB962C8B-B14F-4D97-AF65-F5344CB8AC3E}">
        <p14:creationId xmlns:p14="http://schemas.microsoft.com/office/powerpoint/2010/main" val="61618490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BF8675C-1693-4812-9944-70ABB9A7DC1F}"/>
              </a:ext>
            </a:extLst>
          </p:cNvPr>
          <p:cNvSpPr>
            <a:spLocks noChangeArrowheads="1"/>
          </p:cNvSpPr>
          <p:nvPr/>
        </p:nvSpPr>
        <p:spPr bwMode="auto">
          <a:xfrm>
            <a:off x="2028957" y="387099"/>
            <a:ext cx="8458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City Commission Resolution #5370</a:t>
            </a:r>
          </a:p>
        </p:txBody>
      </p:sp>
      <p:sp>
        <p:nvSpPr>
          <p:cNvPr id="8" name="Content Placeholder 2">
            <a:extLst>
              <a:ext uri="{FF2B5EF4-FFF2-40B4-BE49-F238E27FC236}">
                <a16:creationId xmlns:a16="http://schemas.microsoft.com/office/drawing/2014/main" id="{E5460B78-5BF5-43A2-8C0C-316D2738149C}"/>
              </a:ext>
            </a:extLst>
          </p:cNvPr>
          <p:cNvSpPr>
            <a:spLocks noGrp="1"/>
          </p:cNvSpPr>
          <p:nvPr>
            <p:ph idx="1"/>
          </p:nvPr>
        </p:nvSpPr>
        <p:spPr>
          <a:xfrm>
            <a:off x="893133" y="1392865"/>
            <a:ext cx="4912243" cy="5348176"/>
          </a:xfrm>
        </p:spPr>
        <p:txBody>
          <a:bodyPr>
            <a:normAutofit/>
          </a:bodyPr>
          <a:lstStyle/>
          <a:p>
            <a:pPr>
              <a:spcAft>
                <a:spcPts val="800"/>
              </a:spcAft>
              <a:buClr>
                <a:srgbClr val="C00000"/>
              </a:buClr>
            </a:pPr>
            <a:r>
              <a:rPr lang="en-US" sz="2400" dirty="0">
                <a:latin typeface="Arial" panose="020B0604020202020204" pitchFamily="34" charset="0"/>
                <a:cs typeface="Arial" panose="020B0604020202020204" pitchFamily="34" charset="0"/>
              </a:rPr>
              <a:t>Adopted on May 1, 2017</a:t>
            </a:r>
          </a:p>
          <a:p>
            <a:pPr>
              <a:spcAft>
                <a:spcPts val="800"/>
              </a:spcAft>
              <a:buClr>
                <a:srgbClr val="C00000"/>
              </a:buClr>
            </a:pPr>
            <a:r>
              <a:rPr lang="en-US" sz="2400" dirty="0">
                <a:latin typeface="Arial" panose="020B0604020202020204" pitchFamily="34" charset="0"/>
                <a:cs typeface="Arial" panose="020B0604020202020204" pitchFamily="34" charset="0"/>
              </a:rPr>
              <a:t>Street does not adequately serve all users </a:t>
            </a:r>
          </a:p>
          <a:p>
            <a:pPr>
              <a:spcAft>
                <a:spcPts val="800"/>
              </a:spcAft>
              <a:buClr>
                <a:srgbClr val="C00000"/>
              </a:buClr>
            </a:pPr>
            <a:r>
              <a:rPr lang="en-US" sz="2400" dirty="0">
                <a:latin typeface="Arial" panose="020B0604020202020204" pitchFamily="34" charset="0"/>
                <a:cs typeface="Arial" panose="020B0604020202020204" pitchFamily="34" charset="0"/>
              </a:rPr>
              <a:t>Significant safety concerns; does not contribute to CRA economic development objectives</a:t>
            </a:r>
          </a:p>
          <a:p>
            <a:pPr>
              <a:spcAft>
                <a:spcPts val="800"/>
              </a:spcAft>
              <a:buClr>
                <a:srgbClr val="C00000"/>
              </a:buClr>
            </a:pPr>
            <a:r>
              <a:rPr lang="en-US" sz="2400" dirty="0">
                <a:latin typeface="Arial" panose="020B0604020202020204" pitchFamily="34" charset="0"/>
                <a:cs typeface="Arial" panose="020B0604020202020204" pitchFamily="34" charset="0"/>
              </a:rPr>
              <a:t>Study documents deficiencies and improvements</a:t>
            </a:r>
          </a:p>
          <a:p>
            <a:pPr>
              <a:spcAft>
                <a:spcPts val="800"/>
              </a:spcAft>
              <a:buClr>
                <a:srgbClr val="C00000"/>
              </a:buClr>
            </a:pPr>
            <a:r>
              <a:rPr lang="en-US" sz="2400" dirty="0">
                <a:latin typeface="Arial" panose="020B0604020202020204" pitchFamily="34" charset="0"/>
                <a:cs typeface="Arial" panose="020B0604020202020204" pitchFamily="34" charset="0"/>
              </a:rPr>
              <a:t>Asks FDOT to evaluate alternatives, including road-diet</a:t>
            </a:r>
          </a:p>
          <a:p>
            <a:pPr>
              <a:spcAft>
                <a:spcPts val="800"/>
              </a:spcAft>
              <a:buClr>
                <a:srgbClr val="C00000"/>
              </a:buClr>
            </a:pPr>
            <a:r>
              <a:rPr lang="en-US" sz="2400" dirty="0">
                <a:latin typeface="Arial" panose="020B0604020202020204" pitchFamily="34" charset="0"/>
                <a:cs typeface="Arial" panose="020B0604020202020204" pitchFamily="34" charset="0"/>
              </a:rPr>
              <a:t>Requested test period of at least one year</a:t>
            </a:r>
          </a:p>
        </p:txBody>
      </p:sp>
      <p:pic>
        <p:nvPicPr>
          <p:cNvPr id="10" name="Picture 9" descr="Screenshot of first page of City Commission Resolution #5370 as adopted on May 1, 2017.  ">
            <a:extLst>
              <a:ext uri="{FF2B5EF4-FFF2-40B4-BE49-F238E27FC236}">
                <a16:creationId xmlns:a16="http://schemas.microsoft.com/office/drawing/2014/main" id="{42D9727F-1898-4BDA-99E9-CCC31F44B50D}"/>
              </a:ext>
            </a:extLst>
          </p:cNvPr>
          <p:cNvPicPr>
            <a:picLocks noChangeAspect="1"/>
          </p:cNvPicPr>
          <p:nvPr/>
        </p:nvPicPr>
        <p:blipFill rotWithShape="1">
          <a:blip r:embed="rId2"/>
          <a:srcRect l="7936" t="10906" r="9524" b="9108"/>
          <a:stretch/>
        </p:blipFill>
        <p:spPr>
          <a:xfrm>
            <a:off x="6437802" y="1493875"/>
            <a:ext cx="3842327" cy="48768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1" name="Picture 10">
            <a:extLst>
              <a:ext uri="{FF2B5EF4-FFF2-40B4-BE49-F238E27FC236}">
                <a16:creationId xmlns:a16="http://schemas.microsoft.com/office/drawing/2014/main" id="{38DF263F-E739-4587-AAA1-1F6505B38E60}"/>
              </a:ext>
            </a:extLst>
          </p:cNvPr>
          <p:cNvPicPr>
            <a:picLocks noChangeAspect="1"/>
          </p:cNvPicPr>
          <p:nvPr/>
        </p:nvPicPr>
        <p:blipFill>
          <a:blip r:embed="rId3"/>
          <a:stretch>
            <a:fillRect/>
          </a:stretch>
        </p:blipFill>
        <p:spPr>
          <a:xfrm>
            <a:off x="10912556" y="5635991"/>
            <a:ext cx="832419" cy="923331"/>
          </a:xfrm>
          <a:prstGeom prst="rect">
            <a:avLst/>
          </a:prstGeom>
        </p:spPr>
      </p:pic>
    </p:spTree>
    <p:extLst>
      <p:ext uri="{BB962C8B-B14F-4D97-AF65-F5344CB8AC3E}">
        <p14:creationId xmlns:p14="http://schemas.microsoft.com/office/powerpoint/2010/main" val="6036806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3159D347-1C91-4363-ACEA-FF6CFB0F0A53}"/>
              </a:ext>
            </a:extLst>
          </p:cNvPr>
          <p:cNvPicPr>
            <a:picLocks noGrp="1" noChangeAspect="1"/>
          </p:cNvPicPr>
          <p:nvPr>
            <p:ph idx="1"/>
          </p:nvPr>
        </p:nvPicPr>
        <p:blipFill rotWithShape="1">
          <a:blip r:embed="rId3"/>
          <a:srcRect b="461"/>
          <a:stretch/>
        </p:blipFill>
        <p:spPr>
          <a:xfrm>
            <a:off x="20" y="1282"/>
            <a:ext cx="12191980" cy="6856718"/>
          </a:xfrm>
          <a:prstGeom prst="rect">
            <a:avLst/>
          </a:prstGeom>
        </p:spPr>
      </p:pic>
    </p:spTree>
    <p:extLst>
      <p:ext uri="{BB962C8B-B14F-4D97-AF65-F5344CB8AC3E}">
        <p14:creationId xmlns:p14="http://schemas.microsoft.com/office/powerpoint/2010/main" val="2666998339"/>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66B2D51-F156-4143-BEB8-A5872595B46F}"/>
              </a:ext>
            </a:extLst>
          </p:cNvPr>
          <p:cNvCxnSpPr>
            <a:cxnSpLocks/>
          </p:cNvCxnSpPr>
          <p:nvPr/>
        </p:nvCxnSpPr>
        <p:spPr>
          <a:xfrm>
            <a:off x="2202511" y="6138411"/>
            <a:ext cx="9231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E61E1E8-8960-6C47-8263-62612595E1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8225" y="5200152"/>
            <a:ext cx="1488523" cy="1568395"/>
          </a:xfrm>
          <a:prstGeom prst="rect">
            <a:avLst/>
          </a:prstGeom>
        </p:spPr>
      </p:pic>
      <p:sp>
        <p:nvSpPr>
          <p:cNvPr id="2" name="TextBox 1">
            <a:extLst>
              <a:ext uri="{FF2B5EF4-FFF2-40B4-BE49-F238E27FC236}">
                <a16:creationId xmlns:a16="http://schemas.microsoft.com/office/drawing/2014/main" id="{FEEBE58B-6DD8-44EF-867E-0EACA100A333}"/>
              </a:ext>
            </a:extLst>
          </p:cNvPr>
          <p:cNvSpPr txBox="1"/>
          <p:nvPr/>
        </p:nvSpPr>
        <p:spPr>
          <a:xfrm>
            <a:off x="758024" y="397401"/>
            <a:ext cx="10538460" cy="59400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South Florida Avenue Road-Diet Test</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Lakeland CRA Corridor Study (Long-Term Vision)</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Public Outreach Underway – </a:t>
            </a:r>
            <a:r>
              <a:rPr kumimoji="0" lang="en-US" sz="28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Mythbusting</a:t>
            </a:r>
            <a:endPar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FDOT </a:t>
            </a:r>
            <a:r>
              <a:rPr kumimoji="0" lang="en-US" sz="2800" b="0" i="0" u="none" strike="noStrike" kern="0" cap="none" spc="0" normalizeH="0" baseline="0" noProof="0" dirty="0" err="1">
                <a:ln>
                  <a:noFill/>
                </a:ln>
                <a:solidFill>
                  <a:sysClr val="windowText" lastClr="000000"/>
                </a:solidFill>
                <a:effectLst/>
                <a:uLnTx/>
                <a:uFillTx/>
                <a:latin typeface="Arial" panose="020B0604020202020204" pitchFamily="34" charset="0"/>
                <a:ea typeface="+mn-ea"/>
                <a:cs typeface="Arial" panose="020B0604020202020204" pitchFamily="34" charset="0"/>
              </a:rPr>
              <a:t>Metroquest</a:t>
            </a: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Survey: June</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Public Meeting Scheduled for July 11</a:t>
            </a:r>
            <a:r>
              <a:rPr kumimoji="0" lang="en-US" sz="2800" b="0" i="0" u="none" strike="noStrike" kern="0" cap="none" spc="0" normalizeH="0" baseline="3000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th</a:t>
            </a: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City Commission Decision: Late July/Early August</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Regardless of Decision, Additional Analysis and Funding for Ultimate Cross-Section </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Parallel Corridors, including US 98 (Bartow Road)</a:t>
            </a: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7414601"/>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66B2D51-F156-4143-BEB8-A5872595B46F}"/>
              </a:ext>
            </a:extLst>
          </p:cNvPr>
          <p:cNvCxnSpPr>
            <a:cxnSpLocks/>
          </p:cNvCxnSpPr>
          <p:nvPr/>
        </p:nvCxnSpPr>
        <p:spPr>
          <a:xfrm>
            <a:off x="2202511" y="6138411"/>
            <a:ext cx="9231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E61E1E8-8960-6C47-8263-62612595E1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8225" y="5200152"/>
            <a:ext cx="1488523" cy="1568395"/>
          </a:xfrm>
          <a:prstGeom prst="rect">
            <a:avLst/>
          </a:prstGeom>
        </p:spPr>
      </p:pic>
      <p:sp>
        <p:nvSpPr>
          <p:cNvPr id="5" name="TextBox 4">
            <a:extLst>
              <a:ext uri="{FF2B5EF4-FFF2-40B4-BE49-F238E27FC236}">
                <a16:creationId xmlns:a16="http://schemas.microsoft.com/office/drawing/2014/main" id="{CDBF3E43-C581-4108-8DDD-7E4096A77DD2}"/>
              </a:ext>
            </a:extLst>
          </p:cNvPr>
          <p:cNvSpPr txBox="1"/>
          <p:nvPr/>
        </p:nvSpPr>
        <p:spPr>
          <a:xfrm>
            <a:off x="707571" y="457978"/>
            <a:ext cx="52904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rPr>
              <a:t>Lakelandgov.net/</a:t>
            </a:r>
            <a:r>
              <a:rPr kumimoji="0" lang="en-US" sz="3200" b="1" i="0" u="none" strike="noStrike" kern="1200" cap="none" spc="0" normalizeH="0" baseline="0" noProof="0" dirty="0" err="1">
                <a:ln>
                  <a:noFill/>
                </a:ln>
                <a:solidFill>
                  <a:srgbClr val="0070C0"/>
                </a:solidFill>
                <a:effectLst/>
                <a:uLnTx/>
                <a:uFillTx/>
                <a:latin typeface="Arial" panose="020B0604020202020204" pitchFamily="34" charset="0"/>
                <a:ea typeface="+mn-ea"/>
                <a:cs typeface="Arial" panose="020B0604020202020204" pitchFamily="34" charset="0"/>
              </a:rPr>
              <a:t>RoadDiet</a:t>
            </a:r>
            <a:endPar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92103C39-E525-4A4E-A9AE-27310C1AD52D}"/>
              </a:ext>
            </a:extLst>
          </p:cNvPr>
          <p:cNvPicPr>
            <a:picLocks noChangeAspect="1"/>
          </p:cNvPicPr>
          <p:nvPr/>
        </p:nvPicPr>
        <p:blipFill>
          <a:blip r:embed="rId4"/>
          <a:stretch>
            <a:fillRect/>
          </a:stretch>
        </p:blipFill>
        <p:spPr>
          <a:xfrm>
            <a:off x="6577245" y="719588"/>
            <a:ext cx="4762913" cy="4755292"/>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D13CE587-2C68-49F1-A0BB-AD296BCB02EE}"/>
              </a:ext>
            </a:extLst>
          </p:cNvPr>
          <p:cNvPicPr>
            <a:picLocks noChangeAspect="1"/>
          </p:cNvPicPr>
          <p:nvPr/>
        </p:nvPicPr>
        <p:blipFill>
          <a:blip r:embed="rId5"/>
          <a:stretch>
            <a:fillRect/>
          </a:stretch>
        </p:blipFill>
        <p:spPr>
          <a:xfrm>
            <a:off x="1828801" y="1316874"/>
            <a:ext cx="4267199" cy="4740591"/>
          </a:xfrm>
          <a:prstGeom prst="rect">
            <a:avLst/>
          </a:prstGeom>
        </p:spPr>
      </p:pic>
    </p:spTree>
    <p:extLst>
      <p:ext uri="{BB962C8B-B14F-4D97-AF65-F5344CB8AC3E}">
        <p14:creationId xmlns:p14="http://schemas.microsoft.com/office/powerpoint/2010/main" val="40383031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066B2D51-F156-4143-BEB8-A5872595B46F}"/>
              </a:ext>
            </a:extLst>
          </p:cNvPr>
          <p:cNvCxnSpPr>
            <a:cxnSpLocks/>
          </p:cNvCxnSpPr>
          <p:nvPr/>
        </p:nvCxnSpPr>
        <p:spPr>
          <a:xfrm>
            <a:off x="2202511" y="6138411"/>
            <a:ext cx="923146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1E61E1E8-8960-6C47-8263-62612595E18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98225" y="5200152"/>
            <a:ext cx="1488523" cy="1568395"/>
          </a:xfrm>
          <a:prstGeom prst="rect">
            <a:avLst/>
          </a:prstGeom>
        </p:spPr>
      </p:pic>
      <p:sp>
        <p:nvSpPr>
          <p:cNvPr id="2" name="TextBox 1">
            <a:extLst>
              <a:ext uri="{FF2B5EF4-FFF2-40B4-BE49-F238E27FC236}">
                <a16:creationId xmlns:a16="http://schemas.microsoft.com/office/drawing/2014/main" id="{FEEBE58B-6DD8-44EF-867E-0EACA100A333}"/>
              </a:ext>
            </a:extLst>
          </p:cNvPr>
          <p:cNvSpPr txBox="1"/>
          <p:nvPr/>
        </p:nvSpPr>
        <p:spPr>
          <a:xfrm>
            <a:off x="758024" y="719588"/>
            <a:ext cx="10538460" cy="63709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4000" b="1" i="0" u="none" strike="noStrike" kern="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In Conclusion</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FDOT has been a great partner in exploring creative ways to address urban transportation issues – more so over the past several years.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Local governments should be clear in defining its vision, communicating this vision to FDOT and establishing funding priorities.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Agency partners must think of different ways to engage stakeholders.</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Funding remains a key issue to implement even the lowest cost, most short-term improvements on the State Highway System.</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4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rPr>
              <a:t>It’s not just about transportation (particularly moving cars) anymore –    it’s about quality of life.</a:t>
            </a:r>
          </a:p>
          <a:p>
            <a:pPr marL="457200" marR="0" lvl="0" indent="-4572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8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Courier New" panose="02070309020205020404" pitchFamily="49" charset="0"/>
              <a:buChar char="o"/>
              <a:tabLst/>
              <a:defRPr/>
            </a:pPr>
            <a:endParaRPr kumimoji="0" lang="en-US" sz="1800" b="0" i="0" u="none" strike="noStrike" kern="0" cap="none" spc="0" normalizeH="0" baseline="0" noProof="0" dirty="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441250"/>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326F7F66-A9FC-4B3D-82F0-17D1AF377B82}"/>
              </a:ext>
            </a:extLst>
          </p:cNvPr>
          <p:cNvGrpSpPr/>
          <p:nvPr/>
        </p:nvGrpSpPr>
        <p:grpSpPr>
          <a:xfrm>
            <a:off x="0" y="-104543"/>
            <a:ext cx="12183571" cy="6158387"/>
            <a:chOff x="323191" y="147722"/>
            <a:chExt cx="12183571" cy="6158387"/>
          </a:xfrm>
        </p:grpSpPr>
        <p:pic>
          <p:nvPicPr>
            <p:cNvPr id="13" name="Graphic 12">
              <a:extLst>
                <a:ext uri="{FF2B5EF4-FFF2-40B4-BE49-F238E27FC236}">
                  <a16:creationId xmlns:a16="http://schemas.microsoft.com/office/drawing/2014/main" id="{DCCBDD90-84E8-4E9B-9C6B-03ED724C8409}"/>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b="10201"/>
            <a:stretch/>
          </p:blipFill>
          <p:spPr>
            <a:xfrm>
              <a:off x="323191" y="147722"/>
              <a:ext cx="12183571" cy="6158387"/>
            </a:xfrm>
            <a:prstGeom prst="rect">
              <a:avLst/>
            </a:prstGeom>
          </p:spPr>
        </p:pic>
        <p:sp>
          <p:nvSpPr>
            <p:cNvPr id="11" name="Rectangle 10">
              <a:extLst>
                <a:ext uri="{FF2B5EF4-FFF2-40B4-BE49-F238E27FC236}">
                  <a16:creationId xmlns:a16="http://schemas.microsoft.com/office/drawing/2014/main" id="{98262663-1370-40E5-A6F3-23CAEFB8E860}"/>
                </a:ext>
              </a:extLst>
            </p:cNvPr>
            <p:cNvSpPr/>
            <p:nvPr/>
          </p:nvSpPr>
          <p:spPr>
            <a:xfrm>
              <a:off x="651749" y="599585"/>
              <a:ext cx="9900637" cy="5624623"/>
            </a:xfrm>
            <a:prstGeom prst="rect">
              <a:avLst/>
            </a:prstGeom>
            <a:gradFill flip="none" rotWithShape="1">
              <a:gsLst>
                <a:gs pos="45550">
                  <a:srgbClr val="FFFFFF">
                    <a:alpha val="79000"/>
                  </a:srgbClr>
                </a:gs>
                <a:gs pos="0">
                  <a:schemeClr val="bg1"/>
                </a:gs>
                <a:gs pos="100000">
                  <a:schemeClr val="bg1">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48" name="Rectangle 40">
            <a:extLst>
              <a:ext uri="{FF2B5EF4-FFF2-40B4-BE49-F238E27FC236}">
                <a16:creationId xmlns:a16="http://schemas.microsoft.com/office/drawing/2014/main" id="{90696F2F-6BA0-4474-90D1-46DC40F771C1}"/>
              </a:ext>
            </a:extLst>
          </p:cNvPr>
          <p:cNvSpPr/>
          <p:nvPr/>
        </p:nvSpPr>
        <p:spPr>
          <a:xfrm>
            <a:off x="832267" y="4239193"/>
            <a:ext cx="7561101" cy="1723571"/>
          </a:xfrm>
          <a:custGeom>
            <a:avLst/>
            <a:gdLst>
              <a:gd name="connsiteX0" fmla="*/ 0 w 4368935"/>
              <a:gd name="connsiteY0" fmla="*/ 0 h 884385"/>
              <a:gd name="connsiteX1" fmla="*/ 4368935 w 4368935"/>
              <a:gd name="connsiteY1" fmla="*/ 0 h 884385"/>
              <a:gd name="connsiteX2" fmla="*/ 4368935 w 4368935"/>
              <a:gd name="connsiteY2" fmla="*/ 884385 h 884385"/>
              <a:gd name="connsiteX3" fmla="*/ 0 w 4368935"/>
              <a:gd name="connsiteY3" fmla="*/ 884385 h 884385"/>
              <a:gd name="connsiteX4" fmla="*/ 0 w 4368935"/>
              <a:gd name="connsiteY4" fmla="*/ 0 h 884385"/>
              <a:gd name="connsiteX0" fmla="*/ 0 w 4368935"/>
              <a:gd name="connsiteY0" fmla="*/ 7902 h 892287"/>
              <a:gd name="connsiteX1" fmla="*/ 2447052 w 4368935"/>
              <a:gd name="connsiteY1" fmla="*/ 0 h 892287"/>
              <a:gd name="connsiteX2" fmla="*/ 4368935 w 4368935"/>
              <a:gd name="connsiteY2" fmla="*/ 7902 h 892287"/>
              <a:gd name="connsiteX3" fmla="*/ 4368935 w 4368935"/>
              <a:gd name="connsiteY3" fmla="*/ 892287 h 892287"/>
              <a:gd name="connsiteX4" fmla="*/ 0 w 4368935"/>
              <a:gd name="connsiteY4" fmla="*/ 892287 h 892287"/>
              <a:gd name="connsiteX5" fmla="*/ 0 w 4368935"/>
              <a:gd name="connsiteY5" fmla="*/ 7902 h 892287"/>
              <a:gd name="connsiteX0" fmla="*/ 474 w 4369409"/>
              <a:gd name="connsiteY0" fmla="*/ 7902 h 892287"/>
              <a:gd name="connsiteX1" fmla="*/ 2447526 w 4369409"/>
              <a:gd name="connsiteY1" fmla="*/ 0 h 892287"/>
              <a:gd name="connsiteX2" fmla="*/ 4369409 w 4369409"/>
              <a:gd name="connsiteY2" fmla="*/ 7902 h 892287"/>
              <a:gd name="connsiteX3" fmla="*/ 4369409 w 4369409"/>
              <a:gd name="connsiteY3" fmla="*/ 892287 h 892287"/>
              <a:gd name="connsiteX4" fmla="*/ 474 w 4369409"/>
              <a:gd name="connsiteY4" fmla="*/ 892287 h 892287"/>
              <a:gd name="connsiteX5" fmla="*/ 0 w 4369409"/>
              <a:gd name="connsiteY5" fmla="*/ 372331 h 892287"/>
              <a:gd name="connsiteX6" fmla="*/ 474 w 4369409"/>
              <a:gd name="connsiteY6" fmla="*/ 7902 h 892287"/>
              <a:gd name="connsiteX0" fmla="*/ 474 w 4369409"/>
              <a:gd name="connsiteY0" fmla="*/ 7902 h 892287"/>
              <a:gd name="connsiteX1" fmla="*/ 2447526 w 4369409"/>
              <a:gd name="connsiteY1" fmla="*/ 0 h 892287"/>
              <a:gd name="connsiteX2" fmla="*/ 4369409 w 4369409"/>
              <a:gd name="connsiteY2" fmla="*/ 7902 h 892287"/>
              <a:gd name="connsiteX3" fmla="*/ 4369409 w 4369409"/>
              <a:gd name="connsiteY3" fmla="*/ 892287 h 892287"/>
              <a:gd name="connsiteX4" fmla="*/ 474 w 4369409"/>
              <a:gd name="connsiteY4" fmla="*/ 892287 h 892287"/>
              <a:gd name="connsiteX5" fmla="*/ 0 w 4369409"/>
              <a:gd name="connsiteY5" fmla="*/ 372331 h 892287"/>
              <a:gd name="connsiteX6" fmla="*/ 91914 w 4369409"/>
              <a:gd name="connsiteY6" fmla="*/ 99342 h 892287"/>
              <a:gd name="connsiteX0" fmla="*/ 474 w 4369409"/>
              <a:gd name="connsiteY0" fmla="*/ 7902 h 892287"/>
              <a:gd name="connsiteX1" fmla="*/ 2447526 w 4369409"/>
              <a:gd name="connsiteY1" fmla="*/ 0 h 892287"/>
              <a:gd name="connsiteX2" fmla="*/ 4369409 w 4369409"/>
              <a:gd name="connsiteY2" fmla="*/ 7902 h 892287"/>
              <a:gd name="connsiteX3" fmla="*/ 4369409 w 4369409"/>
              <a:gd name="connsiteY3" fmla="*/ 892287 h 892287"/>
              <a:gd name="connsiteX4" fmla="*/ 474 w 4369409"/>
              <a:gd name="connsiteY4" fmla="*/ 892287 h 892287"/>
              <a:gd name="connsiteX5" fmla="*/ 0 w 4369409"/>
              <a:gd name="connsiteY5" fmla="*/ 372331 h 892287"/>
              <a:gd name="connsiteX0" fmla="*/ 2447526 w 4369409"/>
              <a:gd name="connsiteY0" fmla="*/ 0 h 892287"/>
              <a:gd name="connsiteX1" fmla="*/ 4369409 w 4369409"/>
              <a:gd name="connsiteY1" fmla="*/ 7902 h 892287"/>
              <a:gd name="connsiteX2" fmla="*/ 4369409 w 4369409"/>
              <a:gd name="connsiteY2" fmla="*/ 892287 h 892287"/>
              <a:gd name="connsiteX3" fmla="*/ 474 w 4369409"/>
              <a:gd name="connsiteY3" fmla="*/ 892287 h 892287"/>
              <a:gd name="connsiteX4" fmla="*/ 0 w 4369409"/>
              <a:gd name="connsiteY4" fmla="*/ 372331 h 892287"/>
              <a:gd name="connsiteX0" fmla="*/ 1649444 w 4369409"/>
              <a:gd name="connsiteY0" fmla="*/ 0 h 892287"/>
              <a:gd name="connsiteX1" fmla="*/ 4369409 w 4369409"/>
              <a:gd name="connsiteY1" fmla="*/ 7902 h 892287"/>
              <a:gd name="connsiteX2" fmla="*/ 4369409 w 4369409"/>
              <a:gd name="connsiteY2" fmla="*/ 892287 h 892287"/>
              <a:gd name="connsiteX3" fmla="*/ 474 w 4369409"/>
              <a:gd name="connsiteY3" fmla="*/ 892287 h 892287"/>
              <a:gd name="connsiteX4" fmla="*/ 0 w 4369409"/>
              <a:gd name="connsiteY4" fmla="*/ 372331 h 892287"/>
              <a:gd name="connsiteX0" fmla="*/ 1653088 w 4373053"/>
              <a:gd name="connsiteY0" fmla="*/ 0 h 892287"/>
              <a:gd name="connsiteX1" fmla="*/ 4373053 w 4373053"/>
              <a:gd name="connsiteY1" fmla="*/ 7902 h 892287"/>
              <a:gd name="connsiteX2" fmla="*/ 4373053 w 4373053"/>
              <a:gd name="connsiteY2" fmla="*/ 892287 h 892287"/>
              <a:gd name="connsiteX3" fmla="*/ 4118 w 4373053"/>
              <a:gd name="connsiteY3" fmla="*/ 892287 h 892287"/>
              <a:gd name="connsiteX4" fmla="*/ 0 w 4373053"/>
              <a:gd name="connsiteY4" fmla="*/ 350430 h 892287"/>
              <a:gd name="connsiteX0" fmla="*/ 1649444 w 4369409"/>
              <a:gd name="connsiteY0" fmla="*/ 0 h 892287"/>
              <a:gd name="connsiteX1" fmla="*/ 4369409 w 4369409"/>
              <a:gd name="connsiteY1" fmla="*/ 7902 h 892287"/>
              <a:gd name="connsiteX2" fmla="*/ 4369409 w 4369409"/>
              <a:gd name="connsiteY2" fmla="*/ 892287 h 892287"/>
              <a:gd name="connsiteX3" fmla="*/ 474 w 4369409"/>
              <a:gd name="connsiteY3" fmla="*/ 892287 h 892287"/>
              <a:gd name="connsiteX4" fmla="*/ 0 w 4369409"/>
              <a:gd name="connsiteY4" fmla="*/ 194526 h 892287"/>
              <a:gd name="connsiteX0" fmla="*/ 873227 w 4369409"/>
              <a:gd name="connsiteY0" fmla="*/ 0 h 892287"/>
              <a:gd name="connsiteX1" fmla="*/ 4369409 w 4369409"/>
              <a:gd name="connsiteY1" fmla="*/ 7902 h 892287"/>
              <a:gd name="connsiteX2" fmla="*/ 4369409 w 4369409"/>
              <a:gd name="connsiteY2" fmla="*/ 892287 h 892287"/>
              <a:gd name="connsiteX3" fmla="*/ 474 w 4369409"/>
              <a:gd name="connsiteY3" fmla="*/ 892287 h 892287"/>
              <a:gd name="connsiteX4" fmla="*/ 0 w 4369409"/>
              <a:gd name="connsiteY4" fmla="*/ 194526 h 89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409" h="892287">
                <a:moveTo>
                  <a:pt x="873227" y="0"/>
                </a:moveTo>
                <a:lnTo>
                  <a:pt x="4369409" y="7902"/>
                </a:lnTo>
                <a:lnTo>
                  <a:pt x="4369409" y="892287"/>
                </a:lnTo>
                <a:lnTo>
                  <a:pt x="474" y="892287"/>
                </a:lnTo>
                <a:cubicBezTo>
                  <a:pt x="-899" y="711668"/>
                  <a:pt x="1373" y="375145"/>
                  <a:pt x="0" y="194526"/>
                </a:cubicBezTo>
              </a:path>
            </a:pathLst>
          </a:custGeom>
          <a:solidFill>
            <a:schemeClr val="bg1">
              <a:alpha val="80000"/>
            </a:schemeClr>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Rectangle 40">
            <a:extLst>
              <a:ext uri="{FF2B5EF4-FFF2-40B4-BE49-F238E27FC236}">
                <a16:creationId xmlns:a16="http://schemas.microsoft.com/office/drawing/2014/main" id="{FA008446-E843-41B6-BB1A-3B3C63BC6B6F}"/>
              </a:ext>
            </a:extLst>
          </p:cNvPr>
          <p:cNvSpPr/>
          <p:nvPr/>
        </p:nvSpPr>
        <p:spPr>
          <a:xfrm>
            <a:off x="826792" y="2869135"/>
            <a:ext cx="6570539" cy="892287"/>
          </a:xfrm>
          <a:custGeom>
            <a:avLst/>
            <a:gdLst>
              <a:gd name="connsiteX0" fmla="*/ 0 w 4368935"/>
              <a:gd name="connsiteY0" fmla="*/ 0 h 884385"/>
              <a:gd name="connsiteX1" fmla="*/ 4368935 w 4368935"/>
              <a:gd name="connsiteY1" fmla="*/ 0 h 884385"/>
              <a:gd name="connsiteX2" fmla="*/ 4368935 w 4368935"/>
              <a:gd name="connsiteY2" fmla="*/ 884385 h 884385"/>
              <a:gd name="connsiteX3" fmla="*/ 0 w 4368935"/>
              <a:gd name="connsiteY3" fmla="*/ 884385 h 884385"/>
              <a:gd name="connsiteX4" fmla="*/ 0 w 4368935"/>
              <a:gd name="connsiteY4" fmla="*/ 0 h 884385"/>
              <a:gd name="connsiteX0" fmla="*/ 0 w 4368935"/>
              <a:gd name="connsiteY0" fmla="*/ 7902 h 892287"/>
              <a:gd name="connsiteX1" fmla="*/ 2447052 w 4368935"/>
              <a:gd name="connsiteY1" fmla="*/ 0 h 892287"/>
              <a:gd name="connsiteX2" fmla="*/ 4368935 w 4368935"/>
              <a:gd name="connsiteY2" fmla="*/ 7902 h 892287"/>
              <a:gd name="connsiteX3" fmla="*/ 4368935 w 4368935"/>
              <a:gd name="connsiteY3" fmla="*/ 892287 h 892287"/>
              <a:gd name="connsiteX4" fmla="*/ 0 w 4368935"/>
              <a:gd name="connsiteY4" fmla="*/ 892287 h 892287"/>
              <a:gd name="connsiteX5" fmla="*/ 0 w 4368935"/>
              <a:gd name="connsiteY5" fmla="*/ 7902 h 892287"/>
              <a:gd name="connsiteX0" fmla="*/ 474 w 4369409"/>
              <a:gd name="connsiteY0" fmla="*/ 7902 h 892287"/>
              <a:gd name="connsiteX1" fmla="*/ 2447526 w 4369409"/>
              <a:gd name="connsiteY1" fmla="*/ 0 h 892287"/>
              <a:gd name="connsiteX2" fmla="*/ 4369409 w 4369409"/>
              <a:gd name="connsiteY2" fmla="*/ 7902 h 892287"/>
              <a:gd name="connsiteX3" fmla="*/ 4369409 w 4369409"/>
              <a:gd name="connsiteY3" fmla="*/ 892287 h 892287"/>
              <a:gd name="connsiteX4" fmla="*/ 474 w 4369409"/>
              <a:gd name="connsiteY4" fmla="*/ 892287 h 892287"/>
              <a:gd name="connsiteX5" fmla="*/ 0 w 4369409"/>
              <a:gd name="connsiteY5" fmla="*/ 372331 h 892287"/>
              <a:gd name="connsiteX6" fmla="*/ 474 w 4369409"/>
              <a:gd name="connsiteY6" fmla="*/ 7902 h 892287"/>
              <a:gd name="connsiteX0" fmla="*/ 474 w 4369409"/>
              <a:gd name="connsiteY0" fmla="*/ 7902 h 892287"/>
              <a:gd name="connsiteX1" fmla="*/ 2447526 w 4369409"/>
              <a:gd name="connsiteY1" fmla="*/ 0 h 892287"/>
              <a:gd name="connsiteX2" fmla="*/ 4369409 w 4369409"/>
              <a:gd name="connsiteY2" fmla="*/ 7902 h 892287"/>
              <a:gd name="connsiteX3" fmla="*/ 4369409 w 4369409"/>
              <a:gd name="connsiteY3" fmla="*/ 892287 h 892287"/>
              <a:gd name="connsiteX4" fmla="*/ 474 w 4369409"/>
              <a:gd name="connsiteY4" fmla="*/ 892287 h 892287"/>
              <a:gd name="connsiteX5" fmla="*/ 0 w 4369409"/>
              <a:gd name="connsiteY5" fmla="*/ 372331 h 892287"/>
              <a:gd name="connsiteX6" fmla="*/ 91914 w 4369409"/>
              <a:gd name="connsiteY6" fmla="*/ 99342 h 892287"/>
              <a:gd name="connsiteX0" fmla="*/ 474 w 4369409"/>
              <a:gd name="connsiteY0" fmla="*/ 7902 h 892287"/>
              <a:gd name="connsiteX1" fmla="*/ 2447526 w 4369409"/>
              <a:gd name="connsiteY1" fmla="*/ 0 h 892287"/>
              <a:gd name="connsiteX2" fmla="*/ 4369409 w 4369409"/>
              <a:gd name="connsiteY2" fmla="*/ 7902 h 892287"/>
              <a:gd name="connsiteX3" fmla="*/ 4369409 w 4369409"/>
              <a:gd name="connsiteY3" fmla="*/ 892287 h 892287"/>
              <a:gd name="connsiteX4" fmla="*/ 474 w 4369409"/>
              <a:gd name="connsiteY4" fmla="*/ 892287 h 892287"/>
              <a:gd name="connsiteX5" fmla="*/ 0 w 4369409"/>
              <a:gd name="connsiteY5" fmla="*/ 372331 h 892287"/>
              <a:gd name="connsiteX0" fmla="*/ 2447526 w 4369409"/>
              <a:gd name="connsiteY0" fmla="*/ 0 h 892287"/>
              <a:gd name="connsiteX1" fmla="*/ 4369409 w 4369409"/>
              <a:gd name="connsiteY1" fmla="*/ 7902 h 892287"/>
              <a:gd name="connsiteX2" fmla="*/ 4369409 w 4369409"/>
              <a:gd name="connsiteY2" fmla="*/ 892287 h 892287"/>
              <a:gd name="connsiteX3" fmla="*/ 474 w 4369409"/>
              <a:gd name="connsiteY3" fmla="*/ 892287 h 892287"/>
              <a:gd name="connsiteX4" fmla="*/ 0 w 4369409"/>
              <a:gd name="connsiteY4" fmla="*/ 372331 h 892287"/>
              <a:gd name="connsiteX0" fmla="*/ 1649444 w 4369409"/>
              <a:gd name="connsiteY0" fmla="*/ 0 h 892287"/>
              <a:gd name="connsiteX1" fmla="*/ 4369409 w 4369409"/>
              <a:gd name="connsiteY1" fmla="*/ 7902 h 892287"/>
              <a:gd name="connsiteX2" fmla="*/ 4369409 w 4369409"/>
              <a:gd name="connsiteY2" fmla="*/ 892287 h 892287"/>
              <a:gd name="connsiteX3" fmla="*/ 474 w 4369409"/>
              <a:gd name="connsiteY3" fmla="*/ 892287 h 892287"/>
              <a:gd name="connsiteX4" fmla="*/ 0 w 4369409"/>
              <a:gd name="connsiteY4" fmla="*/ 372331 h 892287"/>
              <a:gd name="connsiteX0" fmla="*/ 1653088 w 4373053"/>
              <a:gd name="connsiteY0" fmla="*/ 0 h 892287"/>
              <a:gd name="connsiteX1" fmla="*/ 4373053 w 4373053"/>
              <a:gd name="connsiteY1" fmla="*/ 7902 h 892287"/>
              <a:gd name="connsiteX2" fmla="*/ 4373053 w 4373053"/>
              <a:gd name="connsiteY2" fmla="*/ 892287 h 892287"/>
              <a:gd name="connsiteX3" fmla="*/ 4118 w 4373053"/>
              <a:gd name="connsiteY3" fmla="*/ 892287 h 892287"/>
              <a:gd name="connsiteX4" fmla="*/ 0 w 4373053"/>
              <a:gd name="connsiteY4" fmla="*/ 350430 h 89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73053" h="892287">
                <a:moveTo>
                  <a:pt x="1653088" y="0"/>
                </a:moveTo>
                <a:lnTo>
                  <a:pt x="4373053" y="7902"/>
                </a:lnTo>
                <a:lnTo>
                  <a:pt x="4373053" y="892287"/>
                </a:lnTo>
                <a:lnTo>
                  <a:pt x="4118" y="892287"/>
                </a:lnTo>
                <a:cubicBezTo>
                  <a:pt x="2745" y="711668"/>
                  <a:pt x="1373" y="531049"/>
                  <a:pt x="0" y="350430"/>
                </a:cubicBezTo>
              </a:path>
            </a:pathLst>
          </a:custGeom>
          <a:solidFill>
            <a:schemeClr val="bg1">
              <a:alpha val="74000"/>
            </a:schemeClr>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33">
            <a:extLst>
              <a:ext uri="{FF2B5EF4-FFF2-40B4-BE49-F238E27FC236}">
                <a16:creationId xmlns:a16="http://schemas.microsoft.com/office/drawing/2014/main" id="{98A6D0CA-731E-42E1-9373-EC6DDDBB3D63}"/>
              </a:ext>
            </a:extLst>
          </p:cNvPr>
          <p:cNvSpPr/>
          <p:nvPr/>
        </p:nvSpPr>
        <p:spPr>
          <a:xfrm>
            <a:off x="826792" y="1456832"/>
            <a:ext cx="7253064" cy="886153"/>
          </a:xfrm>
          <a:custGeom>
            <a:avLst/>
            <a:gdLst>
              <a:gd name="connsiteX0" fmla="*/ 0 w 4368935"/>
              <a:gd name="connsiteY0" fmla="*/ 0 h 884385"/>
              <a:gd name="connsiteX1" fmla="*/ 4368935 w 4368935"/>
              <a:gd name="connsiteY1" fmla="*/ 0 h 884385"/>
              <a:gd name="connsiteX2" fmla="*/ 4368935 w 4368935"/>
              <a:gd name="connsiteY2" fmla="*/ 884385 h 884385"/>
              <a:gd name="connsiteX3" fmla="*/ 0 w 4368935"/>
              <a:gd name="connsiteY3" fmla="*/ 884385 h 884385"/>
              <a:gd name="connsiteX4" fmla="*/ 0 w 4368935"/>
              <a:gd name="connsiteY4" fmla="*/ 0 h 884385"/>
              <a:gd name="connsiteX0" fmla="*/ 0 w 4368935"/>
              <a:gd name="connsiteY0" fmla="*/ 1768 h 886153"/>
              <a:gd name="connsiteX1" fmla="*/ 1483373 w 4368935"/>
              <a:gd name="connsiteY1" fmla="*/ 0 h 886153"/>
              <a:gd name="connsiteX2" fmla="*/ 4368935 w 4368935"/>
              <a:gd name="connsiteY2" fmla="*/ 1768 h 886153"/>
              <a:gd name="connsiteX3" fmla="*/ 4368935 w 4368935"/>
              <a:gd name="connsiteY3" fmla="*/ 886153 h 886153"/>
              <a:gd name="connsiteX4" fmla="*/ 0 w 4368935"/>
              <a:gd name="connsiteY4" fmla="*/ 886153 h 886153"/>
              <a:gd name="connsiteX5" fmla="*/ 0 w 4368935"/>
              <a:gd name="connsiteY5" fmla="*/ 1768 h 886153"/>
              <a:gd name="connsiteX0" fmla="*/ 474 w 4369409"/>
              <a:gd name="connsiteY0" fmla="*/ 1768 h 886153"/>
              <a:gd name="connsiteX1" fmla="*/ 1483847 w 4369409"/>
              <a:gd name="connsiteY1" fmla="*/ 0 h 886153"/>
              <a:gd name="connsiteX2" fmla="*/ 4369409 w 4369409"/>
              <a:gd name="connsiteY2" fmla="*/ 1768 h 886153"/>
              <a:gd name="connsiteX3" fmla="*/ 4369409 w 4369409"/>
              <a:gd name="connsiteY3" fmla="*/ 886153 h 886153"/>
              <a:gd name="connsiteX4" fmla="*/ 474 w 4369409"/>
              <a:gd name="connsiteY4" fmla="*/ 886153 h 886153"/>
              <a:gd name="connsiteX5" fmla="*/ 0 w 4369409"/>
              <a:gd name="connsiteY5" fmla="*/ 317576 h 886153"/>
              <a:gd name="connsiteX6" fmla="*/ 474 w 4369409"/>
              <a:gd name="connsiteY6" fmla="*/ 1768 h 886153"/>
              <a:gd name="connsiteX0" fmla="*/ 474 w 4369409"/>
              <a:gd name="connsiteY0" fmla="*/ 1768 h 886153"/>
              <a:gd name="connsiteX1" fmla="*/ 1483847 w 4369409"/>
              <a:gd name="connsiteY1" fmla="*/ 0 h 886153"/>
              <a:gd name="connsiteX2" fmla="*/ 4369409 w 4369409"/>
              <a:gd name="connsiteY2" fmla="*/ 1768 h 886153"/>
              <a:gd name="connsiteX3" fmla="*/ 4369409 w 4369409"/>
              <a:gd name="connsiteY3" fmla="*/ 886153 h 886153"/>
              <a:gd name="connsiteX4" fmla="*/ 474 w 4369409"/>
              <a:gd name="connsiteY4" fmla="*/ 886153 h 886153"/>
              <a:gd name="connsiteX5" fmla="*/ 0 w 4369409"/>
              <a:gd name="connsiteY5" fmla="*/ 317576 h 886153"/>
              <a:gd name="connsiteX6" fmla="*/ 91914 w 4369409"/>
              <a:gd name="connsiteY6" fmla="*/ 93208 h 886153"/>
              <a:gd name="connsiteX0" fmla="*/ 474 w 4369409"/>
              <a:gd name="connsiteY0" fmla="*/ 1768 h 886153"/>
              <a:gd name="connsiteX1" fmla="*/ 1483847 w 4369409"/>
              <a:gd name="connsiteY1" fmla="*/ 0 h 886153"/>
              <a:gd name="connsiteX2" fmla="*/ 4369409 w 4369409"/>
              <a:gd name="connsiteY2" fmla="*/ 1768 h 886153"/>
              <a:gd name="connsiteX3" fmla="*/ 4369409 w 4369409"/>
              <a:gd name="connsiteY3" fmla="*/ 886153 h 886153"/>
              <a:gd name="connsiteX4" fmla="*/ 474 w 4369409"/>
              <a:gd name="connsiteY4" fmla="*/ 886153 h 886153"/>
              <a:gd name="connsiteX5" fmla="*/ 0 w 4369409"/>
              <a:gd name="connsiteY5" fmla="*/ 317576 h 886153"/>
              <a:gd name="connsiteX0" fmla="*/ 1483847 w 4369409"/>
              <a:gd name="connsiteY0" fmla="*/ 0 h 886153"/>
              <a:gd name="connsiteX1" fmla="*/ 4369409 w 4369409"/>
              <a:gd name="connsiteY1" fmla="*/ 1768 h 886153"/>
              <a:gd name="connsiteX2" fmla="*/ 4369409 w 4369409"/>
              <a:gd name="connsiteY2" fmla="*/ 886153 h 886153"/>
              <a:gd name="connsiteX3" fmla="*/ 474 w 4369409"/>
              <a:gd name="connsiteY3" fmla="*/ 886153 h 886153"/>
              <a:gd name="connsiteX4" fmla="*/ 0 w 4369409"/>
              <a:gd name="connsiteY4" fmla="*/ 317576 h 8861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69409" h="886153">
                <a:moveTo>
                  <a:pt x="1483847" y="0"/>
                </a:moveTo>
                <a:lnTo>
                  <a:pt x="4369409" y="1768"/>
                </a:lnTo>
                <a:lnTo>
                  <a:pt x="4369409" y="886153"/>
                </a:lnTo>
                <a:lnTo>
                  <a:pt x="474" y="886153"/>
                </a:lnTo>
                <a:lnTo>
                  <a:pt x="0" y="317576"/>
                </a:lnTo>
              </a:path>
            </a:pathLst>
          </a:custGeom>
          <a:solidFill>
            <a:schemeClr val="bg1">
              <a:alpha val="64000"/>
            </a:schemeClr>
          </a:solidFill>
          <a:ln w="25400">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F1E355BC-955D-400B-8490-B45961DD9FAE}"/>
              </a:ext>
            </a:extLst>
          </p:cNvPr>
          <p:cNvSpPr>
            <a:spLocks noGrp="1"/>
          </p:cNvSpPr>
          <p:nvPr>
            <p:ph type="title"/>
          </p:nvPr>
        </p:nvSpPr>
        <p:spPr>
          <a:xfrm>
            <a:off x="126642" y="-12376"/>
            <a:ext cx="11736800" cy="1325563"/>
          </a:xfrm>
        </p:spPr>
        <p:txBody>
          <a:bodyPr>
            <a:normAutofit/>
          </a:bodyPr>
          <a:lstStyle/>
          <a:p>
            <a:r>
              <a:rPr lang="en-US" dirty="0"/>
              <a:t>Community planning strategies</a:t>
            </a:r>
          </a:p>
        </p:txBody>
      </p:sp>
      <p:sp>
        <p:nvSpPr>
          <p:cNvPr id="17" name="TextBox 16">
            <a:extLst>
              <a:ext uri="{FF2B5EF4-FFF2-40B4-BE49-F238E27FC236}">
                <a16:creationId xmlns:a16="http://schemas.microsoft.com/office/drawing/2014/main" id="{BCB3D099-EDB1-4221-982E-A0EC67E85EF4}"/>
              </a:ext>
            </a:extLst>
          </p:cNvPr>
          <p:cNvSpPr txBox="1"/>
          <p:nvPr/>
        </p:nvSpPr>
        <p:spPr>
          <a:xfrm>
            <a:off x="5896261" y="3043613"/>
            <a:ext cx="1409360"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FDOT </a:t>
            </a:r>
            <a:b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b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offices/staff</a:t>
            </a:r>
          </a:p>
        </p:txBody>
      </p:sp>
      <p:sp>
        <p:nvSpPr>
          <p:cNvPr id="18" name="TextBox 17">
            <a:extLst>
              <a:ext uri="{FF2B5EF4-FFF2-40B4-BE49-F238E27FC236}">
                <a16:creationId xmlns:a16="http://schemas.microsoft.com/office/drawing/2014/main" id="{89D99A3B-0EB9-440E-866C-0A213D6AEADA}"/>
              </a:ext>
            </a:extLst>
          </p:cNvPr>
          <p:cNvSpPr txBox="1"/>
          <p:nvPr/>
        </p:nvSpPr>
        <p:spPr>
          <a:xfrm>
            <a:off x="1070845" y="1785565"/>
            <a:ext cx="973343"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Engage</a:t>
            </a:r>
          </a:p>
        </p:txBody>
      </p:sp>
      <p:sp>
        <p:nvSpPr>
          <p:cNvPr id="19" name="TextBox 18">
            <a:extLst>
              <a:ext uri="{FF2B5EF4-FFF2-40B4-BE49-F238E27FC236}">
                <a16:creationId xmlns:a16="http://schemas.microsoft.com/office/drawing/2014/main" id="{6D43EAFA-D84E-4C71-9E67-2D57D53E2664}"/>
              </a:ext>
            </a:extLst>
          </p:cNvPr>
          <p:cNvSpPr txBox="1"/>
          <p:nvPr/>
        </p:nvSpPr>
        <p:spPr>
          <a:xfrm>
            <a:off x="2207343" y="1785565"/>
            <a:ext cx="1301959"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Participate</a:t>
            </a:r>
          </a:p>
        </p:txBody>
      </p:sp>
      <p:sp>
        <p:nvSpPr>
          <p:cNvPr id="20" name="TextBox 19">
            <a:extLst>
              <a:ext uri="{FF2B5EF4-FFF2-40B4-BE49-F238E27FC236}">
                <a16:creationId xmlns:a16="http://schemas.microsoft.com/office/drawing/2014/main" id="{8263E856-6EF2-4260-B779-A43D263AE6C8}"/>
              </a:ext>
            </a:extLst>
          </p:cNvPr>
          <p:cNvSpPr txBox="1"/>
          <p:nvPr/>
        </p:nvSpPr>
        <p:spPr>
          <a:xfrm>
            <a:off x="3706120" y="1785565"/>
            <a:ext cx="1385316"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Collaborate</a:t>
            </a:r>
          </a:p>
        </p:txBody>
      </p:sp>
      <p:sp>
        <p:nvSpPr>
          <p:cNvPr id="22" name="TextBox 21">
            <a:extLst>
              <a:ext uri="{FF2B5EF4-FFF2-40B4-BE49-F238E27FC236}">
                <a16:creationId xmlns:a16="http://schemas.microsoft.com/office/drawing/2014/main" id="{39D1662E-8029-4EDE-8DD3-A467CF025FEE}"/>
              </a:ext>
            </a:extLst>
          </p:cNvPr>
          <p:cNvSpPr txBox="1"/>
          <p:nvPr/>
        </p:nvSpPr>
        <p:spPr>
          <a:xfrm>
            <a:off x="1009968" y="3988361"/>
            <a:ext cx="10903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all" spc="0" normalizeH="0" baseline="0" noProof="0" dirty="0">
                <a:ln>
                  <a:noFill/>
                </a:ln>
                <a:solidFill>
                  <a:srgbClr val="0891A2"/>
                </a:solidFill>
                <a:effectLst/>
                <a:uLnTx/>
                <a:uFillTx/>
                <a:latin typeface="Arial" panose="020B0604020202020204"/>
                <a:ea typeface="+mn-ea"/>
                <a:cs typeface="+mn-cs"/>
              </a:rPr>
              <a:t>Why?</a:t>
            </a:r>
          </a:p>
        </p:txBody>
      </p:sp>
      <p:sp>
        <p:nvSpPr>
          <p:cNvPr id="23" name="TextBox 22">
            <a:extLst>
              <a:ext uri="{FF2B5EF4-FFF2-40B4-BE49-F238E27FC236}">
                <a16:creationId xmlns:a16="http://schemas.microsoft.com/office/drawing/2014/main" id="{C0CA4951-FFBF-4A5D-8E6B-146B43D0DF32}"/>
              </a:ext>
            </a:extLst>
          </p:cNvPr>
          <p:cNvSpPr txBox="1"/>
          <p:nvPr/>
        </p:nvSpPr>
        <p:spPr>
          <a:xfrm>
            <a:off x="992414" y="4408416"/>
            <a:ext cx="1896673"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Improve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decision making</a:t>
            </a:r>
          </a:p>
        </p:txBody>
      </p:sp>
      <p:sp>
        <p:nvSpPr>
          <p:cNvPr id="24" name="TextBox 23">
            <a:extLst>
              <a:ext uri="{FF2B5EF4-FFF2-40B4-BE49-F238E27FC236}">
                <a16:creationId xmlns:a16="http://schemas.microsoft.com/office/drawing/2014/main" id="{96917AC9-1B5B-4B43-8C8D-809DB44FE8E2}"/>
              </a:ext>
            </a:extLst>
          </p:cNvPr>
          <p:cNvSpPr txBox="1"/>
          <p:nvPr/>
        </p:nvSpPr>
        <p:spPr>
          <a:xfrm>
            <a:off x="3277452" y="4412114"/>
            <a:ext cx="2161169"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Promote data </a:t>
            </a:r>
            <a:b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b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sharing/integration</a:t>
            </a:r>
          </a:p>
        </p:txBody>
      </p:sp>
      <p:sp>
        <p:nvSpPr>
          <p:cNvPr id="25" name="TextBox 24">
            <a:extLst>
              <a:ext uri="{FF2B5EF4-FFF2-40B4-BE49-F238E27FC236}">
                <a16:creationId xmlns:a16="http://schemas.microsoft.com/office/drawing/2014/main" id="{2EF63BA2-8AE6-4847-B8B2-8F37D226F72F}"/>
              </a:ext>
            </a:extLst>
          </p:cNvPr>
          <p:cNvSpPr txBox="1"/>
          <p:nvPr/>
        </p:nvSpPr>
        <p:spPr>
          <a:xfrm>
            <a:off x="5797319" y="4405344"/>
            <a:ext cx="1978427"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Address funding </a:t>
            </a:r>
            <a:b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b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challenges</a:t>
            </a:r>
          </a:p>
        </p:txBody>
      </p:sp>
      <p:sp>
        <p:nvSpPr>
          <p:cNvPr id="26" name="TextBox 25">
            <a:extLst>
              <a:ext uri="{FF2B5EF4-FFF2-40B4-BE49-F238E27FC236}">
                <a16:creationId xmlns:a16="http://schemas.microsoft.com/office/drawing/2014/main" id="{ACB20144-741A-46AF-8218-E67DA7581290}"/>
              </a:ext>
            </a:extLst>
          </p:cNvPr>
          <p:cNvSpPr txBox="1"/>
          <p:nvPr/>
        </p:nvSpPr>
        <p:spPr>
          <a:xfrm>
            <a:off x="1476699" y="5192417"/>
            <a:ext cx="1983235"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Invest resources </a:t>
            </a:r>
            <a:b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b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appropriately</a:t>
            </a:r>
          </a:p>
        </p:txBody>
      </p:sp>
      <p:sp>
        <p:nvSpPr>
          <p:cNvPr id="27" name="TextBox 26">
            <a:extLst>
              <a:ext uri="{FF2B5EF4-FFF2-40B4-BE49-F238E27FC236}">
                <a16:creationId xmlns:a16="http://schemas.microsoft.com/office/drawing/2014/main" id="{461D36BF-8818-4B06-9F4C-05A009A0D74D}"/>
              </a:ext>
            </a:extLst>
          </p:cNvPr>
          <p:cNvSpPr txBox="1"/>
          <p:nvPr/>
        </p:nvSpPr>
        <p:spPr>
          <a:xfrm>
            <a:off x="3741126" y="5192417"/>
            <a:ext cx="2464914"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Align FDOT and </a:t>
            </a:r>
            <a:b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b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community visions</a:t>
            </a:r>
          </a:p>
        </p:txBody>
      </p:sp>
      <p:cxnSp>
        <p:nvCxnSpPr>
          <p:cNvPr id="32" name="Straight Connector 31">
            <a:extLst>
              <a:ext uri="{FF2B5EF4-FFF2-40B4-BE49-F238E27FC236}">
                <a16:creationId xmlns:a16="http://schemas.microsoft.com/office/drawing/2014/main" id="{2CD27549-D744-45BC-A5F3-0AFB7358BA66}"/>
              </a:ext>
            </a:extLst>
          </p:cNvPr>
          <p:cNvCxnSpPr>
            <a:cxnSpLocks/>
          </p:cNvCxnSpPr>
          <p:nvPr/>
        </p:nvCxnSpPr>
        <p:spPr>
          <a:xfrm>
            <a:off x="2113523" y="1700022"/>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401D744-F3EB-4BDB-BA3A-E42A9655149A}"/>
              </a:ext>
            </a:extLst>
          </p:cNvPr>
          <p:cNvCxnSpPr>
            <a:cxnSpLocks/>
          </p:cNvCxnSpPr>
          <p:nvPr/>
        </p:nvCxnSpPr>
        <p:spPr>
          <a:xfrm>
            <a:off x="3640260" y="1700022"/>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6ECB47C9-7979-4152-A251-C4930BAB3D11}"/>
              </a:ext>
            </a:extLst>
          </p:cNvPr>
          <p:cNvGrpSpPr/>
          <p:nvPr/>
        </p:nvGrpSpPr>
        <p:grpSpPr>
          <a:xfrm>
            <a:off x="653287" y="1255276"/>
            <a:ext cx="380697" cy="478482"/>
            <a:chOff x="3369733" y="1641652"/>
            <a:chExt cx="977180" cy="1228177"/>
          </a:xfrm>
          <a:solidFill>
            <a:schemeClr val="accent5"/>
          </a:solidFill>
        </p:grpSpPr>
        <p:sp>
          <p:nvSpPr>
            <p:cNvPr id="7" name="Freeform 5">
              <a:extLst>
                <a:ext uri="{FF2B5EF4-FFF2-40B4-BE49-F238E27FC236}">
                  <a16:creationId xmlns:a16="http://schemas.microsoft.com/office/drawing/2014/main" id="{D7F52754-D257-4F1C-AFE1-279DD0BA5684}"/>
                </a:ext>
              </a:extLst>
            </p:cNvPr>
            <p:cNvSpPr>
              <a:spLocks/>
            </p:cNvSpPr>
            <p:nvPr/>
          </p:nvSpPr>
          <p:spPr bwMode="auto">
            <a:xfrm>
              <a:off x="3369733" y="1641652"/>
              <a:ext cx="977180" cy="1228177"/>
            </a:xfrm>
            <a:custGeom>
              <a:avLst/>
              <a:gdLst>
                <a:gd name="T0" fmla="*/ 168 w 335"/>
                <a:gd name="T1" fmla="*/ 0 h 422"/>
                <a:gd name="T2" fmla="*/ 0 w 335"/>
                <a:gd name="T3" fmla="*/ 168 h 422"/>
                <a:gd name="T4" fmla="*/ 5 w 335"/>
                <a:gd name="T5" fmla="*/ 208 h 422"/>
                <a:gd name="T6" fmla="*/ 27 w 335"/>
                <a:gd name="T7" fmla="*/ 263 h 422"/>
                <a:gd name="T8" fmla="*/ 168 w 335"/>
                <a:gd name="T9" fmla="*/ 422 h 422"/>
                <a:gd name="T10" fmla="*/ 308 w 335"/>
                <a:gd name="T11" fmla="*/ 263 h 422"/>
                <a:gd name="T12" fmla="*/ 331 w 335"/>
                <a:gd name="T13" fmla="*/ 208 h 422"/>
                <a:gd name="T14" fmla="*/ 335 w 335"/>
                <a:gd name="T15" fmla="*/ 168 h 422"/>
                <a:gd name="T16" fmla="*/ 168 w 335"/>
                <a:gd name="T17"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422">
                  <a:moveTo>
                    <a:pt x="168" y="0"/>
                  </a:moveTo>
                  <a:cubicBezTo>
                    <a:pt x="75" y="0"/>
                    <a:pt x="0" y="75"/>
                    <a:pt x="0" y="168"/>
                  </a:cubicBezTo>
                  <a:cubicBezTo>
                    <a:pt x="0" y="182"/>
                    <a:pt x="2" y="195"/>
                    <a:pt x="5" y="208"/>
                  </a:cubicBezTo>
                  <a:cubicBezTo>
                    <a:pt x="10" y="227"/>
                    <a:pt x="15" y="243"/>
                    <a:pt x="27" y="263"/>
                  </a:cubicBezTo>
                  <a:cubicBezTo>
                    <a:pt x="39" y="284"/>
                    <a:pt x="58" y="320"/>
                    <a:pt x="168" y="422"/>
                  </a:cubicBezTo>
                  <a:cubicBezTo>
                    <a:pt x="278" y="320"/>
                    <a:pt x="296" y="284"/>
                    <a:pt x="308" y="263"/>
                  </a:cubicBezTo>
                  <a:cubicBezTo>
                    <a:pt x="320" y="243"/>
                    <a:pt x="326" y="227"/>
                    <a:pt x="331" y="208"/>
                  </a:cubicBezTo>
                  <a:cubicBezTo>
                    <a:pt x="334" y="195"/>
                    <a:pt x="335" y="182"/>
                    <a:pt x="335" y="168"/>
                  </a:cubicBezTo>
                  <a:cubicBezTo>
                    <a:pt x="335" y="75"/>
                    <a:pt x="260" y="0"/>
                    <a:pt x="168" y="0"/>
                  </a:cubicBezTo>
                  <a:close/>
                </a:path>
              </a:pathLst>
            </a:custGeom>
            <a:grpFill/>
            <a:ln>
              <a:noFill/>
            </a:ln>
            <a:scene3d>
              <a:camera prst="orthographicFront"/>
              <a:lightRig rig="threePt" dir="t"/>
            </a:scene3d>
            <a:sp3d extrusionH="76200" contourW="12700">
              <a:bevelT w="273050"/>
              <a:extrusionClr>
                <a:schemeClr val="bg1"/>
              </a:extrusionClr>
              <a:contourClr>
                <a:schemeClr val="accent4"/>
              </a:contourClr>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Arial" panose="020B0604020202020204"/>
                <a:ea typeface="+mn-ea"/>
                <a:cs typeface="+mn-cs"/>
              </a:endParaRPr>
            </a:p>
          </p:txBody>
        </p:sp>
        <p:sp>
          <p:nvSpPr>
            <p:cNvPr id="8" name="Oval 7">
              <a:extLst>
                <a:ext uri="{FF2B5EF4-FFF2-40B4-BE49-F238E27FC236}">
                  <a16:creationId xmlns:a16="http://schemas.microsoft.com/office/drawing/2014/main" id="{F46036B4-ADFC-4A5E-87F6-83CC5E089907}"/>
                </a:ext>
              </a:extLst>
            </p:cNvPr>
            <p:cNvSpPr/>
            <p:nvPr/>
          </p:nvSpPr>
          <p:spPr>
            <a:xfrm>
              <a:off x="3505824" y="1778451"/>
              <a:ext cx="704997" cy="704997"/>
            </a:xfrm>
            <a:prstGeom prst="ellipse">
              <a:avLst/>
            </a:prstGeom>
            <a:grpFill/>
            <a:ln>
              <a:noFill/>
            </a:ln>
            <a:scene3d>
              <a:camera prst="orthographicFront"/>
              <a:lightRig rig="threePt" dir="t"/>
            </a:scene3d>
            <a:sp3d contourW="12700">
              <a:bevelT w="120650" h="44450" prst="softRound"/>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21" name="TextBox 20">
            <a:extLst>
              <a:ext uri="{FF2B5EF4-FFF2-40B4-BE49-F238E27FC236}">
                <a16:creationId xmlns:a16="http://schemas.microsoft.com/office/drawing/2014/main" id="{47958C2A-0AA4-4252-BD3B-50EE1CC67231}"/>
              </a:ext>
            </a:extLst>
          </p:cNvPr>
          <p:cNvSpPr txBox="1"/>
          <p:nvPr/>
        </p:nvSpPr>
        <p:spPr>
          <a:xfrm>
            <a:off x="1009968" y="1260258"/>
            <a:ext cx="135767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1" u="none" strike="noStrike" kern="1200" cap="all" spc="0" normalizeH="0" baseline="0" noProof="0" dirty="0">
                <a:ln>
                  <a:noFill/>
                </a:ln>
                <a:solidFill>
                  <a:srgbClr val="0891A2"/>
                </a:solidFill>
                <a:effectLst/>
                <a:uLnTx/>
                <a:uFillTx/>
                <a:latin typeface="Arial" panose="020B0604020202020204"/>
                <a:ea typeface="+mn-ea"/>
                <a:cs typeface="+mn-cs"/>
              </a:rPr>
              <a:t>What? </a:t>
            </a:r>
          </a:p>
        </p:txBody>
      </p:sp>
      <p:sp>
        <p:nvSpPr>
          <p:cNvPr id="42" name="Rectangle 41">
            <a:extLst>
              <a:ext uri="{FF2B5EF4-FFF2-40B4-BE49-F238E27FC236}">
                <a16:creationId xmlns:a16="http://schemas.microsoft.com/office/drawing/2014/main" id="{5C7ACB01-F710-4634-9321-2D4625BDD5ED}"/>
              </a:ext>
            </a:extLst>
          </p:cNvPr>
          <p:cNvSpPr/>
          <p:nvPr/>
        </p:nvSpPr>
        <p:spPr>
          <a:xfrm>
            <a:off x="722401" y="2804374"/>
            <a:ext cx="2502639" cy="364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43" name="Group 42">
            <a:extLst>
              <a:ext uri="{FF2B5EF4-FFF2-40B4-BE49-F238E27FC236}">
                <a16:creationId xmlns:a16="http://schemas.microsoft.com/office/drawing/2014/main" id="{861626F4-1E1C-43A9-883E-DED5D7BA9194}"/>
              </a:ext>
            </a:extLst>
          </p:cNvPr>
          <p:cNvGrpSpPr/>
          <p:nvPr/>
        </p:nvGrpSpPr>
        <p:grpSpPr>
          <a:xfrm>
            <a:off x="653287" y="2646698"/>
            <a:ext cx="380697" cy="478482"/>
            <a:chOff x="3369733" y="1641652"/>
            <a:chExt cx="977180" cy="1228177"/>
          </a:xfrm>
          <a:solidFill>
            <a:schemeClr val="accent5"/>
          </a:solidFill>
        </p:grpSpPr>
        <p:sp>
          <p:nvSpPr>
            <p:cNvPr id="44" name="Freeform 5">
              <a:extLst>
                <a:ext uri="{FF2B5EF4-FFF2-40B4-BE49-F238E27FC236}">
                  <a16:creationId xmlns:a16="http://schemas.microsoft.com/office/drawing/2014/main" id="{631663C9-999C-4990-AA03-D98950CA74C2}"/>
                </a:ext>
              </a:extLst>
            </p:cNvPr>
            <p:cNvSpPr>
              <a:spLocks/>
            </p:cNvSpPr>
            <p:nvPr/>
          </p:nvSpPr>
          <p:spPr bwMode="auto">
            <a:xfrm>
              <a:off x="3369733" y="1641652"/>
              <a:ext cx="977180" cy="1228177"/>
            </a:xfrm>
            <a:custGeom>
              <a:avLst/>
              <a:gdLst>
                <a:gd name="T0" fmla="*/ 168 w 335"/>
                <a:gd name="T1" fmla="*/ 0 h 422"/>
                <a:gd name="T2" fmla="*/ 0 w 335"/>
                <a:gd name="T3" fmla="*/ 168 h 422"/>
                <a:gd name="T4" fmla="*/ 5 w 335"/>
                <a:gd name="T5" fmla="*/ 208 h 422"/>
                <a:gd name="T6" fmla="*/ 27 w 335"/>
                <a:gd name="T7" fmla="*/ 263 h 422"/>
                <a:gd name="T8" fmla="*/ 168 w 335"/>
                <a:gd name="T9" fmla="*/ 422 h 422"/>
                <a:gd name="T10" fmla="*/ 308 w 335"/>
                <a:gd name="T11" fmla="*/ 263 h 422"/>
                <a:gd name="T12" fmla="*/ 331 w 335"/>
                <a:gd name="T13" fmla="*/ 208 h 422"/>
                <a:gd name="T14" fmla="*/ 335 w 335"/>
                <a:gd name="T15" fmla="*/ 168 h 422"/>
                <a:gd name="T16" fmla="*/ 168 w 335"/>
                <a:gd name="T17"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422">
                  <a:moveTo>
                    <a:pt x="168" y="0"/>
                  </a:moveTo>
                  <a:cubicBezTo>
                    <a:pt x="75" y="0"/>
                    <a:pt x="0" y="75"/>
                    <a:pt x="0" y="168"/>
                  </a:cubicBezTo>
                  <a:cubicBezTo>
                    <a:pt x="0" y="182"/>
                    <a:pt x="2" y="195"/>
                    <a:pt x="5" y="208"/>
                  </a:cubicBezTo>
                  <a:cubicBezTo>
                    <a:pt x="10" y="227"/>
                    <a:pt x="15" y="243"/>
                    <a:pt x="27" y="263"/>
                  </a:cubicBezTo>
                  <a:cubicBezTo>
                    <a:pt x="39" y="284"/>
                    <a:pt x="58" y="320"/>
                    <a:pt x="168" y="422"/>
                  </a:cubicBezTo>
                  <a:cubicBezTo>
                    <a:pt x="278" y="320"/>
                    <a:pt x="296" y="284"/>
                    <a:pt x="308" y="263"/>
                  </a:cubicBezTo>
                  <a:cubicBezTo>
                    <a:pt x="320" y="243"/>
                    <a:pt x="326" y="227"/>
                    <a:pt x="331" y="208"/>
                  </a:cubicBezTo>
                  <a:cubicBezTo>
                    <a:pt x="334" y="195"/>
                    <a:pt x="335" y="182"/>
                    <a:pt x="335" y="168"/>
                  </a:cubicBezTo>
                  <a:cubicBezTo>
                    <a:pt x="335" y="75"/>
                    <a:pt x="260" y="0"/>
                    <a:pt x="168" y="0"/>
                  </a:cubicBezTo>
                  <a:close/>
                </a:path>
              </a:pathLst>
            </a:custGeom>
            <a:grpFill/>
            <a:ln>
              <a:noFill/>
            </a:ln>
            <a:scene3d>
              <a:camera prst="orthographicFront"/>
              <a:lightRig rig="threePt" dir="t"/>
            </a:scene3d>
            <a:sp3d extrusionH="76200" contourW="12700">
              <a:bevelT w="273050"/>
              <a:extrusionClr>
                <a:schemeClr val="bg1"/>
              </a:extrusionClr>
              <a:contourClr>
                <a:schemeClr val="accent4"/>
              </a:contourClr>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Arial" panose="020B0604020202020204"/>
                <a:ea typeface="+mn-ea"/>
                <a:cs typeface="+mn-cs"/>
              </a:endParaRPr>
            </a:p>
          </p:txBody>
        </p:sp>
        <p:sp>
          <p:nvSpPr>
            <p:cNvPr id="45" name="Oval 44">
              <a:extLst>
                <a:ext uri="{FF2B5EF4-FFF2-40B4-BE49-F238E27FC236}">
                  <a16:creationId xmlns:a16="http://schemas.microsoft.com/office/drawing/2014/main" id="{8B0703BD-B69B-493E-8F90-8E1F43CBF598}"/>
                </a:ext>
              </a:extLst>
            </p:cNvPr>
            <p:cNvSpPr/>
            <p:nvPr/>
          </p:nvSpPr>
          <p:spPr>
            <a:xfrm>
              <a:off x="3505824" y="1778451"/>
              <a:ext cx="704997" cy="704997"/>
            </a:xfrm>
            <a:prstGeom prst="ellipse">
              <a:avLst/>
            </a:prstGeom>
            <a:grpFill/>
            <a:ln>
              <a:noFill/>
            </a:ln>
            <a:scene3d>
              <a:camera prst="orthographicFront"/>
              <a:lightRig rig="threePt" dir="t"/>
            </a:scene3d>
            <a:sp3d contourW="12700">
              <a:bevelT w="120650" h="44450" prst="softRound"/>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14" name="TextBox 13">
            <a:extLst>
              <a:ext uri="{FF2B5EF4-FFF2-40B4-BE49-F238E27FC236}">
                <a16:creationId xmlns:a16="http://schemas.microsoft.com/office/drawing/2014/main" id="{B59F3A8F-3A2E-4D9C-9C8A-0D8C855CC744}"/>
              </a:ext>
            </a:extLst>
          </p:cNvPr>
          <p:cNvSpPr txBox="1"/>
          <p:nvPr/>
        </p:nvSpPr>
        <p:spPr>
          <a:xfrm>
            <a:off x="1009968" y="2611482"/>
            <a:ext cx="233589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1200"/>
              </a:spcBef>
              <a:spcAft>
                <a:spcPts val="0"/>
              </a:spcAft>
              <a:buClr>
                <a:srgbClr val="D39130"/>
              </a:buClr>
              <a:buSzTx/>
              <a:buFont typeface="Trebuchet MS" panose="020B0603020202020204" pitchFamily="34" charset="0"/>
              <a:buNone/>
              <a:tabLst/>
              <a:defRPr/>
            </a:pPr>
            <a:r>
              <a:rPr kumimoji="0" lang="en-US" sz="2400" b="1" i="1" u="none" strike="noStrike" kern="1200" cap="all" spc="0" normalizeH="0" baseline="0" noProof="0" dirty="0">
                <a:ln>
                  <a:noFill/>
                </a:ln>
                <a:solidFill>
                  <a:srgbClr val="0891A2"/>
                </a:solidFill>
                <a:effectLst/>
                <a:uLnTx/>
                <a:uFillTx/>
                <a:latin typeface="Arial" panose="020B0604020202020204"/>
                <a:ea typeface="+mn-ea"/>
                <a:cs typeface="Arial" panose="020B0604020202020204" pitchFamily="34" charset="0"/>
              </a:rPr>
              <a:t>With whom? </a:t>
            </a:r>
          </a:p>
        </p:txBody>
      </p:sp>
      <p:sp>
        <p:nvSpPr>
          <p:cNvPr id="15" name="TextBox 14">
            <a:extLst>
              <a:ext uri="{FF2B5EF4-FFF2-40B4-BE49-F238E27FC236}">
                <a16:creationId xmlns:a16="http://schemas.microsoft.com/office/drawing/2014/main" id="{CBAFB3E7-2769-4229-AE69-74185E74A864}"/>
              </a:ext>
            </a:extLst>
          </p:cNvPr>
          <p:cNvSpPr txBox="1"/>
          <p:nvPr/>
        </p:nvSpPr>
        <p:spPr>
          <a:xfrm>
            <a:off x="1037279" y="3043613"/>
            <a:ext cx="1883849"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Local &amp; regional</a:t>
            </a:r>
            <a:b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b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governments</a:t>
            </a:r>
          </a:p>
        </p:txBody>
      </p:sp>
      <p:sp>
        <p:nvSpPr>
          <p:cNvPr id="16" name="TextBox 15">
            <a:extLst>
              <a:ext uri="{FF2B5EF4-FFF2-40B4-BE49-F238E27FC236}">
                <a16:creationId xmlns:a16="http://schemas.microsoft.com/office/drawing/2014/main" id="{F7F29F90-EC8F-41C0-8678-A92FFA277B52}"/>
              </a:ext>
            </a:extLst>
          </p:cNvPr>
          <p:cNvSpPr txBox="1"/>
          <p:nvPr/>
        </p:nvSpPr>
        <p:spPr>
          <a:xfrm>
            <a:off x="3279352" y="3043613"/>
            <a:ext cx="2282997"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Development and </a:t>
            </a:r>
            <a:b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b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community partners</a:t>
            </a:r>
          </a:p>
        </p:txBody>
      </p:sp>
      <p:cxnSp>
        <p:nvCxnSpPr>
          <p:cNvPr id="46" name="Straight Connector 45">
            <a:extLst>
              <a:ext uri="{FF2B5EF4-FFF2-40B4-BE49-F238E27FC236}">
                <a16:creationId xmlns:a16="http://schemas.microsoft.com/office/drawing/2014/main" id="{148D300B-2E3E-4B95-B89D-734272D061B8}"/>
              </a:ext>
            </a:extLst>
          </p:cNvPr>
          <p:cNvCxnSpPr>
            <a:cxnSpLocks/>
          </p:cNvCxnSpPr>
          <p:nvPr/>
        </p:nvCxnSpPr>
        <p:spPr>
          <a:xfrm>
            <a:off x="3059245" y="3081379"/>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51005D0-2BCA-430A-AC5E-F802C4725F23}"/>
              </a:ext>
            </a:extLst>
          </p:cNvPr>
          <p:cNvCxnSpPr>
            <a:cxnSpLocks/>
          </p:cNvCxnSpPr>
          <p:nvPr/>
        </p:nvCxnSpPr>
        <p:spPr>
          <a:xfrm>
            <a:off x="5819139" y="3081379"/>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FE90F91-C6F2-4C2B-922F-F5C6835541A3}"/>
              </a:ext>
            </a:extLst>
          </p:cNvPr>
          <p:cNvGrpSpPr/>
          <p:nvPr/>
        </p:nvGrpSpPr>
        <p:grpSpPr>
          <a:xfrm>
            <a:off x="653287" y="4024000"/>
            <a:ext cx="380697" cy="478482"/>
            <a:chOff x="3369733" y="1641652"/>
            <a:chExt cx="977180" cy="1228177"/>
          </a:xfrm>
          <a:solidFill>
            <a:schemeClr val="accent5"/>
          </a:solidFill>
        </p:grpSpPr>
        <p:sp>
          <p:nvSpPr>
            <p:cNvPr id="50" name="Freeform 5">
              <a:extLst>
                <a:ext uri="{FF2B5EF4-FFF2-40B4-BE49-F238E27FC236}">
                  <a16:creationId xmlns:a16="http://schemas.microsoft.com/office/drawing/2014/main" id="{9D1A820D-79B2-4373-B3DB-F6321C0329DF}"/>
                </a:ext>
              </a:extLst>
            </p:cNvPr>
            <p:cNvSpPr>
              <a:spLocks/>
            </p:cNvSpPr>
            <p:nvPr/>
          </p:nvSpPr>
          <p:spPr bwMode="auto">
            <a:xfrm>
              <a:off x="3369733" y="1641652"/>
              <a:ext cx="977180" cy="1228177"/>
            </a:xfrm>
            <a:custGeom>
              <a:avLst/>
              <a:gdLst>
                <a:gd name="T0" fmla="*/ 168 w 335"/>
                <a:gd name="T1" fmla="*/ 0 h 422"/>
                <a:gd name="T2" fmla="*/ 0 w 335"/>
                <a:gd name="T3" fmla="*/ 168 h 422"/>
                <a:gd name="T4" fmla="*/ 5 w 335"/>
                <a:gd name="T5" fmla="*/ 208 h 422"/>
                <a:gd name="T6" fmla="*/ 27 w 335"/>
                <a:gd name="T7" fmla="*/ 263 h 422"/>
                <a:gd name="T8" fmla="*/ 168 w 335"/>
                <a:gd name="T9" fmla="*/ 422 h 422"/>
                <a:gd name="T10" fmla="*/ 308 w 335"/>
                <a:gd name="T11" fmla="*/ 263 h 422"/>
                <a:gd name="T12" fmla="*/ 331 w 335"/>
                <a:gd name="T13" fmla="*/ 208 h 422"/>
                <a:gd name="T14" fmla="*/ 335 w 335"/>
                <a:gd name="T15" fmla="*/ 168 h 422"/>
                <a:gd name="T16" fmla="*/ 168 w 335"/>
                <a:gd name="T17" fmla="*/ 0 h 4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5" h="422">
                  <a:moveTo>
                    <a:pt x="168" y="0"/>
                  </a:moveTo>
                  <a:cubicBezTo>
                    <a:pt x="75" y="0"/>
                    <a:pt x="0" y="75"/>
                    <a:pt x="0" y="168"/>
                  </a:cubicBezTo>
                  <a:cubicBezTo>
                    <a:pt x="0" y="182"/>
                    <a:pt x="2" y="195"/>
                    <a:pt x="5" y="208"/>
                  </a:cubicBezTo>
                  <a:cubicBezTo>
                    <a:pt x="10" y="227"/>
                    <a:pt x="15" y="243"/>
                    <a:pt x="27" y="263"/>
                  </a:cubicBezTo>
                  <a:cubicBezTo>
                    <a:pt x="39" y="284"/>
                    <a:pt x="58" y="320"/>
                    <a:pt x="168" y="422"/>
                  </a:cubicBezTo>
                  <a:cubicBezTo>
                    <a:pt x="278" y="320"/>
                    <a:pt x="296" y="284"/>
                    <a:pt x="308" y="263"/>
                  </a:cubicBezTo>
                  <a:cubicBezTo>
                    <a:pt x="320" y="243"/>
                    <a:pt x="326" y="227"/>
                    <a:pt x="331" y="208"/>
                  </a:cubicBezTo>
                  <a:cubicBezTo>
                    <a:pt x="334" y="195"/>
                    <a:pt x="335" y="182"/>
                    <a:pt x="335" y="168"/>
                  </a:cubicBezTo>
                  <a:cubicBezTo>
                    <a:pt x="335" y="75"/>
                    <a:pt x="260" y="0"/>
                    <a:pt x="168" y="0"/>
                  </a:cubicBezTo>
                  <a:close/>
                </a:path>
              </a:pathLst>
            </a:custGeom>
            <a:grpFill/>
            <a:ln>
              <a:noFill/>
            </a:ln>
            <a:scene3d>
              <a:camera prst="orthographicFront"/>
              <a:lightRig rig="threePt" dir="t"/>
            </a:scene3d>
            <a:sp3d extrusionH="76200" contourW="12700">
              <a:bevelT w="273050"/>
              <a:extrusionClr>
                <a:schemeClr val="bg1"/>
              </a:extrusionClr>
              <a:contourClr>
                <a:schemeClr val="accent4"/>
              </a:contourClr>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Arial" panose="020B0604020202020204"/>
                <a:ea typeface="+mn-ea"/>
                <a:cs typeface="+mn-cs"/>
              </a:endParaRPr>
            </a:p>
          </p:txBody>
        </p:sp>
        <p:sp>
          <p:nvSpPr>
            <p:cNvPr id="51" name="Oval 50">
              <a:extLst>
                <a:ext uri="{FF2B5EF4-FFF2-40B4-BE49-F238E27FC236}">
                  <a16:creationId xmlns:a16="http://schemas.microsoft.com/office/drawing/2014/main" id="{1ABB012D-808B-41F3-872C-B3C78C2B8FB1}"/>
                </a:ext>
              </a:extLst>
            </p:cNvPr>
            <p:cNvSpPr/>
            <p:nvPr/>
          </p:nvSpPr>
          <p:spPr>
            <a:xfrm>
              <a:off x="3505824" y="1778451"/>
              <a:ext cx="704997" cy="704997"/>
            </a:xfrm>
            <a:prstGeom prst="ellipse">
              <a:avLst/>
            </a:prstGeom>
            <a:grpFill/>
            <a:ln>
              <a:noFill/>
            </a:ln>
            <a:scene3d>
              <a:camera prst="orthographicFront"/>
              <a:lightRig rig="threePt" dir="t"/>
            </a:scene3d>
            <a:sp3d contourW="12700">
              <a:bevelT w="120650" h="44450" prst="softRound"/>
              <a:contourClr>
                <a:schemeClr val="bg1">
                  <a:lumMod val="6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cxnSp>
        <p:nvCxnSpPr>
          <p:cNvPr id="52" name="Straight Connector 51">
            <a:extLst>
              <a:ext uri="{FF2B5EF4-FFF2-40B4-BE49-F238E27FC236}">
                <a16:creationId xmlns:a16="http://schemas.microsoft.com/office/drawing/2014/main" id="{93F153E4-88F3-46B1-BFF0-BE31FE22A1E5}"/>
              </a:ext>
            </a:extLst>
          </p:cNvPr>
          <p:cNvCxnSpPr>
            <a:cxnSpLocks/>
          </p:cNvCxnSpPr>
          <p:nvPr/>
        </p:nvCxnSpPr>
        <p:spPr>
          <a:xfrm>
            <a:off x="3064978" y="4453206"/>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05DDC631-15A5-4998-A484-6B88CAF785DF}"/>
              </a:ext>
            </a:extLst>
          </p:cNvPr>
          <p:cNvCxnSpPr>
            <a:cxnSpLocks/>
          </p:cNvCxnSpPr>
          <p:nvPr/>
        </p:nvCxnSpPr>
        <p:spPr>
          <a:xfrm>
            <a:off x="5578391" y="4453206"/>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ABE39DA5-D421-4EA2-A8F3-6E2E251D7E79}"/>
              </a:ext>
            </a:extLst>
          </p:cNvPr>
          <p:cNvCxnSpPr>
            <a:cxnSpLocks/>
          </p:cNvCxnSpPr>
          <p:nvPr/>
        </p:nvCxnSpPr>
        <p:spPr>
          <a:xfrm>
            <a:off x="3664873" y="5268134"/>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7CF95C2F-DF22-494C-BE47-EC7615B6EB50}"/>
              </a:ext>
            </a:extLst>
          </p:cNvPr>
          <p:cNvCxnSpPr>
            <a:cxnSpLocks/>
          </p:cNvCxnSpPr>
          <p:nvPr/>
        </p:nvCxnSpPr>
        <p:spPr>
          <a:xfrm>
            <a:off x="6192663" y="5279370"/>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6342E71B-DA5C-48C8-A8CD-52218470CC58}"/>
              </a:ext>
            </a:extLst>
          </p:cNvPr>
          <p:cNvSpPr txBox="1"/>
          <p:nvPr/>
        </p:nvSpPr>
        <p:spPr>
          <a:xfrm>
            <a:off x="6253715" y="5183948"/>
            <a:ext cx="1826141"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Build Partnerships</a:t>
            </a:r>
          </a:p>
        </p:txBody>
      </p:sp>
      <p:cxnSp>
        <p:nvCxnSpPr>
          <p:cNvPr id="57" name="Straight Connector 56">
            <a:extLst>
              <a:ext uri="{FF2B5EF4-FFF2-40B4-BE49-F238E27FC236}">
                <a16:creationId xmlns:a16="http://schemas.microsoft.com/office/drawing/2014/main" id="{FE7DB99F-6FDE-4CCC-A54B-7E7373D30F3E}"/>
              </a:ext>
            </a:extLst>
          </p:cNvPr>
          <p:cNvCxnSpPr>
            <a:cxnSpLocks/>
          </p:cNvCxnSpPr>
          <p:nvPr/>
        </p:nvCxnSpPr>
        <p:spPr>
          <a:xfrm>
            <a:off x="5091436" y="1733758"/>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4EC95840-A9C6-473A-A4F6-E42133334EE0}"/>
              </a:ext>
            </a:extLst>
          </p:cNvPr>
          <p:cNvSpPr txBox="1"/>
          <p:nvPr/>
        </p:nvSpPr>
        <p:spPr>
          <a:xfrm>
            <a:off x="5166997" y="1802971"/>
            <a:ext cx="1627369"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Communicate</a:t>
            </a:r>
          </a:p>
        </p:txBody>
      </p:sp>
      <p:sp>
        <p:nvSpPr>
          <p:cNvPr id="59" name="TextBox 58">
            <a:extLst>
              <a:ext uri="{FF2B5EF4-FFF2-40B4-BE49-F238E27FC236}">
                <a16:creationId xmlns:a16="http://schemas.microsoft.com/office/drawing/2014/main" id="{6774A7D8-0F57-4595-9D9A-A9C6FEFB2F48}"/>
              </a:ext>
            </a:extLst>
          </p:cNvPr>
          <p:cNvSpPr txBox="1"/>
          <p:nvPr/>
        </p:nvSpPr>
        <p:spPr>
          <a:xfrm>
            <a:off x="6869926" y="1797370"/>
            <a:ext cx="840295" cy="3539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484848"/>
                </a:solidFill>
                <a:effectLst/>
                <a:uLnTx/>
                <a:uFillTx/>
                <a:latin typeface="Arial" panose="020B0604020202020204"/>
                <a:ea typeface="+mn-ea"/>
                <a:cs typeface="+mn-cs"/>
              </a:rPr>
              <a:t>Assist</a:t>
            </a:r>
          </a:p>
        </p:txBody>
      </p:sp>
      <p:cxnSp>
        <p:nvCxnSpPr>
          <p:cNvPr id="60" name="Straight Connector 59">
            <a:extLst>
              <a:ext uri="{FF2B5EF4-FFF2-40B4-BE49-F238E27FC236}">
                <a16:creationId xmlns:a16="http://schemas.microsoft.com/office/drawing/2014/main" id="{C48881B9-938E-439B-A121-72AC7427DB23}"/>
              </a:ext>
            </a:extLst>
          </p:cNvPr>
          <p:cNvCxnSpPr>
            <a:cxnSpLocks/>
          </p:cNvCxnSpPr>
          <p:nvPr/>
        </p:nvCxnSpPr>
        <p:spPr>
          <a:xfrm>
            <a:off x="6794366" y="1729962"/>
            <a:ext cx="0" cy="54864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346194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ark with palm trees and buildings in the background&#10;&#10;Description automatically generated with medium confidence">
            <a:extLst>
              <a:ext uri="{FF2B5EF4-FFF2-40B4-BE49-F238E27FC236}">
                <a16:creationId xmlns:a16="http://schemas.microsoft.com/office/drawing/2014/main" id="{3FE78AC0-EA52-44D6-8BD5-CCF6C5BEF5F2}"/>
              </a:ext>
            </a:extLst>
          </p:cNvPr>
          <p:cNvPicPr>
            <a:picLocks noChangeAspect="1"/>
          </p:cNvPicPr>
          <p:nvPr/>
        </p:nvPicPr>
        <p:blipFill rotWithShape="1">
          <a:blip r:embed="rId3">
            <a:lum bright="70000" contrast="-70000"/>
            <a:extLst>
              <a:ext uri="{28A0092B-C50C-407E-A947-70E740481C1C}">
                <a14:useLocalDpi xmlns:a14="http://schemas.microsoft.com/office/drawing/2010/main" val="0"/>
              </a:ext>
            </a:extLst>
          </a:blip>
          <a:srcRect l="1543" t="22898" r="2765" b="6092"/>
          <a:stretch/>
        </p:blipFill>
        <p:spPr>
          <a:xfrm>
            <a:off x="-1" y="0"/>
            <a:ext cx="12322383" cy="6858000"/>
          </a:xfrm>
          <a:prstGeom prst="rect">
            <a:avLst/>
          </a:prstGeom>
        </p:spPr>
      </p:pic>
      <p:sp>
        <p:nvSpPr>
          <p:cNvPr id="2" name="Title 1"/>
          <p:cNvSpPr>
            <a:spLocks noGrp="1"/>
          </p:cNvSpPr>
          <p:nvPr>
            <p:ph type="ctrTitle"/>
          </p:nvPr>
        </p:nvSpPr>
        <p:spPr>
          <a:xfrm>
            <a:off x="434685" y="1828799"/>
            <a:ext cx="11277600" cy="1600200"/>
          </a:xfrm>
        </p:spPr>
        <p:txBody>
          <a:bodyPr anchor="ctr">
            <a:normAutofit/>
          </a:bodyPr>
          <a:lstStyle/>
          <a:p>
            <a:pPr algn="ctr">
              <a:spcBef>
                <a:spcPts val="600"/>
              </a:spcBef>
            </a:pPr>
            <a:r>
              <a:rPr lang="en-US" sz="3600" b="1" cap="small" dirty="0"/>
              <a:t>The Lakeland – FDOT Partnership</a:t>
            </a:r>
            <a:br>
              <a:rPr lang="en-US" sz="3600" b="1" cap="small" dirty="0"/>
            </a:br>
            <a:r>
              <a:rPr lang="en-US" sz="3200" b="1" i="1" cap="small" dirty="0"/>
              <a:t>Investments Supporting the Local Vision</a:t>
            </a:r>
          </a:p>
        </p:txBody>
      </p:sp>
      <p:pic>
        <p:nvPicPr>
          <p:cNvPr id="9" name="Picture 8"/>
          <p:cNvPicPr/>
          <p:nvPr/>
        </p:nvPicPr>
        <p:blipFill>
          <a:blip r:embed="rId4">
            <a:alphaModFix amt="32000"/>
            <a:extLst>
              <a:ext uri="{28A0092B-C50C-407E-A947-70E740481C1C}">
                <a14:useLocalDpi xmlns:a14="http://schemas.microsoft.com/office/drawing/2010/main" val="0"/>
              </a:ext>
            </a:extLst>
          </a:blip>
          <a:srcRect/>
          <a:stretch>
            <a:fillRect/>
          </a:stretch>
        </p:blipFill>
        <p:spPr bwMode="auto">
          <a:xfrm>
            <a:off x="533400" y="5486400"/>
            <a:ext cx="1524000" cy="1219200"/>
          </a:xfrm>
          <a:prstGeom prst="rect">
            <a:avLst/>
          </a:prstGeom>
          <a:noFill/>
          <a:ln>
            <a:noFill/>
          </a:ln>
        </p:spPr>
      </p:pic>
      <p:sp>
        <p:nvSpPr>
          <p:cNvPr id="4" name="TextBox 3"/>
          <p:cNvSpPr txBox="1"/>
          <p:nvPr/>
        </p:nvSpPr>
        <p:spPr>
          <a:xfrm>
            <a:off x="1776845" y="3733800"/>
            <a:ext cx="8593281"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934"/>
                </a:solidFill>
                <a:effectLst/>
                <a:uLnTx/>
                <a:uFillTx/>
                <a:latin typeface="Arial"/>
                <a:ea typeface="+mn-ea"/>
                <a:cs typeface="+mn-cs"/>
              </a:rPr>
              <a:t>FPZA Annual Conference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92934"/>
                </a:solidFill>
                <a:effectLst/>
                <a:uLnTx/>
                <a:uFillTx/>
                <a:latin typeface="Arial"/>
                <a:ea typeface="+mn-ea"/>
                <a:cs typeface="+mn-cs"/>
              </a:rPr>
              <a:t>June 2, 2022</a:t>
            </a:r>
          </a:p>
        </p:txBody>
      </p:sp>
    </p:spTree>
    <p:extLst>
      <p:ext uri="{BB962C8B-B14F-4D97-AF65-F5344CB8AC3E}">
        <p14:creationId xmlns:p14="http://schemas.microsoft.com/office/powerpoint/2010/main" val="2683911128"/>
      </p:ext>
    </p:extLst>
  </p:cSld>
  <p:clrMapOvr>
    <a:masterClrMapping/>
  </p:clrMapOvr>
  <mc:AlternateContent xmlns:mc="http://schemas.openxmlformats.org/markup-compatibility/2006" xmlns:p14="http://schemas.microsoft.com/office/powerpoint/2010/main">
    <mc:Choice Requires="p14">
      <p:transition p14:dur="2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CCEA22F8-209F-4065-4708-A89A039C5C3D}"/>
              </a:ext>
            </a:extLst>
          </p:cNvPr>
          <p:cNvCxnSpPr/>
          <p:nvPr/>
        </p:nvCxnSpPr>
        <p:spPr>
          <a:xfrm flipH="1">
            <a:off x="3530851" y="0"/>
            <a:ext cx="1665838" cy="656376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2" name="Picture Placeholder 11">
            <a:extLst>
              <a:ext uri="{FF2B5EF4-FFF2-40B4-BE49-F238E27FC236}">
                <a16:creationId xmlns:a16="http://schemas.microsoft.com/office/drawing/2014/main" id="{AEC58393-FADE-4230-9BF7-311D876214B4}"/>
              </a:ext>
            </a:extLst>
          </p:cNvPr>
          <p:cNvPicPr>
            <a:picLocks noGrp="1" noChangeAspect="1"/>
          </p:cNvPicPr>
          <p:nvPr>
            <p:ph type="pic" sz="quarter" idx="10"/>
          </p:nvPr>
        </p:nvPicPr>
        <p:blipFill>
          <a:blip r:embed="rId2"/>
          <a:srcRect l="15094" r="15094"/>
          <a:stretch/>
        </p:blipFill>
        <p:spPr>
          <a:xfrm>
            <a:off x="3686175" y="0"/>
            <a:ext cx="8505825" cy="6858000"/>
          </a:xfrm>
        </p:spPr>
      </p:pic>
      <p:sp>
        <p:nvSpPr>
          <p:cNvPr id="2" name="Title 1">
            <a:extLst>
              <a:ext uri="{FF2B5EF4-FFF2-40B4-BE49-F238E27FC236}">
                <a16:creationId xmlns:a16="http://schemas.microsoft.com/office/drawing/2014/main" id="{51DF3D98-3C30-4CFC-8643-C81E829C8C25}"/>
              </a:ext>
            </a:extLst>
          </p:cNvPr>
          <p:cNvSpPr>
            <a:spLocks noGrp="1"/>
          </p:cNvSpPr>
          <p:nvPr>
            <p:ph type="title"/>
          </p:nvPr>
        </p:nvSpPr>
        <p:spPr>
          <a:xfrm>
            <a:off x="404408" y="3091494"/>
            <a:ext cx="8295091" cy="1198178"/>
          </a:xfrm>
          <a:solidFill>
            <a:srgbClr val="0297B7"/>
          </a:solidFill>
        </p:spPr>
        <p:txBody>
          <a:bodyPr/>
          <a:lstStyle/>
          <a:p>
            <a:pPr algn="ctr"/>
            <a:r>
              <a:rPr lang="en-US" sz="3200" dirty="0">
                <a:solidFill>
                  <a:schemeClr val="tx1"/>
                </a:solidFill>
                <a:latin typeface="Montserrat"/>
              </a:rPr>
              <a:t>FPZA </a:t>
            </a:r>
            <a:r>
              <a:rPr lang="en-US" sz="3200">
                <a:solidFill>
                  <a:schemeClr val="tx1"/>
                </a:solidFill>
                <a:latin typeface="Montserrat"/>
              </a:rPr>
              <a:t>Annual conference</a:t>
            </a:r>
            <a:endParaRPr lang="en-US" sz="3200" dirty="0">
              <a:solidFill>
                <a:schemeClr val="tx1"/>
              </a:solidFill>
              <a:latin typeface="Montserrat"/>
            </a:endParaRPr>
          </a:p>
        </p:txBody>
      </p:sp>
      <p:sp>
        <p:nvSpPr>
          <p:cNvPr id="3" name="Subtitle 2">
            <a:extLst>
              <a:ext uri="{FF2B5EF4-FFF2-40B4-BE49-F238E27FC236}">
                <a16:creationId xmlns:a16="http://schemas.microsoft.com/office/drawing/2014/main" id="{A068D447-28D3-4F5F-B2DC-FD67E9015868}"/>
              </a:ext>
            </a:extLst>
          </p:cNvPr>
          <p:cNvSpPr>
            <a:spLocks noGrp="1"/>
          </p:cNvSpPr>
          <p:nvPr>
            <p:ph type="subTitle" idx="1"/>
          </p:nvPr>
        </p:nvSpPr>
        <p:spPr>
          <a:xfrm>
            <a:off x="404409" y="4553613"/>
            <a:ext cx="3506688" cy="1781642"/>
          </a:xfrm>
        </p:spPr>
        <p:txBody>
          <a:bodyPr>
            <a:normAutofit/>
          </a:bodyPr>
          <a:lstStyle/>
          <a:p>
            <a:r>
              <a:rPr lang="en-US" i="1"/>
              <a:t>Steven R. Cover, AICP</a:t>
            </a:r>
          </a:p>
          <a:p>
            <a:r>
              <a:rPr lang="en-US" i="1"/>
              <a:t>Director of Planning</a:t>
            </a:r>
          </a:p>
          <a:p>
            <a:r>
              <a:rPr lang="en-US" i="1"/>
              <a:t>City of Sarasota</a:t>
            </a:r>
          </a:p>
        </p:txBody>
      </p:sp>
      <p:pic>
        <p:nvPicPr>
          <p:cNvPr id="5" name="Picture 4" descr="Logo&#10;&#10;Description automatically generated">
            <a:extLst>
              <a:ext uri="{FF2B5EF4-FFF2-40B4-BE49-F238E27FC236}">
                <a16:creationId xmlns:a16="http://schemas.microsoft.com/office/drawing/2014/main" id="{DC95B309-6F36-EA4B-9D68-6A001FC24229}"/>
              </a:ext>
            </a:extLst>
          </p:cNvPr>
          <p:cNvPicPr>
            <a:picLocks noChangeAspect="1"/>
          </p:cNvPicPr>
          <p:nvPr/>
        </p:nvPicPr>
        <p:blipFill>
          <a:blip r:embed="rId3"/>
          <a:stretch>
            <a:fillRect/>
          </a:stretch>
        </p:blipFill>
        <p:spPr>
          <a:xfrm>
            <a:off x="404409" y="899899"/>
            <a:ext cx="1536536" cy="1927654"/>
          </a:xfrm>
          <a:prstGeom prst="rect">
            <a:avLst/>
          </a:prstGeom>
        </p:spPr>
      </p:pic>
    </p:spTree>
    <p:extLst>
      <p:ext uri="{BB962C8B-B14F-4D97-AF65-F5344CB8AC3E}">
        <p14:creationId xmlns:p14="http://schemas.microsoft.com/office/powerpoint/2010/main" val="225930889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21237E9-D2D0-DD96-C8A2-8908CCFC5CA3}"/>
              </a:ext>
            </a:extLst>
          </p:cNvPr>
          <p:cNvSpPr/>
          <p:nvPr/>
        </p:nvSpPr>
        <p:spPr>
          <a:xfrm>
            <a:off x="4474117" y="4751266"/>
            <a:ext cx="4086516" cy="646331"/>
          </a:xfrm>
          <a:prstGeom prst="rect">
            <a:avLst/>
          </a:prstGeom>
          <a:solidFill>
            <a:schemeClr val="accent4">
              <a:alpha val="5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A0ED0AF3-6D04-02A2-E7E6-00C1B400B3AA}"/>
              </a:ext>
            </a:extLst>
          </p:cNvPr>
          <p:cNvSpPr/>
          <p:nvPr/>
        </p:nvSpPr>
        <p:spPr>
          <a:xfrm>
            <a:off x="125516" y="3512321"/>
            <a:ext cx="4190110" cy="646331"/>
          </a:xfrm>
          <a:prstGeom prst="rect">
            <a:avLst/>
          </a:prstGeom>
          <a:solidFill>
            <a:schemeClr val="accent4">
              <a:alpha val="5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Construction of Fruitville Road Roundabout Officially Underway in Sarasota  – Sarasota Scene Magazine">
            <a:extLst>
              <a:ext uri="{FF2B5EF4-FFF2-40B4-BE49-F238E27FC236}">
                <a16:creationId xmlns:a16="http://schemas.microsoft.com/office/drawing/2014/main" id="{56A9457F-08DA-1ADD-1AB6-FB17CA8B95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517" y="130813"/>
            <a:ext cx="5745970" cy="329818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2B8C653-4392-00BE-F2C5-842E2A9B2965}"/>
              </a:ext>
            </a:extLst>
          </p:cNvPr>
          <p:cNvSpPr txBox="1"/>
          <p:nvPr/>
        </p:nvSpPr>
        <p:spPr>
          <a:xfrm>
            <a:off x="166256" y="3512322"/>
            <a:ext cx="3841722"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Fruitville and US 41 Intersection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 Credit: Scene Sarasota</a:t>
            </a:r>
          </a:p>
        </p:txBody>
      </p:sp>
      <p:sp>
        <p:nvSpPr>
          <p:cNvPr id="5" name="TextBox 4">
            <a:extLst>
              <a:ext uri="{FF2B5EF4-FFF2-40B4-BE49-F238E27FC236}">
                <a16:creationId xmlns:a16="http://schemas.microsoft.com/office/drawing/2014/main" id="{CDFEA8FB-48FA-A80A-81C0-EBC8A4EB90B6}"/>
              </a:ext>
            </a:extLst>
          </p:cNvPr>
          <p:cNvSpPr txBox="1"/>
          <p:nvPr/>
        </p:nvSpPr>
        <p:spPr>
          <a:xfrm>
            <a:off x="4474117" y="4751266"/>
            <a:ext cx="33642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14</a:t>
            </a:r>
            <a:r>
              <a:rPr kumimoji="0" lang="en-US" sz="1800" b="0" i="0" u="none" strike="noStrike" kern="1200" cap="none" spc="0" normalizeH="0" baseline="30000" noProof="0">
                <a:ln>
                  <a:noFill/>
                </a:ln>
                <a:solidFill>
                  <a:prstClr val="black"/>
                </a:solidFill>
                <a:effectLst/>
                <a:uLnTx/>
                <a:uFillTx/>
                <a:latin typeface="Calibri" panose="020F0502020204030204"/>
                <a:ea typeface="+mn-ea"/>
                <a:cs typeface="+mn-cs"/>
              </a:rPr>
              <a:t>th</a:t>
            </a: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 Street and US 41 Intersection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Taken from Google Earth</a:t>
            </a:r>
          </a:p>
        </p:txBody>
      </p:sp>
      <p:sp>
        <p:nvSpPr>
          <p:cNvPr id="6" name="Title 1">
            <a:extLst>
              <a:ext uri="{FF2B5EF4-FFF2-40B4-BE49-F238E27FC236}">
                <a16:creationId xmlns:a16="http://schemas.microsoft.com/office/drawing/2014/main" id="{90BAC185-A2BC-C4B3-8E66-E4BE34216FB8}"/>
              </a:ext>
            </a:extLst>
          </p:cNvPr>
          <p:cNvSpPr txBox="1">
            <a:spLocks/>
          </p:cNvSpPr>
          <p:nvPr/>
        </p:nvSpPr>
        <p:spPr>
          <a:xfrm>
            <a:off x="4386756" y="342372"/>
            <a:ext cx="7230701" cy="1312752"/>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rgbClr val="0297B7"/>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all" spc="300" normalizeH="0" baseline="0" noProof="0">
              <a:ln>
                <a:noFill/>
              </a:ln>
              <a:solidFill>
                <a:prstClr val="black"/>
              </a:solidFill>
              <a:effectLst/>
              <a:uLnTx/>
              <a:uFillTx/>
              <a:latin typeface="Montserra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300" normalizeH="0" baseline="0" noProof="0">
                <a:ln>
                  <a:noFill/>
                </a:ln>
                <a:solidFill>
                  <a:prstClr val="black"/>
                </a:solidFill>
                <a:effectLst/>
                <a:uLnTx/>
                <a:uFillTx/>
                <a:latin typeface="Montserrat"/>
                <a:ea typeface="+mj-ea"/>
                <a:cs typeface="+mj-cs"/>
              </a:rPr>
              <a:t>US 41 - Before</a:t>
            </a:r>
            <a:endParaRPr kumimoji="0" lang="en-US" sz="3200" b="0" i="0" u="none" strike="noStrike" kern="1200" cap="none" spc="0" normalizeH="0" baseline="0" noProof="0">
              <a:ln>
                <a:noFill/>
              </a:ln>
              <a:solidFill>
                <a:prstClr val="black"/>
              </a:solidFill>
              <a:effectLst/>
              <a:uLnTx/>
              <a:uFillTx/>
              <a:latin typeface="Montserrat"/>
              <a:ea typeface="+mj-ea"/>
              <a:cs typeface="+mj-cs"/>
            </a:endParaRPr>
          </a:p>
        </p:txBody>
      </p:sp>
      <p:pic>
        <p:nvPicPr>
          <p:cNvPr id="8" name="Picture 7">
            <a:extLst>
              <a:ext uri="{FF2B5EF4-FFF2-40B4-BE49-F238E27FC236}">
                <a16:creationId xmlns:a16="http://schemas.microsoft.com/office/drawing/2014/main" id="{4F64D597-948D-A384-9E9E-B2BBCC513CEC}"/>
              </a:ext>
            </a:extLst>
          </p:cNvPr>
          <p:cNvPicPr>
            <a:picLocks noChangeAspect="1"/>
          </p:cNvPicPr>
          <p:nvPr/>
        </p:nvPicPr>
        <p:blipFill>
          <a:blip r:embed="rId3"/>
          <a:stretch>
            <a:fillRect/>
          </a:stretch>
        </p:blipFill>
        <p:spPr>
          <a:xfrm>
            <a:off x="4474117" y="1866683"/>
            <a:ext cx="7055977" cy="2778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355219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ro-000004952_000007820_US41-Roundabouts-05">
            <a:extLst>
              <a:ext uri="{FF2B5EF4-FFF2-40B4-BE49-F238E27FC236}">
                <a16:creationId xmlns:a16="http://schemas.microsoft.com/office/drawing/2014/main" id="{716B69E3-5B41-3866-6C44-6BE7139E8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0"/>
            <a:ext cx="8778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1C08761-2022-7F97-4170-DFC3C474F72F}"/>
              </a:ext>
            </a:extLst>
          </p:cNvPr>
          <p:cNvSpPr txBox="1"/>
          <p:nvPr/>
        </p:nvSpPr>
        <p:spPr>
          <a:xfrm>
            <a:off x="10485437" y="5894798"/>
            <a:ext cx="15980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 Credit: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Lochner</a:t>
            </a:r>
          </a:p>
        </p:txBody>
      </p:sp>
      <p:sp>
        <p:nvSpPr>
          <p:cNvPr id="5" name="Title 1">
            <a:extLst>
              <a:ext uri="{FF2B5EF4-FFF2-40B4-BE49-F238E27FC236}">
                <a16:creationId xmlns:a16="http://schemas.microsoft.com/office/drawing/2014/main" id="{43E93257-8169-BA9D-8B4F-0F98CEAA1C7C}"/>
              </a:ext>
            </a:extLst>
          </p:cNvPr>
          <p:cNvSpPr txBox="1">
            <a:spLocks/>
          </p:cNvSpPr>
          <p:nvPr/>
        </p:nvSpPr>
        <p:spPr>
          <a:xfrm>
            <a:off x="3892990" y="389300"/>
            <a:ext cx="7887429" cy="1312752"/>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rgbClr val="0297B7"/>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all" spc="300" normalizeH="0" baseline="0" noProof="0">
              <a:ln>
                <a:noFill/>
              </a:ln>
              <a:solidFill>
                <a:prstClr val="black"/>
              </a:solidFill>
              <a:effectLst/>
              <a:uLnTx/>
              <a:uFillTx/>
              <a:latin typeface="Montserra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300" normalizeH="0" baseline="0" noProof="0">
                <a:ln>
                  <a:noFill/>
                </a:ln>
                <a:solidFill>
                  <a:prstClr val="black"/>
                </a:solidFill>
                <a:effectLst/>
                <a:uLnTx/>
                <a:uFillTx/>
                <a:latin typeface="Montserrat"/>
                <a:ea typeface="+mj-ea"/>
                <a:cs typeface="+mj-cs"/>
              </a:rPr>
              <a:t>14th Street Roundabout</a:t>
            </a:r>
          </a:p>
        </p:txBody>
      </p:sp>
    </p:spTree>
    <p:extLst>
      <p:ext uri="{BB962C8B-B14F-4D97-AF65-F5344CB8AC3E}">
        <p14:creationId xmlns:p14="http://schemas.microsoft.com/office/powerpoint/2010/main" val="27118599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Pro-000004952_000007820_US41-Roundabouts-01">
            <a:extLst>
              <a:ext uri="{FF2B5EF4-FFF2-40B4-BE49-F238E27FC236}">
                <a16:creationId xmlns:a16="http://schemas.microsoft.com/office/drawing/2014/main" id="{37FBDBD3-DF7F-8F52-A820-A89F5A78F6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563" y="0"/>
            <a:ext cx="87788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82AFCCE-342A-4ABD-7C83-3AFD1E1C0DEE}"/>
              </a:ext>
            </a:extLst>
          </p:cNvPr>
          <p:cNvSpPr txBox="1"/>
          <p:nvPr/>
        </p:nvSpPr>
        <p:spPr>
          <a:xfrm>
            <a:off x="10485437" y="5849529"/>
            <a:ext cx="159806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 Credit: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Lochner</a:t>
            </a:r>
          </a:p>
        </p:txBody>
      </p:sp>
      <p:sp>
        <p:nvSpPr>
          <p:cNvPr id="6" name="Title 1">
            <a:extLst>
              <a:ext uri="{FF2B5EF4-FFF2-40B4-BE49-F238E27FC236}">
                <a16:creationId xmlns:a16="http://schemas.microsoft.com/office/drawing/2014/main" id="{336FCFED-8427-514C-E6CF-D6A9A670F6B0}"/>
              </a:ext>
            </a:extLst>
          </p:cNvPr>
          <p:cNvSpPr txBox="1">
            <a:spLocks/>
          </p:cNvSpPr>
          <p:nvPr/>
        </p:nvSpPr>
        <p:spPr>
          <a:xfrm>
            <a:off x="3485584" y="289712"/>
            <a:ext cx="8385369" cy="1312752"/>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rgbClr val="0297B7"/>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all" spc="300" normalizeH="0" baseline="0" noProof="0">
              <a:ln>
                <a:noFill/>
              </a:ln>
              <a:solidFill>
                <a:prstClr val="black"/>
              </a:solidFill>
              <a:effectLst/>
              <a:uLnTx/>
              <a:uFillTx/>
              <a:latin typeface="Montserra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300" normalizeH="0" baseline="0" noProof="0">
                <a:ln>
                  <a:noFill/>
                </a:ln>
                <a:solidFill>
                  <a:prstClr val="black"/>
                </a:solidFill>
                <a:effectLst/>
                <a:uLnTx/>
                <a:uFillTx/>
                <a:latin typeface="Montserrat"/>
                <a:ea typeface="+mj-ea"/>
                <a:cs typeface="+mj-cs"/>
              </a:rPr>
              <a:t>10</a:t>
            </a:r>
            <a:r>
              <a:rPr kumimoji="0" lang="en-US" sz="3200" b="1" i="0" u="none" strike="noStrike" kern="1200" cap="all" spc="300" normalizeH="0" baseline="0" noProof="0" err="1">
                <a:ln>
                  <a:noFill/>
                </a:ln>
                <a:solidFill>
                  <a:prstClr val="black"/>
                </a:solidFill>
                <a:effectLst/>
                <a:uLnTx/>
                <a:uFillTx/>
                <a:latin typeface="Montserrat"/>
                <a:ea typeface="+mj-ea"/>
                <a:cs typeface="+mj-cs"/>
              </a:rPr>
              <a:t>th</a:t>
            </a:r>
            <a:r>
              <a:rPr kumimoji="0" lang="en-US" sz="3200" b="1" i="0" u="none" strike="noStrike" kern="1200" cap="all" spc="300" normalizeH="0" baseline="0" noProof="0">
                <a:ln>
                  <a:noFill/>
                </a:ln>
                <a:solidFill>
                  <a:prstClr val="black"/>
                </a:solidFill>
                <a:effectLst/>
                <a:uLnTx/>
                <a:uFillTx/>
                <a:latin typeface="Montserrat"/>
                <a:ea typeface="+mj-ea"/>
                <a:cs typeface="+mj-cs"/>
              </a:rPr>
              <a:t> Street Roundabout</a:t>
            </a:r>
          </a:p>
        </p:txBody>
      </p:sp>
    </p:spTree>
    <p:extLst>
      <p:ext uri="{BB962C8B-B14F-4D97-AF65-F5344CB8AC3E}">
        <p14:creationId xmlns:p14="http://schemas.microsoft.com/office/powerpoint/2010/main" val="270224247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ruitville Roundabout is open, city leaders urge motorists to slow down">
            <a:extLst>
              <a:ext uri="{FF2B5EF4-FFF2-40B4-BE49-F238E27FC236}">
                <a16:creationId xmlns:a16="http://schemas.microsoft.com/office/drawing/2014/main" id="{283D425A-B707-CEF5-8CD8-868F90AE47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6CFCD03-7547-62EC-E026-7BD6579B1280}"/>
              </a:ext>
            </a:extLst>
          </p:cNvPr>
          <p:cNvSpPr/>
          <p:nvPr/>
        </p:nvSpPr>
        <p:spPr>
          <a:xfrm>
            <a:off x="9551406" y="5196689"/>
            <a:ext cx="1991762" cy="1231271"/>
          </a:xfrm>
          <a:prstGeom prst="rect">
            <a:avLst/>
          </a:prstGeom>
          <a:solidFill>
            <a:schemeClr val="accent4">
              <a:alpha val="56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8212F327-6A24-BBA8-C2C1-D94BF293DC94}"/>
              </a:ext>
            </a:extLst>
          </p:cNvPr>
          <p:cNvSpPr txBox="1"/>
          <p:nvPr/>
        </p:nvSpPr>
        <p:spPr>
          <a:xfrm>
            <a:off x="9741952" y="5348543"/>
            <a:ext cx="159806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Photo Credit: </a:t>
            </a:r>
            <a:b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Sarasota Herald-Tribune</a:t>
            </a:r>
          </a:p>
        </p:txBody>
      </p:sp>
      <p:sp>
        <p:nvSpPr>
          <p:cNvPr id="5" name="Title 1">
            <a:extLst>
              <a:ext uri="{FF2B5EF4-FFF2-40B4-BE49-F238E27FC236}">
                <a16:creationId xmlns:a16="http://schemas.microsoft.com/office/drawing/2014/main" id="{FB66888F-DCEA-7935-DD89-3A14B09259F7}"/>
              </a:ext>
            </a:extLst>
          </p:cNvPr>
          <p:cNvSpPr txBox="1">
            <a:spLocks/>
          </p:cNvSpPr>
          <p:nvPr/>
        </p:nvSpPr>
        <p:spPr>
          <a:xfrm>
            <a:off x="2770361" y="344033"/>
            <a:ext cx="9326930" cy="1312752"/>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rgbClr val="0297B7"/>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all" spc="300" normalizeH="0" baseline="0" noProof="0">
              <a:ln>
                <a:noFill/>
              </a:ln>
              <a:solidFill>
                <a:prstClr val="black"/>
              </a:solidFill>
              <a:effectLst/>
              <a:uLnTx/>
              <a:uFillTx/>
              <a:latin typeface="Montserra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300" normalizeH="0" baseline="0" noProof="0">
                <a:ln>
                  <a:noFill/>
                </a:ln>
                <a:solidFill>
                  <a:prstClr val="black"/>
                </a:solidFill>
                <a:effectLst/>
                <a:uLnTx/>
                <a:uFillTx/>
                <a:latin typeface="Montserrat"/>
                <a:ea typeface="+mj-ea"/>
                <a:cs typeface="+mj-cs"/>
              </a:rPr>
              <a:t>Fruitville Road Roundabout</a:t>
            </a:r>
          </a:p>
        </p:txBody>
      </p:sp>
    </p:spTree>
    <p:extLst>
      <p:ext uri="{BB962C8B-B14F-4D97-AF65-F5344CB8AC3E}">
        <p14:creationId xmlns:p14="http://schemas.microsoft.com/office/powerpoint/2010/main" val="37613129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B5DE8AE-4AFA-F7FE-C74C-251828DED0A1}"/>
              </a:ext>
            </a:extLst>
          </p:cNvPr>
          <p:cNvSpPr txBox="1"/>
          <p:nvPr/>
        </p:nvSpPr>
        <p:spPr>
          <a:xfrm>
            <a:off x="153824" y="633401"/>
            <a:ext cx="5942176"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srgbClr val="333333"/>
                </a:solidFill>
                <a:effectLst/>
                <a:uLnTx/>
                <a:uFillTx/>
                <a:latin typeface="Noto Sans" panose="020B0502040504020204" pitchFamily="34" charset="0"/>
                <a:ea typeface="+mn-ea"/>
                <a:cs typeface="+mn-cs"/>
              </a:rPr>
              <a:t>Seagrass</a:t>
            </a:r>
            <a:r>
              <a:rPr kumimoji="0" lang="en-US" sz="1800" b="0" i="0" u="none" strike="noStrike" kern="1200" cap="none" spc="0" normalizeH="0" baseline="0" noProof="0">
                <a:ln>
                  <a:noFill/>
                </a:ln>
                <a:solidFill>
                  <a:srgbClr val="333333"/>
                </a:solidFill>
                <a:effectLst/>
                <a:uLnTx/>
                <a:uFillTx/>
                <a:latin typeface="Noto Sans" panose="020B0502040504020204" pitchFamily="34" charset="0"/>
                <a:ea typeface="+mn-ea"/>
                <a:cs typeface="+mn-cs"/>
              </a:rPr>
              <a:t> by </a:t>
            </a:r>
            <a:r>
              <a:rPr kumimoji="0" lang="en-US" sz="1800" b="0" i="0" u="none" strike="noStrike" kern="1200" cap="none" spc="0" normalizeH="0" baseline="0" noProof="0" err="1">
                <a:ln>
                  <a:noFill/>
                </a:ln>
                <a:solidFill>
                  <a:srgbClr val="333333"/>
                </a:solidFill>
                <a:effectLst/>
                <a:uLnTx/>
                <a:uFillTx/>
                <a:latin typeface="Noto Sans" panose="020B0502040504020204" pitchFamily="34" charset="0"/>
                <a:ea typeface="+mn-ea"/>
                <a:cs typeface="+mn-cs"/>
              </a:rPr>
              <a:t>Casto</a:t>
            </a:r>
            <a:r>
              <a:rPr kumimoji="0" lang="en-US" sz="1800" b="0" i="0" u="none" strike="noStrike" kern="1200" cap="none" spc="0" normalizeH="0" baseline="0" noProof="0">
                <a:ln>
                  <a:noFill/>
                </a:ln>
                <a:solidFill>
                  <a:srgbClr val="333333"/>
                </a:solidFill>
                <a:effectLst/>
                <a:uLnTx/>
                <a:uFillTx/>
                <a:latin typeface="Noto Sans" panose="020B0502040504020204" pitchFamily="34" charset="0"/>
                <a:ea typeface="+mn-ea"/>
                <a:cs typeface="+mn-cs"/>
              </a:rPr>
              <a:t> Solano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333333"/>
                </a:solidFill>
                <a:effectLst/>
                <a:uLnTx/>
                <a:uFillTx/>
                <a:latin typeface="Noto Sans" panose="020B0502040504020204" pitchFamily="34" charset="0"/>
                <a:ea typeface="+mn-ea"/>
                <a:cs typeface="+mn-cs"/>
              </a:rPr>
              <a:t>Intersection of 10th St. and U.S. 41</a:t>
            </a:r>
          </a:p>
        </p:txBody>
      </p:sp>
      <p:graphicFrame>
        <p:nvGraphicFramePr>
          <p:cNvPr id="4" name="Table 3">
            <a:extLst>
              <a:ext uri="{FF2B5EF4-FFF2-40B4-BE49-F238E27FC236}">
                <a16:creationId xmlns:a16="http://schemas.microsoft.com/office/drawing/2014/main" id="{B3A30575-10C6-F10D-3027-A695E0805542}"/>
              </a:ext>
            </a:extLst>
          </p:cNvPr>
          <p:cNvGraphicFramePr>
            <a:graphicFrameLocks noGrp="1"/>
          </p:cNvGraphicFramePr>
          <p:nvPr/>
        </p:nvGraphicFramePr>
        <p:xfrm>
          <a:off x="6667559" y="633401"/>
          <a:ext cx="5363910" cy="640080"/>
        </p:xfrm>
        <a:graphic>
          <a:graphicData uri="http://schemas.openxmlformats.org/drawingml/2006/table">
            <a:tbl>
              <a:tblPr/>
              <a:tblGrid>
                <a:gridCol w="5363910">
                  <a:extLst>
                    <a:ext uri="{9D8B030D-6E8A-4147-A177-3AD203B41FA5}">
                      <a16:colId xmlns:a16="http://schemas.microsoft.com/office/drawing/2014/main" val="495537975"/>
                    </a:ext>
                  </a:extLst>
                </a:gridCol>
              </a:tblGrid>
              <a:tr h="196850">
                <a:tc>
                  <a:txBody>
                    <a:bodyPr/>
                    <a:lstStyle/>
                    <a:p>
                      <a:pPr algn="ctr"/>
                      <a:r>
                        <a:rPr lang="en-US" i="1">
                          <a:effectLst/>
                        </a:rPr>
                        <a:t>Poly</a:t>
                      </a:r>
                      <a:r>
                        <a:rPr lang="en-US">
                          <a:effectLst/>
                        </a:rPr>
                        <a:t> by Hou de Sousa</a:t>
                      </a:r>
                    </a:p>
                    <a:p>
                      <a:pPr algn="ctr"/>
                      <a:r>
                        <a:rPr lang="en-US">
                          <a:effectLst/>
                        </a:rPr>
                        <a:t>Intersection of 14th St. and U.S. 41</a:t>
                      </a:r>
                    </a:p>
                  </a:txBody>
                  <a:tcPr anchor="ctr">
                    <a:lnL>
                      <a:noFill/>
                    </a:lnL>
                    <a:lnR>
                      <a:noFill/>
                    </a:lnR>
                    <a:lnT>
                      <a:noFill/>
                    </a:lnT>
                    <a:lnB>
                      <a:noFill/>
                    </a:lnB>
                    <a:solidFill>
                      <a:srgbClr val="FFFFFF"/>
                    </a:solidFill>
                  </a:tcPr>
                </a:tc>
                <a:extLst>
                  <a:ext uri="{0D108BD9-81ED-4DB2-BD59-A6C34878D82A}">
                    <a16:rowId xmlns:a16="http://schemas.microsoft.com/office/drawing/2014/main" val="1048242568"/>
                  </a:ext>
                </a:extLst>
              </a:tr>
            </a:tbl>
          </a:graphicData>
        </a:graphic>
      </p:graphicFrame>
      <p:cxnSp>
        <p:nvCxnSpPr>
          <p:cNvPr id="7" name="Straight Connector 6">
            <a:extLst>
              <a:ext uri="{FF2B5EF4-FFF2-40B4-BE49-F238E27FC236}">
                <a16:creationId xmlns:a16="http://schemas.microsoft.com/office/drawing/2014/main" id="{2F1E8B4F-F1AF-1E26-9E54-E9890D41BB37}"/>
              </a:ext>
            </a:extLst>
          </p:cNvPr>
          <p:cNvCxnSpPr/>
          <p:nvPr/>
        </p:nvCxnSpPr>
        <p:spPr>
          <a:xfrm>
            <a:off x="280657" y="1318746"/>
            <a:ext cx="11497901" cy="0"/>
          </a:xfrm>
          <a:prstGeom prst="line">
            <a:avLst/>
          </a:prstGeom>
          <a:ln w="38100">
            <a:solidFill>
              <a:srgbClr val="0297B7"/>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75F0F410-557A-3FD2-9C35-49C2C964E814}"/>
              </a:ext>
            </a:extLst>
          </p:cNvPr>
          <p:cNvSpPr txBox="1">
            <a:spLocks/>
          </p:cNvSpPr>
          <p:nvPr/>
        </p:nvSpPr>
        <p:spPr>
          <a:xfrm>
            <a:off x="1432535" y="5300520"/>
            <a:ext cx="9326930" cy="982587"/>
          </a:xfrm>
          <a:custGeom>
            <a:avLst/>
            <a:gdLst>
              <a:gd name="connsiteX0" fmla="*/ 0 w 7659486"/>
              <a:gd name="connsiteY0" fmla="*/ 0 h 1198178"/>
              <a:gd name="connsiteX1" fmla="*/ 7659486 w 7659486"/>
              <a:gd name="connsiteY1" fmla="*/ 0 h 1198178"/>
              <a:gd name="connsiteX2" fmla="*/ 7355455 w 7659486"/>
              <a:gd name="connsiteY2" fmla="*/ 1198178 h 1198178"/>
              <a:gd name="connsiteX3" fmla="*/ 0 w 7659486"/>
              <a:gd name="connsiteY3" fmla="*/ 1198178 h 1198178"/>
            </a:gdLst>
            <a:ahLst/>
            <a:cxnLst>
              <a:cxn ang="0">
                <a:pos x="connsiteX0" y="connsiteY0"/>
              </a:cxn>
              <a:cxn ang="0">
                <a:pos x="connsiteX1" y="connsiteY1"/>
              </a:cxn>
              <a:cxn ang="0">
                <a:pos x="connsiteX2" y="connsiteY2"/>
              </a:cxn>
              <a:cxn ang="0">
                <a:pos x="connsiteX3" y="connsiteY3"/>
              </a:cxn>
            </a:cxnLst>
            <a:rect l="l" t="t" r="r" b="b"/>
            <a:pathLst>
              <a:path w="7659486" h="1198178">
                <a:moveTo>
                  <a:pt x="0" y="0"/>
                </a:moveTo>
                <a:lnTo>
                  <a:pt x="7659486" y="0"/>
                </a:lnTo>
                <a:lnTo>
                  <a:pt x="7355455" y="1198178"/>
                </a:lnTo>
                <a:lnTo>
                  <a:pt x="0" y="1198178"/>
                </a:lnTo>
                <a:close/>
              </a:path>
            </a:pathLst>
          </a:custGeom>
          <a:solidFill>
            <a:srgbClr val="0297B7"/>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1600" b="1" i="0" u="none" strike="noStrike" kern="1200" cap="all" spc="300" normalizeH="0" baseline="0" noProof="0">
              <a:ln>
                <a:noFill/>
              </a:ln>
              <a:solidFill>
                <a:prstClr val="black"/>
              </a:solidFill>
              <a:effectLst/>
              <a:uLnTx/>
              <a:uFillTx/>
              <a:latin typeface="Montserrat"/>
              <a:ea typeface="+mj-ea"/>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all" spc="300" normalizeH="0" baseline="0" noProof="0">
                <a:ln>
                  <a:noFill/>
                </a:ln>
                <a:solidFill>
                  <a:prstClr val="black"/>
                </a:solidFill>
                <a:effectLst/>
                <a:uLnTx/>
                <a:uFillTx/>
                <a:latin typeface="Montserrat"/>
                <a:ea typeface="+mj-ea"/>
                <a:cs typeface="+mj-cs"/>
              </a:rPr>
              <a:t>Roundabout ART</a:t>
            </a:r>
          </a:p>
        </p:txBody>
      </p:sp>
      <p:pic>
        <p:nvPicPr>
          <p:cNvPr id="5" name="Picture 4">
            <a:extLst>
              <a:ext uri="{FF2B5EF4-FFF2-40B4-BE49-F238E27FC236}">
                <a16:creationId xmlns:a16="http://schemas.microsoft.com/office/drawing/2014/main" id="{93E2CBAC-335B-45FD-9C87-65669D2019F7}"/>
              </a:ext>
            </a:extLst>
          </p:cNvPr>
          <p:cNvPicPr>
            <a:picLocks noChangeAspect="1"/>
          </p:cNvPicPr>
          <p:nvPr/>
        </p:nvPicPr>
        <p:blipFill rotWithShape="1">
          <a:blip r:embed="rId2">
            <a:extLst>
              <a:ext uri="{28A0092B-C50C-407E-A947-70E740481C1C}">
                <a14:useLocalDpi xmlns:a14="http://schemas.microsoft.com/office/drawing/2010/main" val="0"/>
              </a:ext>
            </a:extLst>
          </a:blip>
          <a:srcRect l="12198" t="18569" r="12263" b="19229"/>
          <a:stretch/>
        </p:blipFill>
        <p:spPr>
          <a:xfrm>
            <a:off x="397731" y="1552642"/>
            <a:ext cx="5900759" cy="3435953"/>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79BA3002-DDBB-46A3-BECD-6082B425E6E7}"/>
              </a:ext>
            </a:extLst>
          </p:cNvPr>
          <p:cNvPicPr>
            <a:picLocks noChangeAspect="1"/>
          </p:cNvPicPr>
          <p:nvPr/>
        </p:nvPicPr>
        <p:blipFill rotWithShape="1">
          <a:blip r:embed="rId3">
            <a:extLst>
              <a:ext uri="{28A0092B-C50C-407E-A947-70E740481C1C}">
                <a14:useLocalDpi xmlns:a14="http://schemas.microsoft.com/office/drawing/2010/main" val="0"/>
              </a:ext>
            </a:extLst>
          </a:blip>
          <a:srcRect l="2640" t="3846" r="2369" b="3509"/>
          <a:stretch/>
        </p:blipFill>
        <p:spPr>
          <a:xfrm>
            <a:off x="6969902" y="1509272"/>
            <a:ext cx="4616761" cy="3479323"/>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0A1CDA86-209F-4720-B258-3EF976FA4F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590" y="3984140"/>
            <a:ext cx="1820575" cy="1287739"/>
          </a:xfrm>
          <a:prstGeom prst="rect">
            <a:avLst/>
          </a:prstGeom>
        </p:spPr>
      </p:pic>
      <p:pic>
        <p:nvPicPr>
          <p:cNvPr id="13" name="Picture 12">
            <a:extLst>
              <a:ext uri="{FF2B5EF4-FFF2-40B4-BE49-F238E27FC236}">
                <a16:creationId xmlns:a16="http://schemas.microsoft.com/office/drawing/2014/main" id="{841B1BF1-1951-4E31-89BF-A78A0A35A8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59" y="3768907"/>
            <a:ext cx="1509143" cy="1505062"/>
          </a:xfrm>
          <a:prstGeom prst="rect">
            <a:avLst/>
          </a:prstGeom>
        </p:spPr>
      </p:pic>
    </p:spTree>
    <p:extLst>
      <p:ext uri="{BB962C8B-B14F-4D97-AF65-F5344CB8AC3E}">
        <p14:creationId xmlns:p14="http://schemas.microsoft.com/office/powerpoint/2010/main" val="119262834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us parked on the side of a street&#10;&#10;Description automatically generated with medium confidence">
            <a:extLst>
              <a:ext uri="{FF2B5EF4-FFF2-40B4-BE49-F238E27FC236}">
                <a16:creationId xmlns:a16="http://schemas.microsoft.com/office/drawing/2014/main" id="{FAD82F22-698D-6109-BD19-8D14FE184B39}"/>
              </a:ext>
            </a:extLst>
          </p:cNvPr>
          <p:cNvPicPr>
            <a:picLocks noChangeAspect="1"/>
          </p:cNvPicPr>
          <p:nvPr/>
        </p:nvPicPr>
        <p:blipFill rotWithShape="1">
          <a:blip r:embed="rId2">
            <a:extLst>
              <a:ext uri="{28A0092B-C50C-407E-A947-70E740481C1C}">
                <a14:useLocalDpi xmlns:a14="http://schemas.microsoft.com/office/drawing/2010/main" val="0"/>
              </a:ext>
            </a:extLst>
          </a:blip>
          <a:srcRect l="15012" t="22594"/>
          <a:stretch/>
        </p:blipFill>
        <p:spPr>
          <a:xfrm>
            <a:off x="365199" y="239055"/>
            <a:ext cx="5338460" cy="2905170"/>
          </a:xfrm>
          <a:prstGeom prst="rect">
            <a:avLst/>
          </a:prstGeom>
        </p:spPr>
      </p:pic>
      <p:pic>
        <p:nvPicPr>
          <p:cNvPr id="3" name="Picture 2">
            <a:extLst>
              <a:ext uri="{FF2B5EF4-FFF2-40B4-BE49-F238E27FC236}">
                <a16:creationId xmlns:a16="http://schemas.microsoft.com/office/drawing/2014/main" id="{3037FBE7-C18C-33EA-6BD9-95AE33FCB55E}"/>
              </a:ext>
            </a:extLst>
          </p:cNvPr>
          <p:cNvPicPr>
            <a:picLocks noChangeAspect="1"/>
          </p:cNvPicPr>
          <p:nvPr/>
        </p:nvPicPr>
        <p:blipFill>
          <a:blip r:embed="rId3"/>
          <a:stretch>
            <a:fillRect/>
          </a:stretch>
        </p:blipFill>
        <p:spPr>
          <a:xfrm>
            <a:off x="0" y="3631096"/>
            <a:ext cx="6068858" cy="1805484"/>
          </a:xfrm>
          <a:prstGeom prst="rect">
            <a:avLst/>
          </a:prstGeom>
        </p:spPr>
      </p:pic>
      <p:sp>
        <p:nvSpPr>
          <p:cNvPr id="10" name="Rectangle 9">
            <a:extLst>
              <a:ext uri="{FF2B5EF4-FFF2-40B4-BE49-F238E27FC236}">
                <a16:creationId xmlns:a16="http://schemas.microsoft.com/office/drawing/2014/main" id="{799448F2-0E5B-42DA-B2D1-11A14E947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50280" y="0"/>
            <a:ext cx="91440" cy="6858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4E8A7552-20E1-4F34-ADAB-C1DB6634D4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383280"/>
            <a:ext cx="6126480" cy="9144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ree, outdoor&#10;&#10;Description automatically generated">
            <a:extLst>
              <a:ext uri="{FF2B5EF4-FFF2-40B4-BE49-F238E27FC236}">
                <a16:creationId xmlns:a16="http://schemas.microsoft.com/office/drawing/2014/main" id="{0A9156A3-1DFD-85AB-5401-D0E924BEB5F5}"/>
              </a:ext>
            </a:extLst>
          </p:cNvPr>
          <p:cNvPicPr>
            <a:picLocks noChangeAspect="1"/>
          </p:cNvPicPr>
          <p:nvPr/>
        </p:nvPicPr>
        <p:blipFill rotWithShape="1">
          <a:blip r:embed="rId4">
            <a:extLst>
              <a:ext uri="{28A0092B-C50C-407E-A947-70E740481C1C}">
                <a14:useLocalDpi xmlns:a14="http://schemas.microsoft.com/office/drawing/2010/main" val="0"/>
              </a:ext>
            </a:extLst>
          </a:blip>
          <a:srcRect l="18889" r="29444"/>
          <a:stretch/>
        </p:blipFill>
        <p:spPr>
          <a:xfrm rot="5400000">
            <a:off x="6684405" y="100659"/>
            <a:ext cx="4984614" cy="5426764"/>
          </a:xfrm>
          <a:prstGeom prst="rect">
            <a:avLst/>
          </a:prstGeom>
        </p:spPr>
      </p:pic>
    </p:spTree>
    <p:extLst>
      <p:ext uri="{BB962C8B-B14F-4D97-AF65-F5344CB8AC3E}">
        <p14:creationId xmlns:p14="http://schemas.microsoft.com/office/powerpoint/2010/main" val="4973864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7DEAAF6-B570-479E-AAA2-7FDB26F51223}"/>
              </a:ext>
            </a:extLst>
          </p:cNvPr>
          <p:cNvPicPr>
            <a:picLocks noChangeAspect="1"/>
          </p:cNvPicPr>
          <p:nvPr/>
        </p:nvPicPr>
        <p:blipFill>
          <a:blip r:embed="rId2"/>
          <a:stretch>
            <a:fillRect/>
          </a:stretch>
        </p:blipFill>
        <p:spPr>
          <a:xfrm>
            <a:off x="1474304" y="0"/>
            <a:ext cx="9243391" cy="6858000"/>
          </a:xfrm>
          <a:prstGeom prst="rect">
            <a:avLst/>
          </a:prstGeom>
        </p:spPr>
      </p:pic>
    </p:spTree>
    <p:extLst>
      <p:ext uri="{BB962C8B-B14F-4D97-AF65-F5344CB8AC3E}">
        <p14:creationId xmlns:p14="http://schemas.microsoft.com/office/powerpoint/2010/main" val="5438568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6CF33AA0-12BB-83AE-B179-53CC9AE0CF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2584" y="475558"/>
            <a:ext cx="3424989" cy="1143946"/>
          </a:xfrm>
          <a:prstGeom prst="rect">
            <a:avLst/>
          </a:prstGeom>
        </p:spPr>
      </p:pic>
      <p:pic>
        <p:nvPicPr>
          <p:cNvPr id="5" name="Picture 4" descr="A person and person riding on small motorized scooters&#10;&#10;Description automatically generated with low confidence">
            <a:extLst>
              <a:ext uri="{FF2B5EF4-FFF2-40B4-BE49-F238E27FC236}">
                <a16:creationId xmlns:a16="http://schemas.microsoft.com/office/drawing/2014/main" id="{48D868B2-CC38-62C1-6620-BF9A607236AC}"/>
              </a:ext>
            </a:extLst>
          </p:cNvPr>
          <p:cNvPicPr>
            <a:picLocks noChangeAspect="1"/>
          </p:cNvPicPr>
          <p:nvPr/>
        </p:nvPicPr>
        <p:blipFill rotWithShape="1">
          <a:blip r:embed="rId3">
            <a:extLst>
              <a:ext uri="{28A0092B-C50C-407E-A947-70E740481C1C}">
                <a14:useLocalDpi xmlns:a14="http://schemas.microsoft.com/office/drawing/2010/main" val="0"/>
              </a:ext>
            </a:extLst>
          </a:blip>
          <a:srcRect l="22149" t="10604"/>
          <a:stretch/>
        </p:blipFill>
        <p:spPr>
          <a:xfrm>
            <a:off x="343890" y="2341930"/>
            <a:ext cx="5384800" cy="4123037"/>
          </a:xfrm>
          <a:prstGeom prst="rect">
            <a:avLst/>
          </a:prstGeom>
          <a:ln>
            <a:noFill/>
          </a:ln>
          <a:effectLst>
            <a:outerShdw blurRad="292100" dist="139700" dir="2700000" algn="tl" rotWithShape="0">
              <a:srgbClr val="333333">
                <a:alpha val="65000"/>
              </a:srgbClr>
            </a:outerShdw>
          </a:effectLst>
        </p:spPr>
      </p:pic>
      <p:pic>
        <p:nvPicPr>
          <p:cNvPr id="6" name="Picture 5" descr="A person riding a bicycle&#10;&#10;Description automatically generated with medium confidence">
            <a:extLst>
              <a:ext uri="{FF2B5EF4-FFF2-40B4-BE49-F238E27FC236}">
                <a16:creationId xmlns:a16="http://schemas.microsoft.com/office/drawing/2014/main" id="{EF67F6ED-986A-E987-B68D-8478EC7BF6B5}"/>
              </a:ext>
            </a:extLst>
          </p:cNvPr>
          <p:cNvPicPr>
            <a:picLocks noChangeAspect="1"/>
          </p:cNvPicPr>
          <p:nvPr/>
        </p:nvPicPr>
        <p:blipFill rotWithShape="1">
          <a:blip r:embed="rId4">
            <a:extLst>
              <a:ext uri="{28A0092B-C50C-407E-A947-70E740481C1C}">
                <a14:useLocalDpi xmlns:a14="http://schemas.microsoft.com/office/drawing/2010/main" val="0"/>
              </a:ext>
            </a:extLst>
          </a:blip>
          <a:srcRect l="13785" t="15302" r="18312" b="7948"/>
          <a:stretch/>
        </p:blipFill>
        <p:spPr>
          <a:xfrm>
            <a:off x="5000369" y="270235"/>
            <a:ext cx="4695568" cy="3976911"/>
          </a:xfrm>
          <a:prstGeom prst="rect">
            <a:avLst/>
          </a:prstGeom>
          <a:ln>
            <a:noFill/>
          </a:ln>
          <a:effectLst>
            <a:outerShdw blurRad="292100" dist="139700" dir="2700000" algn="tl" rotWithShape="0">
              <a:srgbClr val="333333">
                <a:alpha val="65000"/>
              </a:srgbClr>
            </a:outerShdw>
          </a:effectLst>
        </p:spPr>
      </p:pic>
      <p:pic>
        <p:nvPicPr>
          <p:cNvPr id="7" name="Picture 6" descr="A person riding a scooter&#10;&#10;Description automatically generated">
            <a:extLst>
              <a:ext uri="{FF2B5EF4-FFF2-40B4-BE49-F238E27FC236}">
                <a16:creationId xmlns:a16="http://schemas.microsoft.com/office/drawing/2014/main" id="{06518A69-F648-1611-FECA-99BB585959B1}"/>
              </a:ext>
            </a:extLst>
          </p:cNvPr>
          <p:cNvPicPr>
            <a:picLocks noChangeAspect="1"/>
          </p:cNvPicPr>
          <p:nvPr/>
        </p:nvPicPr>
        <p:blipFill rotWithShape="1">
          <a:blip r:embed="rId5">
            <a:extLst>
              <a:ext uri="{28A0092B-C50C-407E-A947-70E740481C1C}">
                <a14:useLocalDpi xmlns:a14="http://schemas.microsoft.com/office/drawing/2010/main" val="0"/>
              </a:ext>
            </a:extLst>
          </a:blip>
          <a:srcRect l="26262"/>
          <a:stretch/>
        </p:blipFill>
        <p:spPr>
          <a:xfrm>
            <a:off x="8411623" y="3095819"/>
            <a:ext cx="3324192" cy="325131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955707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B84394-8BD7-418B-8E60-25D36AC4FEC4}"/>
              </a:ext>
            </a:extLst>
          </p:cNvPr>
          <p:cNvGrpSpPr/>
          <p:nvPr/>
        </p:nvGrpSpPr>
        <p:grpSpPr>
          <a:xfrm>
            <a:off x="4017242" y="13670"/>
            <a:ext cx="8174758" cy="6049935"/>
            <a:chOff x="4368424" y="67317"/>
            <a:chExt cx="8174758" cy="6049935"/>
          </a:xfrm>
        </p:grpSpPr>
        <p:pic>
          <p:nvPicPr>
            <p:cNvPr id="34" name="Picture 33" descr="An aerial view of a city&#10;&#10;Description automatically generated with medium confidence">
              <a:extLst>
                <a:ext uri="{FF2B5EF4-FFF2-40B4-BE49-F238E27FC236}">
                  <a16:creationId xmlns:a16="http://schemas.microsoft.com/office/drawing/2014/main" id="{F6B9A6A1-FD6A-43BD-A2F3-F84BC5F140F8}"/>
                </a:ext>
              </a:extLst>
            </p:cNvPr>
            <p:cNvPicPr>
              <a:picLocks noChangeAspect="1"/>
            </p:cNvPicPr>
            <p:nvPr/>
          </p:nvPicPr>
          <p:blipFill rotWithShape="1">
            <a:blip r:embed="rId3">
              <a:extLst>
                <a:ext uri="{28A0092B-C50C-407E-A947-70E740481C1C}">
                  <a14:useLocalDpi xmlns:a14="http://schemas.microsoft.com/office/drawing/2010/main" val="0"/>
                </a:ext>
              </a:extLst>
            </a:blip>
            <a:srcRect t="6230" r="-4" b="47663"/>
            <a:stretch/>
          </p:blipFill>
          <p:spPr>
            <a:xfrm>
              <a:off x="5457810" y="1379792"/>
              <a:ext cx="7085372" cy="4399617"/>
            </a:xfrm>
            <a:custGeom>
              <a:avLst/>
              <a:gdLst>
                <a:gd name="connsiteX0" fmla="*/ 0 w 7085372"/>
                <a:gd name="connsiteY0" fmla="*/ 0 h 4399617"/>
                <a:gd name="connsiteX1" fmla="*/ 7085372 w 7085372"/>
                <a:gd name="connsiteY1" fmla="*/ 0 h 4399617"/>
                <a:gd name="connsiteX2" fmla="*/ 7085372 w 7085372"/>
                <a:gd name="connsiteY2" fmla="*/ 4399617 h 4399617"/>
                <a:gd name="connsiteX3" fmla="*/ 0 w 7085372"/>
                <a:gd name="connsiteY3" fmla="*/ 4399617 h 4399617"/>
                <a:gd name="connsiteX4" fmla="*/ 0 w 7085372"/>
                <a:gd name="connsiteY4" fmla="*/ 2857054 h 4399617"/>
                <a:gd name="connsiteX5" fmla="*/ 652757 w 7085372"/>
                <a:gd name="connsiteY5" fmla="*/ 1529444 h 4399617"/>
                <a:gd name="connsiteX6" fmla="*/ 0 w 7085372"/>
                <a:gd name="connsiteY6" fmla="*/ 201835 h 439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5372" h="4399617">
                  <a:moveTo>
                    <a:pt x="0" y="0"/>
                  </a:moveTo>
                  <a:lnTo>
                    <a:pt x="7085372" y="0"/>
                  </a:lnTo>
                  <a:lnTo>
                    <a:pt x="7085372" y="4399617"/>
                  </a:lnTo>
                  <a:lnTo>
                    <a:pt x="0" y="4399617"/>
                  </a:lnTo>
                  <a:lnTo>
                    <a:pt x="0" y="2857054"/>
                  </a:lnTo>
                  <a:lnTo>
                    <a:pt x="652757" y="1529444"/>
                  </a:lnTo>
                  <a:lnTo>
                    <a:pt x="0" y="201835"/>
                  </a:lnTo>
                  <a:close/>
                </a:path>
              </a:pathLst>
            </a:custGeom>
          </p:spPr>
        </p:pic>
        <p:pic>
          <p:nvPicPr>
            <p:cNvPr id="27" name="Picture 26" descr="A board game on a table&#10;&#10;Description automatically generated">
              <a:extLst>
                <a:ext uri="{FF2B5EF4-FFF2-40B4-BE49-F238E27FC236}">
                  <a16:creationId xmlns:a16="http://schemas.microsoft.com/office/drawing/2014/main" id="{48117129-C7F1-45D6-A460-8E1CC6A16446}"/>
                </a:ext>
              </a:extLst>
            </p:cNvPr>
            <p:cNvPicPr>
              <a:picLocks noChangeAspect="1"/>
            </p:cNvPicPr>
            <p:nvPr/>
          </p:nvPicPr>
          <p:blipFill rotWithShape="1">
            <a:blip r:embed="rId4">
              <a:extLst>
                <a:ext uri="{28A0092B-C50C-407E-A947-70E740481C1C}">
                  <a14:useLocalDpi xmlns:a14="http://schemas.microsoft.com/office/drawing/2010/main" val="0"/>
                </a:ext>
              </a:extLst>
            </a:blip>
            <a:srcRect l="25027" t="19200" r="16112" b="50939"/>
            <a:stretch/>
          </p:blipFill>
          <p:spPr>
            <a:xfrm>
              <a:off x="4424603" y="67376"/>
              <a:ext cx="8118579" cy="1939716"/>
            </a:xfrm>
            <a:custGeom>
              <a:avLst/>
              <a:gdLst>
                <a:gd name="connsiteX0" fmla="*/ 0 w 8118579"/>
                <a:gd name="connsiteY0" fmla="*/ 0 h 2222921"/>
                <a:gd name="connsiteX1" fmla="*/ 8118579 w 8118579"/>
                <a:gd name="connsiteY1" fmla="*/ 0 h 2222921"/>
                <a:gd name="connsiteX2" fmla="*/ 8118579 w 8118579"/>
                <a:gd name="connsiteY2" fmla="*/ 2222921 h 2222921"/>
                <a:gd name="connsiteX3" fmla="*/ 1092961 w 8118579"/>
                <a:gd name="connsiteY3" fmla="*/ 2222921 h 2222921"/>
              </a:gdLst>
              <a:ahLst/>
              <a:cxnLst>
                <a:cxn ang="0">
                  <a:pos x="connsiteX0" y="connsiteY0"/>
                </a:cxn>
                <a:cxn ang="0">
                  <a:pos x="connsiteX1" y="connsiteY1"/>
                </a:cxn>
                <a:cxn ang="0">
                  <a:pos x="connsiteX2" y="connsiteY2"/>
                </a:cxn>
                <a:cxn ang="0">
                  <a:pos x="connsiteX3" y="connsiteY3"/>
                </a:cxn>
              </a:cxnLst>
              <a:rect l="l" t="t" r="r" b="b"/>
              <a:pathLst>
                <a:path w="8118579" h="2222921">
                  <a:moveTo>
                    <a:pt x="0" y="0"/>
                  </a:moveTo>
                  <a:lnTo>
                    <a:pt x="8118579" y="0"/>
                  </a:lnTo>
                  <a:lnTo>
                    <a:pt x="8118579" y="2222921"/>
                  </a:lnTo>
                  <a:lnTo>
                    <a:pt x="1092961" y="2222921"/>
                  </a:lnTo>
                  <a:close/>
                </a:path>
              </a:pathLst>
            </a:custGeom>
          </p:spPr>
        </p:pic>
        <p:pic>
          <p:nvPicPr>
            <p:cNvPr id="36" name="Picture 35">
              <a:extLst>
                <a:ext uri="{FF2B5EF4-FFF2-40B4-BE49-F238E27FC236}">
                  <a16:creationId xmlns:a16="http://schemas.microsoft.com/office/drawing/2014/main" id="{724407B9-C030-4F6E-A1B9-D18456550F00}"/>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t="34241" r="-4" b="24887"/>
            <a:stretch/>
          </p:blipFill>
          <p:spPr bwMode="auto">
            <a:xfrm>
              <a:off x="4368424" y="3998077"/>
              <a:ext cx="8174758" cy="2109151"/>
            </a:xfrm>
            <a:custGeom>
              <a:avLst/>
              <a:gdLst>
                <a:gd name="connsiteX0" fmla="*/ 1177315 w 8174758"/>
                <a:gd name="connsiteY0" fmla="*/ 0 h 2280226"/>
                <a:gd name="connsiteX1" fmla="*/ 8174758 w 8174758"/>
                <a:gd name="connsiteY1" fmla="*/ 0 h 2280226"/>
                <a:gd name="connsiteX2" fmla="*/ 8174758 w 8174758"/>
                <a:gd name="connsiteY2" fmla="*/ 2280226 h 2280226"/>
                <a:gd name="connsiteX3" fmla="*/ 0 w 8174758"/>
                <a:gd name="connsiteY3" fmla="*/ 2280226 h 2280226"/>
                <a:gd name="connsiteX4" fmla="*/ 0 w 8174758"/>
                <a:gd name="connsiteY4" fmla="*/ 2280225 h 2280226"/>
                <a:gd name="connsiteX5" fmla="*/ 56179 w 8174758"/>
                <a:gd name="connsiteY5" fmla="*/ 2280225 h 2280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174758" h="2280226">
                  <a:moveTo>
                    <a:pt x="1177315" y="0"/>
                  </a:moveTo>
                  <a:lnTo>
                    <a:pt x="8174758" y="0"/>
                  </a:lnTo>
                  <a:lnTo>
                    <a:pt x="8174758" y="2280226"/>
                  </a:lnTo>
                  <a:lnTo>
                    <a:pt x="0" y="2280226"/>
                  </a:lnTo>
                  <a:lnTo>
                    <a:pt x="0" y="2280225"/>
                  </a:lnTo>
                  <a:lnTo>
                    <a:pt x="56179" y="2280225"/>
                  </a:lnTo>
                  <a:close/>
                </a:path>
              </a:pathLst>
            </a:cu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Rectangle 17">
              <a:extLst>
                <a:ext uri="{FF2B5EF4-FFF2-40B4-BE49-F238E27FC236}">
                  <a16:creationId xmlns:a16="http://schemas.microsoft.com/office/drawing/2014/main" id="{31A7FBBE-E085-4308-BF8C-3472C973BC80}"/>
                </a:ext>
              </a:extLst>
            </p:cNvPr>
            <p:cNvSpPr/>
            <p:nvPr/>
          </p:nvSpPr>
          <p:spPr>
            <a:xfrm>
              <a:off x="4766667" y="67317"/>
              <a:ext cx="5486153" cy="6049935"/>
            </a:xfrm>
            <a:prstGeom prst="rect">
              <a:avLst/>
            </a:prstGeom>
            <a:gradFill flip="none" rotWithShape="1">
              <a:gsLst>
                <a:gs pos="100000">
                  <a:srgbClr val="000000">
                    <a:alpha val="46000"/>
                  </a:srgbClr>
                </a:gs>
                <a:gs pos="0">
                  <a:srgbClr val="000000">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sp>
        <p:nvSpPr>
          <p:cNvPr id="30" name="Freeform: Shape 29">
            <a:extLst>
              <a:ext uri="{FF2B5EF4-FFF2-40B4-BE49-F238E27FC236}">
                <a16:creationId xmlns:a16="http://schemas.microsoft.com/office/drawing/2014/main" id="{397842CA-DE21-4936-82C8-85343E47ECF9}"/>
              </a:ext>
            </a:extLst>
          </p:cNvPr>
          <p:cNvSpPr/>
          <p:nvPr/>
        </p:nvSpPr>
        <p:spPr>
          <a:xfrm>
            <a:off x="5161560" y="1953504"/>
            <a:ext cx="7089082" cy="129054"/>
          </a:xfrm>
          <a:custGeom>
            <a:avLst/>
            <a:gdLst>
              <a:gd name="connsiteX0" fmla="*/ 0 w 7089082"/>
              <a:gd name="connsiteY0" fmla="*/ 0 h 129054"/>
              <a:gd name="connsiteX1" fmla="*/ 7089082 w 7089082"/>
              <a:gd name="connsiteY1" fmla="*/ 0 h 129054"/>
              <a:gd name="connsiteX2" fmla="*/ 7089082 w 7089082"/>
              <a:gd name="connsiteY2" fmla="*/ 129054 h 129054"/>
              <a:gd name="connsiteX3" fmla="*/ 63453 w 7089082"/>
              <a:gd name="connsiteY3" fmla="*/ 129054 h 129054"/>
            </a:gdLst>
            <a:ahLst/>
            <a:cxnLst>
              <a:cxn ang="0">
                <a:pos x="connsiteX0" y="connsiteY0"/>
              </a:cxn>
              <a:cxn ang="0">
                <a:pos x="connsiteX1" y="connsiteY1"/>
              </a:cxn>
              <a:cxn ang="0">
                <a:pos x="connsiteX2" y="connsiteY2"/>
              </a:cxn>
              <a:cxn ang="0">
                <a:pos x="connsiteX3" y="connsiteY3"/>
              </a:cxn>
            </a:cxnLst>
            <a:rect l="l" t="t" r="r" b="b"/>
            <a:pathLst>
              <a:path w="7089082" h="129054">
                <a:moveTo>
                  <a:pt x="0" y="0"/>
                </a:moveTo>
                <a:lnTo>
                  <a:pt x="7089082" y="0"/>
                </a:lnTo>
                <a:lnTo>
                  <a:pt x="7089082" y="129054"/>
                </a:lnTo>
                <a:lnTo>
                  <a:pt x="63453" y="1290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grpSp>
        <p:nvGrpSpPr>
          <p:cNvPr id="5" name="Group 4">
            <a:extLst>
              <a:ext uri="{FF2B5EF4-FFF2-40B4-BE49-F238E27FC236}">
                <a16:creationId xmlns:a16="http://schemas.microsoft.com/office/drawing/2014/main" id="{87D1652C-9897-4622-84A1-B8355B4A1B90}"/>
              </a:ext>
            </a:extLst>
          </p:cNvPr>
          <p:cNvGrpSpPr/>
          <p:nvPr/>
        </p:nvGrpSpPr>
        <p:grpSpPr>
          <a:xfrm>
            <a:off x="-6265" y="0"/>
            <a:ext cx="5943601" cy="6071999"/>
            <a:chOff x="-6265" y="0"/>
            <a:chExt cx="5943601" cy="6071999"/>
          </a:xfrm>
          <a:solidFill>
            <a:schemeClr val="tx1"/>
          </a:solidFill>
        </p:grpSpPr>
        <p:sp>
          <p:nvSpPr>
            <p:cNvPr id="40" name="Freeform: Shape 39">
              <a:extLst>
                <a:ext uri="{FF2B5EF4-FFF2-40B4-BE49-F238E27FC236}">
                  <a16:creationId xmlns:a16="http://schemas.microsoft.com/office/drawing/2014/main" id="{D7695DAD-1F78-47D4-A7C8-D7E4AB3A8307}"/>
                </a:ext>
              </a:extLst>
            </p:cNvPr>
            <p:cNvSpPr/>
            <p:nvPr/>
          </p:nvSpPr>
          <p:spPr>
            <a:xfrm>
              <a:off x="-6264" y="0"/>
              <a:ext cx="5943600" cy="6049935"/>
            </a:xfrm>
            <a:custGeom>
              <a:avLst/>
              <a:gdLst>
                <a:gd name="connsiteX0" fmla="*/ 0 w 6116831"/>
                <a:gd name="connsiteY0" fmla="*/ 0 h 6858000"/>
                <a:gd name="connsiteX1" fmla="*/ 1655667 w 6116831"/>
                <a:gd name="connsiteY1" fmla="*/ 0 h 6858000"/>
                <a:gd name="connsiteX2" fmla="*/ 4345244 w 6116831"/>
                <a:gd name="connsiteY2" fmla="*/ 0 h 6858000"/>
                <a:gd name="connsiteX3" fmla="*/ 4430868 w 6116831"/>
                <a:gd name="connsiteY3" fmla="*/ 0 h 6858000"/>
                <a:gd name="connsiteX4" fmla="*/ 6116831 w 6116831"/>
                <a:gd name="connsiteY4" fmla="*/ 3429000 h 6858000"/>
                <a:gd name="connsiteX5" fmla="*/ 4430868 w 6116831"/>
                <a:gd name="connsiteY5" fmla="*/ 6858000 h 6858000"/>
                <a:gd name="connsiteX6" fmla="*/ 4345244 w 6116831"/>
                <a:gd name="connsiteY6" fmla="*/ 6858000 h 6858000"/>
                <a:gd name="connsiteX7" fmla="*/ 1655667 w 6116831"/>
                <a:gd name="connsiteY7" fmla="*/ 6858000 h 6858000"/>
                <a:gd name="connsiteX8" fmla="*/ 0 w 611683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6831" h="6858000">
                  <a:moveTo>
                    <a:pt x="0" y="0"/>
                  </a:moveTo>
                  <a:lnTo>
                    <a:pt x="1655667" y="0"/>
                  </a:lnTo>
                  <a:lnTo>
                    <a:pt x="4345244" y="0"/>
                  </a:lnTo>
                  <a:lnTo>
                    <a:pt x="4430868" y="0"/>
                  </a:lnTo>
                  <a:lnTo>
                    <a:pt x="6116831" y="3429000"/>
                  </a:lnTo>
                  <a:lnTo>
                    <a:pt x="4430868" y="6858000"/>
                  </a:lnTo>
                  <a:lnTo>
                    <a:pt x="4345244" y="6858000"/>
                  </a:lnTo>
                  <a:lnTo>
                    <a:pt x="1655667" y="6858000"/>
                  </a:lnTo>
                  <a:lnTo>
                    <a:pt x="0" y="6858000"/>
                  </a:lnTo>
                  <a:close/>
                </a:path>
              </a:pathLst>
            </a:custGeom>
            <a:solidFill>
              <a:schemeClr val="bg2"/>
            </a:solidFill>
            <a:ln>
              <a:noFill/>
            </a:ln>
            <a:effectLst>
              <a:outerShdw blurRad="787400" sx="103000" sy="103000" algn="ctr" rotWithShape="0">
                <a:prstClr val="black">
                  <a:alpha val="40000"/>
                </a:prstClr>
              </a:outerShdw>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Arial" panose="020B0604020202020204"/>
                <a:ea typeface="+mn-ea"/>
                <a:cs typeface="+mn-cs"/>
              </a:endParaRPr>
            </a:p>
          </p:txBody>
        </p:sp>
        <p:sp>
          <p:nvSpPr>
            <p:cNvPr id="41" name="Freeform: Shape 40">
              <a:extLst>
                <a:ext uri="{FF2B5EF4-FFF2-40B4-BE49-F238E27FC236}">
                  <a16:creationId xmlns:a16="http://schemas.microsoft.com/office/drawing/2014/main" id="{38C65B96-1637-40A6-976F-EE743156972A}"/>
                </a:ext>
              </a:extLst>
            </p:cNvPr>
            <p:cNvSpPr/>
            <p:nvPr/>
          </p:nvSpPr>
          <p:spPr>
            <a:xfrm>
              <a:off x="-6265" y="22063"/>
              <a:ext cx="5261659" cy="6049936"/>
            </a:xfrm>
            <a:custGeom>
              <a:avLst/>
              <a:gdLst>
                <a:gd name="connsiteX0" fmla="*/ 0 w 6116831"/>
                <a:gd name="connsiteY0" fmla="*/ 0 h 6858000"/>
                <a:gd name="connsiteX1" fmla="*/ 1655667 w 6116831"/>
                <a:gd name="connsiteY1" fmla="*/ 0 h 6858000"/>
                <a:gd name="connsiteX2" fmla="*/ 4345244 w 6116831"/>
                <a:gd name="connsiteY2" fmla="*/ 0 h 6858000"/>
                <a:gd name="connsiteX3" fmla="*/ 4430868 w 6116831"/>
                <a:gd name="connsiteY3" fmla="*/ 0 h 6858000"/>
                <a:gd name="connsiteX4" fmla="*/ 6116831 w 6116831"/>
                <a:gd name="connsiteY4" fmla="*/ 3429000 h 6858000"/>
                <a:gd name="connsiteX5" fmla="*/ 4430868 w 6116831"/>
                <a:gd name="connsiteY5" fmla="*/ 6858000 h 6858000"/>
                <a:gd name="connsiteX6" fmla="*/ 4345244 w 6116831"/>
                <a:gd name="connsiteY6" fmla="*/ 6858000 h 6858000"/>
                <a:gd name="connsiteX7" fmla="*/ 1655667 w 6116831"/>
                <a:gd name="connsiteY7" fmla="*/ 6858000 h 6858000"/>
                <a:gd name="connsiteX8" fmla="*/ 0 w 6116831"/>
                <a:gd name="connsiteY8" fmla="*/ 6858000 h 6858000"/>
                <a:gd name="connsiteX0" fmla="*/ 684286 w 6116831"/>
                <a:gd name="connsiteY0" fmla="*/ 0 h 6864055"/>
                <a:gd name="connsiteX1" fmla="*/ 1655667 w 6116831"/>
                <a:gd name="connsiteY1" fmla="*/ 6055 h 6864055"/>
                <a:gd name="connsiteX2" fmla="*/ 4345244 w 6116831"/>
                <a:gd name="connsiteY2" fmla="*/ 6055 h 6864055"/>
                <a:gd name="connsiteX3" fmla="*/ 4430868 w 6116831"/>
                <a:gd name="connsiteY3" fmla="*/ 6055 h 6864055"/>
                <a:gd name="connsiteX4" fmla="*/ 6116831 w 6116831"/>
                <a:gd name="connsiteY4" fmla="*/ 3435055 h 6864055"/>
                <a:gd name="connsiteX5" fmla="*/ 4430868 w 6116831"/>
                <a:gd name="connsiteY5" fmla="*/ 6864055 h 6864055"/>
                <a:gd name="connsiteX6" fmla="*/ 4345244 w 6116831"/>
                <a:gd name="connsiteY6" fmla="*/ 6864055 h 6864055"/>
                <a:gd name="connsiteX7" fmla="*/ 1655667 w 6116831"/>
                <a:gd name="connsiteY7" fmla="*/ 6864055 h 6864055"/>
                <a:gd name="connsiteX8" fmla="*/ 0 w 6116831"/>
                <a:gd name="connsiteY8" fmla="*/ 6864055 h 6864055"/>
                <a:gd name="connsiteX9" fmla="*/ 684286 w 6116831"/>
                <a:gd name="connsiteY9" fmla="*/ 0 h 6864055"/>
                <a:gd name="connsiteX0" fmla="*/ 18167 w 5450712"/>
                <a:gd name="connsiteY0" fmla="*/ 0 h 6882222"/>
                <a:gd name="connsiteX1" fmla="*/ 989548 w 5450712"/>
                <a:gd name="connsiteY1" fmla="*/ 6055 h 6882222"/>
                <a:gd name="connsiteX2" fmla="*/ 3679125 w 5450712"/>
                <a:gd name="connsiteY2" fmla="*/ 6055 h 6882222"/>
                <a:gd name="connsiteX3" fmla="*/ 3764749 w 5450712"/>
                <a:gd name="connsiteY3" fmla="*/ 6055 h 6882222"/>
                <a:gd name="connsiteX4" fmla="*/ 5450712 w 5450712"/>
                <a:gd name="connsiteY4" fmla="*/ 3435055 h 6882222"/>
                <a:gd name="connsiteX5" fmla="*/ 3764749 w 5450712"/>
                <a:gd name="connsiteY5" fmla="*/ 6864055 h 6882222"/>
                <a:gd name="connsiteX6" fmla="*/ 3679125 w 5450712"/>
                <a:gd name="connsiteY6" fmla="*/ 6864055 h 6882222"/>
                <a:gd name="connsiteX7" fmla="*/ 989548 w 5450712"/>
                <a:gd name="connsiteY7" fmla="*/ 6864055 h 6882222"/>
                <a:gd name="connsiteX8" fmla="*/ 0 w 5450712"/>
                <a:gd name="connsiteY8" fmla="*/ 6882222 h 6882222"/>
                <a:gd name="connsiteX9" fmla="*/ 18167 w 5450712"/>
                <a:gd name="connsiteY9" fmla="*/ 0 h 68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0712" h="6882222">
                  <a:moveTo>
                    <a:pt x="18167" y="0"/>
                  </a:moveTo>
                  <a:lnTo>
                    <a:pt x="989548" y="6055"/>
                  </a:lnTo>
                  <a:lnTo>
                    <a:pt x="3679125" y="6055"/>
                  </a:lnTo>
                  <a:lnTo>
                    <a:pt x="3764749" y="6055"/>
                  </a:lnTo>
                  <a:lnTo>
                    <a:pt x="5450712" y="3435055"/>
                  </a:lnTo>
                  <a:lnTo>
                    <a:pt x="3764749" y="6864055"/>
                  </a:lnTo>
                  <a:lnTo>
                    <a:pt x="3679125" y="6864055"/>
                  </a:lnTo>
                  <a:lnTo>
                    <a:pt x="989548" y="6864055"/>
                  </a:lnTo>
                  <a:lnTo>
                    <a:pt x="0" y="6882222"/>
                  </a:lnTo>
                  <a:cubicBezTo>
                    <a:pt x="0" y="4596222"/>
                    <a:pt x="18167" y="2286000"/>
                    <a:pt x="18167"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8F7F1DF7-CF69-499C-946B-69ECC1AC70B4}"/>
              </a:ext>
            </a:extLst>
          </p:cNvPr>
          <p:cNvSpPr>
            <a:spLocks noGrp="1"/>
          </p:cNvSpPr>
          <p:nvPr>
            <p:ph type="title"/>
          </p:nvPr>
        </p:nvSpPr>
        <p:spPr>
          <a:xfrm>
            <a:off x="581892" y="827315"/>
            <a:ext cx="4353446" cy="2144485"/>
          </a:xfrm>
        </p:spPr>
        <p:txBody>
          <a:bodyPr>
            <a:normAutofit fontScale="90000"/>
          </a:bodyPr>
          <a:lstStyle/>
          <a:p>
            <a:r>
              <a:rPr lang="en-US" sz="4400" kern="1200" dirty="0">
                <a:solidFill>
                  <a:srgbClr val="FFFFFF"/>
                </a:solidFill>
                <a:latin typeface="+mj-lt"/>
                <a:ea typeface="+mj-ea"/>
                <a:cs typeface="+mj-cs"/>
              </a:rPr>
              <a:t>Notable practices: RELATIONSHIP BUILDING</a:t>
            </a:r>
            <a:endParaRPr lang="en-US" sz="4400" dirty="0"/>
          </a:p>
        </p:txBody>
      </p:sp>
      <p:sp>
        <p:nvSpPr>
          <p:cNvPr id="20" name="Content Placeholder 4">
            <a:extLst>
              <a:ext uri="{FF2B5EF4-FFF2-40B4-BE49-F238E27FC236}">
                <a16:creationId xmlns:a16="http://schemas.microsoft.com/office/drawing/2014/main" id="{8B8356EE-CA66-4831-8E94-01AAAE142EBF}"/>
              </a:ext>
            </a:extLst>
          </p:cNvPr>
          <p:cNvSpPr txBox="1">
            <a:spLocks/>
          </p:cNvSpPr>
          <p:nvPr/>
        </p:nvSpPr>
        <p:spPr>
          <a:xfrm>
            <a:off x="568325" y="3214688"/>
            <a:ext cx="3856361" cy="2694849"/>
          </a:xfrm>
          <a:prstGeom prst="rect">
            <a:avLst/>
          </a:prstGeom>
        </p:spPr>
        <p:txBody>
          <a:bodyPr>
            <a:normAutofit/>
          </a:bodyPr>
          <a:lstStyle>
            <a:lvl1pPr marL="228600" indent="-228600" algn="l" defTabSz="914400" rtl="0" eaLnBrk="1" latinLnBrk="0" hangingPunct="1">
              <a:lnSpc>
                <a:spcPct val="100000"/>
              </a:lnSpc>
              <a:spcBef>
                <a:spcPts val="1200"/>
              </a:spcBef>
              <a:buClr>
                <a:schemeClr val="accent3"/>
              </a:buClr>
              <a:buFont typeface="Trebuchet MS" panose="020B0603020202020204" pitchFamily="34" charset="0"/>
              <a:buChar char="»"/>
              <a:defRPr sz="2400" kern="1200">
                <a:solidFill>
                  <a:schemeClr val="tx2"/>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1200"/>
              </a:spcBef>
              <a:buClr>
                <a:schemeClr val="accent3"/>
              </a:buClr>
              <a:buFont typeface="Trebuchet MS" panose="020B0603020202020204" pitchFamily="34" charset="0"/>
              <a:buChar char="»"/>
              <a:defRPr sz="2000" kern="1200">
                <a:solidFill>
                  <a:schemeClr val="tx2"/>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1200"/>
              </a:spcBef>
              <a:buClr>
                <a:schemeClr val="accent3"/>
              </a:buClr>
              <a:buFont typeface="Trebuchet MS" panose="020B0603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1200"/>
              </a:spcBef>
              <a:buClr>
                <a:schemeClr val="accent3"/>
              </a:buClr>
              <a:buFont typeface="Trebuchet MS" panose="020B0603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1200"/>
              </a:spcBef>
              <a:buClr>
                <a:schemeClr val="accent3"/>
              </a:buClr>
              <a:buFont typeface="Trebuchet MS" panose="020B0603020202020204" pitchFamily="34" charset="0"/>
              <a:buChar char="»"/>
              <a:defRPr sz="1800" kern="1200">
                <a:solidFill>
                  <a:schemeClr val="tx2"/>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1300"/>
              </a:spcBef>
              <a:spcAft>
                <a:spcPts val="0"/>
              </a:spcAft>
              <a:buClr>
                <a:srgbClr val="D39130"/>
              </a:buClr>
              <a:buSzTx/>
              <a:buFont typeface="Trebuchet MS" panose="020B0603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Continuous engagement with development community &amp; local governments</a:t>
            </a:r>
          </a:p>
          <a:p>
            <a:pPr marL="228600" marR="0" lvl="0" indent="-228600" algn="l" defTabSz="914400" rtl="0" eaLnBrk="1" fontAlgn="auto" latinLnBrk="0" hangingPunct="1">
              <a:lnSpc>
                <a:spcPct val="100000"/>
              </a:lnSpc>
              <a:spcBef>
                <a:spcPts val="1300"/>
              </a:spcBef>
              <a:spcAft>
                <a:spcPts val="0"/>
              </a:spcAft>
              <a:buClr>
                <a:srgbClr val="D39130"/>
              </a:buClr>
              <a:buSzTx/>
              <a:buFont typeface="Trebuchet MS" panose="020B0603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Regional transportation strategy, study, and methodology</a:t>
            </a:r>
          </a:p>
          <a:p>
            <a:pPr marL="228600" marR="0" lvl="0" indent="-228600" algn="l" defTabSz="914400" rtl="0" eaLnBrk="1" fontAlgn="auto" latinLnBrk="0" hangingPunct="1">
              <a:lnSpc>
                <a:spcPct val="100000"/>
              </a:lnSpc>
              <a:spcBef>
                <a:spcPts val="1300"/>
              </a:spcBef>
              <a:spcAft>
                <a:spcPts val="0"/>
              </a:spcAft>
              <a:buClr>
                <a:srgbClr val="D39130"/>
              </a:buClr>
              <a:buSzTx/>
              <a:buFont typeface="Trebuchet MS" panose="020B0603020202020204" pitchFamily="34" charset="0"/>
              <a:buChar char="»"/>
              <a:tabLst/>
              <a:defRPr/>
            </a:pPr>
            <a:r>
              <a:rPr kumimoji="0" lang="en-US" sz="2000" b="0" i="0" u="none" strike="noStrike" kern="1200" cap="none" spc="0" normalizeH="0" baseline="0" noProof="0" dirty="0">
                <a:ln>
                  <a:noFill/>
                </a:ln>
                <a:solidFill>
                  <a:srgbClr val="FEFFFF"/>
                </a:solidFill>
                <a:effectLst/>
                <a:uLnTx/>
                <a:uFillTx/>
                <a:latin typeface="Arial" panose="020B0604020202020204"/>
                <a:ea typeface="+mn-ea"/>
                <a:cs typeface="Arial" panose="020B0604020202020204" pitchFamily="34" charset="0"/>
              </a:rPr>
              <a:t>Context-based planning</a:t>
            </a:r>
          </a:p>
          <a:p>
            <a:pPr marL="228600" marR="0" lvl="0" indent="-228600" algn="l" defTabSz="914400" rtl="0" eaLnBrk="1" fontAlgn="auto" latinLnBrk="0" hangingPunct="1">
              <a:lnSpc>
                <a:spcPct val="100000"/>
              </a:lnSpc>
              <a:spcBef>
                <a:spcPts val="1300"/>
              </a:spcBef>
              <a:spcAft>
                <a:spcPts val="0"/>
              </a:spcAft>
              <a:buClr>
                <a:srgbClr val="D39130"/>
              </a:buClr>
              <a:buSzTx/>
              <a:buFont typeface="Trebuchet MS" panose="020B0603020202020204" pitchFamily="34" charset="0"/>
              <a:buChar char="»"/>
              <a:tabLst/>
              <a:defRPr/>
            </a:pPr>
            <a:endParaRPr kumimoji="0" lang="en-US" sz="2400" b="0"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32" name="Freeform: Shape 31">
            <a:extLst>
              <a:ext uri="{FF2B5EF4-FFF2-40B4-BE49-F238E27FC236}">
                <a16:creationId xmlns:a16="http://schemas.microsoft.com/office/drawing/2014/main" id="{46922787-D0AD-419F-9F97-4B3D45EBBBAB}"/>
              </a:ext>
            </a:extLst>
          </p:cNvPr>
          <p:cNvSpPr/>
          <p:nvPr/>
        </p:nvSpPr>
        <p:spPr>
          <a:xfrm>
            <a:off x="5367990" y="3948780"/>
            <a:ext cx="6857878" cy="129054"/>
          </a:xfrm>
          <a:custGeom>
            <a:avLst/>
            <a:gdLst>
              <a:gd name="connsiteX0" fmla="*/ 63453 w 7029168"/>
              <a:gd name="connsiteY0" fmla="*/ 0 h 129054"/>
              <a:gd name="connsiteX1" fmla="*/ 7029168 w 7029168"/>
              <a:gd name="connsiteY1" fmla="*/ 0 h 129054"/>
              <a:gd name="connsiteX2" fmla="*/ 7029168 w 7029168"/>
              <a:gd name="connsiteY2" fmla="*/ 129054 h 129054"/>
              <a:gd name="connsiteX3" fmla="*/ 0 w 7029168"/>
              <a:gd name="connsiteY3" fmla="*/ 129054 h 129054"/>
            </a:gdLst>
            <a:ahLst/>
            <a:cxnLst>
              <a:cxn ang="0">
                <a:pos x="connsiteX0" y="connsiteY0"/>
              </a:cxn>
              <a:cxn ang="0">
                <a:pos x="connsiteX1" y="connsiteY1"/>
              </a:cxn>
              <a:cxn ang="0">
                <a:pos x="connsiteX2" y="connsiteY2"/>
              </a:cxn>
              <a:cxn ang="0">
                <a:pos x="connsiteX3" y="connsiteY3"/>
              </a:cxn>
            </a:cxnLst>
            <a:rect l="l" t="t" r="r" b="b"/>
            <a:pathLst>
              <a:path w="7029168" h="129054">
                <a:moveTo>
                  <a:pt x="63453" y="0"/>
                </a:moveTo>
                <a:lnTo>
                  <a:pt x="7029168" y="0"/>
                </a:lnTo>
                <a:lnTo>
                  <a:pt x="7029168" y="129054"/>
                </a:lnTo>
                <a:lnTo>
                  <a:pt x="0" y="1290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11825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44EDDD2-002D-4990-BECE-38B2E9690EE9}"/>
              </a:ext>
            </a:extLst>
          </p:cNvPr>
          <p:cNvGrpSpPr/>
          <p:nvPr/>
        </p:nvGrpSpPr>
        <p:grpSpPr>
          <a:xfrm>
            <a:off x="-6265" y="0"/>
            <a:ext cx="5943601" cy="6071999"/>
            <a:chOff x="-6265" y="0"/>
            <a:chExt cx="5943601" cy="6071999"/>
          </a:xfrm>
          <a:solidFill>
            <a:schemeClr val="bg2"/>
          </a:solidFill>
        </p:grpSpPr>
        <p:sp>
          <p:nvSpPr>
            <p:cNvPr id="13" name="Freeform: Shape 12">
              <a:extLst>
                <a:ext uri="{FF2B5EF4-FFF2-40B4-BE49-F238E27FC236}">
                  <a16:creationId xmlns:a16="http://schemas.microsoft.com/office/drawing/2014/main" id="{3268B93E-3073-4206-B209-11C28344D179}"/>
                </a:ext>
              </a:extLst>
            </p:cNvPr>
            <p:cNvSpPr/>
            <p:nvPr/>
          </p:nvSpPr>
          <p:spPr>
            <a:xfrm>
              <a:off x="-6264" y="0"/>
              <a:ext cx="5943600" cy="6049935"/>
            </a:xfrm>
            <a:custGeom>
              <a:avLst/>
              <a:gdLst>
                <a:gd name="connsiteX0" fmla="*/ 0 w 6116831"/>
                <a:gd name="connsiteY0" fmla="*/ 0 h 6858000"/>
                <a:gd name="connsiteX1" fmla="*/ 1655667 w 6116831"/>
                <a:gd name="connsiteY1" fmla="*/ 0 h 6858000"/>
                <a:gd name="connsiteX2" fmla="*/ 4345244 w 6116831"/>
                <a:gd name="connsiteY2" fmla="*/ 0 h 6858000"/>
                <a:gd name="connsiteX3" fmla="*/ 4430868 w 6116831"/>
                <a:gd name="connsiteY3" fmla="*/ 0 h 6858000"/>
                <a:gd name="connsiteX4" fmla="*/ 6116831 w 6116831"/>
                <a:gd name="connsiteY4" fmla="*/ 3429000 h 6858000"/>
                <a:gd name="connsiteX5" fmla="*/ 4430868 w 6116831"/>
                <a:gd name="connsiteY5" fmla="*/ 6858000 h 6858000"/>
                <a:gd name="connsiteX6" fmla="*/ 4345244 w 6116831"/>
                <a:gd name="connsiteY6" fmla="*/ 6858000 h 6858000"/>
                <a:gd name="connsiteX7" fmla="*/ 1655667 w 6116831"/>
                <a:gd name="connsiteY7" fmla="*/ 6858000 h 6858000"/>
                <a:gd name="connsiteX8" fmla="*/ 0 w 6116831"/>
                <a:gd name="connsiteY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16831" h="6858000">
                  <a:moveTo>
                    <a:pt x="0" y="0"/>
                  </a:moveTo>
                  <a:lnTo>
                    <a:pt x="1655667" y="0"/>
                  </a:lnTo>
                  <a:lnTo>
                    <a:pt x="4345244" y="0"/>
                  </a:lnTo>
                  <a:lnTo>
                    <a:pt x="4430868" y="0"/>
                  </a:lnTo>
                  <a:lnTo>
                    <a:pt x="6116831" y="3429000"/>
                  </a:lnTo>
                  <a:lnTo>
                    <a:pt x="4430868" y="6858000"/>
                  </a:lnTo>
                  <a:lnTo>
                    <a:pt x="4345244" y="6858000"/>
                  </a:lnTo>
                  <a:lnTo>
                    <a:pt x="1655667" y="6858000"/>
                  </a:lnTo>
                  <a:lnTo>
                    <a:pt x="0" y="6858000"/>
                  </a:lnTo>
                  <a:close/>
                </a:path>
              </a:pathLst>
            </a:custGeom>
            <a:grpFill/>
            <a:ln>
              <a:noFill/>
            </a:ln>
            <a:effectLst>
              <a:outerShdw blurRad="787400" sx="103000" sy="103000" algn="ctr" rotWithShape="0">
                <a:prstClr val="black">
                  <a:alpha val="40000"/>
                </a:prstClr>
              </a:outerShdw>
            </a:effectLst>
          </p:spPr>
          <p:style>
            <a:lnRef idx="2">
              <a:schemeClr val="accent1">
                <a:shade val="50000"/>
              </a:schemeClr>
            </a:lnRef>
            <a:fillRef idx="1001">
              <a:schemeClr val="dk2"/>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6C9C627F-35C5-41EF-A3CE-81C17BC59204}"/>
                </a:ext>
              </a:extLst>
            </p:cNvPr>
            <p:cNvSpPr/>
            <p:nvPr/>
          </p:nvSpPr>
          <p:spPr>
            <a:xfrm>
              <a:off x="-6265" y="22063"/>
              <a:ext cx="5261659" cy="6049936"/>
            </a:xfrm>
            <a:custGeom>
              <a:avLst/>
              <a:gdLst>
                <a:gd name="connsiteX0" fmla="*/ 0 w 6116831"/>
                <a:gd name="connsiteY0" fmla="*/ 0 h 6858000"/>
                <a:gd name="connsiteX1" fmla="*/ 1655667 w 6116831"/>
                <a:gd name="connsiteY1" fmla="*/ 0 h 6858000"/>
                <a:gd name="connsiteX2" fmla="*/ 4345244 w 6116831"/>
                <a:gd name="connsiteY2" fmla="*/ 0 h 6858000"/>
                <a:gd name="connsiteX3" fmla="*/ 4430868 w 6116831"/>
                <a:gd name="connsiteY3" fmla="*/ 0 h 6858000"/>
                <a:gd name="connsiteX4" fmla="*/ 6116831 w 6116831"/>
                <a:gd name="connsiteY4" fmla="*/ 3429000 h 6858000"/>
                <a:gd name="connsiteX5" fmla="*/ 4430868 w 6116831"/>
                <a:gd name="connsiteY5" fmla="*/ 6858000 h 6858000"/>
                <a:gd name="connsiteX6" fmla="*/ 4345244 w 6116831"/>
                <a:gd name="connsiteY6" fmla="*/ 6858000 h 6858000"/>
                <a:gd name="connsiteX7" fmla="*/ 1655667 w 6116831"/>
                <a:gd name="connsiteY7" fmla="*/ 6858000 h 6858000"/>
                <a:gd name="connsiteX8" fmla="*/ 0 w 6116831"/>
                <a:gd name="connsiteY8" fmla="*/ 6858000 h 6858000"/>
                <a:gd name="connsiteX0" fmla="*/ 684286 w 6116831"/>
                <a:gd name="connsiteY0" fmla="*/ 0 h 6864055"/>
                <a:gd name="connsiteX1" fmla="*/ 1655667 w 6116831"/>
                <a:gd name="connsiteY1" fmla="*/ 6055 h 6864055"/>
                <a:gd name="connsiteX2" fmla="*/ 4345244 w 6116831"/>
                <a:gd name="connsiteY2" fmla="*/ 6055 h 6864055"/>
                <a:gd name="connsiteX3" fmla="*/ 4430868 w 6116831"/>
                <a:gd name="connsiteY3" fmla="*/ 6055 h 6864055"/>
                <a:gd name="connsiteX4" fmla="*/ 6116831 w 6116831"/>
                <a:gd name="connsiteY4" fmla="*/ 3435055 h 6864055"/>
                <a:gd name="connsiteX5" fmla="*/ 4430868 w 6116831"/>
                <a:gd name="connsiteY5" fmla="*/ 6864055 h 6864055"/>
                <a:gd name="connsiteX6" fmla="*/ 4345244 w 6116831"/>
                <a:gd name="connsiteY6" fmla="*/ 6864055 h 6864055"/>
                <a:gd name="connsiteX7" fmla="*/ 1655667 w 6116831"/>
                <a:gd name="connsiteY7" fmla="*/ 6864055 h 6864055"/>
                <a:gd name="connsiteX8" fmla="*/ 0 w 6116831"/>
                <a:gd name="connsiteY8" fmla="*/ 6864055 h 6864055"/>
                <a:gd name="connsiteX9" fmla="*/ 684286 w 6116831"/>
                <a:gd name="connsiteY9" fmla="*/ 0 h 6864055"/>
                <a:gd name="connsiteX0" fmla="*/ 18167 w 5450712"/>
                <a:gd name="connsiteY0" fmla="*/ 0 h 6882222"/>
                <a:gd name="connsiteX1" fmla="*/ 989548 w 5450712"/>
                <a:gd name="connsiteY1" fmla="*/ 6055 h 6882222"/>
                <a:gd name="connsiteX2" fmla="*/ 3679125 w 5450712"/>
                <a:gd name="connsiteY2" fmla="*/ 6055 h 6882222"/>
                <a:gd name="connsiteX3" fmla="*/ 3764749 w 5450712"/>
                <a:gd name="connsiteY3" fmla="*/ 6055 h 6882222"/>
                <a:gd name="connsiteX4" fmla="*/ 5450712 w 5450712"/>
                <a:gd name="connsiteY4" fmla="*/ 3435055 h 6882222"/>
                <a:gd name="connsiteX5" fmla="*/ 3764749 w 5450712"/>
                <a:gd name="connsiteY5" fmla="*/ 6864055 h 6882222"/>
                <a:gd name="connsiteX6" fmla="*/ 3679125 w 5450712"/>
                <a:gd name="connsiteY6" fmla="*/ 6864055 h 6882222"/>
                <a:gd name="connsiteX7" fmla="*/ 989548 w 5450712"/>
                <a:gd name="connsiteY7" fmla="*/ 6864055 h 6882222"/>
                <a:gd name="connsiteX8" fmla="*/ 0 w 5450712"/>
                <a:gd name="connsiteY8" fmla="*/ 6882222 h 6882222"/>
                <a:gd name="connsiteX9" fmla="*/ 18167 w 5450712"/>
                <a:gd name="connsiteY9" fmla="*/ 0 h 6882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450712" h="6882222">
                  <a:moveTo>
                    <a:pt x="18167" y="0"/>
                  </a:moveTo>
                  <a:lnTo>
                    <a:pt x="989548" y="6055"/>
                  </a:lnTo>
                  <a:lnTo>
                    <a:pt x="3679125" y="6055"/>
                  </a:lnTo>
                  <a:lnTo>
                    <a:pt x="3764749" y="6055"/>
                  </a:lnTo>
                  <a:lnTo>
                    <a:pt x="5450712" y="3435055"/>
                  </a:lnTo>
                  <a:lnTo>
                    <a:pt x="3764749" y="6864055"/>
                  </a:lnTo>
                  <a:lnTo>
                    <a:pt x="3679125" y="6864055"/>
                  </a:lnTo>
                  <a:lnTo>
                    <a:pt x="989548" y="6864055"/>
                  </a:lnTo>
                  <a:lnTo>
                    <a:pt x="0" y="6882222"/>
                  </a:lnTo>
                  <a:cubicBezTo>
                    <a:pt x="0" y="4596222"/>
                    <a:pt x="18167" y="2286000"/>
                    <a:pt x="181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84848"/>
                </a:solidFill>
                <a:effectLst/>
                <a:uLnTx/>
                <a:uFillTx/>
                <a:latin typeface="Arial" panose="020B0604020202020204"/>
                <a:ea typeface="+mn-ea"/>
                <a:cs typeface="+mn-cs"/>
              </a:endParaRPr>
            </a:p>
          </p:txBody>
        </p:sp>
      </p:grpSp>
      <p:sp>
        <p:nvSpPr>
          <p:cNvPr id="2" name="Title 1">
            <a:extLst>
              <a:ext uri="{FF2B5EF4-FFF2-40B4-BE49-F238E27FC236}">
                <a16:creationId xmlns:a16="http://schemas.microsoft.com/office/drawing/2014/main" id="{AFED0F27-DF01-4714-8515-1682A55DDCB5}"/>
              </a:ext>
            </a:extLst>
          </p:cNvPr>
          <p:cNvSpPr>
            <a:spLocks noGrp="1"/>
          </p:cNvSpPr>
          <p:nvPr>
            <p:ph type="title"/>
          </p:nvPr>
        </p:nvSpPr>
        <p:spPr>
          <a:xfrm>
            <a:off x="380121" y="418065"/>
            <a:ext cx="4501415" cy="1325563"/>
          </a:xfrm>
        </p:spPr>
        <p:txBody>
          <a:bodyPr>
            <a:normAutofit/>
          </a:bodyPr>
          <a:lstStyle/>
          <a:p>
            <a:r>
              <a:rPr lang="en-US" sz="4400" dirty="0">
                <a:solidFill>
                  <a:schemeClr val="bg1"/>
                </a:solidFill>
              </a:rPr>
              <a:t>Resources</a:t>
            </a:r>
          </a:p>
        </p:txBody>
      </p:sp>
      <p:sp>
        <p:nvSpPr>
          <p:cNvPr id="5" name="Content Placeholder 4">
            <a:extLst>
              <a:ext uri="{FF2B5EF4-FFF2-40B4-BE49-F238E27FC236}">
                <a16:creationId xmlns:a16="http://schemas.microsoft.com/office/drawing/2014/main" id="{6AF01018-EE78-4328-8030-92AA7D946771}"/>
              </a:ext>
            </a:extLst>
          </p:cNvPr>
          <p:cNvSpPr>
            <a:spLocks noGrp="1"/>
          </p:cNvSpPr>
          <p:nvPr>
            <p:ph idx="1"/>
          </p:nvPr>
        </p:nvSpPr>
        <p:spPr>
          <a:xfrm>
            <a:off x="286752" y="1853171"/>
            <a:ext cx="4241532" cy="4196764"/>
          </a:xfrm>
        </p:spPr>
        <p:txBody>
          <a:bodyPr>
            <a:normAutofit/>
          </a:bodyPr>
          <a:lstStyle/>
          <a:p>
            <a:pPr>
              <a:spcBef>
                <a:spcPts val="1300"/>
              </a:spcBef>
            </a:pPr>
            <a:r>
              <a:rPr lang="en-US" sz="2000" dirty="0">
                <a:solidFill>
                  <a:schemeClr val="bg1"/>
                </a:solidFill>
              </a:rPr>
              <a:t>A Resource Guide for </a:t>
            </a:r>
            <a:br>
              <a:rPr lang="en-US" sz="2000" dirty="0">
                <a:solidFill>
                  <a:schemeClr val="bg1"/>
                </a:solidFill>
              </a:rPr>
            </a:br>
            <a:r>
              <a:rPr lang="en-US" sz="2000" dirty="0">
                <a:solidFill>
                  <a:schemeClr val="bg1"/>
                </a:solidFill>
              </a:rPr>
              <a:t>Local Governments</a:t>
            </a:r>
          </a:p>
          <a:p>
            <a:pPr>
              <a:spcBef>
                <a:spcPts val="1300"/>
              </a:spcBef>
            </a:pPr>
            <a:r>
              <a:rPr lang="en-US" sz="2000" dirty="0">
                <a:solidFill>
                  <a:schemeClr val="bg1"/>
                </a:solidFill>
              </a:rPr>
              <a:t>Community Planning Subject Briefs</a:t>
            </a:r>
          </a:p>
          <a:p>
            <a:pPr>
              <a:spcBef>
                <a:spcPts val="1300"/>
              </a:spcBef>
            </a:pPr>
            <a:r>
              <a:rPr lang="en-US" sz="2000" dirty="0">
                <a:solidFill>
                  <a:schemeClr val="bg1"/>
                </a:solidFill>
              </a:rPr>
              <a:t>Streamline FDOT’s comprehensive plan review process</a:t>
            </a:r>
          </a:p>
        </p:txBody>
      </p:sp>
      <p:pic>
        <p:nvPicPr>
          <p:cNvPr id="6" name="Picture 5">
            <a:extLst>
              <a:ext uri="{FF2B5EF4-FFF2-40B4-BE49-F238E27FC236}">
                <a16:creationId xmlns:a16="http://schemas.microsoft.com/office/drawing/2014/main" id="{53406BF8-9008-4CDA-9B6F-CC078932910C}"/>
              </a:ext>
            </a:extLst>
          </p:cNvPr>
          <p:cNvPicPr>
            <a:picLocks noChangeAspect="1"/>
          </p:cNvPicPr>
          <p:nvPr/>
        </p:nvPicPr>
        <p:blipFill>
          <a:blip r:embed="rId3"/>
          <a:stretch>
            <a:fillRect/>
          </a:stretch>
        </p:blipFill>
        <p:spPr>
          <a:xfrm>
            <a:off x="6709282" y="147193"/>
            <a:ext cx="4473862" cy="579967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403220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41B39D1-84F4-4610-ADBE-CE3AA264A079}"/>
              </a:ext>
            </a:extLst>
          </p:cNvPr>
          <p:cNvGrpSpPr/>
          <p:nvPr/>
        </p:nvGrpSpPr>
        <p:grpSpPr>
          <a:xfrm>
            <a:off x="4794830" y="1124115"/>
            <a:ext cx="7294615" cy="3989907"/>
            <a:chOff x="4794830" y="1124115"/>
            <a:chExt cx="7294615" cy="3989907"/>
          </a:xfrm>
        </p:grpSpPr>
        <p:grpSp>
          <p:nvGrpSpPr>
            <p:cNvPr id="4" name="Group 3">
              <a:extLst>
                <a:ext uri="{FF2B5EF4-FFF2-40B4-BE49-F238E27FC236}">
                  <a16:creationId xmlns:a16="http://schemas.microsoft.com/office/drawing/2014/main" id="{C2A83B09-0712-4980-9DB3-058141E23923}"/>
                </a:ext>
              </a:extLst>
            </p:cNvPr>
            <p:cNvGrpSpPr/>
            <p:nvPr/>
          </p:nvGrpSpPr>
          <p:grpSpPr>
            <a:xfrm>
              <a:off x="5250339" y="1419310"/>
              <a:ext cx="6839106" cy="3694712"/>
              <a:chOff x="1600200" y="1011767"/>
              <a:chExt cx="9143772" cy="5053715"/>
            </a:xfrm>
          </p:grpSpPr>
          <p:pic>
            <p:nvPicPr>
              <p:cNvPr id="16" name="Picture 15">
                <a:extLst>
                  <a:ext uri="{FF2B5EF4-FFF2-40B4-BE49-F238E27FC236}">
                    <a16:creationId xmlns:a16="http://schemas.microsoft.com/office/drawing/2014/main" id="{C016548B-6B43-4333-AE12-C0D1D6553B81}"/>
                  </a:ext>
                </a:extLst>
              </p:cNvPr>
              <p:cNvPicPr>
                <a:picLocks noChangeAspect="1"/>
              </p:cNvPicPr>
              <p:nvPr/>
            </p:nvPicPr>
            <p:blipFill rotWithShape="1">
              <a:blip r:embed="rId3"/>
              <a:srcRect l="42145" t="5155" r="2699" b="4997"/>
              <a:stretch/>
            </p:blipFill>
            <p:spPr>
              <a:xfrm>
                <a:off x="1791907" y="1257982"/>
                <a:ext cx="4405748" cy="4413751"/>
              </a:xfrm>
              <a:prstGeom prst="ellipse">
                <a:avLst/>
              </a:prstGeom>
            </p:spPr>
          </p:pic>
          <p:pic>
            <p:nvPicPr>
              <p:cNvPr id="12" name="Picture 11">
                <a:extLst>
                  <a:ext uri="{FF2B5EF4-FFF2-40B4-BE49-F238E27FC236}">
                    <a16:creationId xmlns:a16="http://schemas.microsoft.com/office/drawing/2014/main" id="{834A2D4A-C4DE-41C2-AB22-635742C0AA5A}"/>
                  </a:ext>
                </a:extLst>
              </p:cNvPr>
              <p:cNvPicPr>
                <a:picLocks noChangeAspect="1"/>
              </p:cNvPicPr>
              <p:nvPr/>
            </p:nvPicPr>
            <p:blipFill rotWithShape="1">
              <a:blip r:embed="rId3"/>
              <a:srcRect l="3120" t="10796" r="57508" b="37734"/>
              <a:stretch/>
            </p:blipFill>
            <p:spPr>
              <a:xfrm>
                <a:off x="7046314" y="2852804"/>
                <a:ext cx="2776702" cy="2232372"/>
              </a:xfrm>
              <a:prstGeom prst="rect">
                <a:avLst/>
              </a:prstGeom>
            </p:spPr>
          </p:pic>
          <p:sp>
            <p:nvSpPr>
              <p:cNvPr id="2" name="Rectangle 1">
                <a:extLst>
                  <a:ext uri="{FF2B5EF4-FFF2-40B4-BE49-F238E27FC236}">
                    <a16:creationId xmlns:a16="http://schemas.microsoft.com/office/drawing/2014/main" id="{CC804F50-74C7-4477-8356-F71005B932A2}"/>
                  </a:ext>
                </a:extLst>
              </p:cNvPr>
              <p:cNvSpPr/>
              <p:nvPr/>
            </p:nvSpPr>
            <p:spPr>
              <a:xfrm>
                <a:off x="1600200" y="1011767"/>
                <a:ext cx="8754104" cy="4812633"/>
              </a:xfrm>
              <a:custGeom>
                <a:avLst/>
                <a:gdLst>
                  <a:gd name="connsiteX0" fmla="*/ 0 w 7613166"/>
                  <a:gd name="connsiteY0" fmla="*/ 0 h 4812633"/>
                  <a:gd name="connsiteX1" fmla="*/ 7613166 w 7613166"/>
                  <a:gd name="connsiteY1" fmla="*/ 0 h 4812633"/>
                  <a:gd name="connsiteX2" fmla="*/ 7613166 w 7613166"/>
                  <a:gd name="connsiteY2" fmla="*/ 4812633 h 4812633"/>
                  <a:gd name="connsiteX3" fmla="*/ 0 w 7613166"/>
                  <a:gd name="connsiteY3" fmla="*/ 4812633 h 4812633"/>
                  <a:gd name="connsiteX4" fmla="*/ 0 w 7613166"/>
                  <a:gd name="connsiteY4" fmla="*/ 0 h 4812633"/>
                  <a:gd name="connsiteX0" fmla="*/ 0 w 7615336"/>
                  <a:gd name="connsiteY0" fmla="*/ 0 h 4812633"/>
                  <a:gd name="connsiteX1" fmla="*/ 7613166 w 7615336"/>
                  <a:gd name="connsiteY1" fmla="*/ 0 h 4812633"/>
                  <a:gd name="connsiteX2" fmla="*/ 7615336 w 7615336"/>
                  <a:gd name="connsiteY2" fmla="*/ 3814362 h 4812633"/>
                  <a:gd name="connsiteX3" fmla="*/ 7613166 w 7615336"/>
                  <a:gd name="connsiteY3" fmla="*/ 4812633 h 4812633"/>
                  <a:gd name="connsiteX4" fmla="*/ 0 w 7615336"/>
                  <a:gd name="connsiteY4" fmla="*/ 4812633 h 4812633"/>
                  <a:gd name="connsiteX5" fmla="*/ 0 w 7615336"/>
                  <a:gd name="connsiteY5" fmla="*/ 0 h 4812633"/>
                  <a:gd name="connsiteX0" fmla="*/ 0 w 7615336"/>
                  <a:gd name="connsiteY0" fmla="*/ 0 h 4812633"/>
                  <a:gd name="connsiteX1" fmla="*/ 7613166 w 7615336"/>
                  <a:gd name="connsiteY1" fmla="*/ 0 h 4812633"/>
                  <a:gd name="connsiteX2" fmla="*/ 7615336 w 7615336"/>
                  <a:gd name="connsiteY2" fmla="*/ 3814362 h 4812633"/>
                  <a:gd name="connsiteX3" fmla="*/ 7613166 w 7615336"/>
                  <a:gd name="connsiteY3" fmla="*/ 4812633 h 4812633"/>
                  <a:gd name="connsiteX4" fmla="*/ 5763327 w 7615336"/>
                  <a:gd name="connsiteY4" fmla="*/ 4807670 h 4812633"/>
                  <a:gd name="connsiteX5" fmla="*/ 0 w 7615336"/>
                  <a:gd name="connsiteY5" fmla="*/ 4812633 h 4812633"/>
                  <a:gd name="connsiteX6" fmla="*/ 0 w 7615336"/>
                  <a:gd name="connsiteY6" fmla="*/ 0 h 4812633"/>
                  <a:gd name="connsiteX0" fmla="*/ 7613166 w 7704606"/>
                  <a:gd name="connsiteY0" fmla="*/ 4812633 h 4904073"/>
                  <a:gd name="connsiteX1" fmla="*/ 5763327 w 7704606"/>
                  <a:gd name="connsiteY1" fmla="*/ 4807670 h 4904073"/>
                  <a:gd name="connsiteX2" fmla="*/ 0 w 7704606"/>
                  <a:gd name="connsiteY2" fmla="*/ 4812633 h 4904073"/>
                  <a:gd name="connsiteX3" fmla="*/ 0 w 7704606"/>
                  <a:gd name="connsiteY3" fmla="*/ 0 h 4904073"/>
                  <a:gd name="connsiteX4" fmla="*/ 7613166 w 7704606"/>
                  <a:gd name="connsiteY4" fmla="*/ 0 h 4904073"/>
                  <a:gd name="connsiteX5" fmla="*/ 7615336 w 7704606"/>
                  <a:gd name="connsiteY5" fmla="*/ 3814362 h 4904073"/>
                  <a:gd name="connsiteX6" fmla="*/ 7704606 w 7704606"/>
                  <a:gd name="connsiteY6" fmla="*/ 4904073 h 4904073"/>
                  <a:gd name="connsiteX0" fmla="*/ 7613166 w 7615336"/>
                  <a:gd name="connsiteY0" fmla="*/ 4812633 h 4812633"/>
                  <a:gd name="connsiteX1" fmla="*/ 5763327 w 7615336"/>
                  <a:gd name="connsiteY1" fmla="*/ 4807670 h 4812633"/>
                  <a:gd name="connsiteX2" fmla="*/ 0 w 7615336"/>
                  <a:gd name="connsiteY2" fmla="*/ 4812633 h 4812633"/>
                  <a:gd name="connsiteX3" fmla="*/ 0 w 7615336"/>
                  <a:gd name="connsiteY3" fmla="*/ 0 h 4812633"/>
                  <a:gd name="connsiteX4" fmla="*/ 7613166 w 7615336"/>
                  <a:gd name="connsiteY4" fmla="*/ 0 h 4812633"/>
                  <a:gd name="connsiteX5" fmla="*/ 7615336 w 7615336"/>
                  <a:gd name="connsiteY5" fmla="*/ 3814362 h 4812633"/>
                  <a:gd name="connsiteX0" fmla="*/ 5763327 w 7615336"/>
                  <a:gd name="connsiteY0" fmla="*/ 4807670 h 4812633"/>
                  <a:gd name="connsiteX1" fmla="*/ 0 w 7615336"/>
                  <a:gd name="connsiteY1" fmla="*/ 4812633 h 4812633"/>
                  <a:gd name="connsiteX2" fmla="*/ 0 w 7615336"/>
                  <a:gd name="connsiteY2" fmla="*/ 0 h 4812633"/>
                  <a:gd name="connsiteX3" fmla="*/ 7613166 w 7615336"/>
                  <a:gd name="connsiteY3" fmla="*/ 0 h 4812633"/>
                  <a:gd name="connsiteX4" fmla="*/ 7615336 w 7615336"/>
                  <a:gd name="connsiteY4" fmla="*/ 3814362 h 4812633"/>
                  <a:gd name="connsiteX0" fmla="*/ 6013673 w 7615336"/>
                  <a:gd name="connsiteY0" fmla="*/ 4807670 h 4812633"/>
                  <a:gd name="connsiteX1" fmla="*/ 0 w 7615336"/>
                  <a:gd name="connsiteY1" fmla="*/ 4812633 h 4812633"/>
                  <a:gd name="connsiteX2" fmla="*/ 0 w 7615336"/>
                  <a:gd name="connsiteY2" fmla="*/ 0 h 4812633"/>
                  <a:gd name="connsiteX3" fmla="*/ 7613166 w 7615336"/>
                  <a:gd name="connsiteY3" fmla="*/ 0 h 4812633"/>
                  <a:gd name="connsiteX4" fmla="*/ 7615336 w 7615336"/>
                  <a:gd name="connsiteY4" fmla="*/ 3814362 h 4812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5336" h="4812633">
                    <a:moveTo>
                      <a:pt x="6013673" y="4807670"/>
                    </a:moveTo>
                    <a:lnTo>
                      <a:pt x="0" y="4812633"/>
                    </a:lnTo>
                    <a:lnTo>
                      <a:pt x="0" y="0"/>
                    </a:lnTo>
                    <a:lnTo>
                      <a:pt x="7613166" y="0"/>
                    </a:lnTo>
                    <a:cubicBezTo>
                      <a:pt x="7613889" y="1271454"/>
                      <a:pt x="7614613" y="2542908"/>
                      <a:pt x="7615336" y="3814362"/>
                    </a:cubicBezTo>
                  </a:path>
                </a:pathLst>
              </a:custGeom>
              <a:noFill/>
              <a:ln w="133350" cap="rnd">
                <a:solidFill>
                  <a:srgbClr val="D92E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3A6EDFD-868E-4C0F-9731-E1CC7921479F}"/>
                  </a:ext>
                </a:extLst>
              </p:cNvPr>
              <p:cNvSpPr txBox="1"/>
              <p:nvPr/>
            </p:nvSpPr>
            <p:spPr>
              <a:xfrm>
                <a:off x="4228338" y="1257981"/>
                <a:ext cx="5910839" cy="1629208"/>
              </a:xfrm>
              <a:prstGeom prst="rect">
                <a:avLst/>
              </a:prstGeom>
              <a:noFill/>
            </p:spPr>
            <p:txBody>
              <a:bodyPr wrap="square" rtlCol="0">
                <a:spAutoFit/>
              </a:bodyPr>
              <a:lstStyle/>
              <a:p>
                <a:pPr marL="0" marR="0" lvl="0" indent="0" algn="r" defTabSz="914400" rtl="0" eaLnBrk="1" fontAlgn="auto" latinLnBrk="0" hangingPunct="1">
                  <a:lnSpc>
                    <a:spcPct val="85000"/>
                  </a:lnSpc>
                  <a:spcBef>
                    <a:spcPts val="0"/>
                  </a:spcBef>
                  <a:spcAft>
                    <a:spcPts val="0"/>
                  </a:spcAft>
                  <a:buClrTx/>
                  <a:buSzTx/>
                  <a:buFontTx/>
                  <a:buNone/>
                  <a:tabLst/>
                  <a:defRPr/>
                </a:pPr>
                <a:r>
                  <a:rPr kumimoji="0" lang="en-US" sz="2800" b="0" i="1" u="none" strike="noStrike" kern="1200" cap="all" spc="0" normalizeH="0" baseline="0" noProof="0" dirty="0">
                    <a:ln>
                      <a:noFill/>
                    </a:ln>
                    <a:solidFill>
                      <a:prstClr val="black"/>
                    </a:solidFill>
                    <a:effectLst>
                      <a:glow rad="101600">
                        <a:prstClr val="white">
                          <a:alpha val="60000"/>
                        </a:prstClr>
                      </a:glow>
                    </a:effectLst>
                    <a:uLnTx/>
                    <a:uFillTx/>
                    <a:latin typeface="Arial" panose="020B0604020202020204" pitchFamily="34" charset="0"/>
                    <a:ea typeface="+mn-ea"/>
                    <a:cs typeface="Arial" panose="020B0604020202020204" pitchFamily="34" charset="0"/>
                  </a:rPr>
                  <a:t>Safety is </a:t>
                </a:r>
                <a:br>
                  <a:rPr kumimoji="0" lang="en-US" sz="2800" b="0" i="1" u="none" strike="noStrike" kern="1200" cap="all" spc="0" normalizeH="0" baseline="0" noProof="0" dirty="0">
                    <a:ln>
                      <a:noFill/>
                    </a:ln>
                    <a:solidFill>
                      <a:prstClr val="black"/>
                    </a:solidFill>
                    <a:effectLst>
                      <a:glow rad="101600">
                        <a:prstClr val="white">
                          <a:alpha val="60000"/>
                        </a:prstClr>
                      </a:glow>
                    </a:effectLst>
                    <a:uLnTx/>
                    <a:uFillTx/>
                    <a:latin typeface="Arial" panose="020B0604020202020204" pitchFamily="34" charset="0"/>
                    <a:ea typeface="+mn-ea"/>
                    <a:cs typeface="Arial" panose="020B0604020202020204" pitchFamily="34" charset="0"/>
                  </a:rPr>
                </a:br>
                <a:r>
                  <a:rPr kumimoji="0" lang="en-US" sz="2800" b="1" i="1" u="none" strike="noStrike" kern="1200" cap="all" spc="0" normalizeH="0" baseline="0" noProof="0" dirty="0">
                    <a:ln>
                      <a:noFill/>
                    </a:ln>
                    <a:solidFill>
                      <a:srgbClr val="D92E2A"/>
                    </a:solidFill>
                    <a:effectLst>
                      <a:glow rad="101600">
                        <a:prstClr val="white">
                          <a:alpha val="60000"/>
                        </a:prstClr>
                      </a:glow>
                    </a:effectLst>
                    <a:uLnTx/>
                    <a:uFillTx/>
                    <a:latin typeface="Arial" panose="020B0604020202020204" pitchFamily="34" charset="0"/>
                    <a:ea typeface="+mn-ea"/>
                    <a:cs typeface="Arial" panose="020B0604020202020204" pitchFamily="34" charset="0"/>
                  </a:rPr>
                  <a:t>Everyone’s responsibility</a:t>
                </a:r>
              </a:p>
            </p:txBody>
          </p:sp>
          <p:pic>
            <p:nvPicPr>
              <p:cNvPr id="3" name="Picture 2">
                <a:extLst>
                  <a:ext uri="{FF2B5EF4-FFF2-40B4-BE49-F238E27FC236}">
                    <a16:creationId xmlns:a16="http://schemas.microsoft.com/office/drawing/2014/main" id="{F1FAF8B7-3400-4AB0-9A63-B51C7711E1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05389" y="5096189"/>
                <a:ext cx="1938583" cy="969293"/>
              </a:xfrm>
              <a:prstGeom prst="rect">
                <a:avLst/>
              </a:prstGeom>
            </p:spPr>
          </p:pic>
        </p:grpSp>
        <p:pic>
          <p:nvPicPr>
            <p:cNvPr id="13" name="Picture 12">
              <a:extLst>
                <a:ext uri="{FF2B5EF4-FFF2-40B4-BE49-F238E27FC236}">
                  <a16:creationId xmlns:a16="http://schemas.microsoft.com/office/drawing/2014/main" id="{82265261-E91C-4D64-AE9A-319A806D572F}"/>
                </a:ext>
              </a:extLst>
            </p:cNvPr>
            <p:cNvPicPr>
              <a:picLocks noChangeAspect="1"/>
            </p:cNvPicPr>
            <p:nvPr/>
          </p:nvPicPr>
          <p:blipFill rotWithShape="1">
            <a:blip r:embed="rId5">
              <a:duotone>
                <a:srgbClr val="205682">
                  <a:shade val="45000"/>
                  <a:satMod val="135000"/>
                </a:srgbClr>
                <a:prstClr val="white"/>
              </a:duotone>
              <a:extLst>
                <a:ext uri="{BEBA8EAE-BF5A-486C-A8C5-ECC9F3942E4B}">
                  <a14:imgProps xmlns:a14="http://schemas.microsoft.com/office/drawing/2010/main">
                    <a14:imgLayer r:embed="rId6">
                      <a14:imgEffect>
                        <a14:colorTemperature colorTemp="11200"/>
                      </a14:imgEffect>
                      <a14:imgEffect>
                        <a14:brightnessContrast bright="-100000" contrast="100000"/>
                      </a14:imgEffect>
                    </a14:imgLayer>
                  </a14:imgProps>
                </a:ext>
                <a:ext uri="{28A0092B-C50C-407E-A947-70E740481C1C}">
                  <a14:useLocalDpi xmlns:a14="http://schemas.microsoft.com/office/drawing/2010/main" val="0"/>
                </a:ext>
              </a:extLst>
            </a:blip>
            <a:srcRect l="3276" t="68331" r="20523" b="7806"/>
            <a:stretch/>
          </p:blipFill>
          <p:spPr>
            <a:xfrm>
              <a:off x="4794830" y="1124115"/>
              <a:ext cx="2742521" cy="885871"/>
            </a:xfrm>
            <a:prstGeom prst="rect">
              <a:avLst/>
            </a:prstGeom>
          </p:spPr>
        </p:pic>
      </p:grpSp>
    </p:spTree>
    <p:extLst>
      <p:ext uri="{BB962C8B-B14F-4D97-AF65-F5344CB8AC3E}">
        <p14:creationId xmlns:p14="http://schemas.microsoft.com/office/powerpoint/2010/main" val="13538997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0DABCC-66EA-4BB2-82E1-3FAD3B11272A}"/>
              </a:ext>
            </a:extLst>
          </p:cNvPr>
          <p:cNvSpPr txBox="1"/>
          <p:nvPr/>
        </p:nvSpPr>
        <p:spPr>
          <a:xfrm>
            <a:off x="6096000" y="2548193"/>
            <a:ext cx="5712823" cy="169277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a:ea typeface="+mn-ea"/>
                <a:cs typeface="+mn-cs"/>
              </a:rPr>
              <a:t>Alison Stettner, AICP</a:t>
            </a:r>
            <a:br>
              <a:rPr kumimoji="0" lang="en-US" sz="2800" b="1" i="0" u="none" strike="noStrike" kern="1200" cap="none" spc="0" normalizeH="0" baseline="0" noProof="0" dirty="0">
                <a:ln>
                  <a:noFill/>
                </a:ln>
                <a:solidFill>
                  <a:srgbClr val="000000"/>
                </a:solidFill>
                <a:effectLst/>
                <a:uLnTx/>
                <a:uFillTx/>
                <a:latin typeface="Arial"/>
                <a:ea typeface="+mn-ea"/>
                <a:cs typeface="+mn-cs"/>
              </a:rPr>
            </a:br>
            <a:r>
              <a:rPr kumimoji="0" lang="en-US" sz="2000" b="1" i="0" u="none" strike="noStrike" kern="1200" cap="none" spc="0" normalizeH="0" baseline="0" noProof="0" dirty="0">
                <a:ln>
                  <a:noFill/>
                </a:ln>
                <a:solidFill>
                  <a:srgbClr val="000000"/>
                </a:solidFill>
                <a:effectLst/>
                <a:uLnTx/>
                <a:uFillTx/>
                <a:latin typeface="Arial"/>
                <a:ea typeface="+mn-ea"/>
                <a:cs typeface="+mn-cs"/>
              </a:rPr>
              <a:t>Office of Policy Planning</a:t>
            </a:r>
            <a:br>
              <a:rPr kumimoji="0" lang="en-US" sz="2000" b="1" i="0" u="none" strike="noStrike" kern="1200" cap="none" spc="0" normalizeH="0" baseline="0" noProof="0" dirty="0">
                <a:ln>
                  <a:noFill/>
                </a:ln>
                <a:solidFill>
                  <a:srgbClr val="000000"/>
                </a:solidFill>
                <a:effectLst/>
                <a:uLnTx/>
                <a:uFillTx/>
                <a:latin typeface="Arial"/>
                <a:ea typeface="+mn-ea"/>
                <a:cs typeface="+mn-cs"/>
              </a:rPr>
            </a:br>
            <a:r>
              <a:rPr kumimoji="0" lang="en-US" sz="2000" b="1" i="0" u="none" strike="noStrike" kern="1200" cap="none" spc="0" normalizeH="0" baseline="0" noProof="0" dirty="0">
                <a:ln>
                  <a:noFill/>
                </a:ln>
                <a:solidFill>
                  <a:srgbClr val="000000"/>
                </a:solidFill>
                <a:effectLst/>
                <a:uLnTx/>
                <a:uFillTx/>
                <a:latin typeface="Arial"/>
                <a:ea typeface="+mn-ea"/>
                <a:cs typeface="+mn-cs"/>
              </a:rPr>
              <a:t>Florida Department of Transportation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Phone: (850) 414-4820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Email: Alison.Stettner@dot.state.fl.us </a:t>
            </a:r>
          </a:p>
        </p:txBody>
      </p:sp>
    </p:spTree>
    <p:extLst>
      <p:ext uri="{BB962C8B-B14F-4D97-AF65-F5344CB8AC3E}">
        <p14:creationId xmlns:p14="http://schemas.microsoft.com/office/powerpoint/2010/main" val="1822818639"/>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9C6543E3-8E83-954B-9511-53F5E2B6556C}" vid="{59889603-4183-064B-8B5F-48D9A4C8B118}"/>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FDOT">
      <a:dk1>
        <a:srgbClr val="1F4383"/>
      </a:dk1>
      <a:lt1>
        <a:sysClr val="window" lastClr="FFFFFF"/>
      </a:lt1>
      <a:dk2>
        <a:srgbClr val="D92E29"/>
      </a:dk2>
      <a:lt2>
        <a:srgbClr val="E7E6E6"/>
      </a:lt2>
      <a:accent1>
        <a:srgbClr val="AEB0B5"/>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DO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4874</TotalTime>
  <Words>3570</Words>
  <Application>Microsoft Office PowerPoint</Application>
  <PresentationFormat>Widescreen</PresentationFormat>
  <Paragraphs>420</Paragraphs>
  <Slides>59</Slides>
  <Notes>34</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59</vt:i4>
      </vt:variant>
    </vt:vector>
  </HeadingPairs>
  <TitlesOfParts>
    <vt:vector size="77" baseType="lpstr">
      <vt:lpstr>Arial</vt:lpstr>
      <vt:lpstr>Calibri</vt:lpstr>
      <vt:lpstr>Calibri Light</vt:lpstr>
      <vt:lpstr>Courier New</vt:lpstr>
      <vt:lpstr>Montserrat</vt:lpstr>
      <vt:lpstr>Montserrat Medium</vt:lpstr>
      <vt:lpstr>Noto Sans</vt:lpstr>
      <vt:lpstr>Open Sans</vt:lpstr>
      <vt:lpstr>ProximaNova-Medium</vt:lpstr>
      <vt:lpstr>Segoe UI</vt:lpstr>
      <vt:lpstr>Symbol</vt:lpstr>
      <vt:lpstr>Trebuchet MS</vt:lpstr>
      <vt:lpstr>Wingdings</vt:lpstr>
      <vt:lpstr>Office Theme</vt:lpstr>
      <vt:lpstr>Clarity</vt:lpstr>
      <vt:lpstr>1_Office Theme</vt:lpstr>
      <vt:lpstr>2_Office Theme</vt:lpstr>
      <vt:lpstr>3_Office Theme</vt:lpstr>
      <vt:lpstr>Community Partnerships for a Lasting Legacy</vt:lpstr>
      <vt:lpstr>Why does Community Planning Matter?</vt:lpstr>
      <vt:lpstr>How Does Community Planning Affect Our Work?</vt:lpstr>
      <vt:lpstr>FDOT’s Community Planning Policy  (000-525-027)</vt:lpstr>
      <vt:lpstr>Community planning strategies</vt:lpstr>
      <vt:lpstr>Notable practices: RELATIONSHIP BUILDING</vt:lpstr>
      <vt:lpstr>Resources</vt:lpstr>
      <vt:lpstr>PowerPoint Presentation</vt:lpstr>
      <vt:lpstr>PowerPoint Presentation</vt:lpstr>
      <vt:lpstr>Planning Studio</vt:lpstr>
      <vt:lpstr>District 1 had a narrow “planning” focus</vt:lpstr>
      <vt:lpstr>PowerPoint Presentation</vt:lpstr>
      <vt:lpstr>PowerPoint Presentation</vt:lpstr>
      <vt:lpstr>Community Planning  Outreach</vt:lpstr>
      <vt:lpstr>PowerPoint Presentation</vt:lpstr>
      <vt:lpstr>PowerPoint Presentation</vt:lpstr>
      <vt:lpstr>Engagement Strategy</vt:lpstr>
      <vt:lpstr>Focused on Partnership</vt:lpstr>
      <vt:lpstr>Focused on Partnership</vt:lpstr>
      <vt:lpstr>Planning Studio can</vt:lpstr>
      <vt:lpstr>Contact Information </vt:lpstr>
      <vt:lpstr>The Lakeland – FDOT Partnership Investments Supporting the Local Vision</vt:lpstr>
      <vt:lpstr>PowerPoint Presentation</vt:lpstr>
      <vt:lpstr>PowerPoint Presentation</vt:lpstr>
      <vt:lpstr>PowerPoint Presentation</vt:lpstr>
      <vt:lpstr>Transit Oriented Corridors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South Florida Avenue  Road-Diet Pilot Study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Lakeland – FDOT Partnership Investments Supporting the Local Vision</vt:lpstr>
      <vt:lpstr>FPZA Annual conference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Planning Studio</dc:title>
  <dc:creator>Reina, Bessie</dc:creator>
  <cp:lastModifiedBy>becky mendez</cp:lastModifiedBy>
  <cp:revision>19</cp:revision>
  <dcterms:created xsi:type="dcterms:W3CDTF">2021-10-04T13:10:06Z</dcterms:created>
  <dcterms:modified xsi:type="dcterms:W3CDTF">2022-05-31T21:50:32Z</dcterms:modified>
</cp:coreProperties>
</file>