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handoutMasterIdLst>
    <p:handoutMasterId r:id="rId58"/>
  </p:handoutMasterIdLst>
  <p:sldIdLst>
    <p:sldId id="598" r:id="rId2"/>
    <p:sldId id="609" r:id="rId3"/>
    <p:sldId id="619" r:id="rId4"/>
    <p:sldId id="683" r:id="rId5"/>
    <p:sldId id="648" r:id="rId6"/>
    <p:sldId id="669" r:id="rId7"/>
    <p:sldId id="673" r:id="rId8"/>
    <p:sldId id="665" r:id="rId9"/>
    <p:sldId id="578" r:id="rId10"/>
    <p:sldId id="607" r:id="rId11"/>
    <p:sldId id="695" r:id="rId12"/>
    <p:sldId id="322" r:id="rId13"/>
    <p:sldId id="321" r:id="rId14"/>
    <p:sldId id="310" r:id="rId15"/>
    <p:sldId id="681" r:id="rId16"/>
    <p:sldId id="682" r:id="rId17"/>
    <p:sldId id="699" r:id="rId18"/>
    <p:sldId id="613" r:id="rId19"/>
    <p:sldId id="620" r:id="rId20"/>
    <p:sldId id="585" r:id="rId21"/>
    <p:sldId id="624" r:id="rId22"/>
    <p:sldId id="610" r:id="rId23"/>
    <p:sldId id="611" r:id="rId24"/>
    <p:sldId id="705" r:id="rId25"/>
    <p:sldId id="668" r:id="rId26"/>
    <p:sldId id="667" r:id="rId27"/>
    <p:sldId id="707" r:id="rId28"/>
    <p:sldId id="708" r:id="rId29"/>
    <p:sldId id="621" r:id="rId30"/>
    <p:sldId id="663" r:id="rId31"/>
    <p:sldId id="608" r:id="rId32"/>
    <p:sldId id="664" r:id="rId33"/>
    <p:sldId id="616" r:id="rId34"/>
    <p:sldId id="588" r:id="rId35"/>
    <p:sldId id="670" r:id="rId36"/>
    <p:sldId id="622" r:id="rId37"/>
    <p:sldId id="704" r:id="rId38"/>
    <p:sldId id="698" r:id="rId39"/>
    <p:sldId id="628" r:id="rId40"/>
    <p:sldId id="697" r:id="rId41"/>
    <p:sldId id="696" r:id="rId42"/>
    <p:sldId id="634" r:id="rId43"/>
    <p:sldId id="633" r:id="rId44"/>
    <p:sldId id="632" r:id="rId45"/>
    <p:sldId id="703" r:id="rId46"/>
    <p:sldId id="678" r:id="rId47"/>
    <p:sldId id="677" r:id="rId48"/>
    <p:sldId id="675" r:id="rId49"/>
    <p:sldId id="660" r:id="rId50"/>
    <p:sldId id="661" r:id="rId51"/>
    <p:sldId id="544" r:id="rId52"/>
    <p:sldId id="612" r:id="rId53"/>
    <p:sldId id="671" r:id="rId54"/>
    <p:sldId id="636" r:id="rId55"/>
    <p:sldId id="706" r:id="rId56"/>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0000"/>
    <a:srgbClr val="797A76"/>
    <a:srgbClr val="13394F"/>
    <a:srgbClr val="7CC521"/>
    <a:srgbClr val="00FFFF"/>
    <a:srgbClr val="FF3300"/>
    <a:srgbClr val="FFC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8954" autoAdjust="0"/>
  </p:normalViewPr>
  <p:slideViewPr>
    <p:cSldViewPr snapToGrid="0">
      <p:cViewPr varScale="1">
        <p:scale>
          <a:sx n="35" d="100"/>
          <a:sy n="35" d="100"/>
        </p:scale>
        <p:origin x="1638" y="4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Residential Trends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Single Family</c:v>
                </c:pt>
              </c:strCache>
            </c:strRef>
          </c:tx>
          <c:spPr>
            <a:solidFill>
              <a:srgbClr val="FFFF00"/>
            </a:solidFill>
            <a:ln>
              <a:solidFill>
                <a:srgbClr val="FFC000"/>
              </a:solidFill>
            </a:ln>
            <a:effectLst/>
          </c:spPr>
          <c:invertIfNegative val="0"/>
          <c:cat>
            <c:strRef>
              <c:f>Sheet1!$A$2:$A$4</c:f>
              <c:strCache>
                <c:ptCount val="3"/>
                <c:pt idx="0">
                  <c:v>Suburban</c:v>
                </c:pt>
                <c:pt idx="1">
                  <c:v>Urban</c:v>
                </c:pt>
                <c:pt idx="2">
                  <c:v>College</c:v>
                </c:pt>
              </c:strCache>
            </c:strRef>
          </c:cat>
          <c:val>
            <c:numRef>
              <c:f>Sheet1!$B$2:$B$4</c:f>
              <c:numCache>
                <c:formatCode>General</c:formatCode>
                <c:ptCount val="3"/>
                <c:pt idx="0">
                  <c:v>0.7</c:v>
                </c:pt>
                <c:pt idx="1">
                  <c:v>0.5</c:v>
                </c:pt>
                <c:pt idx="2">
                  <c:v>0.4</c:v>
                </c:pt>
              </c:numCache>
            </c:numRef>
          </c:val>
          <c:extLst>
            <c:ext xmlns:c16="http://schemas.microsoft.com/office/drawing/2014/chart" uri="{C3380CC4-5D6E-409C-BE32-E72D297353CC}">
              <c16:uniqueId val="{00000000-17A9-4926-847C-0A806C2D2BB2}"/>
            </c:ext>
          </c:extLst>
        </c:ser>
        <c:ser>
          <c:idx val="1"/>
          <c:order val="1"/>
          <c:tx>
            <c:strRef>
              <c:f>Sheet1!$C$1</c:f>
              <c:strCache>
                <c:ptCount val="1"/>
                <c:pt idx="0">
                  <c:v>Multifamily</c:v>
                </c:pt>
              </c:strCache>
            </c:strRef>
          </c:tx>
          <c:spPr>
            <a:solidFill>
              <a:srgbClr val="FCA304"/>
            </a:solidFill>
            <a:ln>
              <a:solidFill>
                <a:srgbClr val="9E4F00"/>
              </a:solidFill>
            </a:ln>
            <a:effectLst/>
          </c:spPr>
          <c:invertIfNegative val="0"/>
          <c:cat>
            <c:strRef>
              <c:f>Sheet1!$A$2:$A$4</c:f>
              <c:strCache>
                <c:ptCount val="3"/>
                <c:pt idx="0">
                  <c:v>Suburban</c:v>
                </c:pt>
                <c:pt idx="1">
                  <c:v>Urban</c:v>
                </c:pt>
                <c:pt idx="2">
                  <c:v>College</c:v>
                </c:pt>
              </c:strCache>
            </c:strRef>
          </c:cat>
          <c:val>
            <c:numRef>
              <c:f>Sheet1!$C$2:$C$4</c:f>
              <c:numCache>
                <c:formatCode>General</c:formatCode>
                <c:ptCount val="3"/>
                <c:pt idx="0">
                  <c:v>0.3</c:v>
                </c:pt>
                <c:pt idx="1">
                  <c:v>0.5</c:v>
                </c:pt>
                <c:pt idx="2">
                  <c:v>0.6</c:v>
                </c:pt>
              </c:numCache>
            </c:numRef>
          </c:val>
          <c:extLst>
            <c:ext xmlns:c16="http://schemas.microsoft.com/office/drawing/2014/chart" uri="{C3380CC4-5D6E-409C-BE32-E72D297353CC}">
              <c16:uniqueId val="{00000001-17A9-4926-847C-0A806C2D2BB2}"/>
            </c:ext>
          </c:extLst>
        </c:ser>
        <c:dLbls>
          <c:showLegendKey val="0"/>
          <c:showVal val="0"/>
          <c:showCatName val="0"/>
          <c:showSerName val="0"/>
          <c:showPercent val="0"/>
          <c:showBubbleSize val="0"/>
        </c:dLbls>
        <c:gapWidth val="219"/>
        <c:overlap val="-27"/>
        <c:axId val="474568176"/>
        <c:axId val="574667056"/>
      </c:barChart>
      <c:catAx>
        <c:axId val="47456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74667056"/>
        <c:crosses val="autoZero"/>
        <c:auto val="1"/>
        <c:lblAlgn val="ctr"/>
        <c:lblOffset val="100"/>
        <c:noMultiLvlLbl val="0"/>
      </c:catAx>
      <c:valAx>
        <c:axId val="574667056"/>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74568176"/>
        <c:crosses val="autoZero"/>
        <c:crossBetween val="between"/>
      </c:valAx>
      <c:spPr>
        <a:noFill/>
        <a:ln>
          <a:solidFill>
            <a:schemeClr val="tx1">
              <a:lumMod val="50000"/>
              <a:lumOff val="50000"/>
            </a:schemeClr>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Commercial Trends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Retail</c:v>
                </c:pt>
              </c:strCache>
            </c:strRef>
          </c:tx>
          <c:spPr>
            <a:solidFill>
              <a:schemeClr val="accent1"/>
            </a:solidFill>
            <a:ln>
              <a:solidFill>
                <a:srgbClr val="002060"/>
              </a:solidFill>
            </a:ln>
            <a:effectLst/>
          </c:spPr>
          <c:invertIfNegative val="0"/>
          <c:cat>
            <c:strRef>
              <c:f>Sheet1!$A$2:$A$4</c:f>
              <c:strCache>
                <c:ptCount val="3"/>
                <c:pt idx="0">
                  <c:v>Suburban</c:v>
                </c:pt>
                <c:pt idx="1">
                  <c:v>Urban</c:v>
                </c:pt>
                <c:pt idx="2">
                  <c:v>College</c:v>
                </c:pt>
              </c:strCache>
            </c:strRef>
          </c:cat>
          <c:val>
            <c:numRef>
              <c:f>Sheet1!$B$2:$B$4</c:f>
              <c:numCache>
                <c:formatCode>General</c:formatCode>
                <c:ptCount val="3"/>
                <c:pt idx="0">
                  <c:v>0.66</c:v>
                </c:pt>
                <c:pt idx="1">
                  <c:v>0.5</c:v>
                </c:pt>
                <c:pt idx="2">
                  <c:v>0.66</c:v>
                </c:pt>
              </c:numCache>
            </c:numRef>
          </c:val>
          <c:extLst>
            <c:ext xmlns:c16="http://schemas.microsoft.com/office/drawing/2014/chart" uri="{C3380CC4-5D6E-409C-BE32-E72D297353CC}">
              <c16:uniqueId val="{00000000-6143-44E5-B203-D042FF8E2645}"/>
            </c:ext>
          </c:extLst>
        </c:ser>
        <c:ser>
          <c:idx val="1"/>
          <c:order val="1"/>
          <c:tx>
            <c:strRef>
              <c:f>Sheet1!$C$1</c:f>
              <c:strCache>
                <c:ptCount val="1"/>
                <c:pt idx="0">
                  <c:v>Office</c:v>
                </c:pt>
              </c:strCache>
            </c:strRef>
          </c:tx>
          <c:spPr>
            <a:solidFill>
              <a:schemeClr val="accent2"/>
            </a:solidFill>
            <a:ln>
              <a:solidFill>
                <a:srgbClr val="743A00"/>
              </a:solidFill>
            </a:ln>
            <a:effectLst/>
          </c:spPr>
          <c:invertIfNegative val="0"/>
          <c:cat>
            <c:strRef>
              <c:f>Sheet1!$A$2:$A$4</c:f>
              <c:strCache>
                <c:ptCount val="3"/>
                <c:pt idx="0">
                  <c:v>Suburban</c:v>
                </c:pt>
                <c:pt idx="1">
                  <c:v>Urban</c:v>
                </c:pt>
                <c:pt idx="2">
                  <c:v>College</c:v>
                </c:pt>
              </c:strCache>
            </c:strRef>
          </c:cat>
          <c:val>
            <c:numRef>
              <c:f>Sheet1!$C$2:$C$4</c:f>
              <c:numCache>
                <c:formatCode>General</c:formatCode>
                <c:ptCount val="3"/>
                <c:pt idx="0">
                  <c:v>0.34</c:v>
                </c:pt>
                <c:pt idx="1">
                  <c:v>0.5</c:v>
                </c:pt>
                <c:pt idx="2">
                  <c:v>0.34</c:v>
                </c:pt>
              </c:numCache>
            </c:numRef>
          </c:val>
          <c:extLst>
            <c:ext xmlns:c16="http://schemas.microsoft.com/office/drawing/2014/chart" uri="{C3380CC4-5D6E-409C-BE32-E72D297353CC}">
              <c16:uniqueId val="{00000001-6143-44E5-B203-D042FF8E2645}"/>
            </c:ext>
          </c:extLst>
        </c:ser>
        <c:dLbls>
          <c:showLegendKey val="0"/>
          <c:showVal val="0"/>
          <c:showCatName val="0"/>
          <c:showSerName val="0"/>
          <c:showPercent val="0"/>
          <c:showBubbleSize val="0"/>
        </c:dLbls>
        <c:gapWidth val="219"/>
        <c:overlap val="-27"/>
        <c:axId val="424122848"/>
        <c:axId val="476697392"/>
      </c:barChart>
      <c:catAx>
        <c:axId val="42412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76697392"/>
        <c:crosses val="autoZero"/>
        <c:auto val="1"/>
        <c:lblAlgn val="ctr"/>
        <c:lblOffset val="100"/>
        <c:noMultiLvlLbl val="0"/>
      </c:catAx>
      <c:valAx>
        <c:axId val="476697392"/>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24122848"/>
        <c:crosses val="autoZero"/>
        <c:crossBetween val="between"/>
      </c:valAx>
      <c:spPr>
        <a:noFill/>
        <a:ln>
          <a:solidFill>
            <a:schemeClr val="tx1">
              <a:lumMod val="50000"/>
              <a:lumOff val="50000"/>
            </a:schemeClr>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B1B0CC-9847-478B-B094-04078890BC71}"/>
              </a:ext>
            </a:extLst>
          </p:cNvPr>
          <p:cNvSpPr>
            <a:spLocks noGrp="1"/>
          </p:cNvSpPr>
          <p:nvPr>
            <p:ph type="hdr" sz="quarter"/>
          </p:nvPr>
        </p:nvSpPr>
        <p:spPr>
          <a:xfrm>
            <a:off x="0" y="0"/>
            <a:ext cx="3077740" cy="471054"/>
          </a:xfrm>
          <a:prstGeom prst="rect">
            <a:avLst/>
          </a:prstGeom>
        </p:spPr>
        <p:txBody>
          <a:bodyPr vert="horz" lIns="94218" tIns="47109" rIns="94218" bIns="47109" rtlCol="0"/>
          <a:lstStyle>
            <a:lvl1pPr algn="l">
              <a:defRPr sz="1200"/>
            </a:lvl1pPr>
          </a:lstStyle>
          <a:p>
            <a:endParaRPr lang="en-US" dirty="0"/>
          </a:p>
        </p:txBody>
      </p:sp>
      <p:sp>
        <p:nvSpPr>
          <p:cNvPr id="3" name="Date Placeholder 2">
            <a:extLst>
              <a:ext uri="{FF2B5EF4-FFF2-40B4-BE49-F238E27FC236}">
                <a16:creationId xmlns:a16="http://schemas.microsoft.com/office/drawing/2014/main" id="{033BD72A-458C-4A20-B51E-D54EA7CDB103}"/>
              </a:ext>
            </a:extLst>
          </p:cNvPr>
          <p:cNvSpPr>
            <a:spLocks noGrp="1"/>
          </p:cNvSpPr>
          <p:nvPr>
            <p:ph type="dt" sz="quarter" idx="1"/>
          </p:nvPr>
        </p:nvSpPr>
        <p:spPr>
          <a:xfrm>
            <a:off x="4023093" y="0"/>
            <a:ext cx="3077740" cy="471054"/>
          </a:xfrm>
          <a:prstGeom prst="rect">
            <a:avLst/>
          </a:prstGeom>
        </p:spPr>
        <p:txBody>
          <a:bodyPr vert="horz" lIns="94218" tIns="47109" rIns="94218" bIns="47109" rtlCol="0"/>
          <a:lstStyle>
            <a:lvl1pPr algn="r">
              <a:defRPr sz="1200"/>
            </a:lvl1pPr>
          </a:lstStyle>
          <a:p>
            <a:fld id="{A044E762-5BA3-4760-B396-8A643046D266}" type="datetimeFigureOut">
              <a:rPr lang="en-US" smtClean="0"/>
              <a:t>6/2/2022</a:t>
            </a:fld>
            <a:endParaRPr lang="en-US" dirty="0"/>
          </a:p>
        </p:txBody>
      </p:sp>
      <p:sp>
        <p:nvSpPr>
          <p:cNvPr id="4" name="Footer Placeholder 3">
            <a:extLst>
              <a:ext uri="{FF2B5EF4-FFF2-40B4-BE49-F238E27FC236}">
                <a16:creationId xmlns:a16="http://schemas.microsoft.com/office/drawing/2014/main" id="{ED391A24-4C78-4B19-B7D5-A73A5592337E}"/>
              </a:ext>
            </a:extLst>
          </p:cNvPr>
          <p:cNvSpPr>
            <a:spLocks noGrp="1"/>
          </p:cNvSpPr>
          <p:nvPr>
            <p:ph type="ftr" sz="quarter" idx="2"/>
          </p:nvPr>
        </p:nvSpPr>
        <p:spPr>
          <a:xfrm>
            <a:off x="0" y="8917423"/>
            <a:ext cx="3077740" cy="471053"/>
          </a:xfrm>
          <a:prstGeom prst="rect">
            <a:avLst/>
          </a:prstGeom>
        </p:spPr>
        <p:txBody>
          <a:bodyPr vert="horz" lIns="94218" tIns="47109" rIns="94218" bIns="4710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53EBAA9-4F89-4336-85BE-B824303A77D4}"/>
              </a:ext>
            </a:extLst>
          </p:cNvPr>
          <p:cNvSpPr>
            <a:spLocks noGrp="1"/>
          </p:cNvSpPr>
          <p:nvPr>
            <p:ph type="sldNum" sz="quarter" idx="3"/>
          </p:nvPr>
        </p:nvSpPr>
        <p:spPr>
          <a:xfrm>
            <a:off x="4023093" y="8917423"/>
            <a:ext cx="3077740" cy="471053"/>
          </a:xfrm>
          <a:prstGeom prst="rect">
            <a:avLst/>
          </a:prstGeom>
        </p:spPr>
        <p:txBody>
          <a:bodyPr vert="horz" lIns="94218" tIns="47109" rIns="94218" bIns="47109" rtlCol="0" anchor="b"/>
          <a:lstStyle>
            <a:lvl1pPr algn="r">
              <a:defRPr sz="1200"/>
            </a:lvl1pPr>
          </a:lstStyle>
          <a:p>
            <a:fld id="{0C04486A-9E40-45F1-9842-1952BF715531}" type="slidenum">
              <a:rPr lang="en-US" smtClean="0"/>
              <a:t>‹#›</a:t>
            </a:fld>
            <a:endParaRPr lang="en-US" dirty="0"/>
          </a:p>
        </p:txBody>
      </p:sp>
    </p:spTree>
    <p:extLst>
      <p:ext uri="{BB962C8B-B14F-4D97-AF65-F5344CB8AC3E}">
        <p14:creationId xmlns:p14="http://schemas.microsoft.com/office/powerpoint/2010/main" val="291945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71054"/>
          </a:xfrm>
          <a:prstGeom prst="rect">
            <a:avLst/>
          </a:prstGeom>
        </p:spPr>
        <p:txBody>
          <a:bodyPr vert="horz" lIns="94218" tIns="47109" rIns="94218" bIns="47109" rtlCol="0"/>
          <a:lstStyle>
            <a:lvl1pPr algn="l">
              <a:defRPr sz="1200"/>
            </a:lvl1pPr>
          </a:lstStyle>
          <a:p>
            <a:endParaRPr lang="en-US" dirty="0"/>
          </a:p>
        </p:txBody>
      </p:sp>
      <p:sp>
        <p:nvSpPr>
          <p:cNvPr id="3" name="Date Placeholder 2"/>
          <p:cNvSpPr>
            <a:spLocks noGrp="1"/>
          </p:cNvSpPr>
          <p:nvPr>
            <p:ph type="dt" idx="1"/>
          </p:nvPr>
        </p:nvSpPr>
        <p:spPr>
          <a:xfrm>
            <a:off x="4023093" y="0"/>
            <a:ext cx="3077740" cy="471054"/>
          </a:xfrm>
          <a:prstGeom prst="rect">
            <a:avLst/>
          </a:prstGeom>
        </p:spPr>
        <p:txBody>
          <a:bodyPr vert="horz" lIns="94218" tIns="47109" rIns="94218" bIns="47109" rtlCol="0"/>
          <a:lstStyle>
            <a:lvl1pPr algn="r">
              <a:defRPr sz="1200"/>
            </a:lvl1pPr>
          </a:lstStyle>
          <a:p>
            <a:fld id="{EDECB4EE-EE2D-4E42-98F0-13DBC994E138}" type="datetimeFigureOut">
              <a:rPr lang="en-US" smtClean="0"/>
              <a:t>6/2/2022</a:t>
            </a:fld>
            <a:endParaRPr lang="en-US" dirty="0"/>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18" tIns="47109" rIns="94218" bIns="47109"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18" tIns="47109" rIns="94218" bIns="4710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40" cy="471053"/>
          </a:xfrm>
          <a:prstGeom prst="rect">
            <a:avLst/>
          </a:prstGeom>
        </p:spPr>
        <p:txBody>
          <a:bodyPr vert="horz" lIns="94218" tIns="47109" rIns="94218" bIns="4710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40" cy="471053"/>
          </a:xfrm>
          <a:prstGeom prst="rect">
            <a:avLst/>
          </a:prstGeom>
        </p:spPr>
        <p:txBody>
          <a:bodyPr vert="horz" lIns="94218" tIns="47109" rIns="94218" bIns="47109" rtlCol="0" anchor="b"/>
          <a:lstStyle>
            <a:lvl1pPr algn="r">
              <a:defRPr sz="1200"/>
            </a:lvl1pPr>
          </a:lstStyle>
          <a:p>
            <a:fld id="{E8DB4647-9E84-4480-8AF4-62845C8926BC}" type="slidenum">
              <a:rPr lang="en-US" smtClean="0"/>
              <a:t>‹#›</a:t>
            </a:fld>
            <a:endParaRPr lang="en-US" dirty="0"/>
          </a:p>
        </p:txBody>
      </p:sp>
    </p:spTree>
    <p:extLst>
      <p:ext uri="{BB962C8B-B14F-4D97-AF65-F5344CB8AC3E}">
        <p14:creationId xmlns:p14="http://schemas.microsoft.com/office/powerpoint/2010/main" val="644924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transportation system: Efficient transportation systems, encouraging alternatives to single occupancy vehicles, and reducing the miles that vehicles travel can reduce greenhouse gas emissions, help conserve fuel and cut fuel costs, improve air quality, reduce traffic congestion and make streets safer for pedestrians, bicyclists, transit users and motorists.</a:t>
            </a:r>
          </a:p>
        </p:txBody>
      </p:sp>
      <p:sp>
        <p:nvSpPr>
          <p:cNvPr id="4" name="Slide Number Placeholder 3"/>
          <p:cNvSpPr>
            <a:spLocks noGrp="1"/>
          </p:cNvSpPr>
          <p:nvPr>
            <p:ph type="sldNum" sz="quarter" idx="5"/>
          </p:nvPr>
        </p:nvSpPr>
        <p:spPr/>
        <p:txBody>
          <a:bodyPr/>
          <a:lstStyle/>
          <a:p>
            <a:fld id="{E8DB4647-9E84-4480-8AF4-62845C8926BC}" type="slidenum">
              <a:rPr lang="en-US" smtClean="0"/>
              <a:t>4</a:t>
            </a:fld>
            <a:endParaRPr lang="en-US" dirty="0"/>
          </a:p>
        </p:txBody>
      </p:sp>
    </p:spTree>
    <p:extLst>
      <p:ext uri="{BB962C8B-B14F-4D97-AF65-F5344CB8AC3E}">
        <p14:creationId xmlns:p14="http://schemas.microsoft.com/office/powerpoint/2010/main" val="1022743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33</a:t>
            </a:fld>
            <a:endParaRPr lang="en-US" dirty="0"/>
          </a:p>
        </p:txBody>
      </p:sp>
    </p:spTree>
    <p:extLst>
      <p:ext uri="{BB962C8B-B14F-4D97-AF65-F5344CB8AC3E}">
        <p14:creationId xmlns:p14="http://schemas.microsoft.com/office/powerpoint/2010/main" val="2593332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Parking/shuttle</a:t>
            </a:r>
          </a:p>
          <a:p>
            <a:r>
              <a:rPr lang="en-US" dirty="0"/>
              <a:t>Types of land uses: coffee vs. law offices</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34</a:t>
            </a:fld>
            <a:endParaRPr lang="en-US"/>
          </a:p>
        </p:txBody>
      </p:sp>
    </p:spTree>
    <p:extLst>
      <p:ext uri="{BB962C8B-B14F-4D97-AF65-F5344CB8AC3E}">
        <p14:creationId xmlns:p14="http://schemas.microsoft.com/office/powerpoint/2010/main" val="1544468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commercial (BK, gas station) unsuccessful</a:t>
            </a:r>
          </a:p>
          <a:p>
            <a:r>
              <a:rPr lang="en-US" dirty="0">
                <a:highlight>
                  <a:srgbClr val="C0C0C0"/>
                </a:highlight>
              </a:rPr>
              <a:t>Retail/Restaurant Sqft: 499,219</a:t>
            </a:r>
          </a:p>
          <a:p>
            <a:r>
              <a:rPr lang="en-US" dirty="0">
                <a:highlight>
                  <a:srgbClr val="C0C0C0"/>
                </a:highlight>
              </a:rPr>
              <a:t>Office/Hotel Sqft: 267,987</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35</a:t>
            </a:fld>
            <a:endParaRPr lang="en-US"/>
          </a:p>
        </p:txBody>
      </p:sp>
    </p:spTree>
    <p:extLst>
      <p:ext uri="{BB962C8B-B14F-4D97-AF65-F5344CB8AC3E}">
        <p14:creationId xmlns:p14="http://schemas.microsoft.com/office/powerpoint/2010/main" val="770588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Located within 2 miles of a Publix shopping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is it appropriate to convert commercial uses to residential?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this conversion appropriate for this site? How can this be quantified?</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37</a:t>
            </a:fld>
            <a:endParaRPr lang="en-US"/>
          </a:p>
        </p:txBody>
      </p:sp>
    </p:spTree>
    <p:extLst>
      <p:ext uri="{BB962C8B-B14F-4D97-AF65-F5344CB8AC3E}">
        <p14:creationId xmlns:p14="http://schemas.microsoft.com/office/powerpoint/2010/main" val="419067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40</a:t>
            </a:fld>
            <a:endParaRPr lang="en-US"/>
          </a:p>
        </p:txBody>
      </p:sp>
    </p:spTree>
    <p:extLst>
      <p:ext uri="{BB962C8B-B14F-4D97-AF65-F5344CB8AC3E}">
        <p14:creationId xmlns:p14="http://schemas.microsoft.com/office/powerpoint/2010/main" val="595611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Sweetbay – property taxes before and after, check 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Tax-base trifecta. More economically productive (sales/property taxes could be 2x the value)</a:t>
            </a:r>
          </a:p>
          <a:p>
            <a:r>
              <a:rPr lang="en-US" dirty="0"/>
              <a:t>--close to essential services and employment centers!</a:t>
            </a:r>
          </a:p>
        </p:txBody>
      </p:sp>
      <p:sp>
        <p:nvSpPr>
          <p:cNvPr id="4" name="Slide Number Placeholder 3"/>
          <p:cNvSpPr>
            <a:spLocks noGrp="1"/>
          </p:cNvSpPr>
          <p:nvPr>
            <p:ph type="sldNum" sz="quarter" idx="5"/>
          </p:nvPr>
        </p:nvSpPr>
        <p:spPr/>
        <p:txBody>
          <a:bodyPr/>
          <a:lstStyle/>
          <a:p>
            <a:fld id="{E8DB4647-9E84-4480-8AF4-62845C8926BC}" type="slidenum">
              <a:rPr lang="en-US" smtClean="0"/>
              <a:t>42</a:t>
            </a:fld>
            <a:endParaRPr lang="en-US"/>
          </a:p>
        </p:txBody>
      </p:sp>
    </p:spTree>
    <p:extLst>
      <p:ext uri="{BB962C8B-B14F-4D97-AF65-F5344CB8AC3E}">
        <p14:creationId xmlns:p14="http://schemas.microsoft.com/office/powerpoint/2010/main" val="2681514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Tax-base trifecta: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Enhances transit, closer to the things people want to be close to. Even if not transit – reduces VMT</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43</a:t>
            </a:fld>
            <a:endParaRPr lang="en-US"/>
          </a:p>
        </p:txBody>
      </p:sp>
    </p:spTree>
    <p:extLst>
      <p:ext uri="{BB962C8B-B14F-4D97-AF65-F5344CB8AC3E}">
        <p14:creationId xmlns:p14="http://schemas.microsoft.com/office/powerpoint/2010/main" val="423589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Located within 2 miles of a Publix shopping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is it appropriate to convert commercial uses to residential?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this conversion appropriate for this site? How can this be quantified?</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44</a:t>
            </a:fld>
            <a:endParaRPr lang="en-US"/>
          </a:p>
        </p:txBody>
      </p:sp>
    </p:spTree>
    <p:extLst>
      <p:ext uri="{BB962C8B-B14F-4D97-AF65-F5344CB8AC3E}">
        <p14:creationId xmlns:p14="http://schemas.microsoft.com/office/powerpoint/2010/main" val="1839129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Located within 2 miles of a Publix shopping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is it appropriate to convert commercial uses to residential?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this conversion appropriate for this site? How can this be quantified?</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45</a:t>
            </a:fld>
            <a:endParaRPr lang="en-US"/>
          </a:p>
        </p:txBody>
      </p:sp>
    </p:spTree>
    <p:extLst>
      <p:ext uri="{BB962C8B-B14F-4D97-AF65-F5344CB8AC3E}">
        <p14:creationId xmlns:p14="http://schemas.microsoft.com/office/powerpoint/2010/main" val="4126952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Located within 2 miles of a Publix shopping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is it appropriate to convert commercial uses to residential?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this conversion appropriate for this site? How can this be quantified?</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46</a:t>
            </a:fld>
            <a:endParaRPr lang="en-US"/>
          </a:p>
        </p:txBody>
      </p:sp>
    </p:spTree>
    <p:extLst>
      <p:ext uri="{BB962C8B-B14F-4D97-AF65-F5344CB8AC3E}">
        <p14:creationId xmlns:p14="http://schemas.microsoft.com/office/powerpoint/2010/main" val="95399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13</a:t>
            </a:fld>
            <a:endParaRPr lang="en-US" dirty="0"/>
          </a:p>
        </p:txBody>
      </p:sp>
    </p:spTree>
    <p:extLst>
      <p:ext uri="{BB962C8B-B14F-4D97-AF65-F5344CB8AC3E}">
        <p14:creationId xmlns:p14="http://schemas.microsoft.com/office/powerpoint/2010/main" val="4098682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Located within 2 miles of a Publix shopping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is it appropriate to convert commercial uses to residential?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this conversion appropriate for this site? How can this be quantified?</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47</a:t>
            </a:fld>
            <a:endParaRPr lang="en-US"/>
          </a:p>
        </p:txBody>
      </p:sp>
    </p:spTree>
    <p:extLst>
      <p:ext uri="{BB962C8B-B14F-4D97-AF65-F5344CB8AC3E}">
        <p14:creationId xmlns:p14="http://schemas.microsoft.com/office/powerpoint/2010/main" val="2951863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Located within 2 miles of a Publix shopping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is it appropriate to convert commercial uses to residential?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this conversion appropriate for this site? How can this be quantified?</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48</a:t>
            </a:fld>
            <a:endParaRPr lang="en-US"/>
          </a:p>
        </p:txBody>
      </p:sp>
    </p:spTree>
    <p:extLst>
      <p:ext uri="{BB962C8B-B14F-4D97-AF65-F5344CB8AC3E}">
        <p14:creationId xmlns:p14="http://schemas.microsoft.com/office/powerpoint/2010/main" val="3130347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53</a:t>
            </a:fld>
            <a:endParaRPr lang="en-US"/>
          </a:p>
        </p:txBody>
      </p:sp>
    </p:spTree>
    <p:extLst>
      <p:ext uri="{BB962C8B-B14F-4D97-AF65-F5344CB8AC3E}">
        <p14:creationId xmlns:p14="http://schemas.microsoft.com/office/powerpoint/2010/main" val="3578803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Reasonable driving distance – no one knows better than a local</a:t>
            </a:r>
          </a:p>
        </p:txBody>
      </p:sp>
      <p:sp>
        <p:nvSpPr>
          <p:cNvPr id="4" name="Slide Number Placeholder 3"/>
          <p:cNvSpPr>
            <a:spLocks noGrp="1"/>
          </p:cNvSpPr>
          <p:nvPr>
            <p:ph type="sldNum" sz="quarter" idx="5"/>
          </p:nvPr>
        </p:nvSpPr>
        <p:spPr/>
        <p:txBody>
          <a:bodyPr/>
          <a:lstStyle/>
          <a:p>
            <a:fld id="{E8DB4647-9E84-4480-8AF4-62845C8926BC}" type="slidenum">
              <a:rPr lang="en-US" smtClean="0"/>
              <a:t>55</a:t>
            </a:fld>
            <a:endParaRPr lang="en-US" dirty="0"/>
          </a:p>
        </p:txBody>
      </p:sp>
    </p:spTree>
    <p:extLst>
      <p:ext uri="{BB962C8B-B14F-4D97-AF65-F5344CB8AC3E}">
        <p14:creationId xmlns:p14="http://schemas.microsoft.com/office/powerpoint/2010/main" val="3447301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transportation system: Efficient transportation systems, encouraging alternatives to single occupancy vehicles, and reducing the miles that vehicles travel can reduce greenhouse gas emissions, help conserve fuel and cut fuel costs, improve air quality, reduce traffic congestion and make streets safer for pedestrians, bicyclists, transit users and motorists.</a:t>
            </a:r>
          </a:p>
        </p:txBody>
      </p:sp>
      <p:sp>
        <p:nvSpPr>
          <p:cNvPr id="4" name="Slide Number Placeholder 3"/>
          <p:cNvSpPr>
            <a:spLocks noGrp="1"/>
          </p:cNvSpPr>
          <p:nvPr>
            <p:ph type="sldNum" sz="quarter" idx="5"/>
          </p:nvPr>
        </p:nvSpPr>
        <p:spPr/>
        <p:txBody>
          <a:bodyPr/>
          <a:lstStyle/>
          <a:p>
            <a:fld id="{E8DB4647-9E84-4480-8AF4-62845C8926BC}" type="slidenum">
              <a:rPr lang="en-US" smtClean="0"/>
              <a:t>15</a:t>
            </a:fld>
            <a:endParaRPr lang="en-US" dirty="0"/>
          </a:p>
        </p:txBody>
      </p:sp>
    </p:spTree>
    <p:extLst>
      <p:ext uri="{BB962C8B-B14F-4D97-AF65-F5344CB8AC3E}">
        <p14:creationId xmlns:p14="http://schemas.microsoft.com/office/powerpoint/2010/main" val="301413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is it appropriate to convert commercial uses to residential?</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16</a:t>
            </a:fld>
            <a:endParaRPr lang="en-US"/>
          </a:p>
        </p:txBody>
      </p:sp>
    </p:spTree>
    <p:extLst>
      <p:ext uri="{BB962C8B-B14F-4D97-AF65-F5344CB8AC3E}">
        <p14:creationId xmlns:p14="http://schemas.microsoft.com/office/powerpoint/2010/main" val="1203222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is it appropriate to convert commercial uses to residential?</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17</a:t>
            </a:fld>
            <a:endParaRPr lang="en-US"/>
          </a:p>
        </p:txBody>
      </p:sp>
    </p:spTree>
    <p:extLst>
      <p:ext uri="{BB962C8B-B14F-4D97-AF65-F5344CB8AC3E}">
        <p14:creationId xmlns:p14="http://schemas.microsoft.com/office/powerpoint/2010/main" val="3084827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is it appropriate to convert commercial uses to residential?</a:t>
            </a:r>
          </a:p>
          <a:p>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22</a:t>
            </a:fld>
            <a:endParaRPr lang="en-US"/>
          </a:p>
        </p:txBody>
      </p:sp>
    </p:spTree>
    <p:extLst>
      <p:ext uri="{BB962C8B-B14F-4D97-AF65-F5344CB8AC3E}">
        <p14:creationId xmlns:p14="http://schemas.microsoft.com/office/powerpoint/2010/main" val="3601360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Reasonable driving distance – no one knows better than a local</a:t>
            </a:r>
          </a:p>
        </p:txBody>
      </p:sp>
      <p:sp>
        <p:nvSpPr>
          <p:cNvPr id="4" name="Slide Number Placeholder 3"/>
          <p:cNvSpPr>
            <a:spLocks noGrp="1"/>
          </p:cNvSpPr>
          <p:nvPr>
            <p:ph type="sldNum" sz="quarter" idx="5"/>
          </p:nvPr>
        </p:nvSpPr>
        <p:spPr/>
        <p:txBody>
          <a:bodyPr/>
          <a:lstStyle/>
          <a:p>
            <a:fld id="{E8DB4647-9E84-4480-8AF4-62845C8926BC}" type="slidenum">
              <a:rPr lang="en-US" smtClean="0"/>
              <a:t>23</a:t>
            </a:fld>
            <a:endParaRPr lang="en-US" dirty="0"/>
          </a:p>
        </p:txBody>
      </p:sp>
    </p:spTree>
    <p:extLst>
      <p:ext uri="{BB962C8B-B14F-4D97-AF65-F5344CB8AC3E}">
        <p14:creationId xmlns:p14="http://schemas.microsoft.com/office/powerpoint/2010/main" val="2157534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Reasonable driving distance – no one knows better than a local</a:t>
            </a:r>
          </a:p>
        </p:txBody>
      </p:sp>
      <p:sp>
        <p:nvSpPr>
          <p:cNvPr id="4" name="Slide Number Placeholder 3"/>
          <p:cNvSpPr>
            <a:spLocks noGrp="1"/>
          </p:cNvSpPr>
          <p:nvPr>
            <p:ph type="sldNum" sz="quarter" idx="5"/>
          </p:nvPr>
        </p:nvSpPr>
        <p:spPr/>
        <p:txBody>
          <a:bodyPr/>
          <a:lstStyle/>
          <a:p>
            <a:fld id="{E8DB4647-9E84-4480-8AF4-62845C8926BC}" type="slidenum">
              <a:rPr lang="en-US" smtClean="0"/>
              <a:t>24</a:t>
            </a:fld>
            <a:endParaRPr lang="en-US" dirty="0"/>
          </a:p>
        </p:txBody>
      </p:sp>
    </p:spTree>
    <p:extLst>
      <p:ext uri="{BB962C8B-B14F-4D97-AF65-F5344CB8AC3E}">
        <p14:creationId xmlns:p14="http://schemas.microsoft.com/office/powerpoint/2010/main" val="1909346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A land development decision is a traffic decision. Which potentially affects everyone in the area. (How much of the site is paved, and even what material is used for paving, affects how fast rainwater runs off from the property. – affecting water quality)</a:t>
            </a:r>
            <a:endParaRPr lang="en-US" dirty="0"/>
          </a:p>
        </p:txBody>
      </p:sp>
      <p:sp>
        <p:nvSpPr>
          <p:cNvPr id="4" name="Slide Number Placeholder 3"/>
          <p:cNvSpPr>
            <a:spLocks noGrp="1"/>
          </p:cNvSpPr>
          <p:nvPr>
            <p:ph type="sldNum" sz="quarter" idx="5"/>
          </p:nvPr>
        </p:nvSpPr>
        <p:spPr/>
        <p:txBody>
          <a:bodyPr/>
          <a:lstStyle/>
          <a:p>
            <a:fld id="{E8DB4647-9E84-4480-8AF4-62845C8926BC}" type="slidenum">
              <a:rPr lang="en-US" smtClean="0"/>
              <a:t>32</a:t>
            </a:fld>
            <a:endParaRPr lang="en-US" dirty="0"/>
          </a:p>
        </p:txBody>
      </p:sp>
    </p:spTree>
    <p:extLst>
      <p:ext uri="{BB962C8B-B14F-4D97-AF65-F5344CB8AC3E}">
        <p14:creationId xmlns:p14="http://schemas.microsoft.com/office/powerpoint/2010/main" val="4279983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0" y="2408238"/>
            <a:ext cx="9144000" cy="2387600"/>
          </a:xfrm>
        </p:spPr>
        <p:txBody>
          <a:bodyPr anchor="b"/>
          <a:lstStyle>
            <a:lvl1pPr algn="ctr">
              <a:defRPr sz="6000"/>
            </a:lvl1pPr>
          </a:lstStyle>
          <a:p>
            <a:pPr algn="ctr">
              <a:defRPr/>
            </a:pPr>
            <a:r>
              <a:rPr lang="en-US" sz="6000" b="1" dirty="0">
                <a:ea typeface="ＭＳ Ｐゴシック" charset="0"/>
                <a:cs typeface="ＭＳ Ｐゴシック" charset="0"/>
              </a:rPr>
              <a:t>Interactive Growth Model</a:t>
            </a:r>
            <a:r>
              <a:rPr kumimoji="1" lang="en-US" altLang="en-US" sz="6000" b="1" dirty="0"/>
              <a:t>®</a:t>
            </a:r>
          </a:p>
        </p:txBody>
      </p:sp>
      <p:sp>
        <p:nvSpPr>
          <p:cNvPr id="3" name="Subtitle 2"/>
          <p:cNvSpPr>
            <a:spLocks noGrp="1"/>
          </p:cNvSpPr>
          <p:nvPr>
            <p:ph type="subTitle" idx="1" hasCustomPrompt="1"/>
          </p:nvPr>
        </p:nvSpPr>
        <p:spPr>
          <a:xfrm>
            <a:off x="1143000" y="47958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April 18th, 2017</a:t>
            </a:r>
          </a:p>
        </p:txBody>
      </p:sp>
      <p:sp>
        <p:nvSpPr>
          <p:cNvPr id="4" name="Date Placeholder 3"/>
          <p:cNvSpPr>
            <a:spLocks noGrp="1"/>
          </p:cNvSpPr>
          <p:nvPr>
            <p:ph type="dt" sz="half" idx="10"/>
          </p:nvPr>
        </p:nvSpPr>
        <p:spPr/>
        <p:txBody>
          <a:bodyPr/>
          <a:lstStyle/>
          <a:p>
            <a:fld id="{A65D7E80-79F6-478D-9CE8-744E46F512C6}" type="datetimeFigureOut">
              <a:rPr lang="en-US" smtClean="0"/>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E2DC46-1468-456D-B46D-86BCF2201C8B}" type="slidenum">
              <a:rPr lang="en-US" smtClean="0"/>
              <a:t>‹#›</a:t>
            </a:fld>
            <a:endParaRPr lang="en-US" dirty="0"/>
          </a:p>
        </p:txBody>
      </p:sp>
    </p:spTree>
    <p:extLst>
      <p:ext uri="{BB962C8B-B14F-4D97-AF65-F5344CB8AC3E}">
        <p14:creationId xmlns:p14="http://schemas.microsoft.com/office/powerpoint/2010/main" val="3761339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5D7E80-79F6-478D-9CE8-744E46F512C6}" type="datetimeFigureOut">
              <a:rPr lang="en-US" smtClean="0"/>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E2DC46-1468-456D-B46D-86BCF2201C8B}" type="slidenum">
              <a:rPr lang="en-US" smtClean="0"/>
              <a:t>‹#›</a:t>
            </a:fld>
            <a:endParaRPr lang="en-US" dirty="0"/>
          </a:p>
        </p:txBody>
      </p:sp>
    </p:spTree>
    <p:extLst>
      <p:ext uri="{BB962C8B-B14F-4D97-AF65-F5344CB8AC3E}">
        <p14:creationId xmlns:p14="http://schemas.microsoft.com/office/powerpoint/2010/main" val="269405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5D7E80-79F6-478D-9CE8-744E46F512C6}" type="datetimeFigureOut">
              <a:rPr lang="en-US" smtClean="0"/>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E2DC46-1468-456D-B46D-86BCF2201C8B}" type="slidenum">
              <a:rPr lang="en-US" smtClean="0"/>
              <a:t>‹#›</a:t>
            </a:fld>
            <a:endParaRPr lang="en-US" dirty="0"/>
          </a:p>
        </p:txBody>
      </p:sp>
    </p:spTree>
    <p:extLst>
      <p:ext uri="{BB962C8B-B14F-4D97-AF65-F5344CB8AC3E}">
        <p14:creationId xmlns:p14="http://schemas.microsoft.com/office/powerpoint/2010/main" val="264513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 y="0"/>
            <a:ext cx="9144000" cy="6858000"/>
          </a:xfrm>
          <a:prstGeom prst="rect">
            <a:avLst/>
          </a:prstGeom>
        </p:spPr>
      </p:pic>
      <p:sp>
        <p:nvSpPr>
          <p:cNvPr id="2" name="Title 1"/>
          <p:cNvSpPr>
            <a:spLocks noGrp="1"/>
          </p:cNvSpPr>
          <p:nvPr>
            <p:ph type="title"/>
          </p:nvPr>
        </p:nvSpPr>
        <p:spPr>
          <a:xfrm>
            <a:off x="0" y="456567"/>
            <a:ext cx="9144000" cy="1045663"/>
          </a:xfrm>
        </p:spPr>
        <p:txBody>
          <a:bodyPr/>
          <a:lstStyle>
            <a:lvl1pPr algn="ctr">
              <a:defRPr b="1"/>
            </a:lvl1pPr>
          </a:lstStyle>
          <a:p>
            <a:r>
              <a:rPr lang="en-US" dirty="0"/>
              <a:t>Click to edit Master title style</a:t>
            </a:r>
          </a:p>
        </p:txBody>
      </p:sp>
      <p:sp>
        <p:nvSpPr>
          <p:cNvPr id="3" name="Content Placeholder 2"/>
          <p:cNvSpPr>
            <a:spLocks noGrp="1"/>
          </p:cNvSpPr>
          <p:nvPr>
            <p:ph idx="1" hasCustomPrompt="1"/>
          </p:nvPr>
        </p:nvSpPr>
        <p:spPr>
          <a:xfrm>
            <a:off x="326571" y="1502230"/>
            <a:ext cx="8503920" cy="4351338"/>
          </a:xfrm>
        </p:spPr>
        <p:txBody>
          <a:bodyPr/>
          <a:lstStyle>
            <a:lvl1pPr marL="274320" indent="-274320">
              <a:lnSpc>
                <a:spcPct val="100000"/>
              </a:lnSpc>
              <a:defRPr sz="2400"/>
            </a:lvl1pPr>
            <a:lvl2pPr marL="914400" indent="-274320">
              <a:lnSpc>
                <a:spcPct val="100000"/>
              </a:lnSpc>
              <a:buFont typeface="Arial" panose="020B0604020202020204" pitchFamily="34" charset="0"/>
              <a:buChar char="•"/>
              <a:defRPr sz="2200"/>
            </a:lvl2pPr>
            <a:lvl3pPr marL="1280160" indent="-274320">
              <a:lnSpc>
                <a:spcPct val="100000"/>
              </a:lnSpc>
              <a:defRPr/>
            </a:lvl3pPr>
            <a:lvl4pPr marL="1645920" indent="-274320">
              <a:lnSpc>
                <a:spcPct val="100000"/>
              </a:lnSpc>
              <a:defRPr/>
            </a:lvl4pPr>
            <a:lvl5pPr marL="1828800" indent="-274320">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4" name="Date Placeholder 3"/>
          <p:cNvSpPr>
            <a:spLocks noGrp="1"/>
          </p:cNvSpPr>
          <p:nvPr>
            <p:ph type="dt" sz="half" idx="10"/>
          </p:nvPr>
        </p:nvSpPr>
        <p:spPr/>
        <p:txBody>
          <a:bodyPr/>
          <a:lstStyle/>
          <a:p>
            <a:fld id="{A65D7E80-79F6-478D-9CE8-744E46F512C6}" type="datetimeFigureOut">
              <a:rPr lang="en-US" smtClean="0"/>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E2DC46-1468-456D-B46D-86BCF2201C8B}" type="slidenum">
              <a:rPr lang="en-US" smtClean="0"/>
              <a:t>‹#›</a:t>
            </a:fld>
            <a:endParaRPr lang="en-US" dirty="0"/>
          </a:p>
        </p:txBody>
      </p:sp>
      <p:cxnSp>
        <p:nvCxnSpPr>
          <p:cNvPr id="9" name="Straight Connector 8">
            <a:extLst>
              <a:ext uri="{FF2B5EF4-FFF2-40B4-BE49-F238E27FC236}">
                <a16:creationId xmlns:a16="http://schemas.microsoft.com/office/drawing/2014/main" id="{2EEC66CE-2832-4F2B-842E-2CB8393688CF}"/>
              </a:ext>
            </a:extLst>
          </p:cNvPr>
          <p:cNvCxnSpPr/>
          <p:nvPr userDrawn="1"/>
        </p:nvCxnSpPr>
        <p:spPr>
          <a:xfrm>
            <a:off x="378822" y="1379328"/>
            <a:ext cx="8399418" cy="0"/>
          </a:xfrm>
          <a:prstGeom prst="line">
            <a:avLst/>
          </a:prstGeom>
          <a:ln w="28575">
            <a:solidFill>
              <a:srgbClr val="1339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398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5D7E80-79F6-478D-9CE8-744E46F512C6}" type="datetimeFigureOut">
              <a:rPr lang="en-US" smtClean="0"/>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E2DC46-1468-456D-B46D-86BCF2201C8B}" type="slidenum">
              <a:rPr lang="en-US" smtClean="0"/>
              <a:t>‹#›</a:t>
            </a:fld>
            <a:endParaRPr lang="en-US" dirty="0"/>
          </a:p>
        </p:txBody>
      </p:sp>
    </p:spTree>
    <p:extLst>
      <p:ext uri="{BB962C8B-B14F-4D97-AF65-F5344CB8AC3E}">
        <p14:creationId xmlns:p14="http://schemas.microsoft.com/office/powerpoint/2010/main" val="108955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C7442E-3DE2-4DD7-B9DE-8851818237AF}"/>
              </a:ext>
            </a:extLst>
          </p:cNvPr>
          <p:cNvPicPr>
            <a:picLocks noChangeAspect="1"/>
          </p:cNvPicPr>
          <p:nvPr userDrawn="1"/>
        </p:nvPicPr>
        <p:blipFill>
          <a:blip r:embed="rId2"/>
          <a:stretch>
            <a:fillRect/>
          </a:stretch>
        </p:blipFill>
        <p:spPr>
          <a:xfrm>
            <a:off x="0" y="0"/>
            <a:ext cx="9144000" cy="6857999"/>
          </a:xfrm>
          <a:prstGeom prst="rect">
            <a:avLst/>
          </a:prstGeom>
        </p:spPr>
      </p:pic>
      <p:sp>
        <p:nvSpPr>
          <p:cNvPr id="3" name="Content Placeholder 2"/>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65D7E80-79F6-478D-9CE8-744E46F512C6}" type="datetimeFigureOut">
              <a:rPr lang="en-US" smtClean="0"/>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E2DC46-1468-456D-B46D-86BCF2201C8B}" type="slidenum">
              <a:rPr lang="en-US" smtClean="0"/>
              <a:t>‹#›</a:t>
            </a:fld>
            <a:endParaRPr lang="en-US" dirty="0"/>
          </a:p>
        </p:txBody>
      </p:sp>
      <p:cxnSp>
        <p:nvCxnSpPr>
          <p:cNvPr id="9" name="Straight Connector 8">
            <a:extLst>
              <a:ext uri="{FF2B5EF4-FFF2-40B4-BE49-F238E27FC236}">
                <a16:creationId xmlns:a16="http://schemas.microsoft.com/office/drawing/2014/main" id="{100104FD-411C-4E14-BF74-98001A416984}"/>
              </a:ext>
            </a:extLst>
          </p:cNvPr>
          <p:cNvCxnSpPr/>
          <p:nvPr userDrawn="1"/>
        </p:nvCxnSpPr>
        <p:spPr>
          <a:xfrm>
            <a:off x="378822" y="1379328"/>
            <a:ext cx="8399418" cy="0"/>
          </a:xfrm>
          <a:prstGeom prst="line">
            <a:avLst/>
          </a:prstGeom>
          <a:ln w="28575">
            <a:solidFill>
              <a:srgbClr val="1339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133D618-99A6-43C4-91DC-E6C34B32AB68}"/>
              </a:ext>
            </a:extLst>
          </p:cNvPr>
          <p:cNvSpPr>
            <a:spLocks noGrp="1"/>
          </p:cNvSpPr>
          <p:nvPr>
            <p:ph type="title"/>
          </p:nvPr>
        </p:nvSpPr>
        <p:spPr>
          <a:xfrm>
            <a:off x="0" y="456567"/>
            <a:ext cx="9144000" cy="1045663"/>
          </a:xfrm>
        </p:spPr>
        <p:txBody>
          <a:bodyPr/>
          <a:lstStyle>
            <a:lvl1pPr algn="ctr">
              <a:defRPr b="1"/>
            </a:lvl1pPr>
          </a:lstStyle>
          <a:p>
            <a:r>
              <a:rPr lang="en-US" dirty="0"/>
              <a:t>Click to edit Master title style</a:t>
            </a:r>
          </a:p>
        </p:txBody>
      </p:sp>
    </p:spTree>
    <p:extLst>
      <p:ext uri="{BB962C8B-B14F-4D97-AF65-F5344CB8AC3E}">
        <p14:creationId xmlns:p14="http://schemas.microsoft.com/office/powerpoint/2010/main" val="2855568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5D7E80-79F6-478D-9CE8-744E46F512C6}" type="datetimeFigureOut">
              <a:rPr lang="en-US" smtClean="0"/>
              <a:t>6/2/2022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FE2DC46-1468-456D-B46D-86BCF2201C8B}" type="slidenum">
              <a:rPr lang="en-US" smtClean="0"/>
              <a:t>‹#›</a:t>
            </a:fld>
            <a:endParaRPr lang="en-US" dirty="0"/>
          </a:p>
        </p:txBody>
      </p:sp>
    </p:spTree>
    <p:extLst>
      <p:ext uri="{BB962C8B-B14F-4D97-AF65-F5344CB8AC3E}">
        <p14:creationId xmlns:p14="http://schemas.microsoft.com/office/powerpoint/2010/main" val="2732098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5D7E80-79F6-478D-9CE8-744E46F512C6}" type="datetimeFigureOut">
              <a:rPr lang="en-US" smtClean="0"/>
              <a:t>6/2/2022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FE2DC46-1468-456D-B46D-86BCF2201C8B}" type="slidenum">
              <a:rPr lang="en-US" smtClean="0"/>
              <a:t>‹#›</a:t>
            </a:fld>
            <a:endParaRPr lang="en-US" dirty="0"/>
          </a:p>
        </p:txBody>
      </p:sp>
    </p:spTree>
    <p:extLst>
      <p:ext uri="{BB962C8B-B14F-4D97-AF65-F5344CB8AC3E}">
        <p14:creationId xmlns:p14="http://schemas.microsoft.com/office/powerpoint/2010/main" val="403895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D7E80-79F6-478D-9CE8-744E46F512C6}" type="datetimeFigureOut">
              <a:rPr lang="en-US" smtClean="0"/>
              <a:t>6/2/2022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FE2DC46-1468-456D-B46D-86BCF2201C8B}" type="slidenum">
              <a:rPr lang="en-US" smtClean="0"/>
              <a:t>‹#›</a:t>
            </a:fld>
            <a:endParaRPr lang="en-US" dirty="0"/>
          </a:p>
        </p:txBody>
      </p:sp>
    </p:spTree>
    <p:extLst>
      <p:ext uri="{BB962C8B-B14F-4D97-AF65-F5344CB8AC3E}">
        <p14:creationId xmlns:p14="http://schemas.microsoft.com/office/powerpoint/2010/main" val="3244193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5D7E80-79F6-478D-9CE8-744E46F512C6}" type="datetimeFigureOut">
              <a:rPr lang="en-US" smtClean="0"/>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E2DC46-1468-456D-B46D-86BCF2201C8B}" type="slidenum">
              <a:rPr lang="en-US" smtClean="0"/>
              <a:t>‹#›</a:t>
            </a:fld>
            <a:endParaRPr lang="en-US" dirty="0"/>
          </a:p>
        </p:txBody>
      </p:sp>
    </p:spTree>
    <p:extLst>
      <p:ext uri="{BB962C8B-B14F-4D97-AF65-F5344CB8AC3E}">
        <p14:creationId xmlns:p14="http://schemas.microsoft.com/office/powerpoint/2010/main" val="357739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5D7E80-79F6-478D-9CE8-744E46F512C6}" type="datetimeFigureOut">
              <a:rPr lang="en-US" smtClean="0"/>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E2DC46-1468-456D-B46D-86BCF2201C8B}" type="slidenum">
              <a:rPr lang="en-US" smtClean="0"/>
              <a:t>‹#›</a:t>
            </a:fld>
            <a:endParaRPr lang="en-US" dirty="0"/>
          </a:p>
        </p:txBody>
      </p:sp>
    </p:spTree>
    <p:extLst>
      <p:ext uri="{BB962C8B-B14F-4D97-AF65-F5344CB8AC3E}">
        <p14:creationId xmlns:p14="http://schemas.microsoft.com/office/powerpoint/2010/main" val="370005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D7E80-79F6-478D-9CE8-744E46F512C6}" type="datetimeFigureOut">
              <a:rPr lang="en-US" smtClean="0"/>
              <a:t>6/2/2022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2DC46-1468-456D-B46D-86BCF2201C8B}" type="slidenum">
              <a:rPr lang="en-US" smtClean="0"/>
              <a:t>‹#›</a:t>
            </a:fld>
            <a:endParaRPr lang="en-US" dirty="0"/>
          </a:p>
        </p:txBody>
      </p:sp>
    </p:spTree>
    <p:extLst>
      <p:ext uri="{BB962C8B-B14F-4D97-AF65-F5344CB8AC3E}">
        <p14:creationId xmlns:p14="http://schemas.microsoft.com/office/powerpoint/2010/main" val="2183379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046350-8705-4299-A98A-3AEF45D41497}"/>
              </a:ext>
            </a:extLst>
          </p:cNvPr>
          <p:cNvPicPr>
            <a:picLocks noChangeAspect="1"/>
          </p:cNvPicPr>
          <p:nvPr/>
        </p:nvPicPr>
        <p:blipFill>
          <a:blip r:embed="rId2"/>
          <a:stretch>
            <a:fillRect/>
          </a:stretch>
        </p:blipFill>
        <p:spPr>
          <a:xfrm>
            <a:off x="5167464" y="4000813"/>
            <a:ext cx="2833536" cy="2833536"/>
          </a:xfrm>
          <a:prstGeom prst="rect">
            <a:avLst/>
          </a:prstGeom>
        </p:spPr>
      </p:pic>
      <p:sp>
        <p:nvSpPr>
          <p:cNvPr id="3" name="Title 1">
            <a:extLst>
              <a:ext uri="{FF2B5EF4-FFF2-40B4-BE49-F238E27FC236}">
                <a16:creationId xmlns:a16="http://schemas.microsoft.com/office/drawing/2014/main" id="{413ED2B2-E7DB-43F2-97DC-9E265DC3A363}"/>
              </a:ext>
            </a:extLst>
          </p:cNvPr>
          <p:cNvSpPr txBox="1">
            <a:spLocks/>
          </p:cNvSpPr>
          <p:nvPr/>
        </p:nvSpPr>
        <p:spPr>
          <a:xfrm>
            <a:off x="0" y="1034317"/>
            <a:ext cx="9144000" cy="24789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kumimoji="1" lang="en-US" altLang="en-US" sz="5200" dirty="0">
                <a:latin typeface="+mn-lt"/>
              </a:rPr>
              <a:t>Revenue Hiding in Plain Sight:</a:t>
            </a:r>
          </a:p>
          <a:p>
            <a:pPr>
              <a:defRPr/>
            </a:pPr>
            <a:r>
              <a:rPr kumimoji="1" lang="en-US" altLang="en-US" sz="5200" dirty="0">
                <a:latin typeface="+mn-lt"/>
              </a:rPr>
              <a:t>Fostering Opportunities</a:t>
            </a:r>
          </a:p>
          <a:p>
            <a:pPr>
              <a:defRPr/>
            </a:pPr>
            <a:r>
              <a:rPr kumimoji="1" lang="en-US" altLang="en-US" sz="5200" dirty="0">
                <a:latin typeface="+mn-lt"/>
              </a:rPr>
              <a:t>for Redevelopment</a:t>
            </a:r>
          </a:p>
        </p:txBody>
      </p:sp>
      <p:sp>
        <p:nvSpPr>
          <p:cNvPr id="4" name="Subtitle 2">
            <a:extLst>
              <a:ext uri="{FF2B5EF4-FFF2-40B4-BE49-F238E27FC236}">
                <a16:creationId xmlns:a16="http://schemas.microsoft.com/office/drawing/2014/main" id="{D3BF9DE4-2973-4EEF-BB46-F75542E95E39}"/>
              </a:ext>
            </a:extLst>
          </p:cNvPr>
          <p:cNvSpPr txBox="1">
            <a:spLocks/>
          </p:cNvSpPr>
          <p:nvPr/>
        </p:nvSpPr>
        <p:spPr>
          <a:xfrm>
            <a:off x="1143000" y="3755466"/>
            <a:ext cx="6858000" cy="43877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June 2, 2022</a:t>
            </a:r>
          </a:p>
        </p:txBody>
      </p:sp>
      <p:pic>
        <p:nvPicPr>
          <p:cNvPr id="10" name="Picture 9">
            <a:extLst>
              <a:ext uri="{FF2B5EF4-FFF2-40B4-BE49-F238E27FC236}">
                <a16:creationId xmlns:a16="http://schemas.microsoft.com/office/drawing/2014/main" id="{72F90A49-59F8-4E0E-86D7-AB78629292CB}"/>
              </a:ext>
            </a:extLst>
          </p:cNvPr>
          <p:cNvPicPr>
            <a:picLocks noChangeAspect="1"/>
          </p:cNvPicPr>
          <p:nvPr/>
        </p:nvPicPr>
        <p:blipFill>
          <a:blip r:embed="rId3"/>
          <a:stretch>
            <a:fillRect/>
          </a:stretch>
        </p:blipFill>
        <p:spPr>
          <a:xfrm>
            <a:off x="1152944" y="4604116"/>
            <a:ext cx="2985712" cy="1313713"/>
          </a:xfrm>
          <a:prstGeom prst="rect">
            <a:avLst/>
          </a:prstGeom>
        </p:spPr>
      </p:pic>
      <p:pic>
        <p:nvPicPr>
          <p:cNvPr id="2" name="Picture 1">
            <a:extLst>
              <a:ext uri="{FF2B5EF4-FFF2-40B4-BE49-F238E27FC236}">
                <a16:creationId xmlns:a16="http://schemas.microsoft.com/office/drawing/2014/main" id="{E33F0930-AE6E-49EF-9E76-343A0E2CDBA9}"/>
              </a:ext>
            </a:extLst>
          </p:cNvPr>
          <p:cNvPicPr>
            <a:picLocks noChangeAspect="1"/>
          </p:cNvPicPr>
          <p:nvPr/>
        </p:nvPicPr>
        <p:blipFill>
          <a:blip r:embed="rId4"/>
          <a:stretch>
            <a:fillRect/>
          </a:stretch>
        </p:blipFill>
        <p:spPr>
          <a:xfrm>
            <a:off x="10444624" y="4604116"/>
            <a:ext cx="1626931" cy="1626931"/>
          </a:xfrm>
          <a:prstGeom prst="rect">
            <a:avLst/>
          </a:prstGeom>
        </p:spPr>
      </p:pic>
    </p:spTree>
    <p:extLst>
      <p:ext uri="{BB962C8B-B14F-4D97-AF65-F5344CB8AC3E}">
        <p14:creationId xmlns:p14="http://schemas.microsoft.com/office/powerpoint/2010/main" val="702913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DF8AA2-62B7-45F7-BD3A-7C1765F5C95E}"/>
              </a:ext>
            </a:extLst>
          </p:cNvPr>
          <p:cNvSpPr>
            <a:spLocks noGrp="1"/>
          </p:cNvSpPr>
          <p:nvPr>
            <p:ph sz="half" idx="1"/>
          </p:nvPr>
        </p:nvSpPr>
        <p:spPr>
          <a:xfrm>
            <a:off x="339018" y="1462471"/>
            <a:ext cx="4072790" cy="4842076"/>
          </a:xfrm>
        </p:spPr>
        <p:txBody>
          <a:bodyPr/>
          <a:lstStyle/>
          <a:p>
            <a:pPr marL="0" indent="0">
              <a:buNone/>
            </a:pPr>
            <a:r>
              <a:rPr lang="en-US" b="1" dirty="0"/>
              <a:t>Benefits</a:t>
            </a:r>
          </a:p>
          <a:p>
            <a:r>
              <a:rPr lang="en-US" sz="2400" dirty="0"/>
              <a:t>Increases land value</a:t>
            </a:r>
          </a:p>
          <a:p>
            <a:r>
              <a:rPr lang="en-US" sz="2400" dirty="0"/>
              <a:t>Can result in less shorter trips/less VMT</a:t>
            </a:r>
          </a:p>
          <a:p>
            <a:r>
              <a:rPr lang="en-US" sz="2400" dirty="0"/>
              <a:t>Projects enhance the community in which they are located</a:t>
            </a:r>
          </a:p>
          <a:p>
            <a:r>
              <a:rPr lang="en-US" sz="2400" dirty="0"/>
              <a:t>Spurs revitalization</a:t>
            </a:r>
          </a:p>
          <a:p>
            <a:r>
              <a:rPr lang="en-US" sz="2400" dirty="0"/>
              <a:t>Can help provide resources to offset other projects   </a:t>
            </a:r>
          </a:p>
          <a:p>
            <a:r>
              <a:rPr lang="en-US" sz="2400" dirty="0"/>
              <a:t>Ability to create vibrant community spaces</a:t>
            </a:r>
          </a:p>
          <a:p>
            <a:endParaRPr lang="en-US" sz="2400" dirty="0"/>
          </a:p>
          <a:p>
            <a:endParaRPr lang="en-US" sz="2400" dirty="0"/>
          </a:p>
          <a:p>
            <a:endParaRPr lang="en-US" sz="2400" dirty="0"/>
          </a:p>
          <a:p>
            <a:endParaRPr lang="en-US" sz="2400" dirty="0"/>
          </a:p>
        </p:txBody>
      </p:sp>
      <p:sp>
        <p:nvSpPr>
          <p:cNvPr id="3" name="Content Placeholder 2">
            <a:extLst>
              <a:ext uri="{FF2B5EF4-FFF2-40B4-BE49-F238E27FC236}">
                <a16:creationId xmlns:a16="http://schemas.microsoft.com/office/drawing/2014/main" id="{B7672C6A-188C-47D6-9EA7-67BFF50EC81C}"/>
              </a:ext>
            </a:extLst>
          </p:cNvPr>
          <p:cNvSpPr>
            <a:spLocks noGrp="1"/>
          </p:cNvSpPr>
          <p:nvPr>
            <p:ph sz="half" idx="2"/>
          </p:nvPr>
        </p:nvSpPr>
        <p:spPr>
          <a:xfrm>
            <a:off x="4629150" y="1462472"/>
            <a:ext cx="3886200" cy="4702354"/>
          </a:xfrm>
        </p:spPr>
        <p:txBody>
          <a:bodyPr/>
          <a:lstStyle/>
          <a:p>
            <a:pPr marL="0" indent="0">
              <a:buNone/>
            </a:pPr>
            <a:r>
              <a:rPr lang="en-US" b="1" dirty="0"/>
              <a:t>Challenges</a:t>
            </a:r>
          </a:p>
          <a:p>
            <a:r>
              <a:rPr lang="en-US" sz="2400" dirty="0"/>
              <a:t>Difficult to balance residential/commercial</a:t>
            </a:r>
          </a:p>
          <a:p>
            <a:r>
              <a:rPr lang="en-US" sz="2400" dirty="0"/>
              <a:t>Not enough “private” space for residents/parking</a:t>
            </a:r>
          </a:p>
          <a:p>
            <a:r>
              <a:rPr lang="en-US" sz="2400" dirty="0"/>
              <a:t>Difficult to develop</a:t>
            </a:r>
          </a:p>
          <a:p>
            <a:r>
              <a:rPr lang="en-US" sz="2400" dirty="0"/>
              <a:t>Noise and odor issues</a:t>
            </a:r>
          </a:p>
          <a:p>
            <a:r>
              <a:rPr lang="en-US" sz="2400" dirty="0"/>
              <a:t>Merging old tenants with new, residential tenants</a:t>
            </a:r>
          </a:p>
          <a:p>
            <a:r>
              <a:rPr lang="en-US" sz="2400" dirty="0"/>
              <a:t>Environmental mitigation may be needed</a:t>
            </a:r>
          </a:p>
          <a:p>
            <a:endParaRPr lang="en-US" sz="2400" dirty="0"/>
          </a:p>
          <a:p>
            <a:endParaRPr lang="en-US" sz="2400" dirty="0">
              <a:highlight>
                <a:srgbClr val="FFFF00"/>
              </a:highlight>
            </a:endParaRPr>
          </a:p>
        </p:txBody>
      </p:sp>
      <p:sp>
        <p:nvSpPr>
          <p:cNvPr id="4" name="Title 3">
            <a:extLst>
              <a:ext uri="{FF2B5EF4-FFF2-40B4-BE49-F238E27FC236}">
                <a16:creationId xmlns:a16="http://schemas.microsoft.com/office/drawing/2014/main" id="{A284F949-AAC1-4032-BD56-D14843A75EA2}"/>
              </a:ext>
            </a:extLst>
          </p:cNvPr>
          <p:cNvSpPr>
            <a:spLocks noGrp="1"/>
          </p:cNvSpPr>
          <p:nvPr>
            <p:ph type="title"/>
          </p:nvPr>
        </p:nvSpPr>
        <p:spPr/>
        <p:txBody>
          <a:bodyPr>
            <a:noAutofit/>
          </a:bodyPr>
          <a:lstStyle/>
          <a:p>
            <a:r>
              <a:rPr lang="en-US" dirty="0"/>
              <a:t>Benefits &amp; Challenges of Adaptive Reuse</a:t>
            </a:r>
          </a:p>
        </p:txBody>
      </p:sp>
      <p:pic>
        <p:nvPicPr>
          <p:cNvPr id="6" name="Picture 5">
            <a:extLst>
              <a:ext uri="{FF2B5EF4-FFF2-40B4-BE49-F238E27FC236}">
                <a16:creationId xmlns:a16="http://schemas.microsoft.com/office/drawing/2014/main" id="{A9ABDE8F-21C0-4E0E-A074-E0E00259A7E5}"/>
              </a:ext>
            </a:extLst>
          </p:cNvPr>
          <p:cNvPicPr>
            <a:picLocks noChangeAspect="1"/>
          </p:cNvPicPr>
          <p:nvPr/>
        </p:nvPicPr>
        <p:blipFill>
          <a:blip r:embed="rId2"/>
          <a:stretch>
            <a:fillRect/>
          </a:stretch>
        </p:blipFill>
        <p:spPr>
          <a:xfrm>
            <a:off x="10330323" y="4406521"/>
            <a:ext cx="3402580" cy="1394646"/>
          </a:xfrm>
          <a:prstGeom prst="rect">
            <a:avLst/>
          </a:prstGeom>
        </p:spPr>
      </p:pic>
    </p:spTree>
    <p:extLst>
      <p:ext uri="{BB962C8B-B14F-4D97-AF65-F5344CB8AC3E}">
        <p14:creationId xmlns:p14="http://schemas.microsoft.com/office/powerpoint/2010/main" val="2968844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44EA-C33F-4CD2-BD52-1DC11242F466}"/>
              </a:ext>
            </a:extLst>
          </p:cNvPr>
          <p:cNvSpPr>
            <a:spLocks noGrp="1"/>
          </p:cNvSpPr>
          <p:nvPr>
            <p:ph type="title"/>
          </p:nvPr>
        </p:nvSpPr>
        <p:spPr>
          <a:xfrm>
            <a:off x="623888" y="1709740"/>
            <a:ext cx="7886700" cy="2814134"/>
          </a:xfrm>
        </p:spPr>
        <p:txBody>
          <a:bodyPr/>
          <a:lstStyle/>
          <a:p>
            <a:pPr algn="ctr"/>
            <a:br>
              <a:rPr lang="en-US" b="1" dirty="0"/>
            </a:br>
            <a:r>
              <a:rPr lang="en-US" b="1" dirty="0"/>
              <a:t>Land Use &amp;</a:t>
            </a:r>
            <a:br>
              <a:rPr lang="en-US" b="1" dirty="0"/>
            </a:br>
            <a:r>
              <a:rPr lang="en-US" b="1" dirty="0"/>
              <a:t>Planning Overview</a:t>
            </a:r>
            <a:br>
              <a:rPr lang="en-US" b="1" dirty="0"/>
            </a:br>
            <a:endParaRPr lang="en-US" b="1" dirty="0"/>
          </a:p>
        </p:txBody>
      </p:sp>
    </p:spTree>
    <p:extLst>
      <p:ext uri="{BB962C8B-B14F-4D97-AF65-F5344CB8AC3E}">
        <p14:creationId xmlns:p14="http://schemas.microsoft.com/office/powerpoint/2010/main" val="2909902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3D02F-CF4D-484F-9A11-9B1C3765D864}"/>
              </a:ext>
            </a:extLst>
          </p:cNvPr>
          <p:cNvSpPr>
            <a:spLocks noGrp="1"/>
          </p:cNvSpPr>
          <p:nvPr>
            <p:ph type="title"/>
          </p:nvPr>
        </p:nvSpPr>
        <p:spPr>
          <a:xfrm>
            <a:off x="134471" y="274638"/>
            <a:ext cx="8875059" cy="1143000"/>
          </a:xfrm>
        </p:spPr>
        <p:txBody>
          <a:bodyPr>
            <a:normAutofit fontScale="90000"/>
          </a:bodyPr>
          <a:lstStyle/>
          <a:p>
            <a:r>
              <a:rPr lang="en-US" sz="4900" dirty="0"/>
              <a:t>Benefits</a:t>
            </a:r>
            <a:r>
              <a:rPr lang="en-US" dirty="0"/>
              <a:t> of Good Land Use Planning</a:t>
            </a:r>
          </a:p>
        </p:txBody>
      </p:sp>
      <p:sp>
        <p:nvSpPr>
          <p:cNvPr id="3" name="Content Placeholder 2">
            <a:extLst>
              <a:ext uri="{FF2B5EF4-FFF2-40B4-BE49-F238E27FC236}">
                <a16:creationId xmlns:a16="http://schemas.microsoft.com/office/drawing/2014/main" id="{7CC28494-FEB1-4BBD-BFD2-001DB6C02759}"/>
              </a:ext>
            </a:extLst>
          </p:cNvPr>
          <p:cNvSpPr>
            <a:spLocks noGrp="1"/>
          </p:cNvSpPr>
          <p:nvPr>
            <p:ph idx="1"/>
          </p:nvPr>
        </p:nvSpPr>
        <p:spPr>
          <a:xfrm>
            <a:off x="578224" y="1600200"/>
            <a:ext cx="7987553" cy="4749150"/>
          </a:xfrm>
        </p:spPr>
        <p:txBody>
          <a:bodyPr>
            <a:normAutofit fontScale="92500"/>
          </a:bodyPr>
          <a:lstStyle/>
          <a:p>
            <a:pPr marL="0" indent="0">
              <a:spcBef>
                <a:spcPts val="0"/>
              </a:spcBef>
              <a:spcAft>
                <a:spcPts val="1059"/>
              </a:spcAft>
              <a:buNone/>
            </a:pPr>
            <a:r>
              <a:rPr lang="en-US" sz="3000" b="1" dirty="0">
                <a:solidFill>
                  <a:srgbClr val="000000"/>
                </a:solidFill>
                <a:cs typeface="Arial"/>
              </a:rPr>
              <a:t>Protects the Public Interest</a:t>
            </a:r>
            <a:r>
              <a:rPr lang="en-US" sz="2294" b="1" dirty="0">
                <a:solidFill>
                  <a:srgbClr val="000000"/>
                </a:solidFill>
                <a:cs typeface="Arial"/>
              </a:rPr>
              <a:t>:</a:t>
            </a:r>
          </a:p>
          <a:p>
            <a:pPr marL="242060" indent="-242060">
              <a:lnSpc>
                <a:spcPct val="120000"/>
              </a:lnSpc>
              <a:spcBef>
                <a:spcPts val="0"/>
              </a:spcBef>
              <a:spcAft>
                <a:spcPts val="1059"/>
              </a:spcAft>
            </a:pPr>
            <a:r>
              <a:rPr lang="en-US" sz="2600" dirty="0">
                <a:solidFill>
                  <a:srgbClr val="000000"/>
                </a:solidFill>
                <a:cs typeface="Arial"/>
              </a:rPr>
              <a:t>Advanced knowledge of future potential impacts</a:t>
            </a:r>
          </a:p>
          <a:p>
            <a:pPr marL="242060" indent="-242060">
              <a:lnSpc>
                <a:spcPct val="120000"/>
              </a:lnSpc>
              <a:spcBef>
                <a:spcPts val="0"/>
              </a:spcBef>
              <a:spcAft>
                <a:spcPts val="1059"/>
              </a:spcAft>
            </a:pPr>
            <a:r>
              <a:rPr lang="en-US" sz="2600" dirty="0">
                <a:solidFill>
                  <a:srgbClr val="000000"/>
                </a:solidFill>
                <a:cs typeface="Arial"/>
              </a:rPr>
              <a:t>Limits objections from “new” residents for necessary uses</a:t>
            </a:r>
          </a:p>
          <a:p>
            <a:pPr marL="242060" indent="-242060">
              <a:lnSpc>
                <a:spcPct val="120000"/>
              </a:lnSpc>
              <a:spcBef>
                <a:spcPts val="0"/>
              </a:spcBef>
              <a:spcAft>
                <a:spcPts val="1059"/>
              </a:spcAft>
            </a:pPr>
            <a:r>
              <a:rPr lang="en-US" sz="2600" dirty="0">
                <a:solidFill>
                  <a:srgbClr val="000000"/>
                </a:solidFill>
                <a:cs typeface="Arial"/>
              </a:rPr>
              <a:t>Reduces speculative entitlements/zoning changes</a:t>
            </a:r>
            <a:endParaRPr lang="en-US" sz="2294" dirty="0">
              <a:solidFill>
                <a:srgbClr val="000000"/>
              </a:solidFill>
              <a:cs typeface="Arial"/>
            </a:endParaRPr>
          </a:p>
          <a:p>
            <a:pPr marL="0" indent="0">
              <a:spcBef>
                <a:spcPts val="0"/>
              </a:spcBef>
              <a:spcAft>
                <a:spcPts val="1059"/>
              </a:spcAft>
              <a:buNone/>
            </a:pPr>
            <a:r>
              <a:rPr lang="en-US" sz="3000" b="1" dirty="0">
                <a:solidFill>
                  <a:srgbClr val="000000"/>
                </a:solidFill>
                <a:cs typeface="Arial"/>
              </a:rPr>
              <a:t>Think Regionally – Plan Locally:</a:t>
            </a:r>
          </a:p>
          <a:p>
            <a:pPr marL="242060" indent="-242060">
              <a:lnSpc>
                <a:spcPct val="120000"/>
              </a:lnSpc>
              <a:spcBef>
                <a:spcPts val="0"/>
              </a:spcBef>
              <a:spcAft>
                <a:spcPts val="1059"/>
              </a:spcAft>
            </a:pPr>
            <a:r>
              <a:rPr lang="en-US" sz="2600" dirty="0">
                <a:solidFill>
                  <a:srgbClr val="000000"/>
                </a:solidFill>
                <a:cs typeface="Arial"/>
              </a:rPr>
              <a:t>Recognize proximate land uses in Adjacent Communities</a:t>
            </a:r>
          </a:p>
          <a:p>
            <a:pPr marL="242060" indent="-242060">
              <a:lnSpc>
                <a:spcPct val="120000"/>
              </a:lnSpc>
              <a:spcBef>
                <a:spcPts val="0"/>
              </a:spcBef>
              <a:spcAft>
                <a:spcPts val="1059"/>
              </a:spcAft>
            </a:pPr>
            <a:r>
              <a:rPr lang="en-US" sz="2600" dirty="0">
                <a:solidFill>
                  <a:srgbClr val="000000"/>
                </a:solidFill>
                <a:cs typeface="Arial"/>
              </a:rPr>
              <a:t>Each planning area should support residents’ immediate day-to-day needs (groceries, pharmacies, schools &amp; parks)</a:t>
            </a:r>
          </a:p>
          <a:p>
            <a:endParaRPr lang="en-US" dirty="0"/>
          </a:p>
        </p:txBody>
      </p:sp>
    </p:spTree>
    <p:extLst>
      <p:ext uri="{BB962C8B-B14F-4D97-AF65-F5344CB8AC3E}">
        <p14:creationId xmlns:p14="http://schemas.microsoft.com/office/powerpoint/2010/main" val="821876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F3E1-89AC-47AF-BC87-9071C4E66166}"/>
              </a:ext>
            </a:extLst>
          </p:cNvPr>
          <p:cNvSpPr>
            <a:spLocks noGrp="1"/>
          </p:cNvSpPr>
          <p:nvPr>
            <p:ph type="title"/>
          </p:nvPr>
        </p:nvSpPr>
        <p:spPr/>
        <p:txBody>
          <a:bodyPr/>
          <a:lstStyle/>
          <a:p>
            <a:r>
              <a:rPr lang="en-US" dirty="0"/>
              <a:t>Balancing Land Uses</a:t>
            </a:r>
          </a:p>
        </p:txBody>
      </p:sp>
      <p:sp>
        <p:nvSpPr>
          <p:cNvPr id="3" name="Content Placeholder 2">
            <a:extLst>
              <a:ext uri="{FF2B5EF4-FFF2-40B4-BE49-F238E27FC236}">
                <a16:creationId xmlns:a16="http://schemas.microsoft.com/office/drawing/2014/main" id="{D17364FF-FB6C-4DB2-B26A-E191705CB981}"/>
              </a:ext>
            </a:extLst>
          </p:cNvPr>
          <p:cNvSpPr>
            <a:spLocks noGrp="1"/>
          </p:cNvSpPr>
          <p:nvPr>
            <p:ph idx="1"/>
          </p:nvPr>
        </p:nvSpPr>
        <p:spPr>
          <a:xfrm>
            <a:off x="497141" y="1502230"/>
            <a:ext cx="5539419" cy="4973855"/>
          </a:xfrm>
        </p:spPr>
        <p:txBody>
          <a:bodyPr>
            <a:normAutofit fontScale="92500" lnSpcReduction="10000"/>
          </a:bodyPr>
          <a:lstStyle/>
          <a:p>
            <a:pPr marL="0" indent="0">
              <a:lnSpc>
                <a:spcPct val="110000"/>
              </a:lnSpc>
              <a:spcBef>
                <a:spcPts val="0"/>
              </a:spcBef>
              <a:buNone/>
            </a:pPr>
            <a:r>
              <a:rPr lang="en-US" sz="2600" b="1" dirty="0">
                <a:solidFill>
                  <a:srgbClr val="000000"/>
                </a:solidFill>
                <a:cs typeface="Arial"/>
              </a:rPr>
              <a:t>Land Uses are population-driven</a:t>
            </a:r>
          </a:p>
          <a:p>
            <a:pPr marL="242060" indent="-242060">
              <a:lnSpc>
                <a:spcPct val="110000"/>
              </a:lnSpc>
              <a:spcBef>
                <a:spcPts val="0"/>
              </a:spcBef>
            </a:pPr>
            <a:r>
              <a:rPr lang="en-US" sz="2600" dirty="0">
                <a:solidFill>
                  <a:srgbClr val="000000"/>
                </a:solidFill>
                <a:cs typeface="Arial"/>
              </a:rPr>
              <a:t>Suburban Areas</a:t>
            </a:r>
          </a:p>
          <a:p>
            <a:pPr lvl="1">
              <a:lnSpc>
                <a:spcPct val="110000"/>
              </a:lnSpc>
              <a:spcBef>
                <a:spcPts val="0"/>
              </a:spcBef>
              <a:buFont typeface="Wingdings" panose="05000000000000000000" pitchFamily="2" charset="2"/>
              <a:buChar char="Ø"/>
            </a:pPr>
            <a:r>
              <a:rPr lang="en-US" sz="2600" dirty="0">
                <a:solidFill>
                  <a:srgbClr val="000000"/>
                </a:solidFill>
                <a:cs typeface="Arial"/>
              </a:rPr>
              <a:t>Residential Trends 70% SF / 30% MF</a:t>
            </a:r>
          </a:p>
          <a:p>
            <a:pPr lvl="1">
              <a:lnSpc>
                <a:spcPct val="110000"/>
              </a:lnSpc>
              <a:spcBef>
                <a:spcPts val="0"/>
              </a:spcBef>
              <a:buFont typeface="Wingdings" panose="05000000000000000000" pitchFamily="2" charset="2"/>
              <a:buChar char="Ø"/>
            </a:pPr>
            <a:r>
              <a:rPr lang="en-US" sz="2600" dirty="0">
                <a:solidFill>
                  <a:srgbClr val="000000"/>
                </a:solidFill>
                <a:cs typeface="Arial"/>
              </a:rPr>
              <a:t>Commercial Trends 66% Retail / 34% Office</a:t>
            </a:r>
          </a:p>
          <a:p>
            <a:pPr marL="242060" indent="-242060">
              <a:lnSpc>
                <a:spcPct val="110000"/>
              </a:lnSpc>
              <a:spcBef>
                <a:spcPts val="0"/>
              </a:spcBef>
            </a:pPr>
            <a:r>
              <a:rPr lang="en-US" sz="2600" dirty="0">
                <a:solidFill>
                  <a:srgbClr val="000000"/>
                </a:solidFill>
                <a:cs typeface="Arial"/>
              </a:rPr>
              <a:t>Urban Areas</a:t>
            </a:r>
          </a:p>
          <a:p>
            <a:pPr lvl="1">
              <a:lnSpc>
                <a:spcPct val="110000"/>
              </a:lnSpc>
              <a:spcBef>
                <a:spcPts val="0"/>
              </a:spcBef>
              <a:buFont typeface="Wingdings" panose="05000000000000000000" pitchFamily="2" charset="2"/>
              <a:buChar char="Ø"/>
            </a:pPr>
            <a:r>
              <a:rPr lang="en-US" sz="2600" dirty="0">
                <a:solidFill>
                  <a:srgbClr val="000000"/>
                </a:solidFill>
                <a:cs typeface="Arial"/>
              </a:rPr>
              <a:t>Residential Trends 50% SF / 50% MF</a:t>
            </a:r>
          </a:p>
          <a:p>
            <a:pPr lvl="1">
              <a:lnSpc>
                <a:spcPct val="110000"/>
              </a:lnSpc>
              <a:spcBef>
                <a:spcPts val="0"/>
              </a:spcBef>
              <a:buFont typeface="Wingdings" panose="05000000000000000000" pitchFamily="2" charset="2"/>
              <a:buChar char="Ø"/>
            </a:pPr>
            <a:r>
              <a:rPr lang="en-US" sz="2600" dirty="0">
                <a:solidFill>
                  <a:srgbClr val="000000"/>
                </a:solidFill>
                <a:cs typeface="Arial"/>
              </a:rPr>
              <a:t>Commercial Trends 50% Retail / 50% Office</a:t>
            </a:r>
          </a:p>
          <a:p>
            <a:pPr marL="242060" indent="-242060">
              <a:lnSpc>
                <a:spcPct val="110000"/>
              </a:lnSpc>
              <a:spcBef>
                <a:spcPts val="0"/>
              </a:spcBef>
            </a:pPr>
            <a:r>
              <a:rPr lang="en-US" sz="2600" dirty="0">
                <a:solidFill>
                  <a:srgbClr val="000000"/>
                </a:solidFill>
                <a:cs typeface="Arial"/>
              </a:rPr>
              <a:t>Urban College Towns</a:t>
            </a:r>
          </a:p>
          <a:p>
            <a:pPr lvl="1">
              <a:lnSpc>
                <a:spcPct val="110000"/>
              </a:lnSpc>
              <a:spcBef>
                <a:spcPts val="0"/>
              </a:spcBef>
              <a:buFont typeface="Wingdings" panose="05000000000000000000" pitchFamily="2" charset="2"/>
              <a:buChar char="Ø"/>
            </a:pPr>
            <a:r>
              <a:rPr lang="en-US" sz="2600" dirty="0">
                <a:solidFill>
                  <a:srgbClr val="000000"/>
                </a:solidFill>
                <a:cs typeface="Arial"/>
              </a:rPr>
              <a:t>Residential Trends 40% SF / 60% MF</a:t>
            </a:r>
          </a:p>
          <a:p>
            <a:pPr lvl="1">
              <a:lnSpc>
                <a:spcPct val="110000"/>
              </a:lnSpc>
              <a:spcBef>
                <a:spcPts val="0"/>
              </a:spcBef>
              <a:buFont typeface="Wingdings" panose="05000000000000000000" pitchFamily="2" charset="2"/>
              <a:buChar char="Ø"/>
            </a:pPr>
            <a:r>
              <a:rPr lang="en-US" sz="2600" dirty="0">
                <a:solidFill>
                  <a:srgbClr val="000000"/>
                </a:solidFill>
                <a:cs typeface="Arial"/>
              </a:rPr>
              <a:t>Commercial Trends 66% Retail / 34% Office</a:t>
            </a:r>
            <a:endParaRPr lang="en-US" sz="2600" dirty="0"/>
          </a:p>
        </p:txBody>
      </p:sp>
      <p:graphicFrame>
        <p:nvGraphicFramePr>
          <p:cNvPr id="4" name="Chart 3">
            <a:extLst>
              <a:ext uri="{FF2B5EF4-FFF2-40B4-BE49-F238E27FC236}">
                <a16:creationId xmlns:a16="http://schemas.microsoft.com/office/drawing/2014/main" id="{09521A89-DFA5-4915-AEF3-31AC23755EB4}"/>
              </a:ext>
            </a:extLst>
          </p:cNvPr>
          <p:cNvGraphicFramePr/>
          <p:nvPr/>
        </p:nvGraphicFramePr>
        <p:xfrm>
          <a:off x="6036561" y="1322216"/>
          <a:ext cx="2753724" cy="2317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C85A0E54-607E-47CF-B8F0-08A3471C8BF0}"/>
              </a:ext>
            </a:extLst>
          </p:cNvPr>
          <p:cNvGraphicFramePr/>
          <p:nvPr/>
        </p:nvGraphicFramePr>
        <p:xfrm>
          <a:off x="6159338" y="3816829"/>
          <a:ext cx="2630946" cy="23172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68319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B445-4FB8-4E9E-9FDF-43D41A1068CC}"/>
              </a:ext>
            </a:extLst>
          </p:cNvPr>
          <p:cNvSpPr>
            <a:spLocks noGrp="1"/>
          </p:cNvSpPr>
          <p:nvPr>
            <p:ph type="title"/>
          </p:nvPr>
        </p:nvSpPr>
        <p:spPr/>
        <p:txBody>
          <a:bodyPr/>
          <a:lstStyle/>
          <a:p>
            <a:r>
              <a:rPr lang="en-US" dirty="0"/>
              <a:t>Land Use Metrics</a:t>
            </a:r>
          </a:p>
        </p:txBody>
      </p:sp>
      <p:sp>
        <p:nvSpPr>
          <p:cNvPr id="3" name="Content Placeholder 2">
            <a:extLst>
              <a:ext uri="{FF2B5EF4-FFF2-40B4-BE49-F238E27FC236}">
                <a16:creationId xmlns:a16="http://schemas.microsoft.com/office/drawing/2014/main" id="{AFC77363-C1BC-4269-B338-DF1451A414E4}"/>
              </a:ext>
            </a:extLst>
          </p:cNvPr>
          <p:cNvSpPr>
            <a:spLocks noGrp="1"/>
          </p:cNvSpPr>
          <p:nvPr>
            <p:ph idx="1"/>
          </p:nvPr>
        </p:nvSpPr>
        <p:spPr>
          <a:xfrm>
            <a:off x="361670" y="1502230"/>
            <a:ext cx="5423257" cy="4942086"/>
          </a:xfrm>
        </p:spPr>
        <p:txBody>
          <a:bodyPr>
            <a:noAutofit/>
          </a:bodyPr>
          <a:lstStyle/>
          <a:p>
            <a:pPr marL="242060" indent="-242060">
              <a:lnSpc>
                <a:spcPct val="120000"/>
              </a:lnSpc>
              <a:spcBef>
                <a:spcPts val="0"/>
              </a:spcBef>
              <a:spcAft>
                <a:spcPts val="706"/>
              </a:spcAft>
              <a:buNone/>
            </a:pPr>
            <a:r>
              <a:rPr lang="en-US" b="1" dirty="0">
                <a:solidFill>
                  <a:srgbClr val="000000"/>
                </a:solidFill>
                <a:cs typeface="Arial"/>
              </a:rPr>
              <a:t>Land Apportionment is Key</a:t>
            </a:r>
          </a:p>
          <a:p>
            <a:pPr marL="242060" indent="-242060">
              <a:lnSpc>
                <a:spcPct val="90000"/>
              </a:lnSpc>
              <a:spcBef>
                <a:spcPts val="0"/>
              </a:spcBef>
              <a:spcAft>
                <a:spcPts val="706"/>
              </a:spcAft>
            </a:pPr>
            <a:r>
              <a:rPr lang="en-US" dirty="0">
                <a:solidFill>
                  <a:srgbClr val="000000"/>
                </a:solidFill>
                <a:cs typeface="Arial"/>
              </a:rPr>
              <a:t>Residential considers unit density and population demographics</a:t>
            </a:r>
          </a:p>
          <a:p>
            <a:pPr marL="242060" indent="-242060">
              <a:lnSpc>
                <a:spcPct val="90000"/>
              </a:lnSpc>
              <a:spcBef>
                <a:spcPts val="0"/>
              </a:spcBef>
              <a:spcAft>
                <a:spcPts val="706"/>
              </a:spcAft>
            </a:pPr>
            <a:r>
              <a:rPr lang="en-US" dirty="0">
                <a:solidFill>
                  <a:srgbClr val="000000"/>
                </a:solidFill>
                <a:cs typeface="Arial"/>
              </a:rPr>
              <a:t>Commercial considers population needs and building intensity (FAR) </a:t>
            </a:r>
          </a:p>
          <a:p>
            <a:pPr marL="242060" indent="-242060">
              <a:lnSpc>
                <a:spcPct val="90000"/>
              </a:lnSpc>
              <a:spcBef>
                <a:spcPts val="0"/>
              </a:spcBef>
              <a:spcAft>
                <a:spcPts val="706"/>
              </a:spcAft>
            </a:pPr>
            <a:r>
              <a:rPr lang="en-US" dirty="0">
                <a:solidFill>
                  <a:srgbClr val="000000"/>
                </a:solidFill>
                <a:cs typeface="Arial"/>
              </a:rPr>
              <a:t>Industrial is a policy decision not a demand issue </a:t>
            </a:r>
          </a:p>
          <a:p>
            <a:pPr marL="242060" indent="-242060">
              <a:lnSpc>
                <a:spcPct val="90000"/>
              </a:lnSpc>
              <a:spcBef>
                <a:spcPts val="0"/>
              </a:spcBef>
              <a:spcAft>
                <a:spcPts val="706"/>
              </a:spcAft>
            </a:pPr>
            <a:r>
              <a:rPr lang="en-US" dirty="0">
                <a:solidFill>
                  <a:srgbClr val="000000"/>
                </a:solidFill>
                <a:cs typeface="Arial"/>
              </a:rPr>
              <a:t>Fire stations and schools are </a:t>
            </a:r>
            <a:r>
              <a:rPr lang="en-US" u="sng" dirty="0">
                <a:solidFill>
                  <a:srgbClr val="000000"/>
                </a:solidFill>
                <a:cs typeface="Arial"/>
              </a:rPr>
              <a:t>spatially</a:t>
            </a:r>
            <a:r>
              <a:rPr lang="en-US" dirty="0">
                <a:solidFill>
                  <a:srgbClr val="000000"/>
                </a:solidFill>
                <a:cs typeface="Arial"/>
              </a:rPr>
              <a:t> located in populated areas</a:t>
            </a:r>
          </a:p>
          <a:p>
            <a:pPr marL="242060" indent="-242060">
              <a:lnSpc>
                <a:spcPct val="90000"/>
              </a:lnSpc>
              <a:spcBef>
                <a:spcPts val="0"/>
              </a:spcBef>
              <a:spcAft>
                <a:spcPts val="706"/>
              </a:spcAft>
            </a:pPr>
            <a:r>
              <a:rPr lang="en-US" dirty="0">
                <a:solidFill>
                  <a:srgbClr val="000000"/>
                </a:solidFill>
                <a:cs typeface="Arial"/>
              </a:rPr>
              <a:t>Parks are mostly spatial, but not always</a:t>
            </a:r>
          </a:p>
          <a:p>
            <a:pPr marL="796751" lvl="2" indent="-403433">
              <a:lnSpc>
                <a:spcPct val="50000"/>
              </a:lnSpc>
              <a:spcBef>
                <a:spcPts val="0"/>
              </a:spcBef>
              <a:spcAft>
                <a:spcPts val="706"/>
              </a:spcAft>
              <a:buFont typeface="Wingdings" panose="05000000000000000000" pitchFamily="2" charset="2"/>
              <a:buChar char="Ø"/>
            </a:pPr>
            <a:r>
              <a:rPr lang="en-US" sz="2400" dirty="0">
                <a:solidFill>
                  <a:srgbClr val="000000"/>
                </a:solidFill>
                <a:cs typeface="Arial"/>
              </a:rPr>
              <a:t>Recreation utility key driver</a:t>
            </a:r>
          </a:p>
          <a:p>
            <a:pPr marL="736218" lvl="2" indent="-342900">
              <a:lnSpc>
                <a:spcPct val="90000"/>
              </a:lnSpc>
              <a:spcBef>
                <a:spcPts val="0"/>
              </a:spcBef>
              <a:spcAft>
                <a:spcPts val="706"/>
              </a:spcAft>
              <a:buFont typeface="Wingdings" panose="05000000000000000000" pitchFamily="2" charset="2"/>
              <a:buChar char="Ø"/>
            </a:pPr>
            <a:r>
              <a:rPr lang="en-US" sz="2400" i="1" dirty="0">
                <a:solidFill>
                  <a:srgbClr val="000000"/>
                </a:solidFill>
                <a:cs typeface="Arial"/>
              </a:rPr>
              <a:t>Gold standard: 10 acres per 1,000 people</a:t>
            </a:r>
          </a:p>
        </p:txBody>
      </p:sp>
      <p:pic>
        <p:nvPicPr>
          <p:cNvPr id="5" name="Picture 4">
            <a:extLst>
              <a:ext uri="{FF2B5EF4-FFF2-40B4-BE49-F238E27FC236}">
                <a16:creationId xmlns:a16="http://schemas.microsoft.com/office/drawing/2014/main" id="{FFB2705C-44D8-40A6-832D-69147D32B203}"/>
              </a:ext>
            </a:extLst>
          </p:cNvPr>
          <p:cNvPicPr>
            <a:picLocks noChangeAspect="1"/>
          </p:cNvPicPr>
          <p:nvPr/>
        </p:nvPicPr>
        <p:blipFill>
          <a:blip r:embed="rId2"/>
          <a:stretch>
            <a:fillRect/>
          </a:stretch>
        </p:blipFill>
        <p:spPr>
          <a:xfrm>
            <a:off x="6134940" y="2452968"/>
            <a:ext cx="2647390" cy="2454088"/>
          </a:xfrm>
          <a:prstGeom prst="rect">
            <a:avLst/>
          </a:prstGeom>
        </p:spPr>
      </p:pic>
    </p:spTree>
    <p:extLst>
      <p:ext uri="{BB962C8B-B14F-4D97-AF65-F5344CB8AC3E}">
        <p14:creationId xmlns:p14="http://schemas.microsoft.com/office/powerpoint/2010/main" val="177941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ACFC-4F51-43F3-9182-9EE33EEEFD2C}"/>
              </a:ext>
            </a:extLst>
          </p:cNvPr>
          <p:cNvSpPr>
            <a:spLocks noGrp="1"/>
          </p:cNvSpPr>
          <p:nvPr>
            <p:ph type="title"/>
          </p:nvPr>
        </p:nvSpPr>
        <p:spPr/>
        <p:txBody>
          <a:bodyPr/>
          <a:lstStyle/>
          <a:p>
            <a:r>
              <a:rPr lang="en-US" dirty="0"/>
              <a:t>TOD Definitions for Suburbia</a:t>
            </a:r>
          </a:p>
        </p:txBody>
      </p:sp>
      <p:sp>
        <p:nvSpPr>
          <p:cNvPr id="3" name="Content Placeholder 2">
            <a:extLst>
              <a:ext uri="{FF2B5EF4-FFF2-40B4-BE49-F238E27FC236}">
                <a16:creationId xmlns:a16="http://schemas.microsoft.com/office/drawing/2014/main" id="{44B2AAE8-74B0-4532-842E-5C53347A5619}"/>
              </a:ext>
            </a:extLst>
          </p:cNvPr>
          <p:cNvSpPr>
            <a:spLocks noGrp="1"/>
          </p:cNvSpPr>
          <p:nvPr>
            <p:ph idx="1"/>
          </p:nvPr>
        </p:nvSpPr>
        <p:spPr>
          <a:xfrm>
            <a:off x="326570" y="1579231"/>
            <a:ext cx="8057033" cy="4822201"/>
          </a:xfrm>
        </p:spPr>
        <p:txBody>
          <a:bodyPr/>
          <a:lstStyle/>
          <a:p>
            <a:pPr>
              <a:spcBef>
                <a:spcPts val="600"/>
              </a:spcBef>
              <a:spcAft>
                <a:spcPts val="1200"/>
              </a:spcAft>
            </a:pPr>
            <a:r>
              <a:rPr lang="en-US" b="1" dirty="0"/>
              <a:t>Transit Core: </a:t>
            </a:r>
            <a:r>
              <a:rPr lang="en-US" dirty="0"/>
              <a:t>The area with the quarter mile around a transit stop.</a:t>
            </a:r>
          </a:p>
          <a:p>
            <a:pPr>
              <a:spcBef>
                <a:spcPts val="600"/>
              </a:spcBef>
              <a:spcAft>
                <a:spcPts val="1200"/>
              </a:spcAft>
            </a:pPr>
            <a:r>
              <a:rPr lang="en-US" b="1" dirty="0"/>
              <a:t>Transit Oriented Development: </a:t>
            </a:r>
            <a:r>
              <a:rPr lang="en-US" dirty="0"/>
              <a:t>A project that will be served by existing or planned transit service.</a:t>
            </a:r>
          </a:p>
          <a:p>
            <a:pPr lvl="1">
              <a:spcBef>
                <a:spcPts val="600"/>
              </a:spcBef>
              <a:spcAft>
                <a:spcPts val="1200"/>
              </a:spcAft>
              <a:buFont typeface="Wingdings" panose="05000000000000000000" pitchFamily="2" charset="2"/>
              <a:buChar char="Ø"/>
            </a:pPr>
            <a:r>
              <a:rPr lang="en-US" dirty="0"/>
              <a:t>Compact, moderate to high density</a:t>
            </a:r>
          </a:p>
          <a:p>
            <a:pPr lvl="1">
              <a:spcBef>
                <a:spcPts val="600"/>
              </a:spcBef>
              <a:spcAft>
                <a:spcPts val="1200"/>
              </a:spcAft>
              <a:buFont typeface="Wingdings" panose="05000000000000000000" pitchFamily="2" charset="2"/>
              <a:buChar char="Ø"/>
            </a:pPr>
            <a:r>
              <a:rPr lang="en-US" dirty="0"/>
              <a:t>Pedestrian oriented</a:t>
            </a:r>
          </a:p>
          <a:p>
            <a:pPr lvl="1">
              <a:spcBef>
                <a:spcPts val="600"/>
              </a:spcBef>
              <a:spcAft>
                <a:spcPts val="1200"/>
              </a:spcAft>
              <a:buFont typeface="Wingdings" panose="05000000000000000000" pitchFamily="2" charset="2"/>
              <a:buChar char="Ø"/>
            </a:pPr>
            <a:r>
              <a:rPr lang="en-US" dirty="0"/>
              <a:t>Mid-rise</a:t>
            </a:r>
          </a:p>
          <a:p>
            <a:pPr lvl="1">
              <a:spcBef>
                <a:spcPts val="600"/>
              </a:spcBef>
              <a:spcAft>
                <a:spcPts val="1200"/>
              </a:spcAft>
              <a:buFont typeface="Wingdings" panose="05000000000000000000" pitchFamily="2" charset="2"/>
              <a:buChar char="Ø"/>
            </a:pPr>
            <a:r>
              <a:rPr lang="en-US" dirty="0"/>
              <a:t>Prioritizes affordable housing and high density residential and mixed-use projects</a:t>
            </a:r>
          </a:p>
        </p:txBody>
      </p:sp>
    </p:spTree>
    <p:extLst>
      <p:ext uri="{BB962C8B-B14F-4D97-AF65-F5344CB8AC3E}">
        <p14:creationId xmlns:p14="http://schemas.microsoft.com/office/powerpoint/2010/main" val="2478912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6DC5F-86B7-46E6-8BEE-C9B90A0D485D}"/>
              </a:ext>
            </a:extLst>
          </p:cNvPr>
          <p:cNvSpPr>
            <a:spLocks noGrp="1"/>
          </p:cNvSpPr>
          <p:nvPr>
            <p:ph type="title"/>
          </p:nvPr>
        </p:nvSpPr>
        <p:spPr/>
        <p:txBody>
          <a:bodyPr/>
          <a:lstStyle/>
          <a:p>
            <a:r>
              <a:rPr lang="en-US" dirty="0"/>
              <a:t>TOD Design Standards</a:t>
            </a:r>
          </a:p>
        </p:txBody>
      </p:sp>
      <p:sp>
        <p:nvSpPr>
          <p:cNvPr id="3" name="Content Placeholder 2">
            <a:extLst>
              <a:ext uri="{FF2B5EF4-FFF2-40B4-BE49-F238E27FC236}">
                <a16:creationId xmlns:a16="http://schemas.microsoft.com/office/drawing/2014/main" id="{0D83CE99-7568-41DF-B607-F739CCFDD4D0}"/>
              </a:ext>
            </a:extLst>
          </p:cNvPr>
          <p:cNvSpPr>
            <a:spLocks noGrp="1"/>
          </p:cNvSpPr>
          <p:nvPr>
            <p:ph idx="1"/>
          </p:nvPr>
        </p:nvSpPr>
        <p:spPr>
          <a:xfrm>
            <a:off x="326570" y="1502230"/>
            <a:ext cx="7298345" cy="4657938"/>
          </a:xfrm>
        </p:spPr>
        <p:txBody>
          <a:bodyPr/>
          <a:lstStyle/>
          <a:p>
            <a:pPr marL="0" indent="0">
              <a:buNone/>
            </a:pPr>
            <a:r>
              <a:rPr lang="en-US" sz="2800" dirty="0"/>
              <a:t>An example of what one community has adopted</a:t>
            </a:r>
          </a:p>
          <a:p>
            <a:r>
              <a:rPr lang="en-US" dirty="0"/>
              <a:t>Must be multi-family and submitted as a planned unit development</a:t>
            </a:r>
          </a:p>
          <a:p>
            <a:r>
              <a:rPr lang="en-US" dirty="0"/>
              <a:t>Baseline TOD: a maximum of 13 units per acre</a:t>
            </a:r>
          </a:p>
          <a:p>
            <a:r>
              <a:rPr lang="en-US" dirty="0"/>
              <a:t>Affordable Housing TOD: a maximum of 25 units per acre</a:t>
            </a:r>
          </a:p>
          <a:p>
            <a:r>
              <a:rPr lang="en-US" dirty="0"/>
              <a:t>Recommended density of 15-25 units per acre</a:t>
            </a:r>
          </a:p>
          <a:p>
            <a:r>
              <a:rPr lang="en-US" dirty="0"/>
              <a:t>Ideal minimum TOD project size is 200 units</a:t>
            </a:r>
          </a:p>
          <a:p>
            <a:pPr marL="0" indent="0">
              <a:buNone/>
            </a:pPr>
            <a:endParaRPr lang="en-US" dirty="0"/>
          </a:p>
        </p:txBody>
      </p:sp>
    </p:spTree>
    <p:extLst>
      <p:ext uri="{BB962C8B-B14F-4D97-AF65-F5344CB8AC3E}">
        <p14:creationId xmlns:p14="http://schemas.microsoft.com/office/powerpoint/2010/main" val="2491591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6DC5F-86B7-46E6-8BEE-C9B90A0D485D}"/>
              </a:ext>
            </a:extLst>
          </p:cNvPr>
          <p:cNvSpPr>
            <a:spLocks noGrp="1"/>
          </p:cNvSpPr>
          <p:nvPr>
            <p:ph type="title"/>
          </p:nvPr>
        </p:nvSpPr>
        <p:spPr/>
        <p:txBody>
          <a:bodyPr/>
          <a:lstStyle/>
          <a:p>
            <a:r>
              <a:rPr lang="en-US" dirty="0"/>
              <a:t>Regulatory Flexibility Suggestions</a:t>
            </a:r>
          </a:p>
        </p:txBody>
      </p:sp>
      <p:sp>
        <p:nvSpPr>
          <p:cNvPr id="3" name="Content Placeholder 2">
            <a:extLst>
              <a:ext uri="{FF2B5EF4-FFF2-40B4-BE49-F238E27FC236}">
                <a16:creationId xmlns:a16="http://schemas.microsoft.com/office/drawing/2014/main" id="{0D83CE99-7568-41DF-B607-F739CCFDD4D0}"/>
              </a:ext>
            </a:extLst>
          </p:cNvPr>
          <p:cNvSpPr>
            <a:spLocks noGrp="1"/>
          </p:cNvSpPr>
          <p:nvPr>
            <p:ph idx="1"/>
          </p:nvPr>
        </p:nvSpPr>
        <p:spPr>
          <a:xfrm>
            <a:off x="326570" y="1502229"/>
            <a:ext cx="7991520" cy="4899203"/>
          </a:xfrm>
        </p:spPr>
        <p:txBody>
          <a:bodyPr/>
          <a:lstStyle/>
          <a:p>
            <a:r>
              <a:rPr lang="en-US" dirty="0"/>
              <a:t>Need to streamline development approval process to help reduce fiscal barriers</a:t>
            </a:r>
          </a:p>
          <a:p>
            <a:r>
              <a:rPr lang="en-US" dirty="0"/>
              <a:t>Ease standards on preexisting non-conforming lots </a:t>
            </a:r>
          </a:p>
          <a:p>
            <a:pPr lvl="1">
              <a:buFont typeface="Wingdings" panose="05000000000000000000" pitchFamily="2" charset="2"/>
              <a:buChar char="Ø"/>
            </a:pPr>
            <a:r>
              <a:rPr lang="en-US" dirty="0"/>
              <a:t>Eliminate need for variances</a:t>
            </a:r>
          </a:p>
          <a:p>
            <a:r>
              <a:rPr lang="en-US" dirty="0"/>
              <a:t>Develop infill and redevelopment performance standards that emphasize the resulting project </a:t>
            </a:r>
          </a:p>
          <a:p>
            <a:pPr lvl="1">
              <a:buFont typeface="Wingdings" panose="05000000000000000000" pitchFamily="2" charset="2"/>
              <a:buChar char="Ø"/>
            </a:pPr>
            <a:r>
              <a:rPr lang="en-US" dirty="0"/>
              <a:t>Alternative way to evaluate the project rather than rigid numerical dimensional standards</a:t>
            </a:r>
          </a:p>
          <a:p>
            <a:pPr marL="274320" lvl="1">
              <a:spcBef>
                <a:spcPts val="1000"/>
              </a:spcBef>
            </a:pPr>
            <a:r>
              <a:rPr lang="en-US" sz="2400" dirty="0"/>
              <a:t>Reduced parking requirements based upon availability of transit and other offsets</a:t>
            </a:r>
          </a:p>
          <a:p>
            <a:r>
              <a:rPr lang="en-US" dirty="0"/>
              <a:t>May include Brownfield Program assistance programs to help navigate the process</a:t>
            </a:r>
          </a:p>
          <a:p>
            <a:endParaRPr lang="en-US" dirty="0">
              <a:highlight>
                <a:srgbClr val="00FFFF"/>
              </a:highlight>
            </a:endParaRPr>
          </a:p>
          <a:p>
            <a:pPr marL="0" indent="0">
              <a:buNone/>
            </a:pPr>
            <a:endParaRPr lang="en-US" dirty="0"/>
          </a:p>
        </p:txBody>
      </p:sp>
    </p:spTree>
    <p:extLst>
      <p:ext uri="{BB962C8B-B14F-4D97-AF65-F5344CB8AC3E}">
        <p14:creationId xmlns:p14="http://schemas.microsoft.com/office/powerpoint/2010/main" val="827076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C204D2-1E15-4BF1-8E02-7F1EE06D7102}"/>
              </a:ext>
            </a:extLst>
          </p:cNvPr>
          <p:cNvSpPr>
            <a:spLocks noGrp="1"/>
          </p:cNvSpPr>
          <p:nvPr>
            <p:ph sz="half" idx="1"/>
          </p:nvPr>
        </p:nvSpPr>
        <p:spPr>
          <a:xfrm>
            <a:off x="344135" y="1502229"/>
            <a:ext cx="3886200" cy="4629063"/>
          </a:xfrm>
        </p:spPr>
        <p:txBody>
          <a:bodyPr>
            <a:normAutofit/>
          </a:bodyPr>
          <a:lstStyle/>
          <a:p>
            <a:r>
              <a:rPr lang="en-US" sz="2400" dirty="0">
                <a:highlight>
                  <a:srgbClr val="FFFF00"/>
                </a:highlight>
              </a:rPr>
              <a:t>Add policy considerations to encourage this type of activity</a:t>
            </a:r>
          </a:p>
          <a:p>
            <a:r>
              <a:rPr lang="en-US" sz="2400" dirty="0"/>
              <a:t>Incentives?</a:t>
            </a:r>
          </a:p>
          <a:p>
            <a:r>
              <a:rPr lang="en-US" sz="2400" dirty="0"/>
              <a:t>Flexibility?</a:t>
            </a:r>
          </a:p>
          <a:p>
            <a:r>
              <a:rPr lang="en-US" sz="2400" dirty="0"/>
              <a:t>Coordination between policies</a:t>
            </a:r>
          </a:p>
          <a:p>
            <a:r>
              <a:rPr lang="en-US" sz="2400" dirty="0"/>
              <a:t>Look for synergies</a:t>
            </a:r>
          </a:p>
          <a:p>
            <a:r>
              <a:rPr lang="en-US" sz="2400" dirty="0"/>
              <a:t>Improve efficiency</a:t>
            </a:r>
          </a:p>
          <a:p>
            <a:r>
              <a:rPr lang="en-US" sz="2400" dirty="0"/>
              <a:t>Capitalize on infrastructure and amenities</a:t>
            </a:r>
          </a:p>
        </p:txBody>
      </p:sp>
      <p:sp>
        <p:nvSpPr>
          <p:cNvPr id="2" name="Title 1">
            <a:extLst>
              <a:ext uri="{FF2B5EF4-FFF2-40B4-BE49-F238E27FC236}">
                <a16:creationId xmlns:a16="http://schemas.microsoft.com/office/drawing/2014/main" id="{6753CD79-815D-49E2-BBD8-2CB15EA5DE7E}"/>
              </a:ext>
            </a:extLst>
          </p:cNvPr>
          <p:cNvSpPr>
            <a:spLocks noGrp="1"/>
          </p:cNvSpPr>
          <p:nvPr>
            <p:ph type="title"/>
          </p:nvPr>
        </p:nvSpPr>
        <p:spPr/>
        <p:txBody>
          <a:bodyPr/>
          <a:lstStyle/>
          <a:p>
            <a:r>
              <a:rPr lang="en-US" dirty="0"/>
              <a:t>What Can Be Done To Improve Policies?</a:t>
            </a:r>
          </a:p>
        </p:txBody>
      </p:sp>
      <p:pic>
        <p:nvPicPr>
          <p:cNvPr id="10" name="Picture 9">
            <a:extLst>
              <a:ext uri="{FF2B5EF4-FFF2-40B4-BE49-F238E27FC236}">
                <a16:creationId xmlns:a16="http://schemas.microsoft.com/office/drawing/2014/main" id="{14771919-B5FF-4956-82E9-A85784D6B200}"/>
              </a:ext>
            </a:extLst>
          </p:cNvPr>
          <p:cNvPicPr>
            <a:picLocks noChangeAspect="1"/>
          </p:cNvPicPr>
          <p:nvPr/>
        </p:nvPicPr>
        <p:blipFill>
          <a:blip r:embed="rId2"/>
          <a:stretch>
            <a:fillRect/>
          </a:stretch>
        </p:blipFill>
        <p:spPr>
          <a:xfrm>
            <a:off x="4726004" y="2685447"/>
            <a:ext cx="3570973" cy="2333525"/>
          </a:xfrm>
          <a:prstGeom prst="rect">
            <a:avLst/>
          </a:prstGeom>
        </p:spPr>
      </p:pic>
    </p:spTree>
    <p:extLst>
      <p:ext uri="{BB962C8B-B14F-4D97-AF65-F5344CB8AC3E}">
        <p14:creationId xmlns:p14="http://schemas.microsoft.com/office/powerpoint/2010/main" val="3711600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8C13C5-D861-4E34-92E9-8E40446C9024}"/>
              </a:ext>
            </a:extLst>
          </p:cNvPr>
          <p:cNvSpPr>
            <a:spLocks noGrp="1"/>
          </p:cNvSpPr>
          <p:nvPr>
            <p:ph sz="half" idx="1"/>
          </p:nvPr>
        </p:nvSpPr>
        <p:spPr>
          <a:xfrm>
            <a:off x="628650" y="1502230"/>
            <a:ext cx="4000500" cy="5235454"/>
          </a:xfrm>
        </p:spPr>
        <p:txBody>
          <a:bodyPr>
            <a:normAutofit/>
          </a:bodyPr>
          <a:lstStyle/>
          <a:p>
            <a:r>
              <a:rPr lang="en-US" sz="2400" dirty="0"/>
              <a:t>Tax revenue that exceeds the cost to provide services</a:t>
            </a:r>
          </a:p>
          <a:p>
            <a:r>
              <a:rPr lang="en-US" sz="2400" dirty="0"/>
              <a:t>Based on raising the value of the existing land use</a:t>
            </a:r>
          </a:p>
          <a:p>
            <a:r>
              <a:rPr lang="en-US" sz="2400" dirty="0"/>
              <a:t>Low hanging fruit are underused or failing shopping centers</a:t>
            </a:r>
          </a:p>
          <a:p>
            <a:r>
              <a:rPr lang="en-US" sz="2400" dirty="0">
                <a:highlight>
                  <a:srgbClr val="FFFF00"/>
                </a:highlight>
              </a:rPr>
              <a:t>Potential to extend commercial activities beyond traditional 9 to 5 hours will reduce trip length and CO2 production</a:t>
            </a:r>
          </a:p>
        </p:txBody>
      </p:sp>
      <p:sp>
        <p:nvSpPr>
          <p:cNvPr id="2" name="Title 1">
            <a:extLst>
              <a:ext uri="{FF2B5EF4-FFF2-40B4-BE49-F238E27FC236}">
                <a16:creationId xmlns:a16="http://schemas.microsoft.com/office/drawing/2014/main" id="{12AB6AD6-871D-4E27-A092-2E1E28DFC834}"/>
              </a:ext>
            </a:extLst>
          </p:cNvPr>
          <p:cNvSpPr>
            <a:spLocks noGrp="1"/>
          </p:cNvSpPr>
          <p:nvPr>
            <p:ph type="title"/>
          </p:nvPr>
        </p:nvSpPr>
        <p:spPr/>
        <p:txBody>
          <a:bodyPr/>
          <a:lstStyle/>
          <a:p>
            <a:r>
              <a:rPr lang="en-US" dirty="0"/>
              <a:t>What is Revenue Hiding in Plain Sight?</a:t>
            </a:r>
          </a:p>
        </p:txBody>
      </p:sp>
      <p:pic>
        <p:nvPicPr>
          <p:cNvPr id="7" name="Picture 6">
            <a:extLst>
              <a:ext uri="{FF2B5EF4-FFF2-40B4-BE49-F238E27FC236}">
                <a16:creationId xmlns:a16="http://schemas.microsoft.com/office/drawing/2014/main" id="{3AEC87A2-DDF3-44B0-B3A2-FBD92DEAD3C2}"/>
              </a:ext>
            </a:extLst>
          </p:cNvPr>
          <p:cNvPicPr>
            <a:picLocks noChangeAspect="1"/>
          </p:cNvPicPr>
          <p:nvPr/>
        </p:nvPicPr>
        <p:blipFill>
          <a:blip r:embed="rId2"/>
          <a:stretch>
            <a:fillRect/>
          </a:stretch>
        </p:blipFill>
        <p:spPr>
          <a:xfrm>
            <a:off x="9813558" y="2426155"/>
            <a:ext cx="2857500" cy="1600200"/>
          </a:xfrm>
          <a:prstGeom prst="rect">
            <a:avLst/>
          </a:prstGeom>
        </p:spPr>
      </p:pic>
      <p:pic>
        <p:nvPicPr>
          <p:cNvPr id="8" name="Picture 7">
            <a:extLst>
              <a:ext uri="{FF2B5EF4-FFF2-40B4-BE49-F238E27FC236}">
                <a16:creationId xmlns:a16="http://schemas.microsoft.com/office/drawing/2014/main" id="{D3AAA182-F8CA-4C85-8884-3FAC5444094A}"/>
              </a:ext>
            </a:extLst>
          </p:cNvPr>
          <p:cNvPicPr>
            <a:picLocks noChangeAspect="1"/>
          </p:cNvPicPr>
          <p:nvPr/>
        </p:nvPicPr>
        <p:blipFill>
          <a:blip r:embed="rId3"/>
          <a:stretch>
            <a:fillRect/>
          </a:stretch>
        </p:blipFill>
        <p:spPr>
          <a:xfrm>
            <a:off x="5032330" y="4119957"/>
            <a:ext cx="3186422" cy="2120419"/>
          </a:xfrm>
          <a:prstGeom prst="rect">
            <a:avLst/>
          </a:prstGeom>
        </p:spPr>
      </p:pic>
      <p:pic>
        <p:nvPicPr>
          <p:cNvPr id="9" name="Picture 8">
            <a:extLst>
              <a:ext uri="{FF2B5EF4-FFF2-40B4-BE49-F238E27FC236}">
                <a16:creationId xmlns:a16="http://schemas.microsoft.com/office/drawing/2014/main" id="{AF5853C8-36E3-4754-9CC3-E6452C2A10BE}"/>
              </a:ext>
            </a:extLst>
          </p:cNvPr>
          <p:cNvPicPr>
            <a:picLocks noChangeAspect="1"/>
          </p:cNvPicPr>
          <p:nvPr/>
        </p:nvPicPr>
        <p:blipFill>
          <a:blip r:embed="rId4"/>
          <a:stretch>
            <a:fillRect/>
          </a:stretch>
        </p:blipFill>
        <p:spPr>
          <a:xfrm>
            <a:off x="5032330" y="1588857"/>
            <a:ext cx="3186422" cy="2386741"/>
          </a:xfrm>
          <a:prstGeom prst="rect">
            <a:avLst/>
          </a:prstGeom>
        </p:spPr>
      </p:pic>
    </p:spTree>
    <p:extLst>
      <p:ext uri="{BB962C8B-B14F-4D97-AF65-F5344CB8AC3E}">
        <p14:creationId xmlns:p14="http://schemas.microsoft.com/office/powerpoint/2010/main" val="4174237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A342-2D27-466D-A998-5D94106DDD8A}"/>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042822C1-4D04-40A0-8A9F-C5AB92E0B20E}"/>
              </a:ext>
            </a:extLst>
          </p:cNvPr>
          <p:cNvSpPr>
            <a:spLocks noGrp="1"/>
          </p:cNvSpPr>
          <p:nvPr>
            <p:ph idx="1"/>
          </p:nvPr>
        </p:nvSpPr>
        <p:spPr>
          <a:xfrm>
            <a:off x="326571" y="1502230"/>
            <a:ext cx="5769429" cy="4351338"/>
          </a:xfrm>
        </p:spPr>
        <p:txBody>
          <a:bodyPr/>
          <a:lstStyle/>
          <a:p>
            <a:pPr marL="0" indent="0">
              <a:spcBef>
                <a:spcPts val="600"/>
              </a:spcBef>
              <a:spcAft>
                <a:spcPts val="1200"/>
              </a:spcAft>
              <a:buNone/>
            </a:pPr>
            <a:endParaRPr lang="en-US" b="1" dirty="0"/>
          </a:p>
          <a:p>
            <a:pPr marL="0" indent="0">
              <a:spcBef>
                <a:spcPts val="600"/>
              </a:spcBef>
              <a:spcAft>
                <a:spcPts val="1200"/>
              </a:spcAft>
              <a:buNone/>
            </a:pPr>
            <a:r>
              <a:rPr lang="en-US" b="1" dirty="0"/>
              <a:t>Michael </a:t>
            </a:r>
            <a:r>
              <a:rPr lang="en-US" b="1" dirty="0" err="1"/>
              <a:t>Bosi</a:t>
            </a:r>
            <a:r>
              <a:rPr lang="en-US" b="1" dirty="0"/>
              <a:t>, AICP – </a:t>
            </a:r>
            <a:r>
              <a:rPr lang="en-US" dirty="0"/>
              <a:t>Collier County Director of Planning</a:t>
            </a:r>
            <a:endParaRPr lang="en-US" b="1" dirty="0"/>
          </a:p>
          <a:p>
            <a:pPr marL="0" indent="0">
              <a:spcBef>
                <a:spcPts val="600"/>
              </a:spcBef>
              <a:spcAft>
                <a:spcPts val="1200"/>
              </a:spcAft>
              <a:buNone/>
            </a:pPr>
            <a:endParaRPr lang="en-US" dirty="0"/>
          </a:p>
          <a:p>
            <a:pPr marL="0" indent="0">
              <a:spcBef>
                <a:spcPts val="600"/>
              </a:spcBef>
              <a:spcAft>
                <a:spcPts val="1200"/>
              </a:spcAft>
              <a:buNone/>
            </a:pPr>
            <a:endParaRPr lang="en-US" dirty="0"/>
          </a:p>
          <a:p>
            <a:pPr marL="0" indent="0">
              <a:spcBef>
                <a:spcPts val="600"/>
              </a:spcBef>
              <a:spcAft>
                <a:spcPts val="1200"/>
              </a:spcAft>
              <a:buNone/>
            </a:pPr>
            <a:r>
              <a:rPr lang="en-US" b="1" dirty="0"/>
              <a:t>David Farmer, AICP, PE – </a:t>
            </a:r>
            <a:r>
              <a:rPr lang="en-US" dirty="0"/>
              <a:t>Metro Forecasting Models, CEO</a:t>
            </a:r>
          </a:p>
          <a:p>
            <a:pPr marL="0" indent="0">
              <a:spcBef>
                <a:spcPts val="600"/>
              </a:spcBef>
              <a:spcAft>
                <a:spcPts val="1200"/>
              </a:spcAft>
              <a:buNone/>
            </a:pPr>
            <a:endParaRPr lang="en-US" dirty="0"/>
          </a:p>
          <a:p>
            <a:pPr marL="0" indent="0">
              <a:spcBef>
                <a:spcPts val="600"/>
              </a:spcBef>
              <a:spcAft>
                <a:spcPts val="1200"/>
              </a:spcAft>
              <a:buNone/>
            </a:pPr>
            <a:endParaRPr lang="en-US" dirty="0"/>
          </a:p>
        </p:txBody>
      </p:sp>
      <p:pic>
        <p:nvPicPr>
          <p:cNvPr id="5" name="Picture 4">
            <a:extLst>
              <a:ext uri="{FF2B5EF4-FFF2-40B4-BE49-F238E27FC236}">
                <a16:creationId xmlns:a16="http://schemas.microsoft.com/office/drawing/2014/main" id="{9133FB2C-ED4D-652F-978C-8EE76BC3118F}"/>
              </a:ext>
            </a:extLst>
          </p:cNvPr>
          <p:cNvPicPr>
            <a:picLocks noChangeAspect="1"/>
          </p:cNvPicPr>
          <p:nvPr/>
        </p:nvPicPr>
        <p:blipFill>
          <a:blip r:embed="rId2"/>
          <a:stretch>
            <a:fillRect/>
          </a:stretch>
        </p:blipFill>
        <p:spPr>
          <a:xfrm>
            <a:off x="6594499" y="4003431"/>
            <a:ext cx="1988292" cy="2337299"/>
          </a:xfrm>
          <a:prstGeom prst="rect">
            <a:avLst/>
          </a:prstGeom>
        </p:spPr>
      </p:pic>
      <p:pic>
        <p:nvPicPr>
          <p:cNvPr id="10" name="Picture 9">
            <a:extLst>
              <a:ext uri="{FF2B5EF4-FFF2-40B4-BE49-F238E27FC236}">
                <a16:creationId xmlns:a16="http://schemas.microsoft.com/office/drawing/2014/main" id="{C7AC6076-8947-4969-009B-678AD33C0D57}"/>
              </a:ext>
            </a:extLst>
          </p:cNvPr>
          <p:cNvPicPr>
            <a:picLocks noChangeAspect="1"/>
          </p:cNvPicPr>
          <p:nvPr/>
        </p:nvPicPr>
        <p:blipFill>
          <a:blip r:embed="rId3"/>
          <a:stretch>
            <a:fillRect/>
          </a:stretch>
        </p:blipFill>
        <p:spPr>
          <a:xfrm>
            <a:off x="6689558" y="1691084"/>
            <a:ext cx="1893234" cy="2162158"/>
          </a:xfrm>
          <a:prstGeom prst="rect">
            <a:avLst/>
          </a:prstGeom>
        </p:spPr>
      </p:pic>
    </p:spTree>
    <p:extLst>
      <p:ext uri="{BB962C8B-B14F-4D97-AF65-F5344CB8AC3E}">
        <p14:creationId xmlns:p14="http://schemas.microsoft.com/office/powerpoint/2010/main" val="3663911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9A9C6D-5741-41E5-A13B-0C4805FDF9D2}"/>
              </a:ext>
            </a:extLst>
          </p:cNvPr>
          <p:cNvSpPr>
            <a:spLocks noGrp="1"/>
          </p:cNvSpPr>
          <p:nvPr>
            <p:ph sz="half" idx="1"/>
          </p:nvPr>
        </p:nvSpPr>
        <p:spPr>
          <a:xfrm>
            <a:off x="341998" y="1549399"/>
            <a:ext cx="3886200" cy="4601143"/>
          </a:xfrm>
        </p:spPr>
        <p:txBody>
          <a:bodyPr>
            <a:normAutofit/>
          </a:bodyPr>
          <a:lstStyle/>
          <a:p>
            <a:pPr marL="0" indent="0">
              <a:buNone/>
            </a:pPr>
            <a:r>
              <a:rPr lang="en-US" dirty="0"/>
              <a:t>Good residential rezones:</a:t>
            </a:r>
          </a:p>
          <a:p>
            <a:r>
              <a:rPr lang="en-US" sz="2400" dirty="0"/>
              <a:t>Near employment centers/ commercial services</a:t>
            </a:r>
          </a:p>
          <a:p>
            <a:r>
              <a:rPr lang="en-US" sz="2400" dirty="0"/>
              <a:t>In areas with excess commercial space/land</a:t>
            </a:r>
          </a:p>
          <a:p>
            <a:r>
              <a:rPr lang="en-US" sz="2400" dirty="0"/>
              <a:t>Access to transit</a:t>
            </a:r>
          </a:p>
          <a:p>
            <a:r>
              <a:rPr lang="en-US" sz="2400" dirty="0">
                <a:highlight>
                  <a:srgbClr val="FFFF00"/>
                </a:highlight>
              </a:rPr>
              <a:t>Little choice in housing type, mono-culture of single family detached</a:t>
            </a:r>
          </a:p>
          <a:p>
            <a:r>
              <a:rPr lang="en-US" sz="2400" dirty="0">
                <a:highlight>
                  <a:srgbClr val="FFFF00"/>
                </a:highlight>
              </a:rPr>
              <a:t>Close proximity to parks and entertainment</a:t>
            </a:r>
          </a:p>
        </p:txBody>
      </p:sp>
      <p:sp>
        <p:nvSpPr>
          <p:cNvPr id="3" name="Content Placeholder 2">
            <a:extLst>
              <a:ext uri="{FF2B5EF4-FFF2-40B4-BE49-F238E27FC236}">
                <a16:creationId xmlns:a16="http://schemas.microsoft.com/office/drawing/2014/main" id="{6349F6CA-44BE-468F-A18D-587624DA94CA}"/>
              </a:ext>
            </a:extLst>
          </p:cNvPr>
          <p:cNvSpPr>
            <a:spLocks noGrp="1"/>
          </p:cNvSpPr>
          <p:nvPr>
            <p:ph sz="half" idx="2"/>
          </p:nvPr>
        </p:nvSpPr>
        <p:spPr>
          <a:xfrm>
            <a:off x="4829175" y="1549400"/>
            <a:ext cx="3886200" cy="4351338"/>
          </a:xfrm>
        </p:spPr>
        <p:txBody>
          <a:bodyPr/>
          <a:lstStyle/>
          <a:p>
            <a:pPr marL="0" indent="0">
              <a:buNone/>
            </a:pPr>
            <a:r>
              <a:rPr lang="en-US" dirty="0"/>
              <a:t>Bad residential rezones:</a:t>
            </a:r>
          </a:p>
          <a:p>
            <a:r>
              <a:rPr lang="en-US" sz="2400" dirty="0"/>
              <a:t>In highly residential areas</a:t>
            </a:r>
          </a:p>
          <a:p>
            <a:r>
              <a:rPr lang="en-US" sz="2400" dirty="0"/>
              <a:t>In areas with minimal commercial lands</a:t>
            </a:r>
          </a:p>
          <a:p>
            <a:r>
              <a:rPr lang="en-US" sz="2400" dirty="0"/>
              <a:t>Low density</a:t>
            </a:r>
          </a:p>
          <a:p>
            <a:r>
              <a:rPr lang="en-US" sz="2400" dirty="0"/>
              <a:t>Long emergency service response times</a:t>
            </a:r>
          </a:p>
          <a:p>
            <a:r>
              <a:rPr lang="en-US" sz="2400" dirty="0"/>
              <a:t>Far from essential services</a:t>
            </a:r>
          </a:p>
          <a:p>
            <a:endParaRPr lang="en-US" sz="2400" dirty="0"/>
          </a:p>
          <a:p>
            <a:endParaRPr lang="en-US" sz="2400" dirty="0"/>
          </a:p>
          <a:p>
            <a:endParaRPr lang="en-US" sz="2400" dirty="0">
              <a:highlight>
                <a:srgbClr val="FFFF00"/>
              </a:highlight>
            </a:endParaRPr>
          </a:p>
        </p:txBody>
      </p:sp>
      <p:sp>
        <p:nvSpPr>
          <p:cNvPr id="4" name="Title 3">
            <a:extLst>
              <a:ext uri="{FF2B5EF4-FFF2-40B4-BE49-F238E27FC236}">
                <a16:creationId xmlns:a16="http://schemas.microsoft.com/office/drawing/2014/main" id="{C68D950B-EDD1-450D-B02D-0645D0BEC0E7}"/>
              </a:ext>
            </a:extLst>
          </p:cNvPr>
          <p:cNvSpPr>
            <a:spLocks noGrp="1"/>
          </p:cNvSpPr>
          <p:nvPr>
            <p:ph type="title"/>
          </p:nvPr>
        </p:nvSpPr>
        <p:spPr>
          <a:xfrm>
            <a:off x="0" y="247017"/>
            <a:ext cx="9144000" cy="1045663"/>
          </a:xfrm>
        </p:spPr>
        <p:txBody>
          <a:bodyPr/>
          <a:lstStyle/>
          <a:p>
            <a:r>
              <a:rPr lang="en-US" dirty="0"/>
              <a:t>How to Analyze Redevelopment Areas</a:t>
            </a:r>
          </a:p>
        </p:txBody>
      </p:sp>
    </p:spTree>
    <p:extLst>
      <p:ext uri="{BB962C8B-B14F-4D97-AF65-F5344CB8AC3E}">
        <p14:creationId xmlns:p14="http://schemas.microsoft.com/office/powerpoint/2010/main" val="4090312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6B99-C9EB-400D-B00C-B5D8F33944EF}"/>
              </a:ext>
            </a:extLst>
          </p:cNvPr>
          <p:cNvSpPr>
            <a:spLocks noGrp="1"/>
          </p:cNvSpPr>
          <p:nvPr>
            <p:ph type="title"/>
          </p:nvPr>
        </p:nvSpPr>
        <p:spPr>
          <a:xfrm>
            <a:off x="0" y="1"/>
            <a:ext cx="9144000" cy="1502230"/>
          </a:xfrm>
        </p:spPr>
        <p:txBody>
          <a:bodyPr/>
          <a:lstStyle/>
          <a:p>
            <a:r>
              <a:rPr lang="en-US" dirty="0"/>
              <a:t>Typical Steps Of Adaptive Reuse</a:t>
            </a:r>
          </a:p>
        </p:txBody>
      </p:sp>
      <p:sp>
        <p:nvSpPr>
          <p:cNvPr id="3" name="Content Placeholder 2">
            <a:extLst>
              <a:ext uri="{FF2B5EF4-FFF2-40B4-BE49-F238E27FC236}">
                <a16:creationId xmlns:a16="http://schemas.microsoft.com/office/drawing/2014/main" id="{81FB11D1-C7A1-464C-8330-95CB30DEB7B0}"/>
              </a:ext>
            </a:extLst>
          </p:cNvPr>
          <p:cNvSpPr>
            <a:spLocks noGrp="1"/>
          </p:cNvSpPr>
          <p:nvPr>
            <p:ph idx="1"/>
          </p:nvPr>
        </p:nvSpPr>
        <p:spPr>
          <a:xfrm>
            <a:off x="326571" y="1502229"/>
            <a:ext cx="4486061" cy="4792693"/>
          </a:xfrm>
        </p:spPr>
        <p:txBody>
          <a:bodyPr/>
          <a:lstStyle/>
          <a:p>
            <a:r>
              <a:rPr lang="en-US" dirty="0"/>
              <a:t>Identify specific projects by either type or area that has the potential to support residential land uses</a:t>
            </a:r>
          </a:p>
          <a:p>
            <a:r>
              <a:rPr lang="en-US" dirty="0"/>
              <a:t>Develop policies that are friendly to good adaptive reuse</a:t>
            </a:r>
          </a:p>
          <a:p>
            <a:r>
              <a:rPr lang="en-US" dirty="0"/>
              <a:t>Encourage landowners to make use of new policies through outreach or public workshops</a:t>
            </a:r>
          </a:p>
          <a:p>
            <a:pPr marL="0" indent="0">
              <a:buNone/>
            </a:pPr>
            <a:endParaRPr lang="en-US" dirty="0"/>
          </a:p>
          <a:p>
            <a:endParaRPr lang="en-US" dirty="0">
              <a:highlight>
                <a:srgbClr val="FFFF00"/>
              </a:highlight>
            </a:endParaRPr>
          </a:p>
        </p:txBody>
      </p:sp>
      <p:pic>
        <p:nvPicPr>
          <p:cNvPr id="5" name="Picture 4">
            <a:extLst>
              <a:ext uri="{FF2B5EF4-FFF2-40B4-BE49-F238E27FC236}">
                <a16:creationId xmlns:a16="http://schemas.microsoft.com/office/drawing/2014/main" id="{59B32D4A-44DB-4E2C-AD09-6CBAD51EA20A}"/>
              </a:ext>
            </a:extLst>
          </p:cNvPr>
          <p:cNvPicPr>
            <a:picLocks noChangeAspect="1"/>
          </p:cNvPicPr>
          <p:nvPr/>
        </p:nvPicPr>
        <p:blipFill>
          <a:blip r:embed="rId2"/>
          <a:stretch>
            <a:fillRect/>
          </a:stretch>
        </p:blipFill>
        <p:spPr>
          <a:xfrm>
            <a:off x="5356535" y="1519990"/>
            <a:ext cx="3171448" cy="2378586"/>
          </a:xfrm>
          <a:prstGeom prst="rect">
            <a:avLst/>
          </a:prstGeom>
        </p:spPr>
      </p:pic>
      <p:pic>
        <p:nvPicPr>
          <p:cNvPr id="7" name="Picture 6">
            <a:extLst>
              <a:ext uri="{FF2B5EF4-FFF2-40B4-BE49-F238E27FC236}">
                <a16:creationId xmlns:a16="http://schemas.microsoft.com/office/drawing/2014/main" id="{37748282-AEEE-4799-A9DF-EC671045DBCC}"/>
              </a:ext>
            </a:extLst>
          </p:cNvPr>
          <p:cNvPicPr>
            <a:picLocks noChangeAspect="1"/>
          </p:cNvPicPr>
          <p:nvPr/>
        </p:nvPicPr>
        <p:blipFill>
          <a:blip r:embed="rId3"/>
          <a:stretch>
            <a:fillRect/>
          </a:stretch>
        </p:blipFill>
        <p:spPr>
          <a:xfrm>
            <a:off x="5368966" y="4070797"/>
            <a:ext cx="3159017" cy="2303826"/>
          </a:xfrm>
          <a:prstGeom prst="rect">
            <a:avLst/>
          </a:prstGeom>
        </p:spPr>
      </p:pic>
    </p:spTree>
    <p:extLst>
      <p:ext uri="{BB962C8B-B14F-4D97-AF65-F5344CB8AC3E}">
        <p14:creationId xmlns:p14="http://schemas.microsoft.com/office/powerpoint/2010/main" val="3472005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6DC5F-86B7-46E6-8BEE-C9B90A0D485D}"/>
              </a:ext>
            </a:extLst>
          </p:cNvPr>
          <p:cNvSpPr>
            <a:spLocks noGrp="1"/>
          </p:cNvSpPr>
          <p:nvPr>
            <p:ph type="title"/>
          </p:nvPr>
        </p:nvSpPr>
        <p:spPr/>
        <p:txBody>
          <a:bodyPr/>
          <a:lstStyle/>
          <a:p>
            <a:r>
              <a:rPr lang="en-US" dirty="0"/>
              <a:t>Why Might Landlords Resist This Idea?</a:t>
            </a:r>
          </a:p>
        </p:txBody>
      </p:sp>
      <p:sp>
        <p:nvSpPr>
          <p:cNvPr id="3" name="Content Placeholder 2">
            <a:extLst>
              <a:ext uri="{FF2B5EF4-FFF2-40B4-BE49-F238E27FC236}">
                <a16:creationId xmlns:a16="http://schemas.microsoft.com/office/drawing/2014/main" id="{0D83CE99-7568-41DF-B607-F739CCFDD4D0}"/>
              </a:ext>
            </a:extLst>
          </p:cNvPr>
          <p:cNvSpPr>
            <a:spLocks noGrp="1"/>
          </p:cNvSpPr>
          <p:nvPr>
            <p:ph idx="1"/>
          </p:nvPr>
        </p:nvSpPr>
        <p:spPr>
          <a:xfrm>
            <a:off x="326571" y="1502229"/>
            <a:ext cx="4445454" cy="5046055"/>
          </a:xfrm>
        </p:spPr>
        <p:txBody>
          <a:bodyPr/>
          <a:lstStyle/>
          <a:p>
            <a:r>
              <a:rPr lang="en-US" dirty="0"/>
              <a:t>They understand and specialize in commercial</a:t>
            </a:r>
          </a:p>
          <a:p>
            <a:r>
              <a:rPr lang="en-US" dirty="0"/>
              <a:t>Commercial generally has fewer tenants</a:t>
            </a:r>
          </a:p>
          <a:p>
            <a:r>
              <a:rPr lang="en-US" dirty="0"/>
              <a:t>Most businesses operate 8-12 hours a day or less; residential requires  24-hour  monitoring</a:t>
            </a:r>
          </a:p>
          <a:p>
            <a:pPr>
              <a:lnSpc>
                <a:spcPct val="90000"/>
              </a:lnSpc>
              <a:spcBef>
                <a:spcPts val="600"/>
              </a:spcBef>
            </a:pPr>
            <a:r>
              <a:rPr lang="en-US" dirty="0"/>
              <a:t>May not see beyond traditional vertical mixed use and see how horizontal mixed use can fit within overall project</a:t>
            </a:r>
          </a:p>
          <a:p>
            <a:r>
              <a:rPr lang="en-US" dirty="0"/>
              <a:t>Doesn’t fit our existing Code!!</a:t>
            </a:r>
          </a:p>
          <a:p>
            <a:endParaRPr lang="en-US" dirty="0">
              <a:highlight>
                <a:srgbClr val="FFFF00"/>
              </a:highlight>
            </a:endParaRPr>
          </a:p>
          <a:p>
            <a:endParaRPr lang="en-US" dirty="0"/>
          </a:p>
          <a:p>
            <a:endParaRPr lang="en-US" dirty="0"/>
          </a:p>
        </p:txBody>
      </p:sp>
      <p:pic>
        <p:nvPicPr>
          <p:cNvPr id="5" name="Picture 4">
            <a:extLst>
              <a:ext uri="{FF2B5EF4-FFF2-40B4-BE49-F238E27FC236}">
                <a16:creationId xmlns:a16="http://schemas.microsoft.com/office/drawing/2014/main" id="{931C18C6-2798-4170-ADF8-344E2E971E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64453" y="1655338"/>
            <a:ext cx="2858703" cy="1905802"/>
          </a:xfrm>
          <a:prstGeom prst="rect">
            <a:avLst/>
          </a:prstGeom>
        </p:spPr>
      </p:pic>
      <p:pic>
        <p:nvPicPr>
          <p:cNvPr id="6" name="Picture 5">
            <a:extLst>
              <a:ext uri="{FF2B5EF4-FFF2-40B4-BE49-F238E27FC236}">
                <a16:creationId xmlns:a16="http://schemas.microsoft.com/office/drawing/2014/main" id="{7B6D1B4B-C7FD-4636-91C0-F28728900763}"/>
              </a:ext>
            </a:extLst>
          </p:cNvPr>
          <p:cNvPicPr>
            <a:picLocks noChangeAspect="1"/>
          </p:cNvPicPr>
          <p:nvPr/>
        </p:nvPicPr>
        <p:blipFill>
          <a:blip r:embed="rId4"/>
          <a:stretch>
            <a:fillRect/>
          </a:stretch>
        </p:blipFill>
        <p:spPr>
          <a:xfrm>
            <a:off x="5710191" y="3966395"/>
            <a:ext cx="3016095" cy="2002687"/>
          </a:xfrm>
          <a:prstGeom prst="rect">
            <a:avLst/>
          </a:prstGeom>
        </p:spPr>
      </p:pic>
      <p:pic>
        <p:nvPicPr>
          <p:cNvPr id="7" name="Picture 6">
            <a:extLst>
              <a:ext uri="{FF2B5EF4-FFF2-40B4-BE49-F238E27FC236}">
                <a16:creationId xmlns:a16="http://schemas.microsoft.com/office/drawing/2014/main" id="{7253A898-1DD3-4A00-BA28-78FF7D98DCEC}"/>
              </a:ext>
            </a:extLst>
          </p:cNvPr>
          <p:cNvPicPr>
            <a:picLocks noChangeAspect="1"/>
          </p:cNvPicPr>
          <p:nvPr/>
        </p:nvPicPr>
        <p:blipFill>
          <a:blip r:embed="rId5"/>
          <a:stretch>
            <a:fillRect/>
          </a:stretch>
        </p:blipFill>
        <p:spPr>
          <a:xfrm>
            <a:off x="5743049" y="1655338"/>
            <a:ext cx="2983237" cy="2251956"/>
          </a:xfrm>
          <a:prstGeom prst="rect">
            <a:avLst/>
          </a:prstGeom>
        </p:spPr>
      </p:pic>
    </p:spTree>
    <p:extLst>
      <p:ext uri="{BB962C8B-B14F-4D97-AF65-F5344CB8AC3E}">
        <p14:creationId xmlns:p14="http://schemas.microsoft.com/office/powerpoint/2010/main" val="166546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077789-D53C-4268-86F3-A375F248AEBF}"/>
              </a:ext>
            </a:extLst>
          </p:cNvPr>
          <p:cNvSpPr>
            <a:spLocks noGrp="1"/>
          </p:cNvSpPr>
          <p:nvPr>
            <p:ph sz="half" idx="1"/>
          </p:nvPr>
        </p:nvSpPr>
        <p:spPr>
          <a:xfrm>
            <a:off x="357400" y="1502230"/>
            <a:ext cx="4897994" cy="4899204"/>
          </a:xfrm>
        </p:spPr>
        <p:txBody>
          <a:bodyPr/>
          <a:lstStyle/>
          <a:p>
            <a:pPr>
              <a:lnSpc>
                <a:spcPct val="100000"/>
              </a:lnSpc>
            </a:pPr>
            <a:r>
              <a:rPr lang="en-US" sz="2400" dirty="0"/>
              <a:t>Contact individual owners</a:t>
            </a:r>
          </a:p>
          <a:p>
            <a:pPr>
              <a:lnSpc>
                <a:spcPct val="100000"/>
              </a:lnSpc>
            </a:pPr>
            <a:r>
              <a:rPr lang="en-US" sz="2400" dirty="0"/>
              <a:t>Work with commercial brokers</a:t>
            </a:r>
          </a:p>
          <a:p>
            <a:pPr>
              <a:lnSpc>
                <a:spcPct val="100000"/>
              </a:lnSpc>
            </a:pPr>
            <a:r>
              <a:rPr lang="en-US" sz="2400" dirty="0"/>
              <a:t>Explain incentives to help them understand benefits of converting commercial to multi-family</a:t>
            </a:r>
          </a:p>
          <a:p>
            <a:pPr>
              <a:lnSpc>
                <a:spcPct val="100000"/>
              </a:lnSpc>
            </a:pPr>
            <a:r>
              <a:rPr lang="en-US" sz="2400" dirty="0"/>
              <a:t>Point out advantages of two streams of income</a:t>
            </a:r>
          </a:p>
          <a:p>
            <a:pPr marL="0" indent="0">
              <a:buNone/>
            </a:pPr>
            <a:endParaRPr lang="en-US" dirty="0"/>
          </a:p>
        </p:txBody>
      </p:sp>
      <p:sp>
        <p:nvSpPr>
          <p:cNvPr id="2" name="Title 1">
            <a:extLst>
              <a:ext uri="{FF2B5EF4-FFF2-40B4-BE49-F238E27FC236}">
                <a16:creationId xmlns:a16="http://schemas.microsoft.com/office/drawing/2014/main" id="{1F3CFD95-8300-44E7-8689-FEB244EAACB5}"/>
              </a:ext>
            </a:extLst>
          </p:cNvPr>
          <p:cNvSpPr>
            <a:spLocks noGrp="1"/>
          </p:cNvSpPr>
          <p:nvPr>
            <p:ph type="title"/>
          </p:nvPr>
        </p:nvSpPr>
        <p:spPr/>
        <p:txBody>
          <a:bodyPr/>
          <a:lstStyle/>
          <a:p>
            <a:r>
              <a:rPr lang="en-US" dirty="0"/>
              <a:t>How to Engage the Landlords</a:t>
            </a:r>
          </a:p>
        </p:txBody>
      </p:sp>
      <p:pic>
        <p:nvPicPr>
          <p:cNvPr id="10" name="Picture 9">
            <a:extLst>
              <a:ext uri="{FF2B5EF4-FFF2-40B4-BE49-F238E27FC236}">
                <a16:creationId xmlns:a16="http://schemas.microsoft.com/office/drawing/2014/main" id="{E34258B1-33D9-4FA1-BBF6-0F090D628212}"/>
              </a:ext>
            </a:extLst>
          </p:cNvPr>
          <p:cNvPicPr>
            <a:picLocks noChangeAspect="1"/>
          </p:cNvPicPr>
          <p:nvPr/>
        </p:nvPicPr>
        <p:blipFill>
          <a:blip r:embed="rId3"/>
          <a:stretch>
            <a:fillRect/>
          </a:stretch>
        </p:blipFill>
        <p:spPr>
          <a:xfrm>
            <a:off x="9144000" y="3485073"/>
            <a:ext cx="2352675" cy="1943100"/>
          </a:xfrm>
          <a:prstGeom prst="rect">
            <a:avLst/>
          </a:prstGeom>
        </p:spPr>
      </p:pic>
      <p:pic>
        <p:nvPicPr>
          <p:cNvPr id="12" name="Picture 11">
            <a:extLst>
              <a:ext uri="{FF2B5EF4-FFF2-40B4-BE49-F238E27FC236}">
                <a16:creationId xmlns:a16="http://schemas.microsoft.com/office/drawing/2014/main" id="{E8828681-C6B5-4A25-BC31-59E08BB14393}"/>
              </a:ext>
            </a:extLst>
          </p:cNvPr>
          <p:cNvPicPr>
            <a:picLocks noChangeAspect="1"/>
          </p:cNvPicPr>
          <p:nvPr/>
        </p:nvPicPr>
        <p:blipFill>
          <a:blip r:embed="rId4"/>
          <a:stretch>
            <a:fillRect/>
          </a:stretch>
        </p:blipFill>
        <p:spPr>
          <a:xfrm>
            <a:off x="9460239" y="1128908"/>
            <a:ext cx="3256128" cy="1704780"/>
          </a:xfrm>
          <a:prstGeom prst="rect">
            <a:avLst/>
          </a:prstGeom>
        </p:spPr>
      </p:pic>
      <p:pic>
        <p:nvPicPr>
          <p:cNvPr id="13" name="Picture 12">
            <a:extLst>
              <a:ext uri="{FF2B5EF4-FFF2-40B4-BE49-F238E27FC236}">
                <a16:creationId xmlns:a16="http://schemas.microsoft.com/office/drawing/2014/main" id="{F7E4C8AD-892A-408D-B4BD-312ACFCB1176}"/>
              </a:ext>
            </a:extLst>
          </p:cNvPr>
          <p:cNvPicPr>
            <a:picLocks noChangeAspect="1"/>
          </p:cNvPicPr>
          <p:nvPr/>
        </p:nvPicPr>
        <p:blipFill>
          <a:blip r:embed="rId5"/>
          <a:stretch>
            <a:fillRect/>
          </a:stretch>
        </p:blipFill>
        <p:spPr>
          <a:xfrm>
            <a:off x="5222015" y="1917902"/>
            <a:ext cx="3454399" cy="1943100"/>
          </a:xfrm>
          <a:prstGeom prst="rect">
            <a:avLst/>
          </a:prstGeom>
        </p:spPr>
      </p:pic>
    </p:spTree>
    <p:extLst>
      <p:ext uri="{BB962C8B-B14F-4D97-AF65-F5344CB8AC3E}">
        <p14:creationId xmlns:p14="http://schemas.microsoft.com/office/powerpoint/2010/main" val="508487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077789-D53C-4268-86F3-A375F248AEBF}"/>
              </a:ext>
            </a:extLst>
          </p:cNvPr>
          <p:cNvSpPr>
            <a:spLocks noGrp="1"/>
          </p:cNvSpPr>
          <p:nvPr>
            <p:ph sz="half" idx="1"/>
          </p:nvPr>
        </p:nvSpPr>
        <p:spPr>
          <a:xfrm>
            <a:off x="357400" y="1502230"/>
            <a:ext cx="4897994" cy="4899204"/>
          </a:xfrm>
        </p:spPr>
        <p:txBody>
          <a:bodyPr/>
          <a:lstStyle/>
          <a:p>
            <a:pPr>
              <a:lnSpc>
                <a:spcPct val="100000"/>
              </a:lnSpc>
              <a:spcBef>
                <a:spcPts val="500"/>
              </a:spcBef>
            </a:pPr>
            <a:r>
              <a:rPr lang="en-US" sz="2400" dirty="0"/>
              <a:t>Opportunity to reduce/reuse less productive building space</a:t>
            </a:r>
          </a:p>
          <a:p>
            <a:pPr>
              <a:lnSpc>
                <a:spcPct val="100000"/>
              </a:lnSpc>
              <a:spcBef>
                <a:spcPts val="500"/>
              </a:spcBef>
            </a:pPr>
            <a:r>
              <a:rPr lang="en-US" sz="2400" dirty="0"/>
              <a:t>Adding residential to a project can create a built-in customer base for existing and future tenants.</a:t>
            </a:r>
          </a:p>
          <a:p>
            <a:pPr>
              <a:lnSpc>
                <a:spcPct val="100000"/>
              </a:lnSpc>
              <a:spcBef>
                <a:spcPts val="500"/>
              </a:spcBef>
            </a:pPr>
            <a:r>
              <a:rPr lang="en-US" sz="2400" dirty="0"/>
              <a:t>Show examples of similar communities that have successfully adapted  mixed-use code standards</a:t>
            </a:r>
          </a:p>
          <a:p>
            <a:pPr marL="0" indent="0">
              <a:buNone/>
            </a:pPr>
            <a:endParaRPr lang="en-US" dirty="0"/>
          </a:p>
        </p:txBody>
      </p:sp>
      <p:sp>
        <p:nvSpPr>
          <p:cNvPr id="2" name="Title 1">
            <a:extLst>
              <a:ext uri="{FF2B5EF4-FFF2-40B4-BE49-F238E27FC236}">
                <a16:creationId xmlns:a16="http://schemas.microsoft.com/office/drawing/2014/main" id="{1F3CFD95-8300-44E7-8689-FEB244EAACB5}"/>
              </a:ext>
            </a:extLst>
          </p:cNvPr>
          <p:cNvSpPr>
            <a:spLocks noGrp="1"/>
          </p:cNvSpPr>
          <p:nvPr>
            <p:ph type="title"/>
          </p:nvPr>
        </p:nvSpPr>
        <p:spPr/>
        <p:txBody>
          <a:bodyPr/>
          <a:lstStyle/>
          <a:p>
            <a:r>
              <a:rPr lang="en-US" dirty="0"/>
              <a:t>How to Engage the Landlords</a:t>
            </a:r>
          </a:p>
        </p:txBody>
      </p:sp>
      <p:pic>
        <p:nvPicPr>
          <p:cNvPr id="10" name="Picture 9">
            <a:extLst>
              <a:ext uri="{FF2B5EF4-FFF2-40B4-BE49-F238E27FC236}">
                <a16:creationId xmlns:a16="http://schemas.microsoft.com/office/drawing/2014/main" id="{E34258B1-33D9-4FA1-BBF6-0F090D628212}"/>
              </a:ext>
            </a:extLst>
          </p:cNvPr>
          <p:cNvPicPr>
            <a:picLocks noChangeAspect="1"/>
          </p:cNvPicPr>
          <p:nvPr/>
        </p:nvPicPr>
        <p:blipFill>
          <a:blip r:embed="rId3"/>
          <a:stretch>
            <a:fillRect/>
          </a:stretch>
        </p:blipFill>
        <p:spPr>
          <a:xfrm>
            <a:off x="9144000" y="3485073"/>
            <a:ext cx="2352675" cy="1943100"/>
          </a:xfrm>
          <a:prstGeom prst="rect">
            <a:avLst/>
          </a:prstGeom>
        </p:spPr>
      </p:pic>
      <p:pic>
        <p:nvPicPr>
          <p:cNvPr id="12" name="Picture 11">
            <a:extLst>
              <a:ext uri="{FF2B5EF4-FFF2-40B4-BE49-F238E27FC236}">
                <a16:creationId xmlns:a16="http://schemas.microsoft.com/office/drawing/2014/main" id="{E8828681-C6B5-4A25-BC31-59E08BB14393}"/>
              </a:ext>
            </a:extLst>
          </p:cNvPr>
          <p:cNvPicPr>
            <a:picLocks noChangeAspect="1"/>
          </p:cNvPicPr>
          <p:nvPr/>
        </p:nvPicPr>
        <p:blipFill>
          <a:blip r:embed="rId4"/>
          <a:stretch>
            <a:fillRect/>
          </a:stretch>
        </p:blipFill>
        <p:spPr>
          <a:xfrm>
            <a:off x="5255394" y="2350616"/>
            <a:ext cx="3421021" cy="1791111"/>
          </a:xfrm>
          <a:prstGeom prst="rect">
            <a:avLst/>
          </a:prstGeom>
        </p:spPr>
      </p:pic>
    </p:spTree>
    <p:extLst>
      <p:ext uri="{BB962C8B-B14F-4D97-AF65-F5344CB8AC3E}">
        <p14:creationId xmlns:p14="http://schemas.microsoft.com/office/powerpoint/2010/main" val="3829665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A960CD-AABF-40A2-AC28-1E39151859B0}"/>
              </a:ext>
            </a:extLst>
          </p:cNvPr>
          <p:cNvSpPr>
            <a:spLocks noGrp="1"/>
          </p:cNvSpPr>
          <p:nvPr>
            <p:ph sz="half" idx="1"/>
          </p:nvPr>
        </p:nvSpPr>
        <p:spPr>
          <a:xfrm>
            <a:off x="358648" y="1545755"/>
            <a:ext cx="4973747" cy="4351338"/>
          </a:xfrm>
        </p:spPr>
        <p:txBody>
          <a:bodyPr>
            <a:normAutofit/>
          </a:bodyPr>
          <a:lstStyle/>
          <a:p>
            <a:r>
              <a:rPr lang="en-US" sz="2400" dirty="0"/>
              <a:t>Local statutes assured that residences, shops and factories were separated for many generations</a:t>
            </a:r>
          </a:p>
          <a:p>
            <a:r>
              <a:rPr lang="en-US" sz="2400" dirty="0"/>
              <a:t>Multifamily developments can lead to school overcrowding</a:t>
            </a:r>
          </a:p>
          <a:p>
            <a:r>
              <a:rPr lang="en-US" sz="2400" dirty="0"/>
              <a:t>Traffic is always the #1 concern</a:t>
            </a:r>
          </a:p>
          <a:p>
            <a:r>
              <a:rPr lang="en-US" sz="2400" dirty="0"/>
              <a:t>No one wants to live next to or above commercial</a:t>
            </a:r>
          </a:p>
        </p:txBody>
      </p:sp>
      <p:pic>
        <p:nvPicPr>
          <p:cNvPr id="5" name="Content Placeholder 4">
            <a:extLst>
              <a:ext uri="{FF2B5EF4-FFF2-40B4-BE49-F238E27FC236}">
                <a16:creationId xmlns:a16="http://schemas.microsoft.com/office/drawing/2014/main" id="{75F3118F-1004-41C3-AFEA-5B40DDE79026}"/>
              </a:ext>
            </a:extLst>
          </p:cNvPr>
          <p:cNvPicPr>
            <a:picLocks noGrp="1" noChangeAspect="1"/>
          </p:cNvPicPr>
          <p:nvPr>
            <p:ph sz="half" idx="2"/>
          </p:nvPr>
        </p:nvPicPr>
        <p:blipFill>
          <a:blip r:embed="rId2"/>
          <a:stretch>
            <a:fillRect/>
          </a:stretch>
        </p:blipFill>
        <p:spPr>
          <a:xfrm>
            <a:off x="5482712" y="3773940"/>
            <a:ext cx="2956130" cy="2078722"/>
          </a:xfrm>
          <a:prstGeom prst="rect">
            <a:avLst/>
          </a:prstGeom>
        </p:spPr>
      </p:pic>
      <p:sp>
        <p:nvSpPr>
          <p:cNvPr id="4" name="Title 3">
            <a:extLst>
              <a:ext uri="{FF2B5EF4-FFF2-40B4-BE49-F238E27FC236}">
                <a16:creationId xmlns:a16="http://schemas.microsoft.com/office/drawing/2014/main" id="{35467D8B-19AF-406A-B5DE-F726FAF6A5E6}"/>
              </a:ext>
            </a:extLst>
          </p:cNvPr>
          <p:cNvSpPr>
            <a:spLocks noGrp="1"/>
          </p:cNvSpPr>
          <p:nvPr>
            <p:ph type="title"/>
          </p:nvPr>
        </p:nvSpPr>
        <p:spPr/>
        <p:txBody>
          <a:bodyPr/>
          <a:lstStyle/>
          <a:p>
            <a:r>
              <a:rPr lang="en-US" dirty="0"/>
              <a:t>Possible Objections</a:t>
            </a:r>
          </a:p>
        </p:txBody>
      </p:sp>
      <p:pic>
        <p:nvPicPr>
          <p:cNvPr id="6" name="Picture 5">
            <a:extLst>
              <a:ext uri="{FF2B5EF4-FFF2-40B4-BE49-F238E27FC236}">
                <a16:creationId xmlns:a16="http://schemas.microsoft.com/office/drawing/2014/main" id="{451AB875-6FDD-4C13-93C5-551BF80F50D0}"/>
              </a:ext>
            </a:extLst>
          </p:cNvPr>
          <p:cNvPicPr>
            <a:picLocks noChangeAspect="1"/>
          </p:cNvPicPr>
          <p:nvPr/>
        </p:nvPicPr>
        <p:blipFill>
          <a:blip r:embed="rId3"/>
          <a:stretch>
            <a:fillRect/>
          </a:stretch>
        </p:blipFill>
        <p:spPr>
          <a:xfrm>
            <a:off x="5482712" y="1545755"/>
            <a:ext cx="2956130" cy="2119490"/>
          </a:xfrm>
          <a:prstGeom prst="rect">
            <a:avLst/>
          </a:prstGeom>
        </p:spPr>
      </p:pic>
    </p:spTree>
    <p:extLst>
      <p:ext uri="{BB962C8B-B14F-4D97-AF65-F5344CB8AC3E}">
        <p14:creationId xmlns:p14="http://schemas.microsoft.com/office/powerpoint/2010/main" val="3312512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20152E-3886-4193-9FFB-AC290ED0A65F}"/>
              </a:ext>
            </a:extLst>
          </p:cNvPr>
          <p:cNvSpPr>
            <a:spLocks noGrp="1"/>
          </p:cNvSpPr>
          <p:nvPr>
            <p:ph sz="half" idx="1"/>
          </p:nvPr>
        </p:nvSpPr>
        <p:spPr>
          <a:xfrm>
            <a:off x="374784" y="1502230"/>
            <a:ext cx="4838499" cy="4985830"/>
          </a:xfrm>
        </p:spPr>
        <p:txBody>
          <a:bodyPr vert="horz" lIns="91440" tIns="45720" rIns="91440" bIns="45720" rtlCol="0">
            <a:normAutofit/>
          </a:bodyPr>
          <a:lstStyle/>
          <a:p>
            <a:pPr>
              <a:spcBef>
                <a:spcPts val="500"/>
              </a:spcBef>
            </a:pPr>
            <a:r>
              <a:rPr lang="en-US" sz="2400" dirty="0"/>
              <a:t>Destinations offer multiple draws for consumers</a:t>
            </a:r>
          </a:p>
          <a:p>
            <a:pPr>
              <a:spcBef>
                <a:spcPts val="500"/>
              </a:spcBef>
            </a:pPr>
            <a:r>
              <a:rPr lang="en-US" sz="2400" dirty="0"/>
              <a:t>Provide diversification</a:t>
            </a:r>
          </a:p>
          <a:p>
            <a:pPr>
              <a:spcBef>
                <a:spcPts val="500"/>
              </a:spcBef>
            </a:pPr>
            <a:r>
              <a:rPr lang="en-US" sz="2400" dirty="0"/>
              <a:t>Rezoning provides the opportunity to stimulate development</a:t>
            </a:r>
          </a:p>
          <a:p>
            <a:pPr>
              <a:spcBef>
                <a:spcPts val="500"/>
              </a:spcBef>
            </a:pPr>
            <a:r>
              <a:rPr lang="en-US" sz="2400" dirty="0"/>
              <a:t>Residential creates far fewer trips than commercial attracts, overall  net reduction in traffic intensity</a:t>
            </a:r>
          </a:p>
          <a:p>
            <a:pPr>
              <a:spcBef>
                <a:spcPts val="500"/>
              </a:spcBef>
            </a:pPr>
            <a:r>
              <a:rPr lang="en-US" sz="2400" dirty="0"/>
              <a:t>Adding residential adds to housing choices and reduces environmental impacts</a:t>
            </a:r>
          </a:p>
          <a:p>
            <a:pPr>
              <a:spcBef>
                <a:spcPts val="500"/>
              </a:spcBef>
            </a:pPr>
            <a:r>
              <a:rPr lang="en-US" sz="2400" dirty="0"/>
              <a:t>Benefits the environment, the budget, and existing commercial establishments</a:t>
            </a:r>
          </a:p>
          <a:p>
            <a:pPr>
              <a:spcBef>
                <a:spcPts val="500"/>
              </a:spcBef>
            </a:pPr>
            <a:endParaRPr lang="en-US" sz="2400" dirty="0"/>
          </a:p>
        </p:txBody>
      </p:sp>
      <p:pic>
        <p:nvPicPr>
          <p:cNvPr id="5" name="Content Placeholder 4">
            <a:extLst>
              <a:ext uri="{FF2B5EF4-FFF2-40B4-BE49-F238E27FC236}">
                <a16:creationId xmlns:a16="http://schemas.microsoft.com/office/drawing/2014/main" id="{851ACA83-06BE-43CC-A8D9-0DD347525151}"/>
              </a:ext>
            </a:extLst>
          </p:cNvPr>
          <p:cNvPicPr>
            <a:picLocks noGrp="1" noChangeAspect="1"/>
          </p:cNvPicPr>
          <p:nvPr>
            <p:ph sz="half" idx="2"/>
          </p:nvPr>
        </p:nvPicPr>
        <p:blipFill>
          <a:blip r:embed="rId2"/>
          <a:stretch>
            <a:fillRect/>
          </a:stretch>
        </p:blipFill>
        <p:spPr>
          <a:xfrm>
            <a:off x="5228323" y="1502230"/>
            <a:ext cx="3571574" cy="3571574"/>
          </a:xfrm>
          <a:prstGeom prst="rect">
            <a:avLst/>
          </a:prstGeom>
        </p:spPr>
      </p:pic>
      <p:sp>
        <p:nvSpPr>
          <p:cNvPr id="4" name="Title 3">
            <a:extLst>
              <a:ext uri="{FF2B5EF4-FFF2-40B4-BE49-F238E27FC236}">
                <a16:creationId xmlns:a16="http://schemas.microsoft.com/office/drawing/2014/main" id="{BB62F9B2-681E-419C-A06E-753ADD7B14B4}"/>
              </a:ext>
            </a:extLst>
          </p:cNvPr>
          <p:cNvSpPr>
            <a:spLocks noGrp="1"/>
          </p:cNvSpPr>
          <p:nvPr>
            <p:ph type="title"/>
          </p:nvPr>
        </p:nvSpPr>
        <p:spPr/>
        <p:txBody>
          <a:bodyPr/>
          <a:lstStyle/>
          <a:p>
            <a:r>
              <a:rPr lang="en-US" dirty="0"/>
              <a:t>Overcoming Objections </a:t>
            </a:r>
          </a:p>
        </p:txBody>
      </p:sp>
    </p:spTree>
    <p:extLst>
      <p:ext uri="{BB962C8B-B14F-4D97-AF65-F5344CB8AC3E}">
        <p14:creationId xmlns:p14="http://schemas.microsoft.com/office/powerpoint/2010/main" val="3964367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20152E-3886-4193-9FFB-AC290ED0A65F}"/>
              </a:ext>
            </a:extLst>
          </p:cNvPr>
          <p:cNvSpPr>
            <a:spLocks noGrp="1"/>
          </p:cNvSpPr>
          <p:nvPr>
            <p:ph sz="half" idx="1"/>
          </p:nvPr>
        </p:nvSpPr>
        <p:spPr>
          <a:xfrm>
            <a:off x="374784" y="1502230"/>
            <a:ext cx="4601477" cy="4985830"/>
          </a:xfrm>
        </p:spPr>
        <p:txBody>
          <a:bodyPr vert="horz" lIns="91440" tIns="45720" rIns="91440" bIns="45720" rtlCol="0">
            <a:normAutofit/>
          </a:bodyPr>
          <a:lstStyle/>
          <a:p>
            <a:pPr>
              <a:lnSpc>
                <a:spcPct val="100000"/>
              </a:lnSpc>
            </a:pPr>
            <a:r>
              <a:rPr lang="en-US" sz="2400" dirty="0"/>
              <a:t>Destinations offer multiple draws for consumers</a:t>
            </a:r>
          </a:p>
          <a:p>
            <a:pPr>
              <a:lnSpc>
                <a:spcPct val="100000"/>
              </a:lnSpc>
            </a:pPr>
            <a:r>
              <a:rPr lang="en-US" sz="2400" dirty="0"/>
              <a:t>Provide diversification</a:t>
            </a:r>
          </a:p>
          <a:p>
            <a:pPr>
              <a:lnSpc>
                <a:spcPct val="100000"/>
              </a:lnSpc>
            </a:pPr>
            <a:r>
              <a:rPr lang="en-US" sz="2400" dirty="0"/>
              <a:t>Rezoning provides the opportunity to stimulate development</a:t>
            </a:r>
          </a:p>
          <a:p>
            <a:pPr>
              <a:lnSpc>
                <a:spcPct val="100000"/>
              </a:lnSpc>
            </a:pPr>
            <a:r>
              <a:rPr lang="en-US" sz="2400" dirty="0"/>
              <a:t>Residential creates far fewer trips than commercial attracts, overall  net reduction in traffic intensity</a:t>
            </a:r>
          </a:p>
          <a:p>
            <a:pPr>
              <a:spcBef>
                <a:spcPts val="500"/>
              </a:spcBef>
            </a:pPr>
            <a:endParaRPr lang="en-US" sz="2400" dirty="0"/>
          </a:p>
        </p:txBody>
      </p:sp>
      <p:pic>
        <p:nvPicPr>
          <p:cNvPr id="5" name="Content Placeholder 4">
            <a:extLst>
              <a:ext uri="{FF2B5EF4-FFF2-40B4-BE49-F238E27FC236}">
                <a16:creationId xmlns:a16="http://schemas.microsoft.com/office/drawing/2014/main" id="{851ACA83-06BE-43CC-A8D9-0DD347525151}"/>
              </a:ext>
            </a:extLst>
          </p:cNvPr>
          <p:cNvPicPr>
            <a:picLocks noGrp="1" noChangeAspect="1"/>
          </p:cNvPicPr>
          <p:nvPr>
            <p:ph sz="half" idx="2"/>
          </p:nvPr>
        </p:nvPicPr>
        <p:blipFill>
          <a:blip r:embed="rId2"/>
          <a:stretch>
            <a:fillRect/>
          </a:stretch>
        </p:blipFill>
        <p:spPr>
          <a:xfrm>
            <a:off x="5228323" y="1502230"/>
            <a:ext cx="3571574" cy="3571574"/>
          </a:xfrm>
          <a:prstGeom prst="rect">
            <a:avLst/>
          </a:prstGeom>
        </p:spPr>
      </p:pic>
      <p:sp>
        <p:nvSpPr>
          <p:cNvPr id="4" name="Title 3">
            <a:extLst>
              <a:ext uri="{FF2B5EF4-FFF2-40B4-BE49-F238E27FC236}">
                <a16:creationId xmlns:a16="http://schemas.microsoft.com/office/drawing/2014/main" id="{BB62F9B2-681E-419C-A06E-753ADD7B14B4}"/>
              </a:ext>
            </a:extLst>
          </p:cNvPr>
          <p:cNvSpPr>
            <a:spLocks noGrp="1"/>
          </p:cNvSpPr>
          <p:nvPr>
            <p:ph type="title"/>
          </p:nvPr>
        </p:nvSpPr>
        <p:spPr/>
        <p:txBody>
          <a:bodyPr/>
          <a:lstStyle/>
          <a:p>
            <a:r>
              <a:rPr lang="en-US" dirty="0"/>
              <a:t>Overcoming Objections </a:t>
            </a:r>
          </a:p>
        </p:txBody>
      </p:sp>
    </p:spTree>
    <p:extLst>
      <p:ext uri="{BB962C8B-B14F-4D97-AF65-F5344CB8AC3E}">
        <p14:creationId xmlns:p14="http://schemas.microsoft.com/office/powerpoint/2010/main" val="3914956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20152E-3886-4193-9FFB-AC290ED0A65F}"/>
              </a:ext>
            </a:extLst>
          </p:cNvPr>
          <p:cNvSpPr>
            <a:spLocks noGrp="1"/>
          </p:cNvSpPr>
          <p:nvPr>
            <p:ph sz="half" idx="1"/>
          </p:nvPr>
        </p:nvSpPr>
        <p:spPr>
          <a:xfrm>
            <a:off x="374785" y="1502230"/>
            <a:ext cx="4331970" cy="4985830"/>
          </a:xfrm>
        </p:spPr>
        <p:txBody>
          <a:bodyPr vert="horz" lIns="91440" tIns="45720" rIns="91440" bIns="45720" rtlCol="0">
            <a:normAutofit/>
          </a:bodyPr>
          <a:lstStyle/>
          <a:p>
            <a:pPr>
              <a:lnSpc>
                <a:spcPct val="100000"/>
              </a:lnSpc>
            </a:pPr>
            <a:r>
              <a:rPr lang="en-US" sz="2400" dirty="0"/>
              <a:t>Adding residential adds to housing choices and reduces environmental impacts</a:t>
            </a:r>
          </a:p>
          <a:p>
            <a:pPr>
              <a:lnSpc>
                <a:spcPct val="100000"/>
              </a:lnSpc>
            </a:pPr>
            <a:r>
              <a:rPr lang="en-US" sz="2400" dirty="0"/>
              <a:t>Benefits the environment, the budget, and existing commercial establishments</a:t>
            </a:r>
          </a:p>
          <a:p>
            <a:pPr>
              <a:spcBef>
                <a:spcPts val="500"/>
              </a:spcBef>
            </a:pPr>
            <a:endParaRPr lang="en-US" sz="2400" dirty="0"/>
          </a:p>
        </p:txBody>
      </p:sp>
      <p:pic>
        <p:nvPicPr>
          <p:cNvPr id="5" name="Content Placeholder 4">
            <a:extLst>
              <a:ext uri="{FF2B5EF4-FFF2-40B4-BE49-F238E27FC236}">
                <a16:creationId xmlns:a16="http://schemas.microsoft.com/office/drawing/2014/main" id="{851ACA83-06BE-43CC-A8D9-0DD347525151}"/>
              </a:ext>
            </a:extLst>
          </p:cNvPr>
          <p:cNvPicPr>
            <a:picLocks noGrp="1" noChangeAspect="1"/>
          </p:cNvPicPr>
          <p:nvPr>
            <p:ph sz="half" idx="2"/>
          </p:nvPr>
        </p:nvPicPr>
        <p:blipFill>
          <a:blip r:embed="rId2"/>
          <a:stretch>
            <a:fillRect/>
          </a:stretch>
        </p:blipFill>
        <p:spPr>
          <a:xfrm>
            <a:off x="5197641" y="1502230"/>
            <a:ext cx="3571574" cy="3571574"/>
          </a:xfrm>
          <a:prstGeom prst="rect">
            <a:avLst/>
          </a:prstGeom>
        </p:spPr>
      </p:pic>
      <p:sp>
        <p:nvSpPr>
          <p:cNvPr id="4" name="Title 3">
            <a:extLst>
              <a:ext uri="{FF2B5EF4-FFF2-40B4-BE49-F238E27FC236}">
                <a16:creationId xmlns:a16="http://schemas.microsoft.com/office/drawing/2014/main" id="{BB62F9B2-681E-419C-A06E-753ADD7B14B4}"/>
              </a:ext>
            </a:extLst>
          </p:cNvPr>
          <p:cNvSpPr>
            <a:spLocks noGrp="1"/>
          </p:cNvSpPr>
          <p:nvPr>
            <p:ph type="title"/>
          </p:nvPr>
        </p:nvSpPr>
        <p:spPr/>
        <p:txBody>
          <a:bodyPr/>
          <a:lstStyle/>
          <a:p>
            <a:r>
              <a:rPr lang="en-US" dirty="0"/>
              <a:t>Overcoming Objections </a:t>
            </a:r>
          </a:p>
        </p:txBody>
      </p:sp>
    </p:spTree>
    <p:extLst>
      <p:ext uri="{BB962C8B-B14F-4D97-AF65-F5344CB8AC3E}">
        <p14:creationId xmlns:p14="http://schemas.microsoft.com/office/powerpoint/2010/main" val="2246531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DB1CEC-0839-4263-9D38-212DB70E1594}"/>
              </a:ext>
            </a:extLst>
          </p:cNvPr>
          <p:cNvSpPr>
            <a:spLocks noGrp="1"/>
          </p:cNvSpPr>
          <p:nvPr>
            <p:ph sz="half" idx="1"/>
          </p:nvPr>
        </p:nvSpPr>
        <p:spPr>
          <a:xfrm>
            <a:off x="373217" y="1502230"/>
            <a:ext cx="4295035" cy="5032375"/>
          </a:xfrm>
        </p:spPr>
        <p:txBody>
          <a:bodyPr>
            <a:noAutofit/>
          </a:bodyPr>
          <a:lstStyle/>
          <a:p>
            <a:pPr>
              <a:lnSpc>
                <a:spcPct val="70000"/>
              </a:lnSpc>
              <a:spcBef>
                <a:spcPts val="600"/>
              </a:spcBef>
            </a:pPr>
            <a:r>
              <a:rPr lang="en-US" sz="2400" dirty="0"/>
              <a:t>Talk traffic (trips, VMT)</a:t>
            </a:r>
          </a:p>
          <a:p>
            <a:pPr>
              <a:lnSpc>
                <a:spcPct val="70000"/>
              </a:lnSpc>
              <a:spcBef>
                <a:spcPts val="600"/>
              </a:spcBef>
            </a:pPr>
            <a:r>
              <a:rPr lang="en-US" sz="2400" dirty="0"/>
              <a:t>Capitalize on existing infrastructure</a:t>
            </a:r>
          </a:p>
          <a:p>
            <a:pPr marL="1097280" lvl="1" indent="-457200">
              <a:lnSpc>
                <a:spcPct val="70000"/>
              </a:lnSpc>
              <a:spcBef>
                <a:spcPts val="600"/>
              </a:spcBef>
              <a:buFont typeface="+mj-lt"/>
              <a:buAutoNum type="alphaLcParenR"/>
            </a:pPr>
            <a:r>
              <a:rPr lang="en-US" dirty="0"/>
              <a:t>Roads, waterlines</a:t>
            </a:r>
          </a:p>
          <a:p>
            <a:pPr marL="1097280" lvl="1" indent="-457200">
              <a:lnSpc>
                <a:spcPct val="70000"/>
              </a:lnSpc>
              <a:spcBef>
                <a:spcPts val="600"/>
              </a:spcBef>
              <a:buFont typeface="+mj-lt"/>
              <a:buAutoNum type="alphaLcParenR"/>
            </a:pPr>
            <a:r>
              <a:rPr lang="en-US" dirty="0"/>
              <a:t>Utilities</a:t>
            </a:r>
          </a:p>
          <a:p>
            <a:pPr marL="1097280" lvl="1" indent="-457200">
              <a:lnSpc>
                <a:spcPct val="70000"/>
              </a:lnSpc>
              <a:spcBef>
                <a:spcPts val="600"/>
              </a:spcBef>
              <a:buFont typeface="+mj-lt"/>
              <a:buAutoNum type="alphaLcParenR"/>
            </a:pPr>
            <a:r>
              <a:rPr lang="en-US" dirty="0"/>
              <a:t>Parks &amp; Schools</a:t>
            </a:r>
          </a:p>
          <a:p>
            <a:pPr>
              <a:lnSpc>
                <a:spcPct val="70000"/>
              </a:lnSpc>
              <a:spcBef>
                <a:spcPts val="600"/>
              </a:spcBef>
            </a:pPr>
            <a:r>
              <a:rPr lang="en-US" sz="2400" dirty="0"/>
              <a:t>Increase tax revenue without raising taxes</a:t>
            </a:r>
          </a:p>
          <a:p>
            <a:pPr>
              <a:lnSpc>
                <a:spcPct val="70000"/>
              </a:lnSpc>
              <a:spcBef>
                <a:spcPts val="600"/>
              </a:spcBef>
            </a:pPr>
            <a:r>
              <a:rPr lang="en-US" sz="2400" dirty="0"/>
              <a:t>New residents will patronize on-site and adjacent goods and service providers</a:t>
            </a:r>
          </a:p>
          <a:p>
            <a:pPr>
              <a:lnSpc>
                <a:spcPct val="70000"/>
              </a:lnSpc>
              <a:spcBef>
                <a:spcPts val="600"/>
              </a:spcBef>
            </a:pPr>
            <a:r>
              <a:rPr lang="en-US" sz="2400" dirty="0"/>
              <a:t>Coordinate with attention to other modes of transportation: walking, biking to complete the last mile to final destination</a:t>
            </a:r>
          </a:p>
          <a:p>
            <a:pPr marL="0" indent="0">
              <a:buNone/>
            </a:pPr>
            <a:endParaRPr lang="en-US" sz="2400" dirty="0">
              <a:highlight>
                <a:srgbClr val="00FFFF"/>
              </a:highlight>
            </a:endParaRPr>
          </a:p>
          <a:p>
            <a:endParaRPr lang="en-US" sz="2200" dirty="0"/>
          </a:p>
        </p:txBody>
      </p:sp>
      <p:sp>
        <p:nvSpPr>
          <p:cNvPr id="2" name="Title 1">
            <a:extLst>
              <a:ext uri="{FF2B5EF4-FFF2-40B4-BE49-F238E27FC236}">
                <a16:creationId xmlns:a16="http://schemas.microsoft.com/office/drawing/2014/main" id="{E2C47DEA-9C38-468B-AE9A-735B7B8EDBF1}"/>
              </a:ext>
            </a:extLst>
          </p:cNvPr>
          <p:cNvSpPr>
            <a:spLocks noGrp="1"/>
          </p:cNvSpPr>
          <p:nvPr>
            <p:ph type="title"/>
          </p:nvPr>
        </p:nvSpPr>
        <p:spPr/>
        <p:txBody>
          <a:bodyPr/>
          <a:lstStyle/>
          <a:p>
            <a:r>
              <a:rPr lang="en-US" dirty="0"/>
              <a:t>Selling Adaptive Reuse to Your Board</a:t>
            </a:r>
          </a:p>
        </p:txBody>
      </p:sp>
      <p:pic>
        <p:nvPicPr>
          <p:cNvPr id="13" name="Picture 12">
            <a:extLst>
              <a:ext uri="{FF2B5EF4-FFF2-40B4-BE49-F238E27FC236}">
                <a16:creationId xmlns:a16="http://schemas.microsoft.com/office/drawing/2014/main" id="{6583CCE0-6B75-49CE-B366-1853D27DAD42}"/>
              </a:ext>
            </a:extLst>
          </p:cNvPr>
          <p:cNvPicPr>
            <a:picLocks noChangeAspect="1"/>
          </p:cNvPicPr>
          <p:nvPr/>
        </p:nvPicPr>
        <p:blipFill>
          <a:blip r:embed="rId2"/>
          <a:stretch>
            <a:fillRect/>
          </a:stretch>
        </p:blipFill>
        <p:spPr>
          <a:xfrm>
            <a:off x="4874959" y="2391304"/>
            <a:ext cx="4007377" cy="2671585"/>
          </a:xfrm>
          <a:prstGeom prst="rect">
            <a:avLst/>
          </a:prstGeom>
        </p:spPr>
      </p:pic>
    </p:spTree>
    <p:extLst>
      <p:ext uri="{BB962C8B-B14F-4D97-AF65-F5344CB8AC3E}">
        <p14:creationId xmlns:p14="http://schemas.microsoft.com/office/powerpoint/2010/main" val="1484817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4F6D-615C-49F2-9957-5DE060F9F25E}"/>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C9115BA7-CE91-49B4-A36F-34ADB9E4B1EF}"/>
              </a:ext>
            </a:extLst>
          </p:cNvPr>
          <p:cNvSpPr>
            <a:spLocks noGrp="1"/>
          </p:cNvSpPr>
          <p:nvPr>
            <p:ph idx="1"/>
          </p:nvPr>
        </p:nvSpPr>
        <p:spPr>
          <a:xfrm>
            <a:off x="329973" y="1587955"/>
            <a:ext cx="8484054" cy="4813478"/>
          </a:xfrm>
        </p:spPr>
        <p:txBody>
          <a:bodyPr>
            <a:noAutofit/>
          </a:bodyPr>
          <a:lstStyle/>
          <a:p>
            <a:pPr marL="0" indent="0">
              <a:spcBef>
                <a:spcPts val="600"/>
              </a:spcBef>
              <a:buNone/>
            </a:pPr>
            <a:r>
              <a:rPr lang="en-US" dirty="0"/>
              <a:t>What are we discussing today?</a:t>
            </a:r>
          </a:p>
          <a:p>
            <a:pPr>
              <a:spcBef>
                <a:spcPts val="600"/>
              </a:spcBef>
            </a:pPr>
            <a:r>
              <a:rPr lang="en-US" dirty="0"/>
              <a:t>Definitions</a:t>
            </a:r>
          </a:p>
          <a:p>
            <a:pPr>
              <a:spcBef>
                <a:spcPts val="600"/>
              </a:spcBef>
            </a:pPr>
            <a:r>
              <a:rPr lang="en-US" dirty="0"/>
              <a:t>Benefits and challenges of adaptive reuse</a:t>
            </a:r>
          </a:p>
          <a:p>
            <a:pPr>
              <a:spcBef>
                <a:spcPts val="600"/>
              </a:spcBef>
            </a:pPr>
            <a:r>
              <a:rPr lang="en-US" dirty="0"/>
              <a:t>Land use planning</a:t>
            </a:r>
            <a:endParaRPr lang="en-US" dirty="0">
              <a:highlight>
                <a:srgbClr val="FFFF00"/>
              </a:highlight>
            </a:endParaRPr>
          </a:p>
          <a:p>
            <a:pPr>
              <a:spcBef>
                <a:spcPts val="600"/>
              </a:spcBef>
            </a:pPr>
            <a:r>
              <a:rPr lang="en-US" dirty="0"/>
              <a:t>Policy and zoning considerations</a:t>
            </a:r>
          </a:p>
          <a:p>
            <a:pPr>
              <a:spcBef>
                <a:spcPts val="600"/>
              </a:spcBef>
            </a:pPr>
            <a:r>
              <a:rPr lang="en-US" dirty="0"/>
              <a:t>Analyzing redevelopment areas</a:t>
            </a:r>
          </a:p>
          <a:p>
            <a:pPr>
              <a:spcBef>
                <a:spcPts val="600"/>
              </a:spcBef>
            </a:pPr>
            <a:r>
              <a:rPr lang="en-US" dirty="0"/>
              <a:t>Landlords</a:t>
            </a:r>
          </a:p>
          <a:p>
            <a:pPr>
              <a:spcBef>
                <a:spcPts val="600"/>
              </a:spcBef>
            </a:pPr>
            <a:r>
              <a:rPr lang="en-US" dirty="0"/>
              <a:t>Objections and solutions</a:t>
            </a:r>
          </a:p>
          <a:p>
            <a:pPr>
              <a:spcBef>
                <a:spcPts val="600"/>
              </a:spcBef>
            </a:pPr>
            <a:r>
              <a:rPr lang="en-US" dirty="0"/>
              <a:t>Effective transportation/transit systems</a:t>
            </a:r>
          </a:p>
          <a:p>
            <a:pPr>
              <a:spcBef>
                <a:spcPts val="600"/>
              </a:spcBef>
            </a:pPr>
            <a:r>
              <a:rPr lang="en-US" dirty="0"/>
              <a:t>Examples of successful redevelopment planning</a:t>
            </a:r>
          </a:p>
          <a:p>
            <a:pPr>
              <a:spcBef>
                <a:spcPts val="600"/>
              </a:spcBef>
            </a:pPr>
            <a:r>
              <a:rPr lang="en-US" dirty="0"/>
              <a:t>Q &amp; A</a:t>
            </a:r>
          </a:p>
          <a:p>
            <a:pPr>
              <a:spcBef>
                <a:spcPts val="600"/>
              </a:spcBef>
            </a:pPr>
            <a:endParaRPr lang="en-US" sz="200" dirty="0"/>
          </a:p>
        </p:txBody>
      </p:sp>
      <p:pic>
        <p:nvPicPr>
          <p:cNvPr id="1026" name="Picture 2" descr="Bonita Springs Accepting Proposals for New Mixed Use Development">
            <a:extLst>
              <a:ext uri="{FF2B5EF4-FFF2-40B4-BE49-F238E27FC236}">
                <a16:creationId xmlns:a16="http://schemas.microsoft.com/office/drawing/2014/main" id="{285ED43D-F027-4BF9-B55E-616574DF5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533" y="1587955"/>
            <a:ext cx="2759862" cy="136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07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828B37-CD7C-4862-9FA9-75A06DC55D09}"/>
              </a:ext>
            </a:extLst>
          </p:cNvPr>
          <p:cNvSpPr txBox="1"/>
          <p:nvPr/>
        </p:nvSpPr>
        <p:spPr>
          <a:xfrm>
            <a:off x="0" y="-8520"/>
            <a:ext cx="9144000" cy="1569660"/>
          </a:xfrm>
          <a:prstGeom prst="rect">
            <a:avLst/>
          </a:prstGeom>
          <a:noFill/>
        </p:spPr>
        <p:txBody>
          <a:bodyPr wrap="square">
            <a:spAutoFit/>
          </a:bodyPr>
          <a:lstStyle/>
          <a:p>
            <a:pPr algn="ctr"/>
            <a:r>
              <a:rPr lang="en-US" sz="4800" dirty="0"/>
              <a:t>“A land development decision is a traffic decision.”</a:t>
            </a:r>
          </a:p>
        </p:txBody>
      </p:sp>
      <p:pic>
        <p:nvPicPr>
          <p:cNvPr id="4" name="Picture 3">
            <a:extLst>
              <a:ext uri="{FF2B5EF4-FFF2-40B4-BE49-F238E27FC236}">
                <a16:creationId xmlns:a16="http://schemas.microsoft.com/office/drawing/2014/main" id="{73C4D8D6-DE7C-46F4-9E77-226DEA6C24D4}"/>
              </a:ext>
            </a:extLst>
          </p:cNvPr>
          <p:cNvPicPr>
            <a:picLocks noChangeAspect="1"/>
          </p:cNvPicPr>
          <p:nvPr/>
        </p:nvPicPr>
        <p:blipFill>
          <a:blip r:embed="rId2"/>
          <a:stretch>
            <a:fillRect/>
          </a:stretch>
        </p:blipFill>
        <p:spPr>
          <a:xfrm>
            <a:off x="-1" y="1503990"/>
            <a:ext cx="9144000" cy="5354010"/>
          </a:xfrm>
          <a:prstGeom prst="rect">
            <a:avLst/>
          </a:prstGeom>
        </p:spPr>
      </p:pic>
    </p:spTree>
    <p:extLst>
      <p:ext uri="{BB962C8B-B14F-4D97-AF65-F5344CB8AC3E}">
        <p14:creationId xmlns:p14="http://schemas.microsoft.com/office/powerpoint/2010/main" val="2346958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521D244-6F5C-471C-B458-0A6DAE7EB8D7}"/>
              </a:ext>
            </a:extLst>
          </p:cNvPr>
          <p:cNvSpPr>
            <a:spLocks noGrp="1"/>
          </p:cNvSpPr>
          <p:nvPr>
            <p:ph sz="half" idx="1"/>
          </p:nvPr>
        </p:nvSpPr>
        <p:spPr>
          <a:xfrm>
            <a:off x="357888" y="1502230"/>
            <a:ext cx="3886200" cy="4751086"/>
          </a:xfrm>
        </p:spPr>
        <p:txBody>
          <a:bodyPr>
            <a:normAutofit/>
          </a:bodyPr>
          <a:lstStyle/>
          <a:p>
            <a:r>
              <a:rPr lang="en-US" sz="2400" dirty="0"/>
              <a:t>NIMBY-ism</a:t>
            </a:r>
          </a:p>
          <a:p>
            <a:r>
              <a:rPr lang="en-US" sz="2400" dirty="0"/>
              <a:t>Perceptions of adding people to locations that were previously commercial</a:t>
            </a:r>
          </a:p>
          <a:p>
            <a:r>
              <a:rPr lang="en-US" sz="2400" dirty="0"/>
              <a:t>Perceptions of increased traffic</a:t>
            </a:r>
          </a:p>
          <a:p>
            <a:r>
              <a:rPr lang="en-US" sz="2400" dirty="0"/>
              <a:t>If we allow this in one location, will it set a precedent?</a:t>
            </a:r>
          </a:p>
          <a:p>
            <a:r>
              <a:rPr lang="en-US" sz="2400" dirty="0"/>
              <a:t>Important to talk to neighbors to make a good impression</a:t>
            </a:r>
          </a:p>
        </p:txBody>
      </p:sp>
      <p:sp>
        <p:nvSpPr>
          <p:cNvPr id="2" name="Title 1">
            <a:extLst>
              <a:ext uri="{FF2B5EF4-FFF2-40B4-BE49-F238E27FC236}">
                <a16:creationId xmlns:a16="http://schemas.microsoft.com/office/drawing/2014/main" id="{4E19C61B-E482-4E65-B3C8-3E2D2298071E}"/>
              </a:ext>
            </a:extLst>
          </p:cNvPr>
          <p:cNvSpPr>
            <a:spLocks noGrp="1"/>
          </p:cNvSpPr>
          <p:nvPr>
            <p:ph type="title"/>
          </p:nvPr>
        </p:nvSpPr>
        <p:spPr>
          <a:xfrm>
            <a:off x="57150" y="282513"/>
            <a:ext cx="9144000" cy="1045663"/>
          </a:xfrm>
        </p:spPr>
        <p:txBody>
          <a:bodyPr/>
          <a:lstStyle/>
          <a:p>
            <a:r>
              <a:rPr lang="en-US" dirty="0"/>
              <a:t>Where Does Politics Come In?/ The Politics of Redevelopment</a:t>
            </a:r>
          </a:p>
        </p:txBody>
      </p:sp>
      <p:pic>
        <p:nvPicPr>
          <p:cNvPr id="15" name="Picture 14">
            <a:extLst>
              <a:ext uri="{FF2B5EF4-FFF2-40B4-BE49-F238E27FC236}">
                <a16:creationId xmlns:a16="http://schemas.microsoft.com/office/drawing/2014/main" id="{37037ED3-4C8F-411E-869E-300816D9B255}"/>
              </a:ext>
            </a:extLst>
          </p:cNvPr>
          <p:cNvPicPr>
            <a:picLocks noChangeAspect="1"/>
          </p:cNvPicPr>
          <p:nvPr/>
        </p:nvPicPr>
        <p:blipFill>
          <a:blip r:embed="rId2"/>
          <a:stretch>
            <a:fillRect/>
          </a:stretch>
        </p:blipFill>
        <p:spPr>
          <a:xfrm>
            <a:off x="4244088" y="2585777"/>
            <a:ext cx="4765157" cy="2600982"/>
          </a:xfrm>
          <a:prstGeom prst="rect">
            <a:avLst/>
          </a:prstGeom>
        </p:spPr>
      </p:pic>
    </p:spTree>
    <p:extLst>
      <p:ext uri="{BB962C8B-B14F-4D97-AF65-F5344CB8AC3E}">
        <p14:creationId xmlns:p14="http://schemas.microsoft.com/office/powerpoint/2010/main" val="3398892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6355-97FE-48BD-9ADB-A51D50D21246}"/>
              </a:ext>
            </a:extLst>
          </p:cNvPr>
          <p:cNvSpPr>
            <a:spLocks noGrp="1"/>
          </p:cNvSpPr>
          <p:nvPr>
            <p:ph type="title"/>
          </p:nvPr>
        </p:nvSpPr>
        <p:spPr/>
        <p:txBody>
          <a:bodyPr/>
          <a:lstStyle/>
          <a:p>
            <a:r>
              <a:rPr lang="en-US" dirty="0"/>
              <a:t>Effective Transportation/Transit Systems</a:t>
            </a:r>
          </a:p>
        </p:txBody>
      </p:sp>
      <p:sp>
        <p:nvSpPr>
          <p:cNvPr id="3" name="Content Placeholder 2">
            <a:extLst>
              <a:ext uri="{FF2B5EF4-FFF2-40B4-BE49-F238E27FC236}">
                <a16:creationId xmlns:a16="http://schemas.microsoft.com/office/drawing/2014/main" id="{09CDFD91-3265-4264-A5C0-95278AAAE8E9}"/>
              </a:ext>
            </a:extLst>
          </p:cNvPr>
          <p:cNvSpPr>
            <a:spLocks noGrp="1"/>
          </p:cNvSpPr>
          <p:nvPr>
            <p:ph idx="1"/>
          </p:nvPr>
        </p:nvSpPr>
        <p:spPr>
          <a:xfrm>
            <a:off x="326572" y="1502230"/>
            <a:ext cx="4083504" cy="4351338"/>
          </a:xfrm>
        </p:spPr>
        <p:txBody>
          <a:bodyPr/>
          <a:lstStyle/>
          <a:p>
            <a:pPr marL="0" indent="0">
              <a:buNone/>
            </a:pPr>
            <a:r>
              <a:rPr lang="en-US" b="1" dirty="0"/>
              <a:t>What defines an effective transportation/ public transit system?</a:t>
            </a:r>
          </a:p>
          <a:p>
            <a:r>
              <a:rPr lang="en-US" dirty="0"/>
              <a:t>People are moved efficiently</a:t>
            </a:r>
          </a:p>
          <a:p>
            <a:r>
              <a:rPr lang="en-US" dirty="0"/>
              <a:t>Accessibility of alternative modes of transportation</a:t>
            </a:r>
          </a:p>
          <a:p>
            <a:r>
              <a:rPr lang="en-US" dirty="0"/>
              <a:t>Unified land use and transportation planning (</a:t>
            </a:r>
            <a:r>
              <a:rPr lang="en-US" b="1" u="sng" dirty="0"/>
              <a:t>LONG</a:t>
            </a:r>
            <a:r>
              <a:rPr lang="en-US" b="1" dirty="0"/>
              <a:t> </a:t>
            </a:r>
            <a:r>
              <a:rPr lang="en-US" dirty="0"/>
              <a:t>range)</a:t>
            </a:r>
          </a:p>
          <a:p>
            <a:r>
              <a:rPr lang="en-US" dirty="0"/>
              <a:t>Residential density/ Commercial intensity</a:t>
            </a:r>
          </a:p>
          <a:p>
            <a:endParaRPr lang="en-US" dirty="0"/>
          </a:p>
          <a:p>
            <a:endParaRPr lang="en-US" dirty="0"/>
          </a:p>
        </p:txBody>
      </p:sp>
      <p:pic>
        <p:nvPicPr>
          <p:cNvPr id="7" name="Picture 6">
            <a:extLst>
              <a:ext uri="{FF2B5EF4-FFF2-40B4-BE49-F238E27FC236}">
                <a16:creationId xmlns:a16="http://schemas.microsoft.com/office/drawing/2014/main" id="{EB60820E-05FA-47EB-A0A5-62AD971E2DEA}"/>
              </a:ext>
            </a:extLst>
          </p:cNvPr>
          <p:cNvPicPr>
            <a:picLocks noChangeAspect="1"/>
          </p:cNvPicPr>
          <p:nvPr/>
        </p:nvPicPr>
        <p:blipFill rotWithShape="1">
          <a:blip r:embed="rId3"/>
          <a:srcRect l="42813" r="2812"/>
          <a:stretch/>
        </p:blipFill>
        <p:spPr>
          <a:xfrm>
            <a:off x="4572000" y="1700035"/>
            <a:ext cx="4206294" cy="4351338"/>
          </a:xfrm>
          <a:prstGeom prst="rect">
            <a:avLst/>
          </a:prstGeom>
        </p:spPr>
      </p:pic>
    </p:spTree>
    <p:extLst>
      <p:ext uri="{BB962C8B-B14F-4D97-AF65-F5344CB8AC3E}">
        <p14:creationId xmlns:p14="http://schemas.microsoft.com/office/powerpoint/2010/main" val="2851649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31BE8B-0793-4839-AAC4-D69BF712D489}"/>
              </a:ext>
            </a:extLst>
          </p:cNvPr>
          <p:cNvSpPr>
            <a:spLocks noGrp="1"/>
          </p:cNvSpPr>
          <p:nvPr>
            <p:ph sz="half" idx="1"/>
          </p:nvPr>
        </p:nvSpPr>
        <p:spPr>
          <a:xfrm>
            <a:off x="413886" y="1502230"/>
            <a:ext cx="3975836" cy="4674733"/>
          </a:xfrm>
        </p:spPr>
        <p:txBody>
          <a:bodyPr/>
          <a:lstStyle/>
          <a:p>
            <a:r>
              <a:rPr lang="en-US" sz="2400" dirty="0"/>
              <a:t>Higher densities supply more potential riders for transit</a:t>
            </a:r>
          </a:p>
          <a:p>
            <a:r>
              <a:rPr lang="en-US" sz="2400" dirty="0"/>
              <a:t>More frequent service</a:t>
            </a:r>
          </a:p>
          <a:p>
            <a:r>
              <a:rPr lang="en-US" sz="2400" dirty="0"/>
              <a:t>A greater variety of routes</a:t>
            </a:r>
          </a:p>
          <a:p>
            <a:r>
              <a:rPr lang="en-US" sz="2400" dirty="0"/>
              <a:t>Mixed-use developments can help</a:t>
            </a:r>
          </a:p>
        </p:txBody>
      </p:sp>
      <p:sp>
        <p:nvSpPr>
          <p:cNvPr id="2" name="Title 1">
            <a:extLst>
              <a:ext uri="{FF2B5EF4-FFF2-40B4-BE49-F238E27FC236}">
                <a16:creationId xmlns:a16="http://schemas.microsoft.com/office/drawing/2014/main" id="{61C3B44E-8920-4B3A-9ECB-A37A566D8050}"/>
              </a:ext>
            </a:extLst>
          </p:cNvPr>
          <p:cNvSpPr>
            <a:spLocks noGrp="1"/>
          </p:cNvSpPr>
          <p:nvPr>
            <p:ph type="title"/>
          </p:nvPr>
        </p:nvSpPr>
        <p:spPr/>
        <p:txBody>
          <a:bodyPr/>
          <a:lstStyle/>
          <a:p>
            <a:r>
              <a:rPr lang="en-US" dirty="0"/>
              <a:t>Adding Density to Your Transit System</a:t>
            </a:r>
          </a:p>
        </p:txBody>
      </p:sp>
      <p:pic>
        <p:nvPicPr>
          <p:cNvPr id="5" name="Picture 4">
            <a:extLst>
              <a:ext uri="{FF2B5EF4-FFF2-40B4-BE49-F238E27FC236}">
                <a16:creationId xmlns:a16="http://schemas.microsoft.com/office/drawing/2014/main" id="{93FBDAB7-B6AE-4750-A80D-9EF4459F7B83}"/>
              </a:ext>
            </a:extLst>
          </p:cNvPr>
          <p:cNvPicPr>
            <a:picLocks noChangeAspect="1"/>
          </p:cNvPicPr>
          <p:nvPr/>
        </p:nvPicPr>
        <p:blipFill>
          <a:blip r:embed="rId3"/>
          <a:stretch>
            <a:fillRect/>
          </a:stretch>
        </p:blipFill>
        <p:spPr>
          <a:xfrm>
            <a:off x="9543475" y="2911270"/>
            <a:ext cx="3200400" cy="1428750"/>
          </a:xfrm>
          <a:prstGeom prst="rect">
            <a:avLst/>
          </a:prstGeom>
        </p:spPr>
      </p:pic>
      <p:pic>
        <p:nvPicPr>
          <p:cNvPr id="12" name="Picture 11">
            <a:extLst>
              <a:ext uri="{FF2B5EF4-FFF2-40B4-BE49-F238E27FC236}">
                <a16:creationId xmlns:a16="http://schemas.microsoft.com/office/drawing/2014/main" id="{402E4804-B941-419C-80E6-BFB135A7BDAA}"/>
              </a:ext>
            </a:extLst>
          </p:cNvPr>
          <p:cNvPicPr>
            <a:picLocks noChangeAspect="1"/>
          </p:cNvPicPr>
          <p:nvPr/>
        </p:nvPicPr>
        <p:blipFill>
          <a:blip r:embed="rId4"/>
          <a:stretch>
            <a:fillRect/>
          </a:stretch>
        </p:blipFill>
        <p:spPr>
          <a:xfrm>
            <a:off x="4898607" y="1572518"/>
            <a:ext cx="3831507" cy="2767502"/>
          </a:xfrm>
          <a:prstGeom prst="rect">
            <a:avLst/>
          </a:prstGeom>
        </p:spPr>
      </p:pic>
    </p:spTree>
    <p:extLst>
      <p:ext uri="{BB962C8B-B14F-4D97-AF65-F5344CB8AC3E}">
        <p14:creationId xmlns:p14="http://schemas.microsoft.com/office/powerpoint/2010/main" val="763245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CE9FA-6848-468F-9C8A-E0F6EA56431C}"/>
              </a:ext>
            </a:extLst>
          </p:cNvPr>
          <p:cNvSpPr>
            <a:spLocks noGrp="1"/>
          </p:cNvSpPr>
          <p:nvPr>
            <p:ph type="title"/>
          </p:nvPr>
        </p:nvSpPr>
        <p:spPr/>
        <p:txBody>
          <a:bodyPr/>
          <a:lstStyle/>
          <a:p>
            <a:r>
              <a:rPr lang="en-US" dirty="0"/>
              <a:t>CRA Example: Bayshore</a:t>
            </a:r>
          </a:p>
        </p:txBody>
      </p:sp>
      <p:sp>
        <p:nvSpPr>
          <p:cNvPr id="3" name="Content Placeholder 2">
            <a:extLst>
              <a:ext uri="{FF2B5EF4-FFF2-40B4-BE49-F238E27FC236}">
                <a16:creationId xmlns:a16="http://schemas.microsoft.com/office/drawing/2014/main" id="{F028E512-B748-41E7-93DF-0AC8F5C40D17}"/>
              </a:ext>
            </a:extLst>
          </p:cNvPr>
          <p:cNvSpPr>
            <a:spLocks noGrp="1"/>
          </p:cNvSpPr>
          <p:nvPr>
            <p:ph idx="1"/>
          </p:nvPr>
        </p:nvSpPr>
        <p:spPr>
          <a:xfrm>
            <a:off x="326571" y="1502229"/>
            <a:ext cx="4397829" cy="4696439"/>
          </a:xfrm>
        </p:spPr>
        <p:txBody>
          <a:bodyPr>
            <a:noAutofit/>
          </a:bodyPr>
          <a:lstStyle/>
          <a:p>
            <a:pPr marL="0" indent="0">
              <a:buNone/>
            </a:pPr>
            <a:r>
              <a:rPr lang="en-US" b="1" dirty="0"/>
              <a:t>Bayshore CRA</a:t>
            </a:r>
          </a:p>
          <a:p>
            <a:r>
              <a:rPr lang="en-US" dirty="0"/>
              <a:t>Gateway Mini Triangle Project – 5.27 Acre Site purchased by Collier County (CRAs) in 2009. </a:t>
            </a:r>
          </a:p>
          <a:p>
            <a:r>
              <a:rPr lang="en-US" dirty="0"/>
              <a:t>Proposed Development: </a:t>
            </a:r>
          </a:p>
          <a:p>
            <a:pPr lvl="1">
              <a:buFont typeface="Wingdings" panose="05000000000000000000" pitchFamily="2" charset="2"/>
              <a:buChar char="Ø"/>
            </a:pPr>
            <a:r>
              <a:rPr lang="en-US" sz="2400" dirty="0"/>
              <a:t>Luxury hotel</a:t>
            </a:r>
          </a:p>
          <a:p>
            <a:pPr lvl="1">
              <a:buFont typeface="Wingdings" panose="05000000000000000000" pitchFamily="2" charset="2"/>
              <a:buChar char="Ø"/>
            </a:pPr>
            <a:r>
              <a:rPr lang="en-US" sz="2400" dirty="0"/>
              <a:t>270 Luxury apartments</a:t>
            </a:r>
          </a:p>
          <a:p>
            <a:pPr lvl="1">
              <a:buFont typeface="Wingdings" panose="05000000000000000000" pitchFamily="2" charset="2"/>
              <a:buChar char="Ø"/>
            </a:pPr>
            <a:r>
              <a:rPr lang="en-US" sz="2400" dirty="0"/>
              <a:t>Parking</a:t>
            </a:r>
          </a:p>
          <a:p>
            <a:pPr lvl="1">
              <a:buFont typeface="Wingdings" panose="05000000000000000000" pitchFamily="2" charset="2"/>
              <a:buChar char="Ø"/>
            </a:pPr>
            <a:r>
              <a:rPr lang="en-US" sz="2400" dirty="0"/>
              <a:t>Bus stop</a:t>
            </a:r>
          </a:p>
        </p:txBody>
      </p:sp>
      <p:pic>
        <p:nvPicPr>
          <p:cNvPr id="6" name="Picture 5">
            <a:extLst>
              <a:ext uri="{FF2B5EF4-FFF2-40B4-BE49-F238E27FC236}">
                <a16:creationId xmlns:a16="http://schemas.microsoft.com/office/drawing/2014/main" id="{31DC7F7B-BF17-494A-99A5-DFA8D03D40F4}"/>
              </a:ext>
            </a:extLst>
          </p:cNvPr>
          <p:cNvPicPr>
            <a:picLocks noChangeAspect="1"/>
          </p:cNvPicPr>
          <p:nvPr/>
        </p:nvPicPr>
        <p:blipFill>
          <a:blip r:embed="rId3"/>
          <a:stretch>
            <a:fillRect/>
          </a:stretch>
        </p:blipFill>
        <p:spPr>
          <a:xfrm>
            <a:off x="4791075" y="2291216"/>
            <a:ext cx="4239634" cy="3176133"/>
          </a:xfrm>
          <a:prstGeom prst="rect">
            <a:avLst/>
          </a:prstGeom>
        </p:spPr>
      </p:pic>
    </p:spTree>
    <p:extLst>
      <p:ext uri="{BB962C8B-B14F-4D97-AF65-F5344CB8AC3E}">
        <p14:creationId xmlns:p14="http://schemas.microsoft.com/office/powerpoint/2010/main" val="2769772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FAD31-90C2-4578-8588-8C40BA4DDB32}"/>
              </a:ext>
            </a:extLst>
          </p:cNvPr>
          <p:cNvSpPr>
            <a:spLocks noGrp="1"/>
          </p:cNvSpPr>
          <p:nvPr>
            <p:ph type="title"/>
          </p:nvPr>
        </p:nvSpPr>
        <p:spPr/>
        <p:txBody>
          <a:bodyPr/>
          <a:lstStyle/>
          <a:p>
            <a:r>
              <a:rPr lang="en-US" dirty="0"/>
              <a:t>Bayshore Analysis</a:t>
            </a:r>
          </a:p>
        </p:txBody>
      </p:sp>
      <p:sp>
        <p:nvSpPr>
          <p:cNvPr id="3" name="Content Placeholder 2">
            <a:extLst>
              <a:ext uri="{FF2B5EF4-FFF2-40B4-BE49-F238E27FC236}">
                <a16:creationId xmlns:a16="http://schemas.microsoft.com/office/drawing/2014/main" id="{EADA70AF-4714-425B-8474-40698C52E6E7}"/>
              </a:ext>
            </a:extLst>
          </p:cNvPr>
          <p:cNvSpPr>
            <a:spLocks noGrp="1"/>
          </p:cNvSpPr>
          <p:nvPr>
            <p:ph idx="1"/>
          </p:nvPr>
        </p:nvSpPr>
        <p:spPr>
          <a:xfrm>
            <a:off x="326570" y="1502230"/>
            <a:ext cx="4245430" cy="4351338"/>
          </a:xfrm>
        </p:spPr>
        <p:txBody>
          <a:bodyPr/>
          <a:lstStyle/>
          <a:p>
            <a:r>
              <a:rPr lang="en-US" dirty="0"/>
              <a:t>2020 Housing Units: 978</a:t>
            </a:r>
          </a:p>
          <a:p>
            <a:r>
              <a:rPr lang="en-US" dirty="0"/>
              <a:t>2020 Population: 1,743</a:t>
            </a:r>
          </a:p>
          <a:p>
            <a:r>
              <a:rPr lang="en-US" dirty="0"/>
              <a:t>Demographics: </a:t>
            </a:r>
          </a:p>
          <a:p>
            <a:pPr lvl="1">
              <a:buFont typeface="Wingdings" panose="05000000000000000000" pitchFamily="2" charset="2"/>
              <a:buChar char="Ø"/>
            </a:pPr>
            <a:r>
              <a:rPr lang="en-US" dirty="0"/>
              <a:t>Household size: 2.0-2.5</a:t>
            </a:r>
          </a:p>
          <a:p>
            <a:pPr lvl="1">
              <a:buFont typeface="Wingdings" panose="05000000000000000000" pitchFamily="2" charset="2"/>
              <a:buChar char="Ø"/>
            </a:pPr>
            <a:r>
              <a:rPr lang="en-US" dirty="0"/>
              <a:t>Vacancy rate: 25-40%</a:t>
            </a:r>
          </a:p>
          <a:p>
            <a:r>
              <a:rPr lang="en-US" dirty="0"/>
              <a:t>Using these demographics, the proposed project may add up to 486 residents</a:t>
            </a:r>
          </a:p>
        </p:txBody>
      </p:sp>
      <p:pic>
        <p:nvPicPr>
          <p:cNvPr id="5" name="Picture 4" descr="Map&#10;&#10;Description automatically generated">
            <a:extLst>
              <a:ext uri="{FF2B5EF4-FFF2-40B4-BE49-F238E27FC236}">
                <a16:creationId xmlns:a16="http://schemas.microsoft.com/office/drawing/2014/main" id="{45BB8A19-38AC-4F36-843C-2C536E75EBF9}"/>
              </a:ext>
            </a:extLst>
          </p:cNvPr>
          <p:cNvPicPr>
            <a:picLocks noChangeAspect="1"/>
          </p:cNvPicPr>
          <p:nvPr/>
        </p:nvPicPr>
        <p:blipFill>
          <a:blip r:embed="rId3"/>
          <a:stretch>
            <a:fillRect/>
          </a:stretch>
        </p:blipFill>
        <p:spPr>
          <a:xfrm>
            <a:off x="4972050" y="1455277"/>
            <a:ext cx="3702504" cy="4833360"/>
          </a:xfrm>
          <a:prstGeom prst="rect">
            <a:avLst/>
          </a:prstGeom>
        </p:spPr>
      </p:pic>
    </p:spTree>
    <p:extLst>
      <p:ext uri="{BB962C8B-B14F-4D97-AF65-F5344CB8AC3E}">
        <p14:creationId xmlns:p14="http://schemas.microsoft.com/office/powerpoint/2010/main" val="3522384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9DF6-B0B5-4D83-B97E-6ED3826D5AF8}"/>
              </a:ext>
            </a:extLst>
          </p:cNvPr>
          <p:cNvSpPr>
            <a:spLocks noGrp="1"/>
          </p:cNvSpPr>
          <p:nvPr>
            <p:ph type="title"/>
          </p:nvPr>
        </p:nvSpPr>
        <p:spPr/>
        <p:txBody>
          <a:bodyPr/>
          <a:lstStyle/>
          <a:p>
            <a:r>
              <a:rPr lang="en-US" dirty="0"/>
              <a:t>Bayshore Review</a:t>
            </a:r>
          </a:p>
        </p:txBody>
      </p:sp>
      <p:sp>
        <p:nvSpPr>
          <p:cNvPr id="3" name="Content Placeholder 2">
            <a:extLst>
              <a:ext uri="{FF2B5EF4-FFF2-40B4-BE49-F238E27FC236}">
                <a16:creationId xmlns:a16="http://schemas.microsoft.com/office/drawing/2014/main" id="{5A495E53-E7EA-47A3-A3E2-05956740A7B3}"/>
              </a:ext>
            </a:extLst>
          </p:cNvPr>
          <p:cNvSpPr>
            <a:spLocks noGrp="1"/>
          </p:cNvSpPr>
          <p:nvPr>
            <p:ph idx="1"/>
          </p:nvPr>
        </p:nvSpPr>
        <p:spPr>
          <a:xfrm>
            <a:off x="326571" y="1502230"/>
            <a:ext cx="3483430" cy="4351338"/>
          </a:xfrm>
        </p:spPr>
        <p:txBody>
          <a:bodyPr/>
          <a:lstStyle/>
          <a:p>
            <a:r>
              <a:rPr lang="en-US" dirty="0"/>
              <a:t>Excellent place for high-density residential</a:t>
            </a:r>
          </a:p>
          <a:p>
            <a:r>
              <a:rPr lang="en-US" dirty="0"/>
              <a:t>Ample commercial services</a:t>
            </a:r>
          </a:p>
          <a:p>
            <a:r>
              <a:rPr lang="en-US" dirty="0"/>
              <a:t>Existing infrastructure: roads and utilities</a:t>
            </a:r>
          </a:p>
          <a:p>
            <a:r>
              <a:rPr lang="en-US" dirty="0"/>
              <a:t>The area will likely need </a:t>
            </a:r>
            <a:r>
              <a:rPr lang="en-US" u="sng" dirty="0"/>
              <a:t>more</a:t>
            </a:r>
            <a:r>
              <a:rPr lang="en-US" dirty="0"/>
              <a:t> residential to support the commercial uses, especially as Eastern Collier County develops.</a:t>
            </a:r>
          </a:p>
        </p:txBody>
      </p:sp>
      <p:pic>
        <p:nvPicPr>
          <p:cNvPr id="5" name="Picture 4">
            <a:extLst>
              <a:ext uri="{FF2B5EF4-FFF2-40B4-BE49-F238E27FC236}">
                <a16:creationId xmlns:a16="http://schemas.microsoft.com/office/drawing/2014/main" id="{5EB03BD3-1C45-4E38-B55F-5275ECAB38C1}"/>
              </a:ext>
            </a:extLst>
          </p:cNvPr>
          <p:cNvPicPr>
            <a:picLocks noChangeAspect="1"/>
          </p:cNvPicPr>
          <p:nvPr/>
        </p:nvPicPr>
        <p:blipFill>
          <a:blip r:embed="rId2"/>
          <a:stretch>
            <a:fillRect/>
          </a:stretch>
        </p:blipFill>
        <p:spPr>
          <a:xfrm>
            <a:off x="4105275" y="2161829"/>
            <a:ext cx="4895849" cy="312666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789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CA56-F2E8-4F22-AAD2-1EC9FB64A8A5}"/>
              </a:ext>
            </a:extLst>
          </p:cNvPr>
          <p:cNvSpPr>
            <a:spLocks noGrp="1"/>
          </p:cNvSpPr>
          <p:nvPr>
            <p:ph type="title"/>
          </p:nvPr>
        </p:nvSpPr>
        <p:spPr/>
        <p:txBody>
          <a:bodyPr/>
          <a:lstStyle/>
          <a:p>
            <a:r>
              <a:rPr lang="en-US" dirty="0"/>
              <a:t>Bayshore Summary</a:t>
            </a:r>
          </a:p>
        </p:txBody>
      </p:sp>
      <p:sp>
        <p:nvSpPr>
          <p:cNvPr id="3" name="Content Placeholder 2">
            <a:extLst>
              <a:ext uri="{FF2B5EF4-FFF2-40B4-BE49-F238E27FC236}">
                <a16:creationId xmlns:a16="http://schemas.microsoft.com/office/drawing/2014/main" id="{7E4A7DEC-7DF9-457E-8FAE-BC54BBC2E425}"/>
              </a:ext>
            </a:extLst>
          </p:cNvPr>
          <p:cNvSpPr>
            <a:spLocks noGrp="1"/>
          </p:cNvSpPr>
          <p:nvPr>
            <p:ph idx="1"/>
          </p:nvPr>
        </p:nvSpPr>
        <p:spPr>
          <a:xfrm>
            <a:off x="301231" y="1502229"/>
            <a:ext cx="4637997" cy="4899203"/>
          </a:xfrm>
        </p:spPr>
        <p:txBody>
          <a:bodyPr/>
          <a:lstStyle/>
          <a:p>
            <a:pPr marL="0" indent="0">
              <a:lnSpc>
                <a:spcPct val="90000"/>
              </a:lnSpc>
              <a:spcBef>
                <a:spcPts val="500"/>
              </a:spcBef>
              <a:buNone/>
            </a:pPr>
            <a:r>
              <a:rPr lang="en-US" dirty="0"/>
              <a:t>Hotel site</a:t>
            </a:r>
          </a:p>
          <a:p>
            <a:pPr>
              <a:lnSpc>
                <a:spcPct val="90000"/>
              </a:lnSpc>
              <a:spcBef>
                <a:spcPts val="500"/>
              </a:spcBef>
            </a:pPr>
            <a:r>
              <a:rPr lang="en-US" dirty="0"/>
              <a:t>Previous assessed value -               $4.1 million</a:t>
            </a:r>
          </a:p>
          <a:p>
            <a:pPr>
              <a:lnSpc>
                <a:spcPct val="90000"/>
              </a:lnSpc>
              <a:spcBef>
                <a:spcPts val="500"/>
              </a:spcBef>
            </a:pPr>
            <a:r>
              <a:rPr lang="en-US" dirty="0"/>
              <a:t>Estimated future assessed value - $49 million</a:t>
            </a:r>
          </a:p>
          <a:p>
            <a:pPr>
              <a:lnSpc>
                <a:spcPct val="90000"/>
              </a:lnSpc>
              <a:spcBef>
                <a:spcPts val="500"/>
              </a:spcBef>
            </a:pPr>
            <a:r>
              <a:rPr lang="en-US" dirty="0"/>
              <a:t>1200% increase in taxable value</a:t>
            </a:r>
          </a:p>
          <a:p>
            <a:pPr marL="0" indent="0">
              <a:lnSpc>
                <a:spcPct val="90000"/>
              </a:lnSpc>
              <a:spcBef>
                <a:spcPts val="500"/>
              </a:spcBef>
              <a:buNone/>
            </a:pPr>
            <a:r>
              <a:rPr lang="en-US" dirty="0"/>
              <a:t>Mixed-use site</a:t>
            </a:r>
          </a:p>
          <a:p>
            <a:pPr>
              <a:lnSpc>
                <a:spcPct val="90000"/>
              </a:lnSpc>
              <a:spcBef>
                <a:spcPts val="500"/>
              </a:spcBef>
            </a:pPr>
            <a:r>
              <a:rPr lang="en-US" dirty="0"/>
              <a:t>Previous assessed value -               $6.4 million</a:t>
            </a:r>
          </a:p>
          <a:p>
            <a:pPr>
              <a:lnSpc>
                <a:spcPct val="90000"/>
              </a:lnSpc>
              <a:spcBef>
                <a:spcPts val="500"/>
              </a:spcBef>
            </a:pPr>
            <a:r>
              <a:rPr lang="en-US" dirty="0"/>
              <a:t>Estimated future assessed value</a:t>
            </a:r>
          </a:p>
          <a:p>
            <a:pPr marL="0" indent="0">
              <a:lnSpc>
                <a:spcPct val="90000"/>
              </a:lnSpc>
              <a:spcBef>
                <a:spcPts val="500"/>
              </a:spcBef>
              <a:buNone/>
            </a:pPr>
            <a:r>
              <a:rPr lang="en-US" dirty="0"/>
              <a:t>    $200+ million</a:t>
            </a:r>
          </a:p>
          <a:p>
            <a:pPr>
              <a:lnSpc>
                <a:spcPct val="90000"/>
              </a:lnSpc>
              <a:spcBef>
                <a:spcPts val="500"/>
              </a:spcBef>
            </a:pPr>
            <a:r>
              <a:rPr lang="en-US" dirty="0"/>
              <a:t>3,000% increase in taxable value</a:t>
            </a:r>
          </a:p>
          <a:p>
            <a:pPr>
              <a:lnSpc>
                <a:spcPct val="80000"/>
              </a:lnSpc>
              <a:spcBef>
                <a:spcPts val="500"/>
              </a:spcBef>
            </a:pPr>
            <a:endParaRPr lang="en-US" dirty="0"/>
          </a:p>
          <a:p>
            <a:pPr>
              <a:lnSpc>
                <a:spcPct val="80000"/>
              </a:lnSpc>
              <a:spcBef>
                <a:spcPts val="500"/>
              </a:spcBef>
            </a:pPr>
            <a:endParaRPr lang="en-US" dirty="0"/>
          </a:p>
          <a:p>
            <a:pPr>
              <a:lnSpc>
                <a:spcPct val="80000"/>
              </a:lnSpc>
              <a:spcBef>
                <a:spcPts val="500"/>
              </a:spcBef>
            </a:pPr>
            <a:endParaRPr lang="en-US" dirty="0"/>
          </a:p>
          <a:p>
            <a:pPr marL="0" indent="0">
              <a:buNone/>
            </a:pPr>
            <a:endParaRPr lang="en-US" dirty="0"/>
          </a:p>
        </p:txBody>
      </p:sp>
      <p:pic>
        <p:nvPicPr>
          <p:cNvPr id="5" name="Picture 4">
            <a:extLst>
              <a:ext uri="{FF2B5EF4-FFF2-40B4-BE49-F238E27FC236}">
                <a16:creationId xmlns:a16="http://schemas.microsoft.com/office/drawing/2014/main" id="{46553F64-02B8-903A-A117-5F76C71E970F}"/>
              </a:ext>
            </a:extLst>
          </p:cNvPr>
          <p:cNvPicPr>
            <a:picLocks noChangeAspect="1"/>
          </p:cNvPicPr>
          <p:nvPr/>
        </p:nvPicPr>
        <p:blipFill>
          <a:blip r:embed="rId3"/>
          <a:stretch>
            <a:fillRect/>
          </a:stretch>
        </p:blipFill>
        <p:spPr>
          <a:xfrm>
            <a:off x="9445231" y="1348226"/>
            <a:ext cx="3651336" cy="2487431"/>
          </a:xfrm>
          <a:prstGeom prst="rect">
            <a:avLst/>
          </a:prstGeom>
        </p:spPr>
      </p:pic>
      <p:pic>
        <p:nvPicPr>
          <p:cNvPr id="6" name="Picture 5">
            <a:extLst>
              <a:ext uri="{FF2B5EF4-FFF2-40B4-BE49-F238E27FC236}">
                <a16:creationId xmlns:a16="http://schemas.microsoft.com/office/drawing/2014/main" id="{028C4FDC-FE13-7593-8BBC-65190DC561CB}"/>
              </a:ext>
            </a:extLst>
          </p:cNvPr>
          <p:cNvPicPr>
            <a:picLocks noChangeAspect="1"/>
          </p:cNvPicPr>
          <p:nvPr/>
        </p:nvPicPr>
        <p:blipFill>
          <a:blip r:embed="rId4"/>
          <a:stretch>
            <a:fillRect/>
          </a:stretch>
        </p:blipFill>
        <p:spPr>
          <a:xfrm>
            <a:off x="9625265" y="4033149"/>
            <a:ext cx="3651336" cy="2435661"/>
          </a:xfrm>
          <a:prstGeom prst="rect">
            <a:avLst/>
          </a:prstGeom>
        </p:spPr>
      </p:pic>
      <p:pic>
        <p:nvPicPr>
          <p:cNvPr id="4" name="Picture 3">
            <a:extLst>
              <a:ext uri="{FF2B5EF4-FFF2-40B4-BE49-F238E27FC236}">
                <a16:creationId xmlns:a16="http://schemas.microsoft.com/office/drawing/2014/main" id="{33EDA990-FEAE-E79C-168C-9FD36E9382EF}"/>
              </a:ext>
            </a:extLst>
          </p:cNvPr>
          <p:cNvPicPr>
            <a:picLocks noChangeAspect="1"/>
          </p:cNvPicPr>
          <p:nvPr/>
        </p:nvPicPr>
        <p:blipFill>
          <a:blip r:embed="rId5"/>
          <a:stretch>
            <a:fillRect/>
          </a:stretch>
        </p:blipFill>
        <p:spPr>
          <a:xfrm>
            <a:off x="5500444" y="1544134"/>
            <a:ext cx="3383573" cy="2249619"/>
          </a:xfrm>
          <a:prstGeom prst="rect">
            <a:avLst/>
          </a:prstGeom>
        </p:spPr>
      </p:pic>
      <p:pic>
        <p:nvPicPr>
          <p:cNvPr id="7" name="Picture 6">
            <a:extLst>
              <a:ext uri="{FF2B5EF4-FFF2-40B4-BE49-F238E27FC236}">
                <a16:creationId xmlns:a16="http://schemas.microsoft.com/office/drawing/2014/main" id="{12FA3F3E-EA3D-778F-8DEA-FEA47FBB4FB3}"/>
              </a:ext>
            </a:extLst>
          </p:cNvPr>
          <p:cNvPicPr>
            <a:picLocks noChangeAspect="1"/>
          </p:cNvPicPr>
          <p:nvPr/>
        </p:nvPicPr>
        <p:blipFill>
          <a:blip r:embed="rId6"/>
          <a:stretch>
            <a:fillRect/>
          </a:stretch>
        </p:blipFill>
        <p:spPr>
          <a:xfrm>
            <a:off x="5500443" y="3793753"/>
            <a:ext cx="3383573" cy="2536156"/>
          </a:xfrm>
          <a:prstGeom prst="rect">
            <a:avLst/>
          </a:prstGeom>
        </p:spPr>
      </p:pic>
    </p:spTree>
    <p:extLst>
      <p:ext uri="{BB962C8B-B14F-4D97-AF65-F5344CB8AC3E}">
        <p14:creationId xmlns:p14="http://schemas.microsoft.com/office/powerpoint/2010/main" val="3548525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5FFC-E301-4B92-94FC-D62AC8211507}"/>
              </a:ext>
            </a:extLst>
          </p:cNvPr>
          <p:cNvSpPr>
            <a:spLocks noGrp="1"/>
          </p:cNvSpPr>
          <p:nvPr>
            <p:ph type="title"/>
          </p:nvPr>
        </p:nvSpPr>
        <p:spPr/>
        <p:txBody>
          <a:bodyPr/>
          <a:lstStyle/>
          <a:p>
            <a:r>
              <a:rPr lang="en-US" dirty="0"/>
              <a:t>Mall Adaptive Reuse Example</a:t>
            </a:r>
          </a:p>
        </p:txBody>
      </p:sp>
      <p:sp>
        <p:nvSpPr>
          <p:cNvPr id="3" name="Content Placeholder 2">
            <a:extLst>
              <a:ext uri="{FF2B5EF4-FFF2-40B4-BE49-F238E27FC236}">
                <a16:creationId xmlns:a16="http://schemas.microsoft.com/office/drawing/2014/main" id="{4BE52D2D-B921-4611-888D-BD540F47A99B}"/>
              </a:ext>
            </a:extLst>
          </p:cNvPr>
          <p:cNvSpPr>
            <a:spLocks noGrp="1"/>
          </p:cNvSpPr>
          <p:nvPr>
            <p:ph idx="1"/>
          </p:nvPr>
        </p:nvSpPr>
        <p:spPr>
          <a:xfrm>
            <a:off x="326571" y="1502230"/>
            <a:ext cx="3331029" cy="4351338"/>
          </a:xfrm>
        </p:spPr>
        <p:txBody>
          <a:bodyPr/>
          <a:lstStyle/>
          <a:p>
            <a:pPr marL="0" indent="0">
              <a:buNone/>
            </a:pPr>
            <a:r>
              <a:rPr lang="en-US" dirty="0"/>
              <a:t>Concerns: Transportation  and Schools</a:t>
            </a:r>
          </a:p>
          <a:p>
            <a:r>
              <a:rPr lang="en-US" dirty="0"/>
              <a:t>Utilizes existing facilities/ infrastructure</a:t>
            </a:r>
          </a:p>
          <a:p>
            <a:r>
              <a:rPr lang="en-US" dirty="0"/>
              <a:t>Existing parking</a:t>
            </a:r>
          </a:p>
          <a:p>
            <a:r>
              <a:rPr lang="en-US" dirty="0"/>
              <a:t>Supports existing commercial, reduces VMT</a:t>
            </a:r>
          </a:p>
          <a:p>
            <a:r>
              <a:rPr lang="en-US" dirty="0"/>
              <a:t>Adds few students, school within 2-3 miles</a:t>
            </a:r>
          </a:p>
          <a:p>
            <a:endParaRPr lang="en-US" dirty="0"/>
          </a:p>
          <a:p>
            <a:endParaRPr lang="en-US" dirty="0">
              <a:highlight>
                <a:srgbClr val="FFFF00"/>
              </a:highlight>
            </a:endParaRPr>
          </a:p>
          <a:p>
            <a:endParaRPr lang="en-US" dirty="0">
              <a:highlight>
                <a:srgbClr val="FFFF00"/>
              </a:highlight>
            </a:endParaRPr>
          </a:p>
        </p:txBody>
      </p:sp>
      <p:pic>
        <p:nvPicPr>
          <p:cNvPr id="5" name="Picture 4">
            <a:extLst>
              <a:ext uri="{FF2B5EF4-FFF2-40B4-BE49-F238E27FC236}">
                <a16:creationId xmlns:a16="http://schemas.microsoft.com/office/drawing/2014/main" id="{056EDB3D-95D0-8CE1-5FAC-8969685BFE6B}"/>
              </a:ext>
            </a:extLst>
          </p:cNvPr>
          <p:cNvPicPr>
            <a:picLocks noChangeAspect="1"/>
          </p:cNvPicPr>
          <p:nvPr/>
        </p:nvPicPr>
        <p:blipFill>
          <a:blip r:embed="rId2"/>
          <a:stretch>
            <a:fillRect/>
          </a:stretch>
        </p:blipFill>
        <p:spPr>
          <a:xfrm>
            <a:off x="3824136" y="2547893"/>
            <a:ext cx="4993293" cy="1739745"/>
          </a:xfrm>
          <a:prstGeom prst="rect">
            <a:avLst/>
          </a:prstGeom>
        </p:spPr>
      </p:pic>
    </p:spTree>
    <p:extLst>
      <p:ext uri="{BB962C8B-B14F-4D97-AF65-F5344CB8AC3E}">
        <p14:creationId xmlns:p14="http://schemas.microsoft.com/office/powerpoint/2010/main" val="2170596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EF950-43B1-4267-8AE0-96B75A6058A0}"/>
              </a:ext>
            </a:extLst>
          </p:cNvPr>
          <p:cNvSpPr>
            <a:spLocks noGrp="1"/>
          </p:cNvSpPr>
          <p:nvPr>
            <p:ph type="title"/>
          </p:nvPr>
        </p:nvSpPr>
        <p:spPr/>
        <p:txBody>
          <a:bodyPr/>
          <a:lstStyle/>
          <a:p>
            <a:r>
              <a:rPr lang="en-US" dirty="0"/>
              <a:t>Mall Adaptive Reuse</a:t>
            </a:r>
          </a:p>
        </p:txBody>
      </p:sp>
      <p:sp>
        <p:nvSpPr>
          <p:cNvPr id="3" name="Content Placeholder 2">
            <a:extLst>
              <a:ext uri="{FF2B5EF4-FFF2-40B4-BE49-F238E27FC236}">
                <a16:creationId xmlns:a16="http://schemas.microsoft.com/office/drawing/2014/main" id="{EBE4DBD2-0102-44BB-BCC3-F9E5DB8421CC}"/>
              </a:ext>
            </a:extLst>
          </p:cNvPr>
          <p:cNvSpPr>
            <a:spLocks noGrp="1"/>
          </p:cNvSpPr>
          <p:nvPr>
            <p:ph idx="1"/>
          </p:nvPr>
        </p:nvSpPr>
        <p:spPr>
          <a:xfrm>
            <a:off x="326571" y="1502229"/>
            <a:ext cx="4052924" cy="4899203"/>
          </a:xfrm>
        </p:spPr>
        <p:txBody>
          <a:bodyPr/>
          <a:lstStyle/>
          <a:p>
            <a:pPr marL="0" indent="0">
              <a:lnSpc>
                <a:spcPct val="90000"/>
              </a:lnSpc>
              <a:spcBef>
                <a:spcPts val="600"/>
              </a:spcBef>
              <a:buNone/>
            </a:pPr>
            <a:r>
              <a:rPr lang="en-US" b="1" dirty="0"/>
              <a:t>Treasure Coast Mall</a:t>
            </a:r>
          </a:p>
          <a:p>
            <a:r>
              <a:rPr lang="en-US" dirty="0"/>
              <a:t>Large department stores may not renew leases </a:t>
            </a:r>
          </a:p>
          <a:p>
            <a:r>
              <a:rPr lang="en-US" dirty="0"/>
              <a:t>One major department store has the potential to add 150+ units, if allowed</a:t>
            </a:r>
          </a:p>
          <a:p>
            <a:r>
              <a:rPr lang="en-US" dirty="0"/>
              <a:t>Compatibility – intense uses</a:t>
            </a:r>
          </a:p>
          <a:p>
            <a:r>
              <a:rPr lang="en-US" dirty="0"/>
              <a:t>Existing bus stop</a:t>
            </a:r>
          </a:p>
          <a:p>
            <a:pPr marL="0" indent="0">
              <a:buNone/>
            </a:pPr>
            <a:endParaRPr lang="en-US" dirty="0"/>
          </a:p>
        </p:txBody>
      </p:sp>
      <p:pic>
        <p:nvPicPr>
          <p:cNvPr id="5" name="Picture 4">
            <a:extLst>
              <a:ext uri="{FF2B5EF4-FFF2-40B4-BE49-F238E27FC236}">
                <a16:creationId xmlns:a16="http://schemas.microsoft.com/office/drawing/2014/main" id="{5F0A0538-06D3-4D8B-90C1-252C290B5D5C}"/>
              </a:ext>
            </a:extLst>
          </p:cNvPr>
          <p:cNvPicPr>
            <a:picLocks noChangeAspect="1"/>
          </p:cNvPicPr>
          <p:nvPr/>
        </p:nvPicPr>
        <p:blipFill rotWithShape="1">
          <a:blip r:embed="rId2"/>
          <a:srcRect l="27125"/>
          <a:stretch/>
        </p:blipFill>
        <p:spPr>
          <a:xfrm>
            <a:off x="4850126" y="3951603"/>
            <a:ext cx="3513093" cy="2342060"/>
          </a:xfrm>
          <a:prstGeom prst="rect">
            <a:avLst/>
          </a:prstGeom>
        </p:spPr>
      </p:pic>
      <p:pic>
        <p:nvPicPr>
          <p:cNvPr id="7" name="Picture 6">
            <a:extLst>
              <a:ext uri="{FF2B5EF4-FFF2-40B4-BE49-F238E27FC236}">
                <a16:creationId xmlns:a16="http://schemas.microsoft.com/office/drawing/2014/main" id="{3F6482BF-5A3C-4CFD-8A00-A769657CBD5B}"/>
              </a:ext>
            </a:extLst>
          </p:cNvPr>
          <p:cNvPicPr>
            <a:picLocks noChangeAspect="1"/>
          </p:cNvPicPr>
          <p:nvPr/>
        </p:nvPicPr>
        <p:blipFill>
          <a:blip r:embed="rId3"/>
          <a:stretch>
            <a:fillRect/>
          </a:stretch>
        </p:blipFill>
        <p:spPr>
          <a:xfrm>
            <a:off x="4850129" y="1502230"/>
            <a:ext cx="3513090" cy="2342060"/>
          </a:xfrm>
          <a:prstGeom prst="rect">
            <a:avLst/>
          </a:prstGeom>
        </p:spPr>
      </p:pic>
    </p:spTree>
    <p:extLst>
      <p:ext uri="{BB962C8B-B14F-4D97-AF65-F5344CB8AC3E}">
        <p14:creationId xmlns:p14="http://schemas.microsoft.com/office/powerpoint/2010/main" val="1930301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ACFC-4F51-43F3-9182-9EE33EEEFD2C}"/>
              </a:ext>
            </a:extLst>
          </p:cNvPr>
          <p:cNvSpPr>
            <a:spLocks noGrp="1"/>
          </p:cNvSpPr>
          <p:nvPr>
            <p:ph type="title"/>
          </p:nvPr>
        </p:nvSpPr>
        <p:spPr/>
        <p:txBody>
          <a:bodyPr/>
          <a:lstStyle/>
          <a:p>
            <a:r>
              <a:rPr lang="en-US" dirty="0"/>
              <a:t>Mixed-Use Definitions</a:t>
            </a:r>
          </a:p>
        </p:txBody>
      </p:sp>
      <p:sp>
        <p:nvSpPr>
          <p:cNvPr id="3" name="Content Placeholder 2">
            <a:extLst>
              <a:ext uri="{FF2B5EF4-FFF2-40B4-BE49-F238E27FC236}">
                <a16:creationId xmlns:a16="http://schemas.microsoft.com/office/drawing/2014/main" id="{44B2AAE8-74B0-4532-842E-5C53347A5619}"/>
              </a:ext>
            </a:extLst>
          </p:cNvPr>
          <p:cNvSpPr>
            <a:spLocks noGrp="1"/>
          </p:cNvSpPr>
          <p:nvPr>
            <p:ph idx="1"/>
          </p:nvPr>
        </p:nvSpPr>
        <p:spPr>
          <a:xfrm>
            <a:off x="326571" y="1502229"/>
            <a:ext cx="4151113" cy="4796253"/>
          </a:xfrm>
        </p:spPr>
        <p:txBody>
          <a:bodyPr/>
          <a:lstStyle/>
          <a:p>
            <a:pPr>
              <a:spcBef>
                <a:spcPts val="600"/>
              </a:spcBef>
              <a:spcAft>
                <a:spcPts val="1200"/>
              </a:spcAft>
            </a:pPr>
            <a:r>
              <a:rPr lang="en-US" b="1" dirty="0"/>
              <a:t>Mixed-use: </a:t>
            </a:r>
            <a:r>
              <a:rPr lang="en-US" dirty="0"/>
              <a:t>Multiple land uses in a single project</a:t>
            </a:r>
          </a:p>
          <a:p>
            <a:pPr>
              <a:spcBef>
                <a:spcPts val="600"/>
              </a:spcBef>
              <a:spcAft>
                <a:spcPts val="1200"/>
              </a:spcAft>
            </a:pPr>
            <a:r>
              <a:rPr lang="en-US" b="1" dirty="0"/>
              <a:t>Vertical/ Integrated Mixed-Use: </a:t>
            </a:r>
            <a:r>
              <a:rPr lang="en-US" dirty="0"/>
              <a:t>Different uses in the same structure</a:t>
            </a:r>
          </a:p>
          <a:p>
            <a:pPr>
              <a:spcBef>
                <a:spcPts val="600"/>
              </a:spcBef>
              <a:spcAft>
                <a:spcPts val="1200"/>
              </a:spcAft>
            </a:pPr>
            <a:r>
              <a:rPr lang="en-US" b="1" dirty="0"/>
              <a:t>Horizontal Mixed Use: </a:t>
            </a:r>
            <a:r>
              <a:rPr lang="en-US" dirty="0"/>
              <a:t>Mixed use in separate structures</a:t>
            </a:r>
          </a:p>
          <a:p>
            <a:pPr>
              <a:spcBef>
                <a:spcPts val="600"/>
              </a:spcBef>
              <a:spcAft>
                <a:spcPts val="1200"/>
              </a:spcAft>
            </a:pPr>
            <a:r>
              <a:rPr lang="en-US" b="1" dirty="0"/>
              <a:t>Adaptive Reuse</a:t>
            </a:r>
            <a:r>
              <a:rPr lang="en-US" dirty="0"/>
              <a:t>: The process of redeveloping an existing structure for a new use or purpose.</a:t>
            </a:r>
          </a:p>
          <a:p>
            <a:pPr>
              <a:spcBef>
                <a:spcPts val="600"/>
              </a:spcBef>
              <a:spcAft>
                <a:spcPts val="1200"/>
              </a:spcAft>
            </a:pPr>
            <a:endParaRPr lang="en-US" dirty="0"/>
          </a:p>
          <a:p>
            <a:pPr>
              <a:spcBef>
                <a:spcPts val="600"/>
              </a:spcBef>
              <a:spcAft>
                <a:spcPts val="1200"/>
              </a:spcAft>
            </a:pPr>
            <a:endParaRPr lang="en-US" dirty="0"/>
          </a:p>
        </p:txBody>
      </p:sp>
      <p:pic>
        <p:nvPicPr>
          <p:cNvPr id="4" name="Picture 3">
            <a:extLst>
              <a:ext uri="{FF2B5EF4-FFF2-40B4-BE49-F238E27FC236}">
                <a16:creationId xmlns:a16="http://schemas.microsoft.com/office/drawing/2014/main" id="{DA9E9F52-8481-4FE6-ABE4-D7AB2A54E685}"/>
              </a:ext>
            </a:extLst>
          </p:cNvPr>
          <p:cNvPicPr>
            <a:picLocks noChangeAspect="1"/>
          </p:cNvPicPr>
          <p:nvPr/>
        </p:nvPicPr>
        <p:blipFill>
          <a:blip r:embed="rId3"/>
          <a:stretch>
            <a:fillRect/>
          </a:stretch>
        </p:blipFill>
        <p:spPr>
          <a:xfrm>
            <a:off x="4804123" y="1502229"/>
            <a:ext cx="4151113" cy="2109284"/>
          </a:xfrm>
          <a:prstGeom prst="rect">
            <a:avLst/>
          </a:prstGeom>
        </p:spPr>
      </p:pic>
      <p:pic>
        <p:nvPicPr>
          <p:cNvPr id="5" name="Picture 4">
            <a:extLst>
              <a:ext uri="{FF2B5EF4-FFF2-40B4-BE49-F238E27FC236}">
                <a16:creationId xmlns:a16="http://schemas.microsoft.com/office/drawing/2014/main" id="{54C33513-30BF-4764-B5E5-06E3F57A0D89}"/>
              </a:ext>
            </a:extLst>
          </p:cNvPr>
          <p:cNvPicPr>
            <a:picLocks noChangeAspect="1"/>
          </p:cNvPicPr>
          <p:nvPr/>
        </p:nvPicPr>
        <p:blipFill rotWithShape="1">
          <a:blip r:embed="rId4"/>
          <a:srcRect l="1" t="8123" r="-5264" b="10011"/>
          <a:stretch/>
        </p:blipFill>
        <p:spPr>
          <a:xfrm>
            <a:off x="4733004" y="3830854"/>
            <a:ext cx="4464093" cy="2217371"/>
          </a:xfrm>
          <a:prstGeom prst="rect">
            <a:avLst/>
          </a:prstGeom>
        </p:spPr>
      </p:pic>
    </p:spTree>
    <p:extLst>
      <p:ext uri="{BB962C8B-B14F-4D97-AF65-F5344CB8AC3E}">
        <p14:creationId xmlns:p14="http://schemas.microsoft.com/office/powerpoint/2010/main" val="98340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C1297-6E62-464B-99E3-790C2CF796CB}"/>
              </a:ext>
            </a:extLst>
          </p:cNvPr>
          <p:cNvSpPr>
            <a:spLocks noGrp="1"/>
          </p:cNvSpPr>
          <p:nvPr>
            <p:ph type="title"/>
          </p:nvPr>
        </p:nvSpPr>
        <p:spPr/>
        <p:txBody>
          <a:bodyPr/>
          <a:lstStyle/>
          <a:p>
            <a:r>
              <a:rPr lang="en-US" dirty="0"/>
              <a:t>Mall Adaptive Reuse Analysis</a:t>
            </a:r>
          </a:p>
        </p:txBody>
      </p:sp>
      <p:sp>
        <p:nvSpPr>
          <p:cNvPr id="3" name="Content Placeholder 2">
            <a:extLst>
              <a:ext uri="{FF2B5EF4-FFF2-40B4-BE49-F238E27FC236}">
                <a16:creationId xmlns:a16="http://schemas.microsoft.com/office/drawing/2014/main" id="{50BDB38D-D36A-4D2E-BC84-E8128EF1109F}"/>
              </a:ext>
            </a:extLst>
          </p:cNvPr>
          <p:cNvSpPr>
            <a:spLocks noGrp="1"/>
          </p:cNvSpPr>
          <p:nvPr>
            <p:ph idx="1"/>
          </p:nvPr>
        </p:nvSpPr>
        <p:spPr>
          <a:xfrm>
            <a:off x="320040" y="1502229"/>
            <a:ext cx="3703320" cy="4523185"/>
          </a:xfrm>
        </p:spPr>
        <p:txBody>
          <a:bodyPr/>
          <a:lstStyle/>
          <a:p>
            <a:r>
              <a:rPr lang="en-US" dirty="0"/>
              <a:t>Demographics: </a:t>
            </a:r>
          </a:p>
          <a:p>
            <a:pPr lvl="1">
              <a:buFont typeface="Wingdings" panose="05000000000000000000" pitchFamily="2" charset="2"/>
              <a:buChar char="Ø"/>
            </a:pPr>
            <a:r>
              <a:rPr lang="en-US" dirty="0"/>
              <a:t>Household size: 2.4</a:t>
            </a:r>
          </a:p>
          <a:p>
            <a:pPr lvl="1">
              <a:buFont typeface="Wingdings" panose="05000000000000000000" pitchFamily="2" charset="2"/>
              <a:buChar char="Ø"/>
            </a:pPr>
            <a:r>
              <a:rPr lang="en-US" dirty="0"/>
              <a:t>Vacancy rate: 17%</a:t>
            </a:r>
          </a:p>
          <a:p>
            <a:r>
              <a:rPr lang="en-US" dirty="0"/>
              <a:t>An additional 150 units may result in 299 people</a:t>
            </a:r>
          </a:p>
          <a:p>
            <a:r>
              <a:rPr lang="en-US" dirty="0"/>
              <a:t>Using the average % of school-aged children: 12.7%</a:t>
            </a:r>
          </a:p>
          <a:p>
            <a:r>
              <a:rPr lang="en-US" dirty="0"/>
              <a:t>Could add approximately 38 students</a:t>
            </a:r>
          </a:p>
          <a:p>
            <a:endParaRPr lang="en-US" dirty="0"/>
          </a:p>
        </p:txBody>
      </p:sp>
      <p:pic>
        <p:nvPicPr>
          <p:cNvPr id="9" name="Picture 8" descr="A picture containing text, building, outdoor, city&#10;&#10;Description automatically generated">
            <a:extLst>
              <a:ext uri="{FF2B5EF4-FFF2-40B4-BE49-F238E27FC236}">
                <a16:creationId xmlns:a16="http://schemas.microsoft.com/office/drawing/2014/main" id="{D41A9CAA-B674-48B6-9DE0-721167E35D0A}"/>
              </a:ext>
            </a:extLst>
          </p:cNvPr>
          <p:cNvPicPr>
            <a:picLocks noChangeAspect="1"/>
          </p:cNvPicPr>
          <p:nvPr/>
        </p:nvPicPr>
        <p:blipFill>
          <a:blip r:embed="rId3"/>
          <a:stretch>
            <a:fillRect/>
          </a:stretch>
        </p:blipFill>
        <p:spPr>
          <a:xfrm>
            <a:off x="4203354" y="2009775"/>
            <a:ext cx="4795050" cy="3268324"/>
          </a:xfrm>
          <a:prstGeom prst="rect">
            <a:avLst/>
          </a:prstGeom>
        </p:spPr>
      </p:pic>
    </p:spTree>
    <p:extLst>
      <p:ext uri="{BB962C8B-B14F-4D97-AF65-F5344CB8AC3E}">
        <p14:creationId xmlns:p14="http://schemas.microsoft.com/office/powerpoint/2010/main" val="1803781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EF950-43B1-4267-8AE0-96B75A6058A0}"/>
              </a:ext>
            </a:extLst>
          </p:cNvPr>
          <p:cNvSpPr>
            <a:spLocks noGrp="1"/>
          </p:cNvSpPr>
          <p:nvPr>
            <p:ph type="title"/>
          </p:nvPr>
        </p:nvSpPr>
        <p:spPr/>
        <p:txBody>
          <a:bodyPr/>
          <a:lstStyle/>
          <a:p>
            <a:r>
              <a:rPr lang="en-US" dirty="0"/>
              <a:t>Mall Adaptive Reuse Summary</a:t>
            </a:r>
          </a:p>
        </p:txBody>
      </p:sp>
      <p:sp>
        <p:nvSpPr>
          <p:cNvPr id="3" name="Content Placeholder 2">
            <a:extLst>
              <a:ext uri="{FF2B5EF4-FFF2-40B4-BE49-F238E27FC236}">
                <a16:creationId xmlns:a16="http://schemas.microsoft.com/office/drawing/2014/main" id="{EBE4DBD2-0102-44BB-BCC3-F9E5DB8421CC}"/>
              </a:ext>
            </a:extLst>
          </p:cNvPr>
          <p:cNvSpPr>
            <a:spLocks noGrp="1"/>
          </p:cNvSpPr>
          <p:nvPr>
            <p:ph idx="1"/>
          </p:nvPr>
        </p:nvSpPr>
        <p:spPr>
          <a:xfrm>
            <a:off x="326571" y="1502229"/>
            <a:ext cx="3821917" cy="4899203"/>
          </a:xfrm>
        </p:spPr>
        <p:txBody>
          <a:bodyPr/>
          <a:lstStyle/>
          <a:p>
            <a:pPr marL="0" indent="0">
              <a:lnSpc>
                <a:spcPct val="90000"/>
              </a:lnSpc>
              <a:spcBef>
                <a:spcPts val="500"/>
              </a:spcBef>
              <a:buNone/>
            </a:pPr>
            <a:r>
              <a:rPr lang="en-US" b="1" dirty="0"/>
              <a:t>Treasure Coast Mall</a:t>
            </a:r>
          </a:p>
          <a:p>
            <a:r>
              <a:rPr lang="en-US" dirty="0"/>
              <a:t>Sears - 2022 assessed value $3 million</a:t>
            </a:r>
          </a:p>
          <a:p>
            <a:r>
              <a:rPr lang="en-US" dirty="0"/>
              <a:t>110,000 square feet of commercial building area</a:t>
            </a:r>
          </a:p>
          <a:p>
            <a:r>
              <a:rPr lang="en-US" dirty="0"/>
              <a:t>150 multi-family units @$220,000 per unit</a:t>
            </a:r>
          </a:p>
          <a:p>
            <a:r>
              <a:rPr lang="en-US" dirty="0"/>
              <a:t>Estimated future assessed value $33 million</a:t>
            </a:r>
          </a:p>
          <a:p>
            <a:r>
              <a:rPr lang="en-US" dirty="0"/>
              <a:t>1,100 % increase in taxable value</a:t>
            </a:r>
          </a:p>
        </p:txBody>
      </p:sp>
      <p:pic>
        <p:nvPicPr>
          <p:cNvPr id="17" name="Picture 16">
            <a:extLst>
              <a:ext uri="{FF2B5EF4-FFF2-40B4-BE49-F238E27FC236}">
                <a16:creationId xmlns:a16="http://schemas.microsoft.com/office/drawing/2014/main" id="{9EF22608-35AD-3A5C-F19B-F34D3A6ECE76}"/>
              </a:ext>
            </a:extLst>
          </p:cNvPr>
          <p:cNvPicPr>
            <a:picLocks noChangeAspect="1"/>
          </p:cNvPicPr>
          <p:nvPr/>
        </p:nvPicPr>
        <p:blipFill>
          <a:blip r:embed="rId2"/>
          <a:stretch>
            <a:fillRect/>
          </a:stretch>
        </p:blipFill>
        <p:spPr>
          <a:xfrm>
            <a:off x="4916404" y="1502229"/>
            <a:ext cx="3257550" cy="2581275"/>
          </a:xfrm>
          <a:prstGeom prst="rect">
            <a:avLst/>
          </a:prstGeom>
        </p:spPr>
      </p:pic>
      <p:pic>
        <p:nvPicPr>
          <p:cNvPr id="19" name="Picture 18">
            <a:extLst>
              <a:ext uri="{FF2B5EF4-FFF2-40B4-BE49-F238E27FC236}">
                <a16:creationId xmlns:a16="http://schemas.microsoft.com/office/drawing/2014/main" id="{7701183F-CFB1-7988-ED40-9194D86E8C66}"/>
              </a:ext>
            </a:extLst>
          </p:cNvPr>
          <p:cNvPicPr>
            <a:picLocks noChangeAspect="1"/>
          </p:cNvPicPr>
          <p:nvPr/>
        </p:nvPicPr>
        <p:blipFill>
          <a:blip r:embed="rId3"/>
          <a:stretch>
            <a:fillRect/>
          </a:stretch>
        </p:blipFill>
        <p:spPr>
          <a:xfrm>
            <a:off x="4898055" y="3875168"/>
            <a:ext cx="3275899" cy="2547921"/>
          </a:xfrm>
          <a:prstGeom prst="rect">
            <a:avLst/>
          </a:prstGeom>
        </p:spPr>
      </p:pic>
    </p:spTree>
    <p:extLst>
      <p:ext uri="{BB962C8B-B14F-4D97-AF65-F5344CB8AC3E}">
        <p14:creationId xmlns:p14="http://schemas.microsoft.com/office/powerpoint/2010/main" val="4118622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5069F-B8A1-4DBD-BC9B-0951E7CADC59}"/>
              </a:ext>
            </a:extLst>
          </p:cNvPr>
          <p:cNvSpPr>
            <a:spLocks noGrp="1"/>
          </p:cNvSpPr>
          <p:nvPr>
            <p:ph type="title"/>
          </p:nvPr>
        </p:nvSpPr>
        <p:spPr/>
        <p:txBody>
          <a:bodyPr/>
          <a:lstStyle/>
          <a:p>
            <a:r>
              <a:rPr lang="en-US" dirty="0"/>
              <a:t>Sweetbay Redevelopment Example</a:t>
            </a:r>
          </a:p>
        </p:txBody>
      </p:sp>
      <p:sp>
        <p:nvSpPr>
          <p:cNvPr id="3" name="Content Placeholder 2">
            <a:extLst>
              <a:ext uri="{FF2B5EF4-FFF2-40B4-BE49-F238E27FC236}">
                <a16:creationId xmlns:a16="http://schemas.microsoft.com/office/drawing/2014/main" id="{ECEAAE59-ADA9-4C91-8D00-D888AF8E17B1}"/>
              </a:ext>
            </a:extLst>
          </p:cNvPr>
          <p:cNvSpPr>
            <a:spLocks noGrp="1"/>
          </p:cNvSpPr>
          <p:nvPr>
            <p:ph idx="1"/>
          </p:nvPr>
        </p:nvSpPr>
        <p:spPr>
          <a:xfrm>
            <a:off x="326571" y="1502230"/>
            <a:ext cx="4245430" cy="4351338"/>
          </a:xfrm>
        </p:spPr>
        <p:txBody>
          <a:bodyPr/>
          <a:lstStyle/>
          <a:p>
            <a:r>
              <a:rPr lang="en-US" dirty="0"/>
              <a:t>Not enough commercial demand to support shopping center</a:t>
            </a:r>
          </a:p>
          <a:p>
            <a:r>
              <a:rPr lang="en-US" dirty="0"/>
              <a:t>Adding people (apartments) results in more housing and less obsolete commercial</a:t>
            </a:r>
          </a:p>
          <a:p>
            <a:r>
              <a:rPr lang="en-US" dirty="0"/>
              <a:t>Residents of this project more inclined to use transit than those living outside the urban area</a:t>
            </a:r>
          </a:p>
          <a:p>
            <a:r>
              <a:rPr lang="en-US" dirty="0"/>
              <a:t>Maximizes the governments’ investment in infrastructure</a:t>
            </a:r>
          </a:p>
        </p:txBody>
      </p:sp>
      <p:pic>
        <p:nvPicPr>
          <p:cNvPr id="5" name="Picture 4">
            <a:extLst>
              <a:ext uri="{FF2B5EF4-FFF2-40B4-BE49-F238E27FC236}">
                <a16:creationId xmlns:a16="http://schemas.microsoft.com/office/drawing/2014/main" id="{9B76AEC3-9AC9-4CD1-99EC-3509BA7D7421}"/>
              </a:ext>
            </a:extLst>
          </p:cNvPr>
          <p:cNvPicPr>
            <a:picLocks noChangeAspect="1"/>
          </p:cNvPicPr>
          <p:nvPr/>
        </p:nvPicPr>
        <p:blipFill>
          <a:blip r:embed="rId3"/>
          <a:stretch>
            <a:fillRect/>
          </a:stretch>
        </p:blipFill>
        <p:spPr>
          <a:xfrm>
            <a:off x="9470571" y="1266887"/>
            <a:ext cx="4432905" cy="3035606"/>
          </a:xfrm>
          <a:prstGeom prst="rect">
            <a:avLst/>
          </a:prstGeom>
        </p:spPr>
      </p:pic>
      <p:pic>
        <p:nvPicPr>
          <p:cNvPr id="2050" name="Picture 2" descr="What Would You Do if Restaurants and Your Local Grocery Store Closed  Tomorrow? | Global">
            <a:extLst>
              <a:ext uri="{FF2B5EF4-FFF2-40B4-BE49-F238E27FC236}">
                <a16:creationId xmlns:a16="http://schemas.microsoft.com/office/drawing/2014/main" id="{2F07EA5A-C45C-ECF1-26D4-CD5C14BE53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255" y="1661807"/>
            <a:ext cx="4072174" cy="16967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orgi's Supermarket, Johnny Burger close their doors in Greenville - The  Daily News">
            <a:extLst>
              <a:ext uri="{FF2B5EF4-FFF2-40B4-BE49-F238E27FC236}">
                <a16:creationId xmlns:a16="http://schemas.microsoft.com/office/drawing/2014/main" id="{1EB8ECCC-3F4E-96AA-E8BC-FD262C517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255" y="3518123"/>
            <a:ext cx="4072174" cy="271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326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5069F-B8A1-4DBD-BC9B-0951E7CADC59}"/>
              </a:ext>
            </a:extLst>
          </p:cNvPr>
          <p:cNvSpPr>
            <a:spLocks noGrp="1"/>
          </p:cNvSpPr>
          <p:nvPr>
            <p:ph type="title"/>
          </p:nvPr>
        </p:nvSpPr>
        <p:spPr/>
        <p:txBody>
          <a:bodyPr/>
          <a:lstStyle/>
          <a:p>
            <a:r>
              <a:rPr lang="en-US" dirty="0"/>
              <a:t>Sweetbay Redevelopment Analysis</a:t>
            </a:r>
          </a:p>
        </p:txBody>
      </p:sp>
      <p:sp>
        <p:nvSpPr>
          <p:cNvPr id="3" name="Content Placeholder 2">
            <a:extLst>
              <a:ext uri="{FF2B5EF4-FFF2-40B4-BE49-F238E27FC236}">
                <a16:creationId xmlns:a16="http://schemas.microsoft.com/office/drawing/2014/main" id="{ECEAAE59-ADA9-4C91-8D00-D888AF8E17B1}"/>
              </a:ext>
            </a:extLst>
          </p:cNvPr>
          <p:cNvSpPr>
            <a:spLocks noGrp="1"/>
          </p:cNvSpPr>
          <p:nvPr>
            <p:ph idx="1"/>
          </p:nvPr>
        </p:nvSpPr>
        <p:spPr>
          <a:xfrm>
            <a:off x="326571" y="1502230"/>
            <a:ext cx="4096634" cy="4773442"/>
          </a:xfrm>
        </p:spPr>
        <p:txBody>
          <a:bodyPr/>
          <a:lstStyle/>
          <a:p>
            <a:pPr marL="0" indent="0">
              <a:buNone/>
            </a:pPr>
            <a:r>
              <a:rPr lang="en-US" dirty="0"/>
              <a:t>How can we analyze where it is appropriate to add density?</a:t>
            </a:r>
          </a:p>
          <a:p>
            <a:r>
              <a:rPr lang="en-US" dirty="0"/>
              <a:t>Goal: effective transportation systems and optimal use of tax dollars</a:t>
            </a:r>
          </a:p>
          <a:p>
            <a:r>
              <a:rPr lang="en-US" dirty="0"/>
              <a:t>Minimize VMT, minimal vacant land available in the urban area</a:t>
            </a:r>
          </a:p>
          <a:p>
            <a:r>
              <a:rPr lang="en-US" dirty="0"/>
              <a:t>VMT from alternative location: 13 miles RT</a:t>
            </a:r>
          </a:p>
          <a:p>
            <a:r>
              <a:rPr lang="en-US" dirty="0"/>
              <a:t>Saved VMT: 1.4M annually</a:t>
            </a:r>
          </a:p>
          <a:p>
            <a:endParaRPr lang="en-US" dirty="0"/>
          </a:p>
          <a:p>
            <a:endParaRPr lang="en-US" dirty="0"/>
          </a:p>
        </p:txBody>
      </p:sp>
      <p:pic>
        <p:nvPicPr>
          <p:cNvPr id="5" name="Picture 4">
            <a:extLst>
              <a:ext uri="{FF2B5EF4-FFF2-40B4-BE49-F238E27FC236}">
                <a16:creationId xmlns:a16="http://schemas.microsoft.com/office/drawing/2014/main" id="{BFE464E5-0AF5-4B85-82EB-45508A288B43}"/>
              </a:ext>
            </a:extLst>
          </p:cNvPr>
          <p:cNvPicPr>
            <a:picLocks noChangeAspect="1"/>
          </p:cNvPicPr>
          <p:nvPr/>
        </p:nvPicPr>
        <p:blipFill>
          <a:blip r:embed="rId3"/>
          <a:stretch>
            <a:fillRect/>
          </a:stretch>
        </p:blipFill>
        <p:spPr>
          <a:xfrm>
            <a:off x="4423205" y="1724025"/>
            <a:ext cx="4711868" cy="4208993"/>
          </a:xfrm>
          <a:prstGeom prst="rect">
            <a:avLst/>
          </a:prstGeom>
        </p:spPr>
      </p:pic>
    </p:spTree>
    <p:extLst>
      <p:ext uri="{BB962C8B-B14F-4D97-AF65-F5344CB8AC3E}">
        <p14:creationId xmlns:p14="http://schemas.microsoft.com/office/powerpoint/2010/main" val="392310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CA56-F2E8-4F22-AAD2-1EC9FB64A8A5}"/>
              </a:ext>
            </a:extLst>
          </p:cNvPr>
          <p:cNvSpPr>
            <a:spLocks noGrp="1"/>
          </p:cNvSpPr>
          <p:nvPr>
            <p:ph type="title"/>
          </p:nvPr>
        </p:nvSpPr>
        <p:spPr/>
        <p:txBody>
          <a:bodyPr/>
          <a:lstStyle/>
          <a:p>
            <a:r>
              <a:rPr lang="en-US" dirty="0"/>
              <a:t>Sweetbay Redevelopment Review</a:t>
            </a:r>
          </a:p>
        </p:txBody>
      </p:sp>
      <p:sp>
        <p:nvSpPr>
          <p:cNvPr id="3" name="Content Placeholder 2">
            <a:extLst>
              <a:ext uri="{FF2B5EF4-FFF2-40B4-BE49-F238E27FC236}">
                <a16:creationId xmlns:a16="http://schemas.microsoft.com/office/drawing/2014/main" id="{7E4A7DEC-7DF9-457E-8FAE-BC54BBC2E425}"/>
              </a:ext>
            </a:extLst>
          </p:cNvPr>
          <p:cNvSpPr>
            <a:spLocks noGrp="1"/>
          </p:cNvSpPr>
          <p:nvPr>
            <p:ph idx="1"/>
          </p:nvPr>
        </p:nvSpPr>
        <p:spPr>
          <a:xfrm>
            <a:off x="326571" y="1502230"/>
            <a:ext cx="3816804" cy="4484684"/>
          </a:xfrm>
        </p:spPr>
        <p:txBody>
          <a:bodyPr/>
          <a:lstStyle/>
          <a:p>
            <a:r>
              <a:rPr lang="en-US" dirty="0"/>
              <a:t>Former Sweetbay shopping center - 120,000 Sqft of commercial building area</a:t>
            </a:r>
          </a:p>
          <a:p>
            <a:r>
              <a:rPr lang="en-US" dirty="0"/>
              <a:t>Now 290 multi-family units and 71,000 Sqft of commercial building area</a:t>
            </a:r>
          </a:p>
          <a:p>
            <a:r>
              <a:rPr lang="en-US" dirty="0"/>
              <a:t>Occupancy of Commercial: Retail - 100%, Office - 83%</a:t>
            </a:r>
          </a:p>
          <a:p>
            <a:r>
              <a:rPr lang="en-US" dirty="0"/>
              <a:t>Apartments are fully leased</a:t>
            </a:r>
          </a:p>
        </p:txBody>
      </p:sp>
      <p:pic>
        <p:nvPicPr>
          <p:cNvPr id="5" name="Picture 4">
            <a:extLst>
              <a:ext uri="{FF2B5EF4-FFF2-40B4-BE49-F238E27FC236}">
                <a16:creationId xmlns:a16="http://schemas.microsoft.com/office/drawing/2014/main" id="{A1806AD6-9771-45BB-BE12-5C4071A9CB05}"/>
              </a:ext>
            </a:extLst>
          </p:cNvPr>
          <p:cNvPicPr>
            <a:picLocks noChangeAspect="1"/>
          </p:cNvPicPr>
          <p:nvPr/>
        </p:nvPicPr>
        <p:blipFill>
          <a:blip r:embed="rId3"/>
          <a:stretch>
            <a:fillRect/>
          </a:stretch>
        </p:blipFill>
        <p:spPr>
          <a:xfrm>
            <a:off x="4336913" y="4231187"/>
            <a:ext cx="4572396" cy="1920406"/>
          </a:xfrm>
          <a:prstGeom prst="rect">
            <a:avLst/>
          </a:prstGeom>
        </p:spPr>
      </p:pic>
      <p:pic>
        <p:nvPicPr>
          <p:cNvPr id="6" name="Picture 5">
            <a:extLst>
              <a:ext uri="{FF2B5EF4-FFF2-40B4-BE49-F238E27FC236}">
                <a16:creationId xmlns:a16="http://schemas.microsoft.com/office/drawing/2014/main" id="{A9268430-4926-4454-87D3-626CE3FBCD4E}"/>
              </a:ext>
            </a:extLst>
          </p:cNvPr>
          <p:cNvPicPr>
            <a:picLocks noChangeAspect="1"/>
          </p:cNvPicPr>
          <p:nvPr/>
        </p:nvPicPr>
        <p:blipFill>
          <a:blip r:embed="rId4"/>
          <a:stretch>
            <a:fillRect/>
          </a:stretch>
        </p:blipFill>
        <p:spPr>
          <a:xfrm>
            <a:off x="4352726" y="1502230"/>
            <a:ext cx="4556583" cy="2574470"/>
          </a:xfrm>
          <a:prstGeom prst="rect">
            <a:avLst/>
          </a:prstGeom>
        </p:spPr>
      </p:pic>
    </p:spTree>
    <p:extLst>
      <p:ext uri="{BB962C8B-B14F-4D97-AF65-F5344CB8AC3E}">
        <p14:creationId xmlns:p14="http://schemas.microsoft.com/office/powerpoint/2010/main" val="1417527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CA56-F2E8-4F22-AAD2-1EC9FB64A8A5}"/>
              </a:ext>
            </a:extLst>
          </p:cNvPr>
          <p:cNvSpPr>
            <a:spLocks noGrp="1"/>
          </p:cNvSpPr>
          <p:nvPr>
            <p:ph type="title"/>
          </p:nvPr>
        </p:nvSpPr>
        <p:spPr/>
        <p:txBody>
          <a:bodyPr/>
          <a:lstStyle/>
          <a:p>
            <a:r>
              <a:rPr lang="en-US" dirty="0"/>
              <a:t>Sweetbay Redevelopment Summary</a:t>
            </a:r>
          </a:p>
        </p:txBody>
      </p:sp>
      <p:sp>
        <p:nvSpPr>
          <p:cNvPr id="3" name="Content Placeholder 2">
            <a:extLst>
              <a:ext uri="{FF2B5EF4-FFF2-40B4-BE49-F238E27FC236}">
                <a16:creationId xmlns:a16="http://schemas.microsoft.com/office/drawing/2014/main" id="{7E4A7DEC-7DF9-457E-8FAE-BC54BBC2E425}"/>
              </a:ext>
            </a:extLst>
          </p:cNvPr>
          <p:cNvSpPr>
            <a:spLocks noGrp="1"/>
          </p:cNvSpPr>
          <p:nvPr>
            <p:ph idx="1"/>
          </p:nvPr>
        </p:nvSpPr>
        <p:spPr>
          <a:xfrm>
            <a:off x="301231" y="1502229"/>
            <a:ext cx="3816804" cy="4899203"/>
          </a:xfrm>
        </p:spPr>
        <p:txBody>
          <a:bodyPr/>
          <a:lstStyle/>
          <a:p>
            <a:pPr marL="0" indent="0">
              <a:lnSpc>
                <a:spcPct val="90000"/>
              </a:lnSpc>
              <a:spcBef>
                <a:spcPts val="500"/>
              </a:spcBef>
              <a:buNone/>
            </a:pPr>
            <a:r>
              <a:rPr lang="en-US" dirty="0"/>
              <a:t>Apartment Subdivision</a:t>
            </a:r>
          </a:p>
          <a:p>
            <a:pPr>
              <a:lnSpc>
                <a:spcPct val="90000"/>
              </a:lnSpc>
              <a:spcBef>
                <a:spcPts val="500"/>
              </a:spcBef>
            </a:pPr>
            <a:r>
              <a:rPr lang="en-US" dirty="0"/>
              <a:t>2018 assessed value -     $20 million</a:t>
            </a:r>
          </a:p>
          <a:p>
            <a:pPr>
              <a:lnSpc>
                <a:spcPct val="90000"/>
              </a:lnSpc>
              <a:spcBef>
                <a:spcPts val="500"/>
              </a:spcBef>
            </a:pPr>
            <a:r>
              <a:rPr lang="en-US" dirty="0"/>
              <a:t>290 multi-family units @$450,000 per unit</a:t>
            </a:r>
          </a:p>
          <a:p>
            <a:pPr>
              <a:lnSpc>
                <a:spcPct val="90000"/>
              </a:lnSpc>
              <a:spcBef>
                <a:spcPts val="500"/>
              </a:spcBef>
            </a:pPr>
            <a:r>
              <a:rPr lang="en-US" dirty="0"/>
              <a:t>Estimated future assessed value - $130 million</a:t>
            </a:r>
          </a:p>
          <a:p>
            <a:pPr>
              <a:lnSpc>
                <a:spcPct val="90000"/>
              </a:lnSpc>
              <a:spcBef>
                <a:spcPts val="500"/>
              </a:spcBef>
            </a:pPr>
            <a:r>
              <a:rPr lang="en-US" dirty="0"/>
              <a:t>650% increase in taxable value</a:t>
            </a:r>
          </a:p>
          <a:p>
            <a:endParaRPr lang="en-US" dirty="0"/>
          </a:p>
        </p:txBody>
      </p:sp>
      <p:pic>
        <p:nvPicPr>
          <p:cNvPr id="5" name="Picture 4">
            <a:extLst>
              <a:ext uri="{FF2B5EF4-FFF2-40B4-BE49-F238E27FC236}">
                <a16:creationId xmlns:a16="http://schemas.microsoft.com/office/drawing/2014/main" id="{46553F64-02B8-903A-A117-5F76C71E970F}"/>
              </a:ext>
            </a:extLst>
          </p:cNvPr>
          <p:cNvPicPr>
            <a:picLocks noChangeAspect="1"/>
          </p:cNvPicPr>
          <p:nvPr/>
        </p:nvPicPr>
        <p:blipFill>
          <a:blip r:embed="rId3"/>
          <a:stretch>
            <a:fillRect/>
          </a:stretch>
        </p:blipFill>
        <p:spPr>
          <a:xfrm>
            <a:off x="9531269" y="1464399"/>
            <a:ext cx="3651336" cy="2487431"/>
          </a:xfrm>
          <a:prstGeom prst="rect">
            <a:avLst/>
          </a:prstGeom>
        </p:spPr>
      </p:pic>
      <p:pic>
        <p:nvPicPr>
          <p:cNvPr id="6" name="Picture 5">
            <a:extLst>
              <a:ext uri="{FF2B5EF4-FFF2-40B4-BE49-F238E27FC236}">
                <a16:creationId xmlns:a16="http://schemas.microsoft.com/office/drawing/2014/main" id="{028C4FDC-FE13-7593-8BBC-65190DC561CB}"/>
              </a:ext>
            </a:extLst>
          </p:cNvPr>
          <p:cNvPicPr>
            <a:picLocks noChangeAspect="1"/>
          </p:cNvPicPr>
          <p:nvPr/>
        </p:nvPicPr>
        <p:blipFill>
          <a:blip r:embed="rId4"/>
          <a:stretch>
            <a:fillRect/>
          </a:stretch>
        </p:blipFill>
        <p:spPr>
          <a:xfrm>
            <a:off x="10053462" y="3965771"/>
            <a:ext cx="3651336" cy="2435661"/>
          </a:xfrm>
          <a:prstGeom prst="rect">
            <a:avLst/>
          </a:prstGeom>
        </p:spPr>
      </p:pic>
      <p:pic>
        <p:nvPicPr>
          <p:cNvPr id="4" name="Picture 3">
            <a:extLst>
              <a:ext uri="{FF2B5EF4-FFF2-40B4-BE49-F238E27FC236}">
                <a16:creationId xmlns:a16="http://schemas.microsoft.com/office/drawing/2014/main" id="{6A2CC6A2-49E0-C6A1-4D42-84D92766573E}"/>
              </a:ext>
            </a:extLst>
          </p:cNvPr>
          <p:cNvPicPr>
            <a:picLocks noChangeAspect="1"/>
          </p:cNvPicPr>
          <p:nvPr/>
        </p:nvPicPr>
        <p:blipFill>
          <a:blip r:embed="rId5"/>
          <a:stretch>
            <a:fillRect/>
          </a:stretch>
        </p:blipFill>
        <p:spPr>
          <a:xfrm>
            <a:off x="4108084" y="1910964"/>
            <a:ext cx="4671560" cy="3200051"/>
          </a:xfrm>
          <a:prstGeom prst="rect">
            <a:avLst/>
          </a:prstGeom>
        </p:spPr>
      </p:pic>
    </p:spTree>
    <p:extLst>
      <p:ext uri="{BB962C8B-B14F-4D97-AF65-F5344CB8AC3E}">
        <p14:creationId xmlns:p14="http://schemas.microsoft.com/office/powerpoint/2010/main" val="2728644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CA56-F2E8-4F22-AAD2-1EC9FB64A8A5}"/>
              </a:ext>
            </a:extLst>
          </p:cNvPr>
          <p:cNvSpPr>
            <a:spLocks noGrp="1"/>
          </p:cNvSpPr>
          <p:nvPr>
            <p:ph type="title"/>
          </p:nvPr>
        </p:nvSpPr>
        <p:spPr/>
        <p:txBody>
          <a:bodyPr/>
          <a:lstStyle/>
          <a:p>
            <a:r>
              <a:rPr lang="en-US" dirty="0"/>
              <a:t>Courthouse Shadows Example</a:t>
            </a:r>
          </a:p>
        </p:txBody>
      </p:sp>
      <p:sp>
        <p:nvSpPr>
          <p:cNvPr id="3" name="Content Placeholder 2">
            <a:extLst>
              <a:ext uri="{FF2B5EF4-FFF2-40B4-BE49-F238E27FC236}">
                <a16:creationId xmlns:a16="http://schemas.microsoft.com/office/drawing/2014/main" id="{7E4A7DEC-7DF9-457E-8FAE-BC54BBC2E425}"/>
              </a:ext>
            </a:extLst>
          </p:cNvPr>
          <p:cNvSpPr>
            <a:spLocks noGrp="1"/>
          </p:cNvSpPr>
          <p:nvPr>
            <p:ph idx="1"/>
          </p:nvPr>
        </p:nvSpPr>
        <p:spPr>
          <a:xfrm>
            <a:off x="301231" y="1502230"/>
            <a:ext cx="3816804" cy="4351338"/>
          </a:xfrm>
        </p:spPr>
        <p:txBody>
          <a:bodyPr/>
          <a:lstStyle/>
          <a:p>
            <a:r>
              <a:rPr lang="en-US" dirty="0"/>
              <a:t>Former Walmart-anchored shopping center</a:t>
            </a:r>
          </a:p>
          <a:p>
            <a:r>
              <a:rPr lang="en-US" dirty="0"/>
              <a:t>150,000 square feet of commercial building area </a:t>
            </a:r>
          </a:p>
          <a:p>
            <a:r>
              <a:rPr lang="en-US" dirty="0"/>
              <a:t>Close to essential services: sheriff, fire, parks, schools already in place</a:t>
            </a:r>
          </a:p>
          <a:p>
            <a:r>
              <a:rPr lang="en-US" dirty="0"/>
              <a:t>Served by existing transit</a:t>
            </a:r>
          </a:p>
          <a:p>
            <a:r>
              <a:rPr lang="en-US" dirty="0"/>
              <a:t>Now 300 MF units and 65,000 Sqft of commercial building area</a:t>
            </a:r>
          </a:p>
          <a:p>
            <a:endParaRPr lang="en-US" dirty="0"/>
          </a:p>
        </p:txBody>
      </p:sp>
      <p:pic>
        <p:nvPicPr>
          <p:cNvPr id="4" name="Picture 3">
            <a:extLst>
              <a:ext uri="{FF2B5EF4-FFF2-40B4-BE49-F238E27FC236}">
                <a16:creationId xmlns:a16="http://schemas.microsoft.com/office/drawing/2014/main" id="{5FAA2D12-84F6-1689-9181-AB5097D0F8D7}"/>
              </a:ext>
            </a:extLst>
          </p:cNvPr>
          <p:cNvPicPr>
            <a:picLocks noChangeAspect="1"/>
          </p:cNvPicPr>
          <p:nvPr/>
        </p:nvPicPr>
        <p:blipFill>
          <a:blip r:embed="rId3"/>
          <a:stretch>
            <a:fillRect/>
          </a:stretch>
        </p:blipFill>
        <p:spPr>
          <a:xfrm>
            <a:off x="4419266" y="1502230"/>
            <a:ext cx="4104068" cy="3078052"/>
          </a:xfrm>
          <a:prstGeom prst="rect">
            <a:avLst/>
          </a:prstGeom>
        </p:spPr>
      </p:pic>
      <p:pic>
        <p:nvPicPr>
          <p:cNvPr id="7" name="Picture 6">
            <a:extLst>
              <a:ext uri="{FF2B5EF4-FFF2-40B4-BE49-F238E27FC236}">
                <a16:creationId xmlns:a16="http://schemas.microsoft.com/office/drawing/2014/main" id="{B848F076-C3C0-5BBA-08E9-D527EE3E585C}"/>
              </a:ext>
            </a:extLst>
          </p:cNvPr>
          <p:cNvPicPr>
            <a:picLocks noChangeAspect="1"/>
          </p:cNvPicPr>
          <p:nvPr/>
        </p:nvPicPr>
        <p:blipFill>
          <a:blip r:embed="rId4"/>
          <a:stretch>
            <a:fillRect/>
          </a:stretch>
        </p:blipFill>
        <p:spPr>
          <a:xfrm>
            <a:off x="4118035" y="4580282"/>
            <a:ext cx="4524521" cy="1550975"/>
          </a:xfrm>
          <a:prstGeom prst="rect">
            <a:avLst/>
          </a:prstGeom>
        </p:spPr>
      </p:pic>
    </p:spTree>
    <p:extLst>
      <p:ext uri="{BB962C8B-B14F-4D97-AF65-F5344CB8AC3E}">
        <p14:creationId xmlns:p14="http://schemas.microsoft.com/office/powerpoint/2010/main" val="3002714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CA56-F2E8-4F22-AAD2-1EC9FB64A8A5}"/>
              </a:ext>
            </a:extLst>
          </p:cNvPr>
          <p:cNvSpPr>
            <a:spLocks noGrp="1"/>
          </p:cNvSpPr>
          <p:nvPr>
            <p:ph type="title"/>
          </p:nvPr>
        </p:nvSpPr>
        <p:spPr/>
        <p:txBody>
          <a:bodyPr/>
          <a:lstStyle/>
          <a:p>
            <a:r>
              <a:rPr lang="en-US" dirty="0"/>
              <a:t>Courthouse Shadows Analysis</a:t>
            </a:r>
          </a:p>
        </p:txBody>
      </p:sp>
      <p:sp>
        <p:nvSpPr>
          <p:cNvPr id="3" name="Content Placeholder 2">
            <a:extLst>
              <a:ext uri="{FF2B5EF4-FFF2-40B4-BE49-F238E27FC236}">
                <a16:creationId xmlns:a16="http://schemas.microsoft.com/office/drawing/2014/main" id="{7E4A7DEC-7DF9-457E-8FAE-BC54BBC2E425}"/>
              </a:ext>
            </a:extLst>
          </p:cNvPr>
          <p:cNvSpPr>
            <a:spLocks noGrp="1"/>
          </p:cNvSpPr>
          <p:nvPr>
            <p:ph idx="1"/>
          </p:nvPr>
        </p:nvSpPr>
        <p:spPr>
          <a:xfrm>
            <a:off x="301231" y="1502230"/>
            <a:ext cx="3816804" cy="4351338"/>
          </a:xfrm>
        </p:spPr>
        <p:txBody>
          <a:bodyPr/>
          <a:lstStyle/>
          <a:p>
            <a:r>
              <a:rPr lang="en-US" dirty="0"/>
              <a:t>Close to essential services: sheriff, fire, parks, schools already in place</a:t>
            </a:r>
          </a:p>
          <a:p>
            <a:r>
              <a:rPr lang="en-US" dirty="0"/>
              <a:t>Served by existing transit</a:t>
            </a:r>
          </a:p>
          <a:p>
            <a:r>
              <a:rPr lang="en-US" dirty="0"/>
              <a:t>Current value $13.5 million</a:t>
            </a:r>
          </a:p>
          <a:p>
            <a:r>
              <a:rPr lang="en-US" dirty="0"/>
              <a:t>Proposed 300 MF units and 65,000 Sqft of commercial building area</a:t>
            </a:r>
          </a:p>
          <a:p>
            <a:endParaRPr lang="en-US" dirty="0"/>
          </a:p>
        </p:txBody>
      </p:sp>
      <p:pic>
        <p:nvPicPr>
          <p:cNvPr id="5" name="Picture 4">
            <a:extLst>
              <a:ext uri="{FF2B5EF4-FFF2-40B4-BE49-F238E27FC236}">
                <a16:creationId xmlns:a16="http://schemas.microsoft.com/office/drawing/2014/main" id="{273775EE-D022-9FFF-991A-D1DE2E025B5B}"/>
              </a:ext>
            </a:extLst>
          </p:cNvPr>
          <p:cNvPicPr>
            <a:picLocks noChangeAspect="1"/>
          </p:cNvPicPr>
          <p:nvPr/>
        </p:nvPicPr>
        <p:blipFill>
          <a:blip r:embed="rId3"/>
          <a:stretch>
            <a:fillRect/>
          </a:stretch>
        </p:blipFill>
        <p:spPr>
          <a:xfrm>
            <a:off x="4182787" y="1502230"/>
            <a:ext cx="4724734" cy="2751789"/>
          </a:xfrm>
          <a:prstGeom prst="rect">
            <a:avLst/>
          </a:prstGeom>
        </p:spPr>
      </p:pic>
    </p:spTree>
    <p:extLst>
      <p:ext uri="{BB962C8B-B14F-4D97-AF65-F5344CB8AC3E}">
        <p14:creationId xmlns:p14="http://schemas.microsoft.com/office/powerpoint/2010/main" val="1404038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CA56-F2E8-4F22-AAD2-1EC9FB64A8A5}"/>
              </a:ext>
            </a:extLst>
          </p:cNvPr>
          <p:cNvSpPr>
            <a:spLocks noGrp="1"/>
          </p:cNvSpPr>
          <p:nvPr>
            <p:ph type="title"/>
          </p:nvPr>
        </p:nvSpPr>
        <p:spPr/>
        <p:txBody>
          <a:bodyPr/>
          <a:lstStyle/>
          <a:p>
            <a:r>
              <a:rPr lang="en-US" dirty="0"/>
              <a:t>Courthouse Shadows Summary</a:t>
            </a:r>
          </a:p>
        </p:txBody>
      </p:sp>
      <p:sp>
        <p:nvSpPr>
          <p:cNvPr id="3" name="Content Placeholder 2">
            <a:extLst>
              <a:ext uri="{FF2B5EF4-FFF2-40B4-BE49-F238E27FC236}">
                <a16:creationId xmlns:a16="http://schemas.microsoft.com/office/drawing/2014/main" id="{7E4A7DEC-7DF9-457E-8FAE-BC54BBC2E425}"/>
              </a:ext>
            </a:extLst>
          </p:cNvPr>
          <p:cNvSpPr>
            <a:spLocks noGrp="1"/>
          </p:cNvSpPr>
          <p:nvPr>
            <p:ph idx="1"/>
          </p:nvPr>
        </p:nvSpPr>
        <p:spPr>
          <a:xfrm>
            <a:off x="301230" y="1502229"/>
            <a:ext cx="4010887" cy="4899203"/>
          </a:xfrm>
        </p:spPr>
        <p:txBody>
          <a:bodyPr/>
          <a:lstStyle/>
          <a:p>
            <a:pPr>
              <a:lnSpc>
                <a:spcPct val="90000"/>
              </a:lnSpc>
              <a:spcBef>
                <a:spcPts val="500"/>
              </a:spcBef>
            </a:pPr>
            <a:r>
              <a:rPr lang="en-US" dirty="0"/>
              <a:t>2011 assessed value -          $9 million</a:t>
            </a:r>
          </a:p>
          <a:p>
            <a:pPr>
              <a:lnSpc>
                <a:spcPct val="90000"/>
              </a:lnSpc>
              <a:spcBef>
                <a:spcPts val="500"/>
              </a:spcBef>
            </a:pPr>
            <a:r>
              <a:rPr lang="en-US" dirty="0"/>
              <a:t>2021  sold for $13.5 million</a:t>
            </a:r>
          </a:p>
          <a:p>
            <a:pPr>
              <a:lnSpc>
                <a:spcPct val="90000"/>
              </a:lnSpc>
              <a:spcBef>
                <a:spcPts val="500"/>
              </a:spcBef>
            </a:pPr>
            <a:r>
              <a:rPr lang="en-US" dirty="0"/>
              <a:t>300 multi-family units @$330,00 per unit</a:t>
            </a:r>
          </a:p>
          <a:p>
            <a:pPr>
              <a:lnSpc>
                <a:spcPct val="90000"/>
              </a:lnSpc>
              <a:spcBef>
                <a:spcPts val="500"/>
              </a:spcBef>
            </a:pPr>
            <a:r>
              <a:rPr lang="en-US" dirty="0"/>
              <a:t>Estimated future assessed value - $99 million</a:t>
            </a:r>
          </a:p>
          <a:p>
            <a:pPr>
              <a:lnSpc>
                <a:spcPct val="90000"/>
              </a:lnSpc>
              <a:spcBef>
                <a:spcPts val="500"/>
              </a:spcBef>
            </a:pPr>
            <a:r>
              <a:rPr lang="en-US" dirty="0"/>
              <a:t>740% increase in taxable value</a:t>
            </a:r>
          </a:p>
          <a:p>
            <a:pPr>
              <a:lnSpc>
                <a:spcPct val="90000"/>
              </a:lnSpc>
              <a:spcBef>
                <a:spcPts val="500"/>
              </a:spcBef>
            </a:pPr>
            <a:r>
              <a:rPr lang="en-US" dirty="0"/>
              <a:t>Capitalizes on retail conversion from “goods” to “services” (entertainment, dining, etc.)</a:t>
            </a:r>
          </a:p>
          <a:p>
            <a:endParaRPr lang="en-US" dirty="0"/>
          </a:p>
        </p:txBody>
      </p:sp>
      <p:pic>
        <p:nvPicPr>
          <p:cNvPr id="5" name="Picture 4">
            <a:extLst>
              <a:ext uri="{FF2B5EF4-FFF2-40B4-BE49-F238E27FC236}">
                <a16:creationId xmlns:a16="http://schemas.microsoft.com/office/drawing/2014/main" id="{46553F64-02B8-903A-A117-5F76C71E970F}"/>
              </a:ext>
            </a:extLst>
          </p:cNvPr>
          <p:cNvPicPr>
            <a:picLocks noChangeAspect="1"/>
          </p:cNvPicPr>
          <p:nvPr/>
        </p:nvPicPr>
        <p:blipFill>
          <a:blip r:embed="rId3"/>
          <a:stretch>
            <a:fillRect/>
          </a:stretch>
        </p:blipFill>
        <p:spPr>
          <a:xfrm>
            <a:off x="4572000" y="1502230"/>
            <a:ext cx="3651336" cy="2487431"/>
          </a:xfrm>
          <a:prstGeom prst="rect">
            <a:avLst/>
          </a:prstGeom>
        </p:spPr>
      </p:pic>
      <p:pic>
        <p:nvPicPr>
          <p:cNvPr id="6" name="Picture 5">
            <a:extLst>
              <a:ext uri="{FF2B5EF4-FFF2-40B4-BE49-F238E27FC236}">
                <a16:creationId xmlns:a16="http://schemas.microsoft.com/office/drawing/2014/main" id="{028C4FDC-FE13-7593-8BBC-65190DC561CB}"/>
              </a:ext>
            </a:extLst>
          </p:cNvPr>
          <p:cNvPicPr>
            <a:picLocks noChangeAspect="1"/>
          </p:cNvPicPr>
          <p:nvPr/>
        </p:nvPicPr>
        <p:blipFill>
          <a:blip r:embed="rId4"/>
          <a:stretch>
            <a:fillRect/>
          </a:stretch>
        </p:blipFill>
        <p:spPr>
          <a:xfrm>
            <a:off x="4572001" y="3965772"/>
            <a:ext cx="3651336" cy="2435661"/>
          </a:xfrm>
          <a:prstGeom prst="rect">
            <a:avLst/>
          </a:prstGeom>
        </p:spPr>
      </p:pic>
    </p:spTree>
    <p:extLst>
      <p:ext uri="{BB962C8B-B14F-4D97-AF65-F5344CB8AC3E}">
        <p14:creationId xmlns:p14="http://schemas.microsoft.com/office/powerpoint/2010/main" val="85770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35F8-CB0E-453F-A1BD-BC4520410D8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07A424C-A4D9-4AB6-9E83-6E351D6EE247}"/>
              </a:ext>
            </a:extLst>
          </p:cNvPr>
          <p:cNvSpPr>
            <a:spLocks noGrp="1"/>
          </p:cNvSpPr>
          <p:nvPr>
            <p:ph idx="1"/>
          </p:nvPr>
        </p:nvSpPr>
        <p:spPr>
          <a:xfrm>
            <a:off x="326571" y="1502229"/>
            <a:ext cx="4611189" cy="4721589"/>
          </a:xfrm>
        </p:spPr>
        <p:txBody>
          <a:bodyPr/>
          <a:lstStyle/>
          <a:p>
            <a:r>
              <a:rPr lang="en-US" dirty="0"/>
              <a:t>Adaptive reuse is a Win-Win</a:t>
            </a:r>
          </a:p>
          <a:p>
            <a:pPr lvl="1">
              <a:buFont typeface="Wingdings" panose="05000000000000000000" pitchFamily="2" charset="2"/>
              <a:buChar char="Ø"/>
            </a:pPr>
            <a:r>
              <a:rPr lang="en-US" dirty="0"/>
              <a:t>Developers</a:t>
            </a:r>
          </a:p>
          <a:p>
            <a:pPr lvl="1">
              <a:buFont typeface="Wingdings" panose="05000000000000000000" pitchFamily="2" charset="2"/>
              <a:buChar char="Ø"/>
            </a:pPr>
            <a:r>
              <a:rPr lang="en-US" dirty="0"/>
              <a:t>Government</a:t>
            </a:r>
          </a:p>
          <a:p>
            <a:r>
              <a:rPr lang="en-US" dirty="0"/>
              <a:t>Benefits the county in terms of additional tax revenue and higher transit density</a:t>
            </a:r>
          </a:p>
          <a:p>
            <a:r>
              <a:rPr lang="en-US" dirty="0"/>
              <a:t>Regulatory flexibility is crucial</a:t>
            </a:r>
          </a:p>
          <a:p>
            <a:r>
              <a:rPr lang="en-US" dirty="0"/>
              <a:t>Present a vision, not just a plan</a:t>
            </a:r>
          </a:p>
          <a:p>
            <a:r>
              <a:rPr lang="en-US" dirty="0"/>
              <a:t>Opportunities abound</a:t>
            </a:r>
          </a:p>
          <a:p>
            <a:pPr marL="0" indent="0">
              <a:buNone/>
            </a:pP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72778C39-9F45-485E-81CC-9FCE6B36CE2B}"/>
              </a:ext>
            </a:extLst>
          </p:cNvPr>
          <p:cNvPicPr>
            <a:picLocks noChangeAspect="1"/>
          </p:cNvPicPr>
          <p:nvPr/>
        </p:nvPicPr>
        <p:blipFill>
          <a:blip r:embed="rId2"/>
          <a:stretch>
            <a:fillRect/>
          </a:stretch>
        </p:blipFill>
        <p:spPr>
          <a:xfrm>
            <a:off x="4630933" y="2665698"/>
            <a:ext cx="4186496" cy="2257424"/>
          </a:xfrm>
          <a:prstGeom prst="rect">
            <a:avLst/>
          </a:prstGeom>
        </p:spPr>
      </p:pic>
    </p:spTree>
    <p:extLst>
      <p:ext uri="{BB962C8B-B14F-4D97-AF65-F5344CB8AC3E}">
        <p14:creationId xmlns:p14="http://schemas.microsoft.com/office/powerpoint/2010/main" val="218267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4208-0E94-4008-90A1-92E488610FB7}"/>
              </a:ext>
            </a:extLst>
          </p:cNvPr>
          <p:cNvSpPr>
            <a:spLocks noGrp="1"/>
          </p:cNvSpPr>
          <p:nvPr>
            <p:ph type="title"/>
          </p:nvPr>
        </p:nvSpPr>
        <p:spPr/>
        <p:txBody>
          <a:bodyPr/>
          <a:lstStyle/>
          <a:p>
            <a:r>
              <a:rPr lang="en-US" dirty="0"/>
              <a:t>Transportation Definitions</a:t>
            </a:r>
          </a:p>
        </p:txBody>
      </p:sp>
      <p:sp>
        <p:nvSpPr>
          <p:cNvPr id="3" name="Content Placeholder 2">
            <a:extLst>
              <a:ext uri="{FF2B5EF4-FFF2-40B4-BE49-F238E27FC236}">
                <a16:creationId xmlns:a16="http://schemas.microsoft.com/office/drawing/2014/main" id="{D8F28B51-9729-43AB-AFA4-9D3226EC13E1}"/>
              </a:ext>
            </a:extLst>
          </p:cNvPr>
          <p:cNvSpPr>
            <a:spLocks noGrp="1"/>
          </p:cNvSpPr>
          <p:nvPr>
            <p:ph idx="1"/>
          </p:nvPr>
        </p:nvSpPr>
        <p:spPr>
          <a:xfrm>
            <a:off x="326571" y="1502230"/>
            <a:ext cx="3559629" cy="4351338"/>
          </a:xfrm>
        </p:spPr>
        <p:txBody>
          <a:bodyPr/>
          <a:lstStyle/>
          <a:p>
            <a:pPr>
              <a:spcBef>
                <a:spcPts val="600"/>
              </a:spcBef>
              <a:spcAft>
                <a:spcPts val="1200"/>
              </a:spcAft>
            </a:pPr>
            <a:r>
              <a:rPr lang="en-US" b="1" dirty="0"/>
              <a:t>Trip: </a:t>
            </a:r>
            <a:r>
              <a:rPr lang="en-US" dirty="0"/>
              <a:t>single journey between two points by a specified mode of travel (also called boardings in transit). </a:t>
            </a:r>
          </a:p>
          <a:p>
            <a:pPr>
              <a:spcBef>
                <a:spcPts val="600"/>
              </a:spcBef>
              <a:spcAft>
                <a:spcPts val="1200"/>
              </a:spcAft>
            </a:pPr>
            <a:r>
              <a:rPr lang="en-US" b="1" dirty="0"/>
              <a:t>Vehicle Miles Travelled (VMT): </a:t>
            </a:r>
            <a:r>
              <a:rPr lang="en-US" dirty="0"/>
              <a:t>measures the </a:t>
            </a:r>
            <a:r>
              <a:rPr lang="en-US" u="sng" dirty="0"/>
              <a:t>distance</a:t>
            </a:r>
            <a:r>
              <a:rPr lang="en-US" dirty="0"/>
              <a:t> of trips, calculated collectively.</a:t>
            </a:r>
          </a:p>
          <a:p>
            <a:endParaRPr lang="en-US" dirty="0"/>
          </a:p>
        </p:txBody>
      </p:sp>
      <p:pic>
        <p:nvPicPr>
          <p:cNvPr id="5" name="Picture 4" descr="A picture containing car, traffic, outdoor, street&#10;&#10;Description automatically generated">
            <a:extLst>
              <a:ext uri="{FF2B5EF4-FFF2-40B4-BE49-F238E27FC236}">
                <a16:creationId xmlns:a16="http://schemas.microsoft.com/office/drawing/2014/main" id="{0B40AF64-446E-4C64-885E-66023CF4B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039978"/>
            <a:ext cx="4242091" cy="3733041"/>
          </a:xfrm>
          <a:prstGeom prst="rect">
            <a:avLst/>
          </a:prstGeom>
        </p:spPr>
      </p:pic>
    </p:spTree>
    <p:extLst>
      <p:ext uri="{BB962C8B-B14F-4D97-AF65-F5344CB8AC3E}">
        <p14:creationId xmlns:p14="http://schemas.microsoft.com/office/powerpoint/2010/main" val="3462928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950F-44AA-4AAE-9CBC-1392706B18B5}"/>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6A8A0901-A6F1-43D9-BD7D-D433C0C5086D}"/>
              </a:ext>
            </a:extLst>
          </p:cNvPr>
          <p:cNvSpPr>
            <a:spLocks noGrp="1"/>
          </p:cNvSpPr>
          <p:nvPr>
            <p:ph idx="1"/>
          </p:nvPr>
        </p:nvSpPr>
        <p:spPr/>
        <p:txBody>
          <a:bodyPr/>
          <a:lstStyle/>
          <a:p>
            <a:pPr marL="0" indent="0">
              <a:buNone/>
            </a:pPr>
            <a:r>
              <a:rPr lang="en-US" dirty="0"/>
              <a:t>Please feel free to contact us with further questions:</a:t>
            </a:r>
          </a:p>
          <a:p>
            <a:r>
              <a:rPr lang="en-US" dirty="0"/>
              <a:t>Michael </a:t>
            </a:r>
            <a:r>
              <a:rPr lang="en-US" dirty="0" err="1"/>
              <a:t>Bosi</a:t>
            </a:r>
            <a:endParaRPr lang="en-US" dirty="0"/>
          </a:p>
          <a:p>
            <a:pPr marL="640080" lvl="1" indent="0">
              <a:buNone/>
            </a:pPr>
            <a:r>
              <a:rPr lang="en-US" sz="2400" dirty="0">
                <a:latin typeface="Segoe UI" panose="020B0502040204020203" pitchFamily="34" charset="0"/>
                <a:cs typeface="Segoe UI" panose="020B0502040204020203" pitchFamily="34" charset="0"/>
              </a:rPr>
              <a:t>michael.bosi@colliercountyfl.gov</a:t>
            </a:r>
          </a:p>
          <a:p>
            <a:pPr marL="640080" lvl="1" indent="0">
              <a:buNone/>
            </a:pPr>
            <a:r>
              <a:rPr lang="en-US" sz="2400" dirty="0">
                <a:latin typeface="Segoe UI" panose="020B0502040204020203" pitchFamily="34" charset="0"/>
                <a:cs typeface="Segoe UI" panose="020B0502040204020203" pitchFamily="34" charset="0"/>
              </a:rPr>
              <a:t>239-252-1061</a:t>
            </a:r>
          </a:p>
          <a:p>
            <a:pPr marL="640080" lvl="1" indent="0">
              <a:buNone/>
            </a:pPr>
            <a:r>
              <a:rPr lang="en-US" sz="2400" dirty="0">
                <a:latin typeface="Segoe UI" panose="020B0502040204020203" pitchFamily="34" charset="0"/>
                <a:cs typeface="Segoe UI" panose="020B0502040204020203" pitchFamily="34" charset="0"/>
              </a:rPr>
              <a:t>colliercountyfl.gov</a:t>
            </a:r>
          </a:p>
          <a:p>
            <a:pPr marL="640080" lvl="1" indent="0">
              <a:buNone/>
            </a:pPr>
            <a:endParaRPr lang="en-US" sz="2400" dirty="0">
              <a:highlight>
                <a:srgbClr val="FFFF00"/>
              </a:highlight>
            </a:endParaRPr>
          </a:p>
          <a:p>
            <a:r>
              <a:rPr lang="en-US" dirty="0"/>
              <a:t>David Farmer</a:t>
            </a:r>
          </a:p>
          <a:p>
            <a:pPr marL="640080" lvl="1" indent="0">
              <a:buNone/>
            </a:pPr>
            <a:r>
              <a:rPr lang="en-US" sz="2400" dirty="0">
                <a:latin typeface="Segoe UI" panose="020B0502040204020203" pitchFamily="34" charset="0"/>
                <a:cs typeface="Segoe UI" panose="020B0502040204020203" pitchFamily="34" charset="0"/>
              </a:rPr>
              <a:t>dave@metroforecasting.com</a:t>
            </a:r>
            <a:br>
              <a:rPr lang="en-US" sz="2400" dirty="0">
                <a:latin typeface="Segoe UI" panose="020B0502040204020203" pitchFamily="34" charset="0"/>
                <a:cs typeface="Segoe UI" panose="020B0502040204020203" pitchFamily="34" charset="0"/>
              </a:rPr>
            </a:br>
            <a:r>
              <a:rPr lang="en-US" sz="2400" dirty="0">
                <a:latin typeface="Segoe UI" panose="020B0502040204020203" pitchFamily="34" charset="0"/>
                <a:cs typeface="Segoe UI" panose="020B0502040204020203" pitchFamily="34" charset="0"/>
              </a:rPr>
              <a:t>239-913-6949</a:t>
            </a:r>
            <a:br>
              <a:rPr lang="en-US" sz="2400" dirty="0">
                <a:latin typeface="Segoe UI" panose="020B0502040204020203" pitchFamily="34" charset="0"/>
                <a:cs typeface="Segoe UI" panose="020B0502040204020203" pitchFamily="34" charset="0"/>
              </a:rPr>
            </a:br>
            <a:r>
              <a:rPr lang="en-US" sz="2400" dirty="0">
                <a:latin typeface="Segoe UI" panose="020B0502040204020203" pitchFamily="34" charset="0"/>
                <a:cs typeface="Segoe UI" panose="020B0502040204020203" pitchFamily="34" charset="0"/>
              </a:rPr>
              <a:t>metroforecasting.com</a:t>
            </a:r>
          </a:p>
          <a:p>
            <a:pPr marL="640080" lvl="1" indent="0">
              <a:buNone/>
            </a:pPr>
            <a:endParaRPr lang="en-US" dirty="0">
              <a:highlight>
                <a:srgbClr val="FFFF00"/>
              </a:highlight>
            </a:endParaRPr>
          </a:p>
          <a:p>
            <a:pPr marL="640080" lvl="1" indent="0">
              <a:buNone/>
            </a:pPr>
            <a:endParaRPr lang="en-US" dirty="0">
              <a:highlight>
                <a:srgbClr val="FFFF00"/>
              </a:highlight>
            </a:endParaRPr>
          </a:p>
          <a:p>
            <a:pPr lvl="1"/>
            <a:endParaRPr lang="en-US" dirty="0">
              <a:highlight>
                <a:srgbClr val="FFFF00"/>
              </a:highlight>
            </a:endParaRPr>
          </a:p>
        </p:txBody>
      </p:sp>
    </p:spTree>
    <p:extLst>
      <p:ext uri="{BB962C8B-B14F-4D97-AF65-F5344CB8AC3E}">
        <p14:creationId xmlns:p14="http://schemas.microsoft.com/office/powerpoint/2010/main" val="1894071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2A5B-D00E-469F-86B9-698787C7159C}"/>
              </a:ext>
            </a:extLst>
          </p:cNvPr>
          <p:cNvSpPr>
            <a:spLocks noGrp="1"/>
          </p:cNvSpPr>
          <p:nvPr>
            <p:ph type="title"/>
          </p:nvPr>
        </p:nvSpPr>
        <p:spPr/>
        <p:txBody>
          <a:bodyPr/>
          <a:lstStyle/>
          <a:p>
            <a:r>
              <a:rPr lang="en-US" dirty="0"/>
              <a:t>Residential and Commercial Balance</a:t>
            </a:r>
          </a:p>
        </p:txBody>
      </p:sp>
      <p:sp>
        <p:nvSpPr>
          <p:cNvPr id="3" name="Content Placeholder 2">
            <a:extLst>
              <a:ext uri="{FF2B5EF4-FFF2-40B4-BE49-F238E27FC236}">
                <a16:creationId xmlns:a16="http://schemas.microsoft.com/office/drawing/2014/main" id="{0FA3EEE8-2830-4010-88A4-4D1C7608D98B}"/>
              </a:ext>
            </a:extLst>
          </p:cNvPr>
          <p:cNvSpPr>
            <a:spLocks noGrp="1"/>
          </p:cNvSpPr>
          <p:nvPr>
            <p:ph idx="1"/>
          </p:nvPr>
        </p:nvSpPr>
        <p:spPr>
          <a:xfrm>
            <a:off x="326569" y="1502230"/>
            <a:ext cx="4793119" cy="4351338"/>
          </a:xfrm>
        </p:spPr>
        <p:txBody>
          <a:bodyPr>
            <a:normAutofit/>
          </a:bodyPr>
          <a:lstStyle/>
          <a:p>
            <a:r>
              <a:rPr lang="en-US" sz="2200" dirty="0"/>
              <a:t>Land use allocation is a balancing act.</a:t>
            </a:r>
          </a:p>
          <a:p>
            <a:r>
              <a:rPr lang="en-US" sz="2200" dirty="0"/>
              <a:t>Good planning considers compatibility, proximity, and access.</a:t>
            </a:r>
          </a:p>
          <a:p>
            <a:r>
              <a:rPr lang="en-US" sz="2200" dirty="0"/>
              <a:t>Use zone (and adjacent zone data) to demonstrate the future supply or demand of land uses.</a:t>
            </a:r>
          </a:p>
          <a:p>
            <a:r>
              <a:rPr lang="en-US" sz="2200" dirty="0"/>
              <a:t>Adding people to places to places with high concentration of commercial improves commercial viability and positions residents near employment opportunities.</a:t>
            </a:r>
          </a:p>
          <a:p>
            <a:endParaRPr lang="en-US" sz="2200" dirty="0"/>
          </a:p>
        </p:txBody>
      </p:sp>
      <p:pic>
        <p:nvPicPr>
          <p:cNvPr id="5" name="Picture 4">
            <a:extLst>
              <a:ext uri="{FF2B5EF4-FFF2-40B4-BE49-F238E27FC236}">
                <a16:creationId xmlns:a16="http://schemas.microsoft.com/office/drawing/2014/main" id="{E787191C-1D44-4C64-BA0A-EFC3D0E5332A}"/>
              </a:ext>
            </a:extLst>
          </p:cNvPr>
          <p:cNvPicPr>
            <a:picLocks noChangeAspect="1"/>
          </p:cNvPicPr>
          <p:nvPr/>
        </p:nvPicPr>
        <p:blipFill>
          <a:blip r:embed="rId2"/>
          <a:stretch>
            <a:fillRect/>
          </a:stretch>
        </p:blipFill>
        <p:spPr>
          <a:xfrm>
            <a:off x="5119688" y="3677899"/>
            <a:ext cx="3921522" cy="2295525"/>
          </a:xfrm>
          <a:prstGeom prst="rect">
            <a:avLst/>
          </a:prstGeom>
        </p:spPr>
      </p:pic>
      <p:pic>
        <p:nvPicPr>
          <p:cNvPr id="7" name="Picture 6">
            <a:extLst>
              <a:ext uri="{FF2B5EF4-FFF2-40B4-BE49-F238E27FC236}">
                <a16:creationId xmlns:a16="http://schemas.microsoft.com/office/drawing/2014/main" id="{FFD24DF3-354B-44BB-96AE-C9A4A2F57EDF}"/>
              </a:ext>
            </a:extLst>
          </p:cNvPr>
          <p:cNvPicPr>
            <a:picLocks noChangeAspect="1"/>
          </p:cNvPicPr>
          <p:nvPr/>
        </p:nvPicPr>
        <p:blipFill rotWithShape="1">
          <a:blip r:embed="rId3"/>
          <a:srcRect l="7387"/>
          <a:stretch/>
        </p:blipFill>
        <p:spPr>
          <a:xfrm>
            <a:off x="5272058" y="1502230"/>
            <a:ext cx="3616781" cy="1952625"/>
          </a:xfrm>
          <a:prstGeom prst="rect">
            <a:avLst/>
          </a:prstGeom>
        </p:spPr>
      </p:pic>
    </p:spTree>
    <p:extLst>
      <p:ext uri="{BB962C8B-B14F-4D97-AF65-F5344CB8AC3E}">
        <p14:creationId xmlns:p14="http://schemas.microsoft.com/office/powerpoint/2010/main" val="1734639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A6AD1-6F03-4BFE-B710-9AB909A95AF1}"/>
              </a:ext>
            </a:extLst>
          </p:cNvPr>
          <p:cNvSpPr>
            <a:spLocks noGrp="1"/>
          </p:cNvSpPr>
          <p:nvPr>
            <p:ph sz="half" idx="1"/>
          </p:nvPr>
        </p:nvSpPr>
        <p:spPr>
          <a:xfrm>
            <a:off x="406919" y="1502230"/>
            <a:ext cx="3886200" cy="4652764"/>
          </a:xfrm>
        </p:spPr>
        <p:txBody>
          <a:bodyPr>
            <a:normAutofit/>
          </a:bodyPr>
          <a:lstStyle/>
          <a:p>
            <a:r>
              <a:rPr lang="en-US" sz="2400" b="0" i="0" dirty="0">
                <a:solidFill>
                  <a:srgbClr val="000000"/>
                </a:solidFill>
                <a:effectLst/>
                <a:latin typeface="Calibri" panose="020F0502020204030204" pitchFamily="34" charset="0"/>
                <a:cs typeface="Calibri" panose="020F0502020204030204" pitchFamily="34" charset="0"/>
              </a:rPr>
              <a:t>Compatibility</a:t>
            </a:r>
          </a:p>
          <a:p>
            <a:pPr lvl="1">
              <a:buFont typeface="Wingdings" panose="05000000000000000000" pitchFamily="2" charset="2"/>
              <a:buChar char="Ø"/>
            </a:pPr>
            <a:r>
              <a:rPr lang="en-US" sz="2000" dirty="0">
                <a:solidFill>
                  <a:srgbClr val="000000"/>
                </a:solidFill>
                <a:latin typeface="Calibri" panose="020F0502020204030204" pitchFamily="34" charset="0"/>
                <a:cs typeface="Calibri" panose="020F0502020204030204" pitchFamily="34" charset="0"/>
              </a:rPr>
              <a:t>Parking, noise, odor</a:t>
            </a:r>
          </a:p>
          <a:p>
            <a:pPr lvl="1">
              <a:buFont typeface="Wingdings" panose="05000000000000000000" pitchFamily="2" charset="2"/>
              <a:buChar char="Ø"/>
            </a:pPr>
            <a:r>
              <a:rPr lang="en-US" sz="2000" dirty="0">
                <a:solidFill>
                  <a:srgbClr val="000000"/>
                </a:solidFill>
                <a:latin typeface="Calibri" panose="020F0502020204030204" pitchFamily="34" charset="0"/>
                <a:cs typeface="Calibri" panose="020F0502020204030204" pitchFamily="34" charset="0"/>
              </a:rPr>
              <a:t>Privacy</a:t>
            </a:r>
          </a:p>
          <a:p>
            <a:r>
              <a:rPr lang="en-US" sz="2400" dirty="0">
                <a:solidFill>
                  <a:srgbClr val="000000"/>
                </a:solidFill>
                <a:latin typeface="Calibri" panose="020F0502020204030204" pitchFamily="34" charset="0"/>
                <a:cs typeface="Calibri" panose="020F0502020204030204" pitchFamily="34" charset="0"/>
              </a:rPr>
              <a:t>Budgeting for density</a:t>
            </a:r>
          </a:p>
          <a:p>
            <a:r>
              <a:rPr lang="en-US" sz="2400" dirty="0">
                <a:solidFill>
                  <a:srgbClr val="000000"/>
                </a:solidFill>
                <a:latin typeface="Calibri" panose="020F0502020204030204" pitchFamily="34" charset="0"/>
                <a:cs typeface="Calibri" panose="020F0502020204030204" pitchFamily="34" charset="0"/>
              </a:rPr>
              <a:t>Allowable density</a:t>
            </a:r>
          </a:p>
          <a:p>
            <a:r>
              <a:rPr lang="en-US" sz="2400" dirty="0">
                <a:solidFill>
                  <a:srgbClr val="000000"/>
                </a:solidFill>
                <a:latin typeface="Calibri" panose="020F0502020204030204" pitchFamily="34" charset="0"/>
                <a:cs typeface="Calibri" panose="020F0502020204030204" pitchFamily="34" charset="0"/>
              </a:rPr>
              <a:t>Proximity to government services</a:t>
            </a:r>
          </a:p>
          <a:p>
            <a:endParaRPr lang="en-US" sz="2400" b="0" i="0" dirty="0">
              <a:solidFill>
                <a:srgbClr val="000000"/>
              </a:solidFill>
              <a:effectLst/>
              <a:highlight>
                <a:srgbClr val="FFFF00"/>
              </a:highlight>
              <a:latin typeface="Calibri" panose="020F0502020204030204" pitchFamily="34" charset="0"/>
              <a:cs typeface="Calibri" panose="020F0502020204030204" pitchFamily="34" charset="0"/>
            </a:endParaRPr>
          </a:p>
          <a:p>
            <a:pPr marL="0" indent="0">
              <a:buNone/>
            </a:pPr>
            <a:endParaRPr lang="en-US" sz="2400" b="0" i="0" dirty="0">
              <a:solidFill>
                <a:srgbClr val="000000"/>
              </a:solidFill>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F2E3AC9-1FBA-40BB-BF42-A58FECBD576B}"/>
              </a:ext>
            </a:extLst>
          </p:cNvPr>
          <p:cNvSpPr>
            <a:spLocks noGrp="1"/>
          </p:cNvSpPr>
          <p:nvPr>
            <p:ph type="title"/>
          </p:nvPr>
        </p:nvSpPr>
        <p:spPr/>
        <p:txBody>
          <a:bodyPr/>
          <a:lstStyle/>
          <a:p>
            <a:r>
              <a:rPr lang="en-US" dirty="0"/>
              <a:t>Zoning and Planning Considerations</a:t>
            </a:r>
            <a:br>
              <a:rPr lang="en-US" dirty="0"/>
            </a:br>
            <a:endParaRPr lang="en-US" dirty="0"/>
          </a:p>
        </p:txBody>
      </p:sp>
      <p:pic>
        <p:nvPicPr>
          <p:cNvPr id="4" name="Picture 3">
            <a:extLst>
              <a:ext uri="{FF2B5EF4-FFF2-40B4-BE49-F238E27FC236}">
                <a16:creationId xmlns:a16="http://schemas.microsoft.com/office/drawing/2014/main" id="{B2195A75-812E-4B57-B174-8DFE8D02D35B}"/>
              </a:ext>
            </a:extLst>
          </p:cNvPr>
          <p:cNvPicPr>
            <a:picLocks noChangeAspect="1"/>
          </p:cNvPicPr>
          <p:nvPr/>
        </p:nvPicPr>
        <p:blipFill>
          <a:blip r:embed="rId2"/>
          <a:stretch>
            <a:fillRect/>
          </a:stretch>
        </p:blipFill>
        <p:spPr>
          <a:xfrm>
            <a:off x="9346130" y="2052787"/>
            <a:ext cx="2466975" cy="1847850"/>
          </a:xfrm>
          <a:prstGeom prst="rect">
            <a:avLst/>
          </a:prstGeom>
        </p:spPr>
      </p:pic>
      <p:pic>
        <p:nvPicPr>
          <p:cNvPr id="7" name="Picture 6">
            <a:extLst>
              <a:ext uri="{FF2B5EF4-FFF2-40B4-BE49-F238E27FC236}">
                <a16:creationId xmlns:a16="http://schemas.microsoft.com/office/drawing/2014/main" id="{EBD32F41-E7F4-4C8D-B21C-C1253230B98A}"/>
              </a:ext>
            </a:extLst>
          </p:cNvPr>
          <p:cNvPicPr>
            <a:picLocks noChangeAspect="1"/>
          </p:cNvPicPr>
          <p:nvPr/>
        </p:nvPicPr>
        <p:blipFill>
          <a:blip r:embed="rId3"/>
          <a:stretch>
            <a:fillRect/>
          </a:stretch>
        </p:blipFill>
        <p:spPr>
          <a:xfrm>
            <a:off x="4520592" y="1699374"/>
            <a:ext cx="3410625" cy="2554677"/>
          </a:xfrm>
          <a:prstGeom prst="rect">
            <a:avLst/>
          </a:prstGeom>
        </p:spPr>
      </p:pic>
      <p:pic>
        <p:nvPicPr>
          <p:cNvPr id="8" name="Picture 7">
            <a:extLst>
              <a:ext uri="{FF2B5EF4-FFF2-40B4-BE49-F238E27FC236}">
                <a16:creationId xmlns:a16="http://schemas.microsoft.com/office/drawing/2014/main" id="{8F7BF41A-47BE-4638-BDCB-2F81251DD928}"/>
              </a:ext>
            </a:extLst>
          </p:cNvPr>
          <p:cNvPicPr>
            <a:picLocks noChangeAspect="1"/>
          </p:cNvPicPr>
          <p:nvPr/>
        </p:nvPicPr>
        <p:blipFill>
          <a:blip r:embed="rId4"/>
          <a:stretch>
            <a:fillRect/>
          </a:stretch>
        </p:blipFill>
        <p:spPr>
          <a:xfrm>
            <a:off x="4434815" y="4291911"/>
            <a:ext cx="3496402" cy="1863083"/>
          </a:xfrm>
          <a:prstGeom prst="rect">
            <a:avLst/>
          </a:prstGeom>
        </p:spPr>
      </p:pic>
    </p:spTree>
    <p:extLst>
      <p:ext uri="{BB962C8B-B14F-4D97-AF65-F5344CB8AC3E}">
        <p14:creationId xmlns:p14="http://schemas.microsoft.com/office/powerpoint/2010/main" val="333531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C1297-6E62-464B-99E3-790C2CF796CB}"/>
              </a:ext>
            </a:extLst>
          </p:cNvPr>
          <p:cNvSpPr>
            <a:spLocks noGrp="1"/>
          </p:cNvSpPr>
          <p:nvPr>
            <p:ph type="title"/>
          </p:nvPr>
        </p:nvSpPr>
        <p:spPr/>
        <p:txBody>
          <a:bodyPr/>
          <a:lstStyle/>
          <a:p>
            <a:r>
              <a:rPr lang="en-US" dirty="0"/>
              <a:t>Mall Redevelopment Analysis</a:t>
            </a:r>
          </a:p>
        </p:txBody>
      </p:sp>
      <p:sp>
        <p:nvSpPr>
          <p:cNvPr id="3" name="Content Placeholder 2">
            <a:extLst>
              <a:ext uri="{FF2B5EF4-FFF2-40B4-BE49-F238E27FC236}">
                <a16:creationId xmlns:a16="http://schemas.microsoft.com/office/drawing/2014/main" id="{50BDB38D-D36A-4D2E-BC84-E8128EF1109F}"/>
              </a:ext>
            </a:extLst>
          </p:cNvPr>
          <p:cNvSpPr>
            <a:spLocks noGrp="1"/>
          </p:cNvSpPr>
          <p:nvPr>
            <p:ph idx="1"/>
          </p:nvPr>
        </p:nvSpPr>
        <p:spPr>
          <a:xfrm>
            <a:off x="320040" y="1502230"/>
            <a:ext cx="3642359" cy="4351338"/>
          </a:xfrm>
        </p:spPr>
        <p:txBody>
          <a:bodyPr/>
          <a:lstStyle/>
          <a:p>
            <a:r>
              <a:rPr lang="en-US" dirty="0"/>
              <a:t>Using Martin County Average demographics: 2.40 HHS and 17% vacancy rate </a:t>
            </a:r>
          </a:p>
          <a:p>
            <a:r>
              <a:rPr lang="en-US" dirty="0"/>
              <a:t>An additional 400 units may result in 935 people</a:t>
            </a:r>
          </a:p>
          <a:p>
            <a:r>
              <a:rPr lang="en-US" dirty="0"/>
              <a:t>Using the average % of school-aged children: 12.7%</a:t>
            </a:r>
          </a:p>
          <a:p>
            <a:r>
              <a:rPr lang="en-US" dirty="0"/>
              <a:t>Could add approximately 119 students</a:t>
            </a:r>
          </a:p>
          <a:p>
            <a:endParaRPr lang="en-US" dirty="0"/>
          </a:p>
        </p:txBody>
      </p:sp>
      <p:pic>
        <p:nvPicPr>
          <p:cNvPr id="9" name="Picture 8" descr="A picture containing text, building, outdoor, city&#10;&#10;Description automatically generated">
            <a:extLst>
              <a:ext uri="{FF2B5EF4-FFF2-40B4-BE49-F238E27FC236}">
                <a16:creationId xmlns:a16="http://schemas.microsoft.com/office/drawing/2014/main" id="{D41A9CAA-B674-48B6-9DE0-721167E35D0A}"/>
              </a:ext>
            </a:extLst>
          </p:cNvPr>
          <p:cNvPicPr>
            <a:picLocks noChangeAspect="1"/>
          </p:cNvPicPr>
          <p:nvPr/>
        </p:nvPicPr>
        <p:blipFill>
          <a:blip r:embed="rId3"/>
          <a:stretch>
            <a:fillRect/>
          </a:stretch>
        </p:blipFill>
        <p:spPr>
          <a:xfrm>
            <a:off x="4203354" y="2009775"/>
            <a:ext cx="4795050" cy="3268324"/>
          </a:xfrm>
          <a:prstGeom prst="rect">
            <a:avLst/>
          </a:prstGeom>
        </p:spPr>
      </p:pic>
    </p:spTree>
    <p:extLst>
      <p:ext uri="{BB962C8B-B14F-4D97-AF65-F5344CB8AC3E}">
        <p14:creationId xmlns:p14="http://schemas.microsoft.com/office/powerpoint/2010/main" val="1577074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5FFC-E301-4B92-94FC-D62AC8211507}"/>
              </a:ext>
            </a:extLst>
          </p:cNvPr>
          <p:cNvSpPr>
            <a:spLocks noGrp="1"/>
          </p:cNvSpPr>
          <p:nvPr>
            <p:ph type="title"/>
          </p:nvPr>
        </p:nvSpPr>
        <p:spPr/>
        <p:txBody>
          <a:bodyPr/>
          <a:lstStyle/>
          <a:p>
            <a:r>
              <a:rPr lang="en-US" dirty="0"/>
              <a:t>Mall Example Review</a:t>
            </a:r>
          </a:p>
        </p:txBody>
      </p:sp>
      <p:sp>
        <p:nvSpPr>
          <p:cNvPr id="3" name="Content Placeholder 2">
            <a:extLst>
              <a:ext uri="{FF2B5EF4-FFF2-40B4-BE49-F238E27FC236}">
                <a16:creationId xmlns:a16="http://schemas.microsoft.com/office/drawing/2014/main" id="{4BE52D2D-B921-4611-888D-BD540F47A99B}"/>
              </a:ext>
            </a:extLst>
          </p:cNvPr>
          <p:cNvSpPr>
            <a:spLocks noGrp="1"/>
          </p:cNvSpPr>
          <p:nvPr>
            <p:ph idx="1"/>
          </p:nvPr>
        </p:nvSpPr>
        <p:spPr>
          <a:xfrm>
            <a:off x="326571" y="1502230"/>
            <a:ext cx="3331029" cy="4351338"/>
          </a:xfrm>
        </p:spPr>
        <p:txBody>
          <a:bodyPr/>
          <a:lstStyle/>
          <a:p>
            <a:pPr marL="0" indent="0">
              <a:buNone/>
            </a:pPr>
            <a:r>
              <a:rPr lang="en-US" dirty="0"/>
              <a:t>Concerns: Transportation  and Schools</a:t>
            </a:r>
          </a:p>
          <a:p>
            <a:r>
              <a:rPr lang="en-US" dirty="0"/>
              <a:t>Utilizes existing facilities/ infrastructure</a:t>
            </a:r>
          </a:p>
          <a:p>
            <a:r>
              <a:rPr lang="en-US" dirty="0"/>
              <a:t>Existing parking</a:t>
            </a:r>
          </a:p>
          <a:p>
            <a:r>
              <a:rPr lang="en-US" dirty="0"/>
              <a:t>Supports existing commercial, reduces VMT</a:t>
            </a:r>
          </a:p>
          <a:p>
            <a:r>
              <a:rPr lang="en-US" dirty="0"/>
              <a:t>Adds few students, school within 2-3 miles</a:t>
            </a:r>
          </a:p>
          <a:p>
            <a:endParaRPr lang="en-US" dirty="0"/>
          </a:p>
          <a:p>
            <a:endParaRPr lang="en-US" dirty="0">
              <a:highlight>
                <a:srgbClr val="FFFF00"/>
              </a:highlight>
            </a:endParaRPr>
          </a:p>
          <a:p>
            <a:endParaRPr lang="en-US" dirty="0">
              <a:highlight>
                <a:srgbClr val="FFFF00"/>
              </a:highlight>
            </a:endParaRPr>
          </a:p>
        </p:txBody>
      </p:sp>
      <p:pic>
        <p:nvPicPr>
          <p:cNvPr id="6" name="Picture 5">
            <a:extLst>
              <a:ext uri="{FF2B5EF4-FFF2-40B4-BE49-F238E27FC236}">
                <a16:creationId xmlns:a16="http://schemas.microsoft.com/office/drawing/2014/main" id="{3391F9F2-37C1-4440-BEFB-9A15CF054A62}"/>
              </a:ext>
            </a:extLst>
          </p:cNvPr>
          <p:cNvPicPr>
            <a:picLocks noChangeAspect="1"/>
          </p:cNvPicPr>
          <p:nvPr/>
        </p:nvPicPr>
        <p:blipFill>
          <a:blip r:embed="rId2"/>
          <a:stretch>
            <a:fillRect/>
          </a:stretch>
        </p:blipFill>
        <p:spPr>
          <a:xfrm>
            <a:off x="4055851" y="2375255"/>
            <a:ext cx="4994696" cy="2605288"/>
          </a:xfrm>
          <a:prstGeom prst="rect">
            <a:avLst/>
          </a:prstGeom>
        </p:spPr>
      </p:pic>
    </p:spTree>
    <p:extLst>
      <p:ext uri="{BB962C8B-B14F-4D97-AF65-F5344CB8AC3E}">
        <p14:creationId xmlns:p14="http://schemas.microsoft.com/office/powerpoint/2010/main" val="1508719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077789-D53C-4268-86F3-A375F248AEBF}"/>
              </a:ext>
            </a:extLst>
          </p:cNvPr>
          <p:cNvSpPr>
            <a:spLocks noGrp="1"/>
          </p:cNvSpPr>
          <p:nvPr>
            <p:ph sz="half" idx="1"/>
          </p:nvPr>
        </p:nvSpPr>
        <p:spPr>
          <a:xfrm>
            <a:off x="357400" y="1502230"/>
            <a:ext cx="4897994" cy="4899204"/>
          </a:xfrm>
        </p:spPr>
        <p:txBody>
          <a:bodyPr/>
          <a:lstStyle/>
          <a:p>
            <a:pPr>
              <a:lnSpc>
                <a:spcPct val="80000"/>
              </a:lnSpc>
              <a:spcBef>
                <a:spcPts val="500"/>
              </a:spcBef>
            </a:pPr>
            <a:r>
              <a:rPr lang="en-US" sz="2400" dirty="0"/>
              <a:t>Contact individual owners</a:t>
            </a:r>
          </a:p>
          <a:p>
            <a:pPr>
              <a:lnSpc>
                <a:spcPct val="80000"/>
              </a:lnSpc>
              <a:spcBef>
                <a:spcPts val="500"/>
              </a:spcBef>
            </a:pPr>
            <a:r>
              <a:rPr lang="en-US" sz="2400" dirty="0"/>
              <a:t>Work with commercial brokers</a:t>
            </a:r>
          </a:p>
          <a:p>
            <a:pPr>
              <a:lnSpc>
                <a:spcPct val="80000"/>
              </a:lnSpc>
              <a:spcBef>
                <a:spcPts val="500"/>
              </a:spcBef>
            </a:pPr>
            <a:r>
              <a:rPr lang="en-US" sz="2400" dirty="0"/>
              <a:t>Explain incentives to help them understand benefits of converting commercial to multi-family</a:t>
            </a:r>
          </a:p>
          <a:p>
            <a:pPr>
              <a:lnSpc>
                <a:spcPct val="80000"/>
              </a:lnSpc>
              <a:spcBef>
                <a:spcPts val="500"/>
              </a:spcBef>
            </a:pPr>
            <a:r>
              <a:rPr lang="en-US" sz="2400" dirty="0"/>
              <a:t>Point out advantages of two streams of income</a:t>
            </a:r>
          </a:p>
          <a:p>
            <a:pPr>
              <a:lnSpc>
                <a:spcPct val="80000"/>
              </a:lnSpc>
              <a:spcBef>
                <a:spcPts val="500"/>
              </a:spcBef>
            </a:pPr>
            <a:r>
              <a:rPr lang="en-US" sz="2400" dirty="0"/>
              <a:t>Opportunity to reduce/reuse less productive building space</a:t>
            </a:r>
          </a:p>
          <a:p>
            <a:pPr>
              <a:lnSpc>
                <a:spcPct val="80000"/>
              </a:lnSpc>
              <a:spcBef>
                <a:spcPts val="500"/>
              </a:spcBef>
            </a:pPr>
            <a:r>
              <a:rPr lang="en-US" sz="2400" dirty="0"/>
              <a:t>Adding residential to a project can create a built-in customer base for existing and future tenants.</a:t>
            </a:r>
          </a:p>
          <a:p>
            <a:pPr>
              <a:lnSpc>
                <a:spcPct val="80000"/>
              </a:lnSpc>
              <a:spcBef>
                <a:spcPts val="500"/>
              </a:spcBef>
            </a:pPr>
            <a:r>
              <a:rPr lang="en-US" sz="2400" dirty="0"/>
              <a:t>Show examples of similar communities that have adapted  mixed-use code standards</a:t>
            </a:r>
          </a:p>
          <a:p>
            <a:pPr marL="0" indent="0">
              <a:buNone/>
            </a:pPr>
            <a:endParaRPr lang="en-US" dirty="0"/>
          </a:p>
        </p:txBody>
      </p:sp>
      <p:sp>
        <p:nvSpPr>
          <p:cNvPr id="2" name="Title 1">
            <a:extLst>
              <a:ext uri="{FF2B5EF4-FFF2-40B4-BE49-F238E27FC236}">
                <a16:creationId xmlns:a16="http://schemas.microsoft.com/office/drawing/2014/main" id="{1F3CFD95-8300-44E7-8689-FEB244EAACB5}"/>
              </a:ext>
            </a:extLst>
          </p:cNvPr>
          <p:cNvSpPr>
            <a:spLocks noGrp="1"/>
          </p:cNvSpPr>
          <p:nvPr>
            <p:ph type="title"/>
          </p:nvPr>
        </p:nvSpPr>
        <p:spPr/>
        <p:txBody>
          <a:bodyPr/>
          <a:lstStyle/>
          <a:p>
            <a:r>
              <a:rPr lang="en-US" dirty="0"/>
              <a:t>How to Engage the Landlords</a:t>
            </a:r>
          </a:p>
        </p:txBody>
      </p:sp>
      <p:pic>
        <p:nvPicPr>
          <p:cNvPr id="10" name="Picture 9">
            <a:extLst>
              <a:ext uri="{FF2B5EF4-FFF2-40B4-BE49-F238E27FC236}">
                <a16:creationId xmlns:a16="http://schemas.microsoft.com/office/drawing/2014/main" id="{E34258B1-33D9-4FA1-BBF6-0F090D628212}"/>
              </a:ext>
            </a:extLst>
          </p:cNvPr>
          <p:cNvPicPr>
            <a:picLocks noChangeAspect="1"/>
          </p:cNvPicPr>
          <p:nvPr/>
        </p:nvPicPr>
        <p:blipFill>
          <a:blip r:embed="rId3"/>
          <a:stretch>
            <a:fillRect/>
          </a:stretch>
        </p:blipFill>
        <p:spPr>
          <a:xfrm>
            <a:off x="9144000" y="3485073"/>
            <a:ext cx="2352675" cy="1943100"/>
          </a:xfrm>
          <a:prstGeom prst="rect">
            <a:avLst/>
          </a:prstGeom>
        </p:spPr>
      </p:pic>
      <p:pic>
        <p:nvPicPr>
          <p:cNvPr id="12" name="Picture 11">
            <a:extLst>
              <a:ext uri="{FF2B5EF4-FFF2-40B4-BE49-F238E27FC236}">
                <a16:creationId xmlns:a16="http://schemas.microsoft.com/office/drawing/2014/main" id="{E8828681-C6B5-4A25-BC31-59E08BB14393}"/>
              </a:ext>
            </a:extLst>
          </p:cNvPr>
          <p:cNvPicPr>
            <a:picLocks noChangeAspect="1"/>
          </p:cNvPicPr>
          <p:nvPr/>
        </p:nvPicPr>
        <p:blipFill>
          <a:blip r:embed="rId4"/>
          <a:stretch>
            <a:fillRect/>
          </a:stretch>
        </p:blipFill>
        <p:spPr>
          <a:xfrm>
            <a:off x="5420287" y="3958036"/>
            <a:ext cx="3256128" cy="1704780"/>
          </a:xfrm>
          <a:prstGeom prst="rect">
            <a:avLst/>
          </a:prstGeom>
        </p:spPr>
      </p:pic>
      <p:pic>
        <p:nvPicPr>
          <p:cNvPr id="13" name="Picture 12">
            <a:extLst>
              <a:ext uri="{FF2B5EF4-FFF2-40B4-BE49-F238E27FC236}">
                <a16:creationId xmlns:a16="http://schemas.microsoft.com/office/drawing/2014/main" id="{F7E4C8AD-892A-408D-B4BD-312ACFCB1176}"/>
              </a:ext>
            </a:extLst>
          </p:cNvPr>
          <p:cNvPicPr>
            <a:picLocks noChangeAspect="1"/>
          </p:cNvPicPr>
          <p:nvPr/>
        </p:nvPicPr>
        <p:blipFill>
          <a:blip r:embed="rId5"/>
          <a:stretch>
            <a:fillRect/>
          </a:stretch>
        </p:blipFill>
        <p:spPr>
          <a:xfrm>
            <a:off x="5420287" y="1917902"/>
            <a:ext cx="3256127" cy="1831572"/>
          </a:xfrm>
          <a:prstGeom prst="rect">
            <a:avLst/>
          </a:prstGeom>
        </p:spPr>
      </p:pic>
    </p:spTree>
    <p:extLst>
      <p:ext uri="{BB962C8B-B14F-4D97-AF65-F5344CB8AC3E}">
        <p14:creationId xmlns:p14="http://schemas.microsoft.com/office/powerpoint/2010/main" val="469684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D0A614-92B9-4A5D-A27E-4F47F5159920}"/>
              </a:ext>
            </a:extLst>
          </p:cNvPr>
          <p:cNvSpPr>
            <a:spLocks noGrp="1"/>
          </p:cNvSpPr>
          <p:nvPr>
            <p:ph sz="half" idx="1"/>
          </p:nvPr>
        </p:nvSpPr>
        <p:spPr>
          <a:xfrm>
            <a:off x="368767" y="1502230"/>
            <a:ext cx="3886200" cy="4619437"/>
          </a:xfrm>
        </p:spPr>
        <p:txBody>
          <a:bodyPr/>
          <a:lstStyle/>
          <a:p>
            <a:r>
              <a:rPr lang="en-US" sz="2400" dirty="0"/>
              <a:t>Provide convenience and walkability</a:t>
            </a:r>
          </a:p>
          <a:p>
            <a:r>
              <a:rPr lang="en-US" sz="2400" dirty="0"/>
              <a:t>Can create “village centers”</a:t>
            </a:r>
          </a:p>
          <a:p>
            <a:r>
              <a:rPr lang="en-US" sz="2400" dirty="0"/>
              <a:t>Enhance vitality and perceived security by increasing the number and activity of people</a:t>
            </a:r>
          </a:p>
          <a:p>
            <a:r>
              <a:rPr lang="en-US" sz="2400" dirty="0"/>
              <a:t>Encourage economic growth</a:t>
            </a:r>
          </a:p>
          <a:p>
            <a:r>
              <a:rPr lang="en-US" sz="2400" dirty="0"/>
              <a:t>Extend economic day</a:t>
            </a:r>
          </a:p>
          <a:p>
            <a:r>
              <a:rPr lang="en-US" sz="2400" dirty="0"/>
              <a:t>Create synergy between varied land uses</a:t>
            </a:r>
          </a:p>
          <a:p>
            <a:endParaRPr lang="en-US" dirty="0"/>
          </a:p>
          <a:p>
            <a:endParaRPr lang="en-US" dirty="0"/>
          </a:p>
        </p:txBody>
      </p:sp>
      <p:pic>
        <p:nvPicPr>
          <p:cNvPr id="5" name="Content Placeholder 4">
            <a:extLst>
              <a:ext uri="{FF2B5EF4-FFF2-40B4-BE49-F238E27FC236}">
                <a16:creationId xmlns:a16="http://schemas.microsoft.com/office/drawing/2014/main" id="{97487D80-D1E1-4BB1-8421-C56704BE98EE}"/>
              </a:ext>
            </a:extLst>
          </p:cNvPr>
          <p:cNvPicPr>
            <a:picLocks noGrp="1" noChangeAspect="1"/>
          </p:cNvPicPr>
          <p:nvPr>
            <p:ph sz="half" idx="2"/>
          </p:nvPr>
        </p:nvPicPr>
        <p:blipFill>
          <a:blip r:embed="rId2"/>
          <a:stretch>
            <a:fillRect/>
          </a:stretch>
        </p:blipFill>
        <p:spPr>
          <a:xfrm>
            <a:off x="4751872" y="1502230"/>
            <a:ext cx="3697148" cy="2288632"/>
          </a:xfrm>
          <a:prstGeom prst="rect">
            <a:avLst/>
          </a:prstGeom>
        </p:spPr>
      </p:pic>
      <p:sp>
        <p:nvSpPr>
          <p:cNvPr id="4" name="Title 3">
            <a:extLst>
              <a:ext uri="{FF2B5EF4-FFF2-40B4-BE49-F238E27FC236}">
                <a16:creationId xmlns:a16="http://schemas.microsoft.com/office/drawing/2014/main" id="{1851CD2E-C67A-45CE-A2A0-9BECBF001B44}"/>
              </a:ext>
            </a:extLst>
          </p:cNvPr>
          <p:cNvSpPr>
            <a:spLocks noGrp="1"/>
          </p:cNvSpPr>
          <p:nvPr>
            <p:ph type="title"/>
          </p:nvPr>
        </p:nvSpPr>
        <p:spPr/>
        <p:txBody>
          <a:bodyPr/>
          <a:lstStyle/>
          <a:p>
            <a:r>
              <a:rPr lang="en-US" dirty="0"/>
              <a:t>Advantages of Mixed-Use Projects</a:t>
            </a:r>
          </a:p>
        </p:txBody>
      </p:sp>
      <p:pic>
        <p:nvPicPr>
          <p:cNvPr id="6" name="Picture 5">
            <a:extLst>
              <a:ext uri="{FF2B5EF4-FFF2-40B4-BE49-F238E27FC236}">
                <a16:creationId xmlns:a16="http://schemas.microsoft.com/office/drawing/2014/main" id="{3B51F7D4-F50B-46EF-9D01-504AD8D59296}"/>
              </a:ext>
            </a:extLst>
          </p:cNvPr>
          <p:cNvPicPr>
            <a:picLocks noChangeAspect="1"/>
          </p:cNvPicPr>
          <p:nvPr/>
        </p:nvPicPr>
        <p:blipFill>
          <a:blip r:embed="rId3"/>
          <a:stretch>
            <a:fillRect/>
          </a:stretch>
        </p:blipFill>
        <p:spPr>
          <a:xfrm>
            <a:off x="4738938" y="3863999"/>
            <a:ext cx="3697148" cy="2070704"/>
          </a:xfrm>
          <a:prstGeom prst="rect">
            <a:avLst/>
          </a:prstGeom>
        </p:spPr>
      </p:pic>
    </p:spTree>
    <p:extLst>
      <p:ext uri="{BB962C8B-B14F-4D97-AF65-F5344CB8AC3E}">
        <p14:creationId xmlns:p14="http://schemas.microsoft.com/office/powerpoint/2010/main" val="1935501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D0A614-92B9-4A5D-A27E-4F47F5159920}"/>
              </a:ext>
            </a:extLst>
          </p:cNvPr>
          <p:cNvSpPr>
            <a:spLocks noGrp="1"/>
          </p:cNvSpPr>
          <p:nvPr>
            <p:ph sz="half" idx="1"/>
          </p:nvPr>
        </p:nvSpPr>
        <p:spPr>
          <a:xfrm>
            <a:off x="368767" y="1502230"/>
            <a:ext cx="3886200" cy="4899203"/>
          </a:xfrm>
        </p:spPr>
        <p:txBody>
          <a:bodyPr/>
          <a:lstStyle/>
          <a:p>
            <a:r>
              <a:rPr lang="en-US" sz="2400" dirty="0"/>
              <a:t>Opportunity for increased housing choices that are:</a:t>
            </a:r>
          </a:p>
          <a:p>
            <a:pPr lvl="1">
              <a:buFont typeface="Wingdings" panose="05000000000000000000" pitchFamily="2" charset="2"/>
              <a:buChar char="ü"/>
            </a:pPr>
            <a:r>
              <a:rPr lang="en-US" sz="2000" dirty="0"/>
              <a:t>Not gated</a:t>
            </a:r>
          </a:p>
          <a:p>
            <a:pPr lvl="1">
              <a:buFont typeface="Wingdings" panose="05000000000000000000" pitchFamily="2" charset="2"/>
              <a:buChar char="ü"/>
            </a:pPr>
            <a:r>
              <a:rPr lang="en-US" sz="2000" dirty="0"/>
              <a:t>Not single family</a:t>
            </a:r>
          </a:p>
          <a:p>
            <a:pPr lvl="1">
              <a:buFont typeface="Wingdings" panose="05000000000000000000" pitchFamily="2" charset="2"/>
              <a:buChar char="ü"/>
            </a:pPr>
            <a:r>
              <a:rPr lang="en-US" sz="2000" dirty="0"/>
              <a:t>Potential to yield a more affordable price that what is currently available</a:t>
            </a:r>
          </a:p>
          <a:p>
            <a:r>
              <a:rPr lang="en-US" sz="2400" dirty="0"/>
              <a:t>Meets the demand for rentals</a:t>
            </a:r>
          </a:p>
          <a:p>
            <a:r>
              <a:rPr lang="en-US" sz="2400" dirty="0"/>
              <a:t>Transit system already exists in these areas</a:t>
            </a:r>
          </a:p>
          <a:p>
            <a:r>
              <a:rPr lang="en-US" sz="2400" dirty="0"/>
              <a:t>Full arrangement of existing infrastructure already in place</a:t>
            </a:r>
          </a:p>
          <a:p>
            <a:endParaRPr lang="en-US" sz="2400" dirty="0"/>
          </a:p>
          <a:p>
            <a:endParaRPr lang="en-US" dirty="0"/>
          </a:p>
          <a:p>
            <a:endParaRPr lang="en-US" dirty="0"/>
          </a:p>
        </p:txBody>
      </p:sp>
      <p:sp>
        <p:nvSpPr>
          <p:cNvPr id="4" name="Title 3">
            <a:extLst>
              <a:ext uri="{FF2B5EF4-FFF2-40B4-BE49-F238E27FC236}">
                <a16:creationId xmlns:a16="http://schemas.microsoft.com/office/drawing/2014/main" id="{1851CD2E-C67A-45CE-A2A0-9BECBF001B44}"/>
              </a:ext>
            </a:extLst>
          </p:cNvPr>
          <p:cNvSpPr>
            <a:spLocks noGrp="1"/>
          </p:cNvSpPr>
          <p:nvPr>
            <p:ph type="title"/>
          </p:nvPr>
        </p:nvSpPr>
        <p:spPr/>
        <p:txBody>
          <a:bodyPr/>
          <a:lstStyle/>
          <a:p>
            <a:r>
              <a:rPr lang="en-US" dirty="0"/>
              <a:t>Advantages of Mixed-Use Projects</a:t>
            </a:r>
          </a:p>
        </p:txBody>
      </p:sp>
      <p:pic>
        <p:nvPicPr>
          <p:cNvPr id="6" name="Picture 5">
            <a:extLst>
              <a:ext uri="{FF2B5EF4-FFF2-40B4-BE49-F238E27FC236}">
                <a16:creationId xmlns:a16="http://schemas.microsoft.com/office/drawing/2014/main" id="{3B51F7D4-F50B-46EF-9D01-504AD8D59296}"/>
              </a:ext>
            </a:extLst>
          </p:cNvPr>
          <p:cNvPicPr>
            <a:picLocks noChangeAspect="1"/>
          </p:cNvPicPr>
          <p:nvPr/>
        </p:nvPicPr>
        <p:blipFill>
          <a:blip r:embed="rId2"/>
          <a:stretch>
            <a:fillRect/>
          </a:stretch>
        </p:blipFill>
        <p:spPr>
          <a:xfrm>
            <a:off x="4405063" y="4033120"/>
            <a:ext cx="3937726" cy="2205447"/>
          </a:xfrm>
          <a:prstGeom prst="rect">
            <a:avLst/>
          </a:prstGeom>
        </p:spPr>
      </p:pic>
      <p:pic>
        <p:nvPicPr>
          <p:cNvPr id="8" name="Content Placeholder 7">
            <a:extLst>
              <a:ext uri="{FF2B5EF4-FFF2-40B4-BE49-F238E27FC236}">
                <a16:creationId xmlns:a16="http://schemas.microsoft.com/office/drawing/2014/main" id="{2A26CE04-27B3-7A60-76D2-BBC2A7D166C8}"/>
              </a:ext>
            </a:extLst>
          </p:cNvPr>
          <p:cNvPicPr>
            <a:picLocks noGrp="1" noChangeAspect="1"/>
          </p:cNvPicPr>
          <p:nvPr>
            <p:ph sz="half" idx="2"/>
          </p:nvPr>
        </p:nvPicPr>
        <p:blipFill>
          <a:blip r:embed="rId3"/>
          <a:stretch>
            <a:fillRect/>
          </a:stretch>
        </p:blipFill>
        <p:spPr>
          <a:xfrm>
            <a:off x="4405063" y="1502230"/>
            <a:ext cx="3943350" cy="2630214"/>
          </a:xfrm>
          <a:prstGeom prst="rect">
            <a:avLst/>
          </a:prstGeom>
        </p:spPr>
      </p:pic>
    </p:spTree>
    <p:extLst>
      <p:ext uri="{BB962C8B-B14F-4D97-AF65-F5344CB8AC3E}">
        <p14:creationId xmlns:p14="http://schemas.microsoft.com/office/powerpoint/2010/main" val="65617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DF8AA2-62B7-45F7-BD3A-7C1765F5C95E}"/>
              </a:ext>
            </a:extLst>
          </p:cNvPr>
          <p:cNvSpPr>
            <a:spLocks noGrp="1"/>
          </p:cNvSpPr>
          <p:nvPr>
            <p:ph sz="half" idx="1"/>
          </p:nvPr>
        </p:nvSpPr>
        <p:spPr>
          <a:xfrm>
            <a:off x="395288" y="1405978"/>
            <a:ext cx="3795712" cy="4351338"/>
          </a:xfrm>
        </p:spPr>
        <p:txBody>
          <a:bodyPr/>
          <a:lstStyle/>
          <a:p>
            <a:pPr marL="0" indent="0">
              <a:buNone/>
            </a:pPr>
            <a:r>
              <a:rPr lang="en-US" b="1" dirty="0"/>
              <a:t>Benefits</a:t>
            </a:r>
          </a:p>
          <a:p>
            <a:r>
              <a:rPr lang="en-US" sz="2400" dirty="0"/>
              <a:t>Efficient use of land</a:t>
            </a:r>
          </a:p>
          <a:p>
            <a:r>
              <a:rPr lang="en-US" sz="2400" dirty="0"/>
              <a:t>Can result in fewer, shorter trips/less VMT</a:t>
            </a:r>
          </a:p>
          <a:p>
            <a:r>
              <a:rPr lang="en-US" sz="2400" dirty="0"/>
              <a:t>Adding residential units to commercial areas helps support commercial uses</a:t>
            </a:r>
          </a:p>
          <a:p>
            <a:endParaRPr lang="en-US" sz="2400" dirty="0"/>
          </a:p>
          <a:p>
            <a:endParaRPr lang="en-US" sz="2400" dirty="0"/>
          </a:p>
        </p:txBody>
      </p:sp>
      <p:sp>
        <p:nvSpPr>
          <p:cNvPr id="3" name="Content Placeholder 2">
            <a:extLst>
              <a:ext uri="{FF2B5EF4-FFF2-40B4-BE49-F238E27FC236}">
                <a16:creationId xmlns:a16="http://schemas.microsoft.com/office/drawing/2014/main" id="{B7672C6A-188C-47D6-9EA7-67BFF50EC81C}"/>
              </a:ext>
            </a:extLst>
          </p:cNvPr>
          <p:cNvSpPr>
            <a:spLocks noGrp="1"/>
          </p:cNvSpPr>
          <p:nvPr>
            <p:ph sz="half" idx="2"/>
          </p:nvPr>
        </p:nvSpPr>
        <p:spPr>
          <a:xfrm>
            <a:off x="4572000" y="1405977"/>
            <a:ext cx="4176712" cy="4995455"/>
          </a:xfrm>
        </p:spPr>
        <p:txBody>
          <a:bodyPr/>
          <a:lstStyle/>
          <a:p>
            <a:pPr marL="0" indent="0">
              <a:buNone/>
            </a:pPr>
            <a:r>
              <a:rPr lang="en-US" b="1" dirty="0"/>
              <a:t>Challenges</a:t>
            </a:r>
          </a:p>
          <a:p>
            <a:r>
              <a:rPr lang="en-US" sz="2400" dirty="0"/>
              <a:t>Difficult to balance residential/ commercial)</a:t>
            </a:r>
          </a:p>
          <a:p>
            <a:r>
              <a:rPr lang="en-US" sz="2400" dirty="0"/>
              <a:t>Challenging to find developers who specialize in mixed use</a:t>
            </a:r>
          </a:p>
          <a:p>
            <a:r>
              <a:rPr lang="en-US" sz="2400" dirty="0"/>
              <a:t>Requires code tailored to mixed-use development, not Euclidean zoning</a:t>
            </a:r>
          </a:p>
          <a:p>
            <a:endParaRPr lang="en-US" sz="2400" dirty="0"/>
          </a:p>
        </p:txBody>
      </p:sp>
      <p:sp>
        <p:nvSpPr>
          <p:cNvPr id="4" name="Title 3">
            <a:extLst>
              <a:ext uri="{FF2B5EF4-FFF2-40B4-BE49-F238E27FC236}">
                <a16:creationId xmlns:a16="http://schemas.microsoft.com/office/drawing/2014/main" id="{A284F949-AAC1-4032-BD56-D14843A75EA2}"/>
              </a:ext>
            </a:extLst>
          </p:cNvPr>
          <p:cNvSpPr>
            <a:spLocks noGrp="1"/>
          </p:cNvSpPr>
          <p:nvPr>
            <p:ph type="title"/>
          </p:nvPr>
        </p:nvSpPr>
        <p:spPr/>
        <p:txBody>
          <a:bodyPr/>
          <a:lstStyle/>
          <a:p>
            <a:r>
              <a:rPr lang="en-US" dirty="0"/>
              <a:t>Benefits and Challenges of Mixed Use</a:t>
            </a:r>
          </a:p>
        </p:txBody>
      </p:sp>
      <p:pic>
        <p:nvPicPr>
          <p:cNvPr id="5" name="Picture 4">
            <a:extLst>
              <a:ext uri="{FF2B5EF4-FFF2-40B4-BE49-F238E27FC236}">
                <a16:creationId xmlns:a16="http://schemas.microsoft.com/office/drawing/2014/main" id="{60255C74-30C4-42E1-BAA8-5376955D33A3}"/>
              </a:ext>
            </a:extLst>
          </p:cNvPr>
          <p:cNvPicPr>
            <a:picLocks noChangeAspect="1"/>
          </p:cNvPicPr>
          <p:nvPr/>
        </p:nvPicPr>
        <p:blipFill>
          <a:blip r:embed="rId2"/>
          <a:stretch>
            <a:fillRect/>
          </a:stretch>
        </p:blipFill>
        <p:spPr>
          <a:xfrm>
            <a:off x="628650" y="4532432"/>
            <a:ext cx="3752850" cy="1751116"/>
          </a:xfrm>
          <a:prstGeom prst="rect">
            <a:avLst/>
          </a:prstGeom>
        </p:spPr>
      </p:pic>
      <p:pic>
        <p:nvPicPr>
          <p:cNvPr id="7" name="Picture 6" descr="A picture containing text, building, outdoor, sky&#10;&#10;Description automatically generated">
            <a:extLst>
              <a:ext uri="{FF2B5EF4-FFF2-40B4-BE49-F238E27FC236}">
                <a16:creationId xmlns:a16="http://schemas.microsoft.com/office/drawing/2014/main" id="{5F0560AE-81E9-4895-BA42-9541E159FA7A}"/>
              </a:ext>
            </a:extLst>
          </p:cNvPr>
          <p:cNvPicPr>
            <a:picLocks noChangeAspect="1"/>
          </p:cNvPicPr>
          <p:nvPr/>
        </p:nvPicPr>
        <p:blipFill rotWithShape="1">
          <a:blip r:embed="rId3">
            <a:extLst>
              <a:ext uri="{28A0092B-C50C-407E-A947-70E740481C1C}">
                <a14:useLocalDpi xmlns:a14="http://schemas.microsoft.com/office/drawing/2010/main" val="0"/>
              </a:ext>
            </a:extLst>
          </a:blip>
          <a:srcRect t="8801" b="16361"/>
          <a:stretch/>
        </p:blipFill>
        <p:spPr>
          <a:xfrm>
            <a:off x="4914900" y="4532432"/>
            <a:ext cx="3143250" cy="1764226"/>
          </a:xfrm>
          <a:prstGeom prst="rect">
            <a:avLst/>
          </a:prstGeom>
        </p:spPr>
      </p:pic>
    </p:spTree>
    <p:extLst>
      <p:ext uri="{BB962C8B-B14F-4D97-AF65-F5344CB8AC3E}">
        <p14:creationId xmlns:p14="http://schemas.microsoft.com/office/powerpoint/2010/main" val="710576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6B99-C9EB-400D-B00C-B5D8F33944EF}"/>
              </a:ext>
            </a:extLst>
          </p:cNvPr>
          <p:cNvSpPr>
            <a:spLocks noGrp="1"/>
          </p:cNvSpPr>
          <p:nvPr>
            <p:ph type="title"/>
          </p:nvPr>
        </p:nvSpPr>
        <p:spPr>
          <a:xfrm>
            <a:off x="0" y="1"/>
            <a:ext cx="9144000" cy="1502230"/>
          </a:xfrm>
        </p:spPr>
        <p:txBody>
          <a:bodyPr/>
          <a:lstStyle/>
          <a:p>
            <a:r>
              <a:rPr lang="en-US" dirty="0"/>
              <a:t>Community Benefits of Adaptive Reuse</a:t>
            </a:r>
          </a:p>
        </p:txBody>
      </p:sp>
      <p:sp>
        <p:nvSpPr>
          <p:cNvPr id="3" name="Content Placeholder 2">
            <a:extLst>
              <a:ext uri="{FF2B5EF4-FFF2-40B4-BE49-F238E27FC236}">
                <a16:creationId xmlns:a16="http://schemas.microsoft.com/office/drawing/2014/main" id="{81FB11D1-C7A1-464C-8330-95CB30DEB7B0}"/>
              </a:ext>
            </a:extLst>
          </p:cNvPr>
          <p:cNvSpPr>
            <a:spLocks noGrp="1"/>
          </p:cNvSpPr>
          <p:nvPr>
            <p:ph idx="1"/>
          </p:nvPr>
        </p:nvSpPr>
        <p:spPr>
          <a:xfrm>
            <a:off x="326571" y="1502230"/>
            <a:ext cx="4611189" cy="4792692"/>
          </a:xfrm>
        </p:spPr>
        <p:txBody>
          <a:bodyPr/>
          <a:lstStyle/>
          <a:p>
            <a:r>
              <a:rPr lang="en-US" dirty="0"/>
              <a:t>Helps reduce the supply of unnecessary commercial and office space</a:t>
            </a:r>
          </a:p>
          <a:p>
            <a:r>
              <a:rPr lang="en-US" dirty="0"/>
              <a:t>By removing unnecessary supply, we make remaining businesses stronger</a:t>
            </a:r>
          </a:p>
          <a:p>
            <a:r>
              <a:rPr lang="en-US" dirty="0"/>
              <a:t>Adds housing choices to local area</a:t>
            </a:r>
          </a:p>
          <a:p>
            <a:r>
              <a:rPr lang="en-US" dirty="0"/>
              <a:t>Generally well located</a:t>
            </a:r>
          </a:p>
          <a:p>
            <a:r>
              <a:rPr lang="en-US" dirty="0"/>
              <a:t>Can convert a single-use project into a mixed-use project</a:t>
            </a:r>
          </a:p>
        </p:txBody>
      </p:sp>
      <p:pic>
        <p:nvPicPr>
          <p:cNvPr id="4" name="Picture 3">
            <a:extLst>
              <a:ext uri="{FF2B5EF4-FFF2-40B4-BE49-F238E27FC236}">
                <a16:creationId xmlns:a16="http://schemas.microsoft.com/office/drawing/2014/main" id="{9E8B51B1-318A-4685-9882-15307CE3FF64}"/>
              </a:ext>
            </a:extLst>
          </p:cNvPr>
          <p:cNvPicPr>
            <a:picLocks noChangeAspect="1"/>
          </p:cNvPicPr>
          <p:nvPr/>
        </p:nvPicPr>
        <p:blipFill>
          <a:blip r:embed="rId2"/>
          <a:stretch>
            <a:fillRect/>
          </a:stretch>
        </p:blipFill>
        <p:spPr>
          <a:xfrm>
            <a:off x="4937760" y="1756460"/>
            <a:ext cx="4762500" cy="3171825"/>
          </a:xfrm>
          <a:prstGeom prst="rect">
            <a:avLst/>
          </a:prstGeom>
        </p:spPr>
      </p:pic>
    </p:spTree>
    <p:extLst>
      <p:ext uri="{BB962C8B-B14F-4D97-AF65-F5344CB8AC3E}">
        <p14:creationId xmlns:p14="http://schemas.microsoft.com/office/powerpoint/2010/main" val="3178195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74863</TotalTime>
  <Words>2943</Words>
  <Application>Microsoft Office PowerPoint</Application>
  <PresentationFormat>On-screen Show (4:3)</PresentationFormat>
  <Paragraphs>450</Paragraphs>
  <Slides>55</Slides>
  <Notes>23</Notes>
  <HiddenSlides>7</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Segoe UI</vt:lpstr>
      <vt:lpstr>Wingdings</vt:lpstr>
      <vt:lpstr>Office Theme</vt:lpstr>
      <vt:lpstr>PowerPoint Presentation</vt:lpstr>
      <vt:lpstr>Introduction</vt:lpstr>
      <vt:lpstr>Agenda </vt:lpstr>
      <vt:lpstr>Mixed-Use Definitions</vt:lpstr>
      <vt:lpstr>Transportation Definitions</vt:lpstr>
      <vt:lpstr>Advantages of Mixed-Use Projects</vt:lpstr>
      <vt:lpstr>Advantages of Mixed-Use Projects</vt:lpstr>
      <vt:lpstr>Benefits and Challenges of Mixed Use</vt:lpstr>
      <vt:lpstr>Community Benefits of Adaptive Reuse</vt:lpstr>
      <vt:lpstr>Benefits &amp; Challenges of Adaptive Reuse</vt:lpstr>
      <vt:lpstr> Land Use &amp; Planning Overview </vt:lpstr>
      <vt:lpstr>Benefits of Good Land Use Planning</vt:lpstr>
      <vt:lpstr>Balancing Land Uses</vt:lpstr>
      <vt:lpstr>Land Use Metrics</vt:lpstr>
      <vt:lpstr>TOD Definitions for Suburbia</vt:lpstr>
      <vt:lpstr>TOD Design Standards</vt:lpstr>
      <vt:lpstr>Regulatory Flexibility Suggestions</vt:lpstr>
      <vt:lpstr>What Can Be Done To Improve Policies?</vt:lpstr>
      <vt:lpstr>What is Revenue Hiding in Plain Sight?</vt:lpstr>
      <vt:lpstr>How to Analyze Redevelopment Areas</vt:lpstr>
      <vt:lpstr>Typical Steps Of Adaptive Reuse</vt:lpstr>
      <vt:lpstr>Why Might Landlords Resist This Idea?</vt:lpstr>
      <vt:lpstr>How to Engage the Landlords</vt:lpstr>
      <vt:lpstr>How to Engage the Landlords</vt:lpstr>
      <vt:lpstr>Possible Objections</vt:lpstr>
      <vt:lpstr>Overcoming Objections </vt:lpstr>
      <vt:lpstr>Overcoming Objections </vt:lpstr>
      <vt:lpstr>Overcoming Objections </vt:lpstr>
      <vt:lpstr>Selling Adaptive Reuse to Your Board</vt:lpstr>
      <vt:lpstr>PowerPoint Presentation</vt:lpstr>
      <vt:lpstr>Where Does Politics Come In?/ The Politics of Redevelopment</vt:lpstr>
      <vt:lpstr>Effective Transportation/Transit Systems</vt:lpstr>
      <vt:lpstr>Adding Density to Your Transit System</vt:lpstr>
      <vt:lpstr>CRA Example: Bayshore</vt:lpstr>
      <vt:lpstr>Bayshore Analysis</vt:lpstr>
      <vt:lpstr>Bayshore Review</vt:lpstr>
      <vt:lpstr>Bayshore Summary</vt:lpstr>
      <vt:lpstr>Mall Adaptive Reuse Example</vt:lpstr>
      <vt:lpstr>Mall Adaptive Reuse</vt:lpstr>
      <vt:lpstr>Mall Adaptive Reuse Analysis</vt:lpstr>
      <vt:lpstr>Mall Adaptive Reuse Summary</vt:lpstr>
      <vt:lpstr>Sweetbay Redevelopment Example</vt:lpstr>
      <vt:lpstr>Sweetbay Redevelopment Analysis</vt:lpstr>
      <vt:lpstr>Sweetbay Redevelopment Review</vt:lpstr>
      <vt:lpstr>Sweetbay Redevelopment Summary</vt:lpstr>
      <vt:lpstr>Courthouse Shadows Example</vt:lpstr>
      <vt:lpstr>Courthouse Shadows Analysis</vt:lpstr>
      <vt:lpstr>Courthouse Shadows Summary</vt:lpstr>
      <vt:lpstr>Summary</vt:lpstr>
      <vt:lpstr>Questions?</vt:lpstr>
      <vt:lpstr>Residential and Commercial Balance</vt:lpstr>
      <vt:lpstr>Zoning and Planning Considerations </vt:lpstr>
      <vt:lpstr>Mall Redevelopment Analysis</vt:lpstr>
      <vt:lpstr>Mall Example Review</vt:lpstr>
      <vt:lpstr>How to Engage the Landlords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becky mendez</cp:lastModifiedBy>
  <cp:revision>780</cp:revision>
  <cp:lastPrinted>2022-05-25T16:24:22Z</cp:lastPrinted>
  <dcterms:created xsi:type="dcterms:W3CDTF">2017-06-16T16:37:39Z</dcterms:created>
  <dcterms:modified xsi:type="dcterms:W3CDTF">2022-06-02T11:53:33Z</dcterms:modified>
</cp:coreProperties>
</file>