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.xml" ContentType="application/inkml+xml"/>
  <Override PartName="/ppt/notesSlides/notesSlide19.xml" ContentType="application/vnd.openxmlformats-officedocument.presentationml.notesSlide+xml"/>
  <Override PartName="/ppt/ink/ink2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8" r:id="rId3"/>
    <p:sldId id="373" r:id="rId4"/>
    <p:sldId id="372" r:id="rId5"/>
    <p:sldId id="464" r:id="rId6"/>
    <p:sldId id="471" r:id="rId7"/>
    <p:sldId id="442" r:id="rId8"/>
    <p:sldId id="443" r:id="rId9"/>
    <p:sldId id="444" r:id="rId10"/>
    <p:sldId id="355" r:id="rId11"/>
    <p:sldId id="351" r:id="rId12"/>
    <p:sldId id="336" r:id="rId13"/>
    <p:sldId id="439" r:id="rId14"/>
    <p:sldId id="425" r:id="rId15"/>
    <p:sldId id="426" r:id="rId16"/>
    <p:sldId id="427" r:id="rId17"/>
    <p:sldId id="428" r:id="rId18"/>
    <p:sldId id="445" r:id="rId19"/>
    <p:sldId id="482" r:id="rId20"/>
    <p:sldId id="469" r:id="rId21"/>
    <p:sldId id="462" r:id="rId22"/>
    <p:sldId id="467" r:id="rId23"/>
    <p:sldId id="474" r:id="rId24"/>
    <p:sldId id="466" r:id="rId25"/>
    <p:sldId id="476" r:id="rId26"/>
    <p:sldId id="470" r:id="rId27"/>
    <p:sldId id="477" r:id="rId28"/>
    <p:sldId id="478" r:id="rId29"/>
    <p:sldId id="449" r:id="rId30"/>
    <p:sldId id="463" r:id="rId31"/>
    <p:sldId id="473" r:id="rId32"/>
    <p:sldId id="481" r:id="rId33"/>
    <p:sldId id="475" r:id="rId34"/>
    <p:sldId id="480" r:id="rId35"/>
    <p:sldId id="453" r:id="rId36"/>
    <p:sldId id="454" r:id="rId37"/>
    <p:sldId id="456" r:id="rId38"/>
    <p:sldId id="457" r:id="rId39"/>
    <p:sldId id="458" r:id="rId40"/>
    <p:sldId id="459" r:id="rId41"/>
    <p:sldId id="460" r:id="rId42"/>
    <p:sldId id="455" r:id="rId43"/>
    <p:sldId id="461" r:id="rId44"/>
    <p:sldId id="440" r:id="rId4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D3C413-837C-46A9-85AD-68F8DCADCBAC}">
          <p14:sldIdLst>
            <p14:sldId id="256"/>
            <p14:sldId id="258"/>
            <p14:sldId id="373"/>
            <p14:sldId id="372"/>
            <p14:sldId id="464"/>
            <p14:sldId id="471"/>
            <p14:sldId id="442"/>
            <p14:sldId id="443"/>
            <p14:sldId id="444"/>
            <p14:sldId id="355"/>
            <p14:sldId id="351"/>
            <p14:sldId id="336"/>
            <p14:sldId id="439"/>
            <p14:sldId id="425"/>
            <p14:sldId id="426"/>
            <p14:sldId id="427"/>
            <p14:sldId id="428"/>
            <p14:sldId id="445"/>
            <p14:sldId id="482"/>
            <p14:sldId id="469"/>
            <p14:sldId id="462"/>
            <p14:sldId id="467"/>
            <p14:sldId id="474"/>
            <p14:sldId id="466"/>
            <p14:sldId id="476"/>
            <p14:sldId id="470"/>
            <p14:sldId id="477"/>
            <p14:sldId id="478"/>
            <p14:sldId id="449"/>
            <p14:sldId id="463"/>
            <p14:sldId id="473"/>
            <p14:sldId id="481"/>
            <p14:sldId id="475"/>
            <p14:sldId id="480"/>
            <p14:sldId id="453"/>
            <p14:sldId id="454"/>
            <p14:sldId id="456"/>
            <p14:sldId id="457"/>
            <p14:sldId id="458"/>
            <p14:sldId id="459"/>
            <p14:sldId id="460"/>
            <p14:sldId id="455"/>
            <p14:sldId id="461"/>
            <p14:sldId id="4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0D00"/>
    <a:srgbClr val="CD5275"/>
    <a:srgbClr val="404040"/>
    <a:srgbClr val="B55262"/>
    <a:srgbClr val="87493D"/>
    <a:srgbClr val="0000FF"/>
    <a:srgbClr val="E9E9E9"/>
    <a:srgbClr val="DDD0C1"/>
    <a:srgbClr val="D6E7CF"/>
    <a:srgbClr val="C8D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93" autoAdjust="0"/>
    <p:restoredTop sz="81529" autoAdjust="0"/>
  </p:normalViewPr>
  <p:slideViewPr>
    <p:cSldViewPr snapToGrid="0">
      <p:cViewPr varScale="1">
        <p:scale>
          <a:sx n="86" d="100"/>
          <a:sy n="86" d="100"/>
        </p:scale>
        <p:origin x="571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252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67" tIns="46583" rIns="93167" bIns="4658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1"/>
            <a:ext cx="3037840" cy="464820"/>
          </a:xfrm>
          <a:prstGeom prst="rect">
            <a:avLst/>
          </a:prstGeom>
        </p:spPr>
        <p:txBody>
          <a:bodyPr vert="horz" lIns="93167" tIns="46583" rIns="93167" bIns="46583" rtlCol="0"/>
          <a:lstStyle>
            <a:lvl1pPr algn="r">
              <a:defRPr sz="1200"/>
            </a:lvl1pPr>
          </a:lstStyle>
          <a:p>
            <a:fld id="{9B68D9E5-48F1-4F03-A8E1-75C5BED71CF5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7" tIns="46583" rIns="93167" bIns="4658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67" tIns="46583" rIns="93167" bIns="46583" rtlCol="0" anchor="b"/>
          <a:lstStyle>
            <a:lvl1pPr algn="r">
              <a:defRPr sz="1200"/>
            </a:lvl1pPr>
          </a:lstStyle>
          <a:p>
            <a:fld id="{9211C796-5D0B-4995-9E54-285E559486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153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5T18:47:02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25T18:47:02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67" tIns="46583" rIns="93167" bIns="4658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1"/>
            <a:ext cx="3037840" cy="464820"/>
          </a:xfrm>
          <a:prstGeom prst="rect">
            <a:avLst/>
          </a:prstGeom>
        </p:spPr>
        <p:txBody>
          <a:bodyPr vert="horz" lIns="93167" tIns="46583" rIns="93167" bIns="46583" rtlCol="0"/>
          <a:lstStyle>
            <a:lvl1pPr algn="r">
              <a:defRPr sz="1200"/>
            </a:lvl1pPr>
          </a:lstStyle>
          <a:p>
            <a:fld id="{BDF0E0BB-10DC-4884-BDC8-96DDFC7004B9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3" rIns="93167" bIns="4658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67" tIns="46583" rIns="93167" bIns="4658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7" tIns="46583" rIns="93167" bIns="4658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67" tIns="46583" rIns="93167" bIns="46583" rtlCol="0" anchor="b"/>
          <a:lstStyle>
            <a:lvl1pPr algn="r">
              <a:defRPr sz="1200"/>
            </a:lvl1pPr>
          </a:lstStyle>
          <a:p>
            <a:fld id="{DC6A0E65-CA57-48D1-B1E3-21370DB895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414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A0E65-CA57-48D1-B1E3-21370DB8958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544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A0E65-CA57-48D1-B1E3-21370DB8958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315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A0E65-CA57-48D1-B1E3-21370DB8958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90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A0E65-CA57-48D1-B1E3-21370DB8958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27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A0E65-CA57-48D1-B1E3-21370DB8958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713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A0E65-CA57-48D1-B1E3-21370DB8958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169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A0E65-CA57-48D1-B1E3-21370DB8958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322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A0E65-CA57-48D1-B1E3-21370DB8958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347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A0E65-CA57-48D1-B1E3-21370DB89582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817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A0E65-CA57-48D1-B1E3-21370DB89582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300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A0E65-CA57-48D1-B1E3-21370DB89582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850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A0E65-CA57-48D1-B1E3-21370DB8958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100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A0E65-CA57-48D1-B1E3-21370DB89582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3622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A0E65-CA57-48D1-B1E3-21370DB89582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8656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A0E65-CA57-48D1-B1E3-21370DB89582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7364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A0E65-CA57-48D1-B1E3-21370DB89582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653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A0E65-CA57-48D1-B1E3-21370DB8958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495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A0E65-CA57-48D1-B1E3-21370DB8958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780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A0E65-CA57-48D1-B1E3-21370DB8958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830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A0E65-CA57-48D1-B1E3-21370DB8958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291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0174" indent="-110174" defTabSz="88139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Wireless Facilities (4-143)</a:t>
            </a:r>
          </a:p>
          <a:p>
            <a:pPr marL="110174" indent="-110174" defTabSz="88139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Updated to reflect the changes to State law in 2017 that allow for small wireless facilities in the public right-of-way</a:t>
            </a:r>
          </a:p>
          <a:p>
            <a:pPr marL="110174" indent="-110174" defTabSz="88139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Applicable to Village-controlled right-of-way (County and Utilities control their own)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A0E65-CA57-48D1-B1E3-21370DB8958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350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A0E65-CA57-48D1-B1E3-21370DB8958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08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A0E65-CA57-48D1-B1E3-21370DB8958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722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C30E5D-7EF1-4928-A451-ABA99FE7919C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CF8598-F243-44FC-B3AE-3EE724C01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849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C30E5D-7EF1-4928-A451-ABA99FE7919C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CF8598-F243-44FC-B3AE-3EE724C01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058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C30E5D-7EF1-4928-A451-ABA99FE7919C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CF8598-F243-44FC-B3AE-3EE724C01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21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C30E5D-7EF1-4928-A451-ABA99FE7919C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CF8598-F243-44FC-B3AE-3EE724C01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075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9B44086A-BB02-42C5-90C5-351F30226FFF}"/>
              </a:ext>
            </a:extLst>
          </p:cNvPr>
          <p:cNvSpPr/>
          <p:nvPr userDrawn="1"/>
        </p:nvSpPr>
        <p:spPr>
          <a:xfrm>
            <a:off x="-228600" y="228600"/>
            <a:ext cx="8686800" cy="762000"/>
          </a:xfrm>
          <a:prstGeom prst="roundRect">
            <a:avLst>
              <a:gd name="adj" fmla="val 9677"/>
            </a:avLst>
          </a:prstGeom>
          <a:gradFill>
            <a:gsLst>
              <a:gs pos="13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715962"/>
          </a:xfrm>
        </p:spPr>
        <p:txBody>
          <a:bodyPr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Myriad Web Pro Condensed" panose="020B0506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yriad Web Pro Condensed" panose="020B0506030403020204" pitchFamily="34" charset="0"/>
              </a:defRPr>
            </a:lvl1pPr>
            <a:lvl2pPr>
              <a:defRPr>
                <a:latin typeface="Myriad Web Pro Condensed" panose="020B0506030403020204" pitchFamily="34" charset="0"/>
              </a:defRPr>
            </a:lvl2pPr>
            <a:lvl3pPr>
              <a:defRPr>
                <a:latin typeface="Myriad Web Pro Condensed" panose="020B0506030403020204" pitchFamily="34" charset="0"/>
              </a:defRPr>
            </a:lvl3pPr>
            <a:lvl4pPr>
              <a:defRPr>
                <a:latin typeface="Myriad Web Pro Condensed" panose="020B0506030403020204" pitchFamily="34" charset="0"/>
              </a:defRPr>
            </a:lvl4pPr>
            <a:lvl5pPr>
              <a:defRPr>
                <a:latin typeface="Myriad Web Pro Condensed" panose="020B0506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C30E5D-7EF1-4928-A451-ABA99FE7919C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CF8598-F243-44FC-B3AE-3EE724C01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930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9B44086A-BB02-42C5-90C5-351F30226FFF}"/>
              </a:ext>
            </a:extLst>
          </p:cNvPr>
          <p:cNvSpPr/>
          <p:nvPr userDrawn="1"/>
        </p:nvSpPr>
        <p:spPr>
          <a:xfrm>
            <a:off x="-228600" y="2527540"/>
            <a:ext cx="8686800" cy="1766977"/>
          </a:xfrm>
          <a:prstGeom prst="roundRect">
            <a:avLst>
              <a:gd name="adj" fmla="val 9677"/>
            </a:avLst>
          </a:prstGeom>
          <a:gradFill>
            <a:gsLst>
              <a:gs pos="13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53047"/>
            <a:ext cx="8001000" cy="715962"/>
          </a:xfrm>
        </p:spPr>
        <p:txBody>
          <a:bodyPr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3338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C30E5D-7EF1-4928-A451-ABA99FE7919C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CF8598-F243-44FC-B3AE-3EE724C01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220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C30E5D-7EF1-4928-A451-ABA99FE7919C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CF8598-F243-44FC-B3AE-3EE724C01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328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C30E5D-7EF1-4928-A451-ABA99FE7919C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CF8598-F243-44FC-B3AE-3EE724C01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493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C30E5D-7EF1-4928-A451-ABA99FE7919C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CF8598-F243-44FC-B3AE-3EE724C01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019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C30E5D-7EF1-4928-A451-ABA99FE7919C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CF8598-F243-44FC-B3AE-3EE724C01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112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C30E5D-7EF1-4928-A451-ABA99FE7919C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CF8598-F243-44FC-B3AE-3EE724C01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699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mall boat in a body of water&#10;&#10;Description generated with high confidence">
            <a:extLst>
              <a:ext uri="{FF2B5EF4-FFF2-40B4-BE49-F238E27FC236}">
                <a16:creationId xmlns:a16="http://schemas.microsoft.com/office/drawing/2014/main" id="{F9BDA8B5-3B99-41A2-B00B-3BD23E2511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53" b="34035"/>
          <a:stretch/>
        </p:blipFill>
        <p:spPr>
          <a:xfrm>
            <a:off x="0" y="6019801"/>
            <a:ext cx="91440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4B3ED5-CE32-4B7D-9B24-4E416E857C0A}"/>
              </a:ext>
            </a:extLst>
          </p:cNvPr>
          <p:cNvSpPr/>
          <p:nvPr userDrawn="1"/>
        </p:nvSpPr>
        <p:spPr>
          <a:xfrm>
            <a:off x="0" y="5943600"/>
            <a:ext cx="9144000" cy="121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3" descr="\\densrv2011\marketing\Clarion Logo\2016_Logo\Clarion Logo_2016 wo background_2.png">
            <a:extLst>
              <a:ext uri="{FF2B5EF4-FFF2-40B4-BE49-F238E27FC236}">
                <a16:creationId xmlns:a16="http://schemas.microsoft.com/office/drawing/2014/main" id="{9EE60DE0-D35A-43D6-BB67-659C553AA7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095" y="6356670"/>
            <a:ext cx="1090774" cy="33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CA-SERVER\NetworkShare\Projects\Codes\Estero FL\Task 1 Project Initiation\Public Meeting\JEI Logo - White Border.jp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869" y="6421143"/>
            <a:ext cx="743709" cy="26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FB9F2BC-9C1A-4775-A14D-9358BFE75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3172"/>
          <a:stretch/>
        </p:blipFill>
        <p:spPr>
          <a:xfrm>
            <a:off x="-157922" y="6095396"/>
            <a:ext cx="1586947" cy="732136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329BBE14-DCD9-4C8E-8094-351A192C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45"/>
          <a:stretch/>
        </p:blipFill>
        <p:spPr>
          <a:xfrm>
            <a:off x="1101034" y="6223951"/>
            <a:ext cx="1586947" cy="5289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0FA1DA-3CBD-485D-A1B7-025FBFE878A7}"/>
              </a:ext>
            </a:extLst>
          </p:cNvPr>
          <p:cNvSpPr txBox="1"/>
          <p:nvPr userDrawn="1"/>
        </p:nvSpPr>
        <p:spPr>
          <a:xfrm>
            <a:off x="8042966" y="6337694"/>
            <a:ext cx="876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2">
                    <a:lumMod val="75000"/>
                  </a:schemeClr>
                </a:solidFill>
              </a:rPr>
              <a:t>NANCY E. STROUD, PA</a:t>
            </a:r>
          </a:p>
        </p:txBody>
      </p:sp>
    </p:spTree>
    <p:extLst>
      <p:ext uri="{BB962C8B-B14F-4D97-AF65-F5344CB8AC3E}">
        <p14:creationId xmlns:p14="http://schemas.microsoft.com/office/powerpoint/2010/main" val="170791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skyrim.gamepedia.com/Torch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hyperlink" Target="https://skyrim.gamepedia.com/Torch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kyrim.gamepedia.com/Torch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eart_symbol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gibbs@estero-fl.gov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brary.municode.com/fl/estero/codes/land_development_code" TargetMode="External"/><Relationship Id="rId5" Type="http://schemas.openxmlformats.org/officeDocument/2006/relationships/hyperlink" Target="https://estero-fl.gov/land-development-code/" TargetMode="External"/><Relationship Id="rId4" Type="http://schemas.openxmlformats.org/officeDocument/2006/relationships/hyperlink" Target="mailto:ldejohn@johnsoneng.com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new-year-s-day-new-year-s-eve-gold-234806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light&#10;&#10;Description automatically generated">
            <a:extLst>
              <a:ext uri="{FF2B5EF4-FFF2-40B4-BE49-F238E27FC236}">
                <a16:creationId xmlns:a16="http://schemas.microsoft.com/office/drawing/2014/main" id="{C3C99BA5-E977-0F50-9D33-9D7502EAD1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2892" r="36232"/>
          <a:stretch/>
        </p:blipFill>
        <p:spPr>
          <a:xfrm>
            <a:off x="7469431" y="1473805"/>
            <a:ext cx="1588129" cy="50584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8554" y="5268332"/>
            <a:ext cx="2052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FPZA 2022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91023"/>
            <a:ext cx="9144000" cy="269254"/>
          </a:xfrm>
          <a:prstGeom prst="rect">
            <a:avLst/>
          </a:prstGeom>
          <a:solidFill>
            <a:srgbClr val="B55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F6AE80-1E03-7888-4CF8-B611FD498752}"/>
              </a:ext>
            </a:extLst>
          </p:cNvPr>
          <p:cNvSpPr txBox="1"/>
          <p:nvPr/>
        </p:nvSpPr>
        <p:spPr>
          <a:xfrm>
            <a:off x="458906" y="392676"/>
            <a:ext cx="86850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ongenial Black" panose="02000503040000020004" pitchFamily="2" charset="0"/>
              </a:rPr>
              <a:t>Survivor's Guide </a:t>
            </a:r>
          </a:p>
          <a:p>
            <a:r>
              <a:rPr lang="en-US" sz="5400" dirty="0">
                <a:solidFill>
                  <a:schemeClr val="bg1"/>
                </a:solidFill>
                <a:latin typeface="Congenial Black" panose="02000503040000020004" pitchFamily="2" charset="0"/>
              </a:rPr>
              <a:t>For Updating Your Code</a:t>
            </a:r>
          </a:p>
        </p:txBody>
      </p:sp>
      <p:pic>
        <p:nvPicPr>
          <p:cNvPr id="24" name="Picture 23" descr="A picture containing light&#10;&#10;Description automatically generated">
            <a:extLst>
              <a:ext uri="{FF2B5EF4-FFF2-40B4-BE49-F238E27FC236}">
                <a16:creationId xmlns:a16="http://schemas.microsoft.com/office/drawing/2014/main" id="{58EB74CD-139F-79B6-70A1-7B6A957D4C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2892" r="36232"/>
          <a:stretch/>
        </p:blipFill>
        <p:spPr>
          <a:xfrm>
            <a:off x="5856392" y="1480516"/>
            <a:ext cx="1588129" cy="5190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C7A7A0-374E-5B37-DD1C-74C285FB3A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59" r="3206" b="1314"/>
          <a:stretch/>
        </p:blipFill>
        <p:spPr>
          <a:xfrm>
            <a:off x="5881302" y="3260530"/>
            <a:ext cx="3126439" cy="3506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ADA02E5-06E4-431D-DAA9-47DB6812CBCA}"/>
              </a:ext>
            </a:extLst>
          </p:cNvPr>
          <p:cNvGrpSpPr/>
          <p:nvPr/>
        </p:nvGrpSpPr>
        <p:grpSpPr>
          <a:xfrm rot="20629417">
            <a:off x="2216503" y="2445552"/>
            <a:ext cx="3204484" cy="3581109"/>
            <a:chOff x="6205381" y="413848"/>
            <a:chExt cx="2481419" cy="278178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64F29D6-1B59-431D-F5F3-E2671F0B4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05381" y="413848"/>
              <a:ext cx="2481419" cy="27817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42F8D67-92FA-D1E9-9E2B-D8759621ACFA}"/>
                </a:ext>
              </a:extLst>
            </p:cNvPr>
            <p:cNvSpPr/>
            <p:nvPr/>
          </p:nvSpPr>
          <p:spPr>
            <a:xfrm>
              <a:off x="7217734" y="609600"/>
              <a:ext cx="1469066" cy="218303"/>
            </a:xfrm>
            <a:prstGeom prst="rect">
              <a:avLst/>
            </a:prstGeom>
            <a:solidFill>
              <a:srgbClr val="C7DA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8012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02EE0-A4E0-4346-A676-D7A7C5B3C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3969"/>
            <a:ext cx="8001000" cy="715962"/>
          </a:xfrm>
        </p:spPr>
        <p:txBody>
          <a:bodyPr/>
          <a:lstStyle/>
          <a:p>
            <a:r>
              <a:rPr lang="en-US" b="1" dirty="0">
                <a:latin typeface="+mj-lt"/>
              </a:rPr>
              <a:t>Chapter 3: Zoning Districts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7BF5A0-B9BD-4F03-A088-D04A366ED4A0}"/>
              </a:ext>
            </a:extLst>
          </p:cNvPr>
          <p:cNvSpPr txBox="1"/>
          <p:nvPr/>
        </p:nvSpPr>
        <p:spPr>
          <a:xfrm>
            <a:off x="167842" y="1107540"/>
            <a:ext cx="496418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Modernizes and simplifies the Zoning District structure and also implements the Comprehensive Plan policies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Reduced number of Zoning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istricts from 64 to 19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lang="en-US" sz="12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Added new Districts – Mixed Use Planned Development</a:t>
            </a:r>
            <a:b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12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Deleted Districts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8A252F-CBCD-48E5-8D30-AFE62DCD6C2A}"/>
              </a:ext>
            </a:extLst>
          </p:cNvPr>
          <p:cNvSpPr/>
          <p:nvPr/>
        </p:nvSpPr>
        <p:spPr>
          <a:xfrm>
            <a:off x="5041232" y="1035269"/>
            <a:ext cx="4029194" cy="3767959"/>
          </a:xfrm>
          <a:prstGeom prst="rect">
            <a:avLst/>
          </a:prstGeom>
          <a:solidFill>
            <a:srgbClr val="D6E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617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Chapter 3: 	Zoning Districts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617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Section 3-1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General Provisions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617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Section 3-2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Agricultural District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617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Section 3-3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Residential Districts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617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Section 3-4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Commercial Districts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617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Section 3-5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Special Purpose Districts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617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Section 3-6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Legacy Districts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617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Section 3-7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Planned Development Districts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617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Section 3-8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Overlay Districts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629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F9B67-50C6-4517-A5FF-A3984FD29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</a:rPr>
              <a:t>Official Zoning Map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C62F911-31D3-4F72-B123-18BB2F5D81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" t="8455" r="1814" b="9431"/>
          <a:stretch/>
        </p:blipFill>
        <p:spPr>
          <a:xfrm>
            <a:off x="75046" y="1403193"/>
            <a:ext cx="5723588" cy="4028450"/>
          </a:xfrm>
          <a:prstGeom prst="rect">
            <a:avLst/>
          </a:prstGeom>
        </p:spPr>
      </p:pic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911CEEA-D3D6-49E6-B2F5-289DDD157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172" y="59415"/>
            <a:ext cx="3503828" cy="615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61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F9B67-50C6-4517-A5FF-A3984FD29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64" y="274638"/>
            <a:ext cx="8240910" cy="715962"/>
          </a:xfrm>
        </p:spPr>
        <p:txBody>
          <a:bodyPr/>
          <a:lstStyle/>
          <a:p>
            <a:r>
              <a:rPr lang="en-US" sz="2600" b="1" dirty="0">
                <a:latin typeface="+mj-lt"/>
              </a:rPr>
              <a:t>Chapter 3: Zoning Districts Sec. 3-7 Planned Development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5672622-6F79-4159-8497-5AC5DDB8A4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84" r="15954"/>
          <a:stretch/>
        </p:blipFill>
        <p:spPr>
          <a:xfrm>
            <a:off x="193963" y="1162627"/>
            <a:ext cx="3583709" cy="144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CFF102-A875-4490-B6A9-F5227C13FA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89" r="1"/>
          <a:stretch/>
        </p:blipFill>
        <p:spPr>
          <a:xfrm>
            <a:off x="4515436" y="3055785"/>
            <a:ext cx="4292600" cy="261938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0E4419-4417-43CB-BB48-A7464DBA3C4F}"/>
              </a:ext>
            </a:extLst>
          </p:cNvPr>
          <p:cNvSpPr txBox="1">
            <a:spLocks/>
          </p:cNvSpPr>
          <p:nvPr/>
        </p:nvSpPr>
        <p:spPr>
          <a:xfrm>
            <a:off x="133345" y="2782454"/>
            <a:ext cx="4382091" cy="28264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Myriad Web Pro Condense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Myriad Web Pro Condense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Web Pro Condense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Myriad Web Pro Condense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Myriad Web Pro Condense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Carried forward from transitional LDC, with refinements to implement Comprehensive Plan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PD Districts must have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Master Concept Plan, a PD Phasing Plan (if phasing proposed) and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Pattern Book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Underground utilities for new development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799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6E8CD2-02B4-41A8-8E9A-C54BF4E06CEF}"/>
              </a:ext>
            </a:extLst>
          </p:cNvPr>
          <p:cNvSpPr/>
          <p:nvPr/>
        </p:nvSpPr>
        <p:spPr>
          <a:xfrm>
            <a:off x="86061" y="990600"/>
            <a:ext cx="4301024" cy="1117899"/>
          </a:xfrm>
          <a:prstGeom prst="rect">
            <a:avLst/>
          </a:prstGeom>
          <a:solidFill>
            <a:srgbClr val="C8D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A79767-98C5-44E6-9954-298D34E41F5C}"/>
              </a:ext>
            </a:extLst>
          </p:cNvPr>
          <p:cNvSpPr/>
          <p:nvPr/>
        </p:nvSpPr>
        <p:spPr>
          <a:xfrm>
            <a:off x="86061" y="2104595"/>
            <a:ext cx="4301024" cy="3855141"/>
          </a:xfrm>
          <a:prstGeom prst="rect">
            <a:avLst/>
          </a:prstGeom>
          <a:solidFill>
            <a:srgbClr val="D6E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A21218-06E9-4977-88FC-CCA9621D408F}"/>
              </a:ext>
            </a:extLst>
          </p:cNvPr>
          <p:cNvSpPr/>
          <p:nvPr/>
        </p:nvSpPr>
        <p:spPr>
          <a:xfrm>
            <a:off x="4487376" y="4012602"/>
            <a:ext cx="4301024" cy="1947134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336387-981A-42ED-B092-C21A1B2DF4B4}"/>
              </a:ext>
            </a:extLst>
          </p:cNvPr>
          <p:cNvSpPr/>
          <p:nvPr/>
        </p:nvSpPr>
        <p:spPr>
          <a:xfrm>
            <a:off x="4487376" y="990600"/>
            <a:ext cx="4301024" cy="3041565"/>
          </a:xfrm>
          <a:prstGeom prst="rect">
            <a:avLst/>
          </a:prstGeom>
          <a:solidFill>
            <a:srgbClr val="DDD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7F9B67-50C6-4517-A5FF-A3984FD29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274638"/>
            <a:ext cx="8585200" cy="715962"/>
          </a:xfrm>
        </p:spPr>
        <p:txBody>
          <a:bodyPr/>
          <a:lstStyle/>
          <a:p>
            <a:r>
              <a:rPr lang="en-US" b="1" dirty="0">
                <a:latin typeface="+mj-lt"/>
              </a:rPr>
              <a:t>Chapter 4:  Notable Changes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2D3CE9-C813-4009-8AB0-B9D53C0B2BF7}"/>
              </a:ext>
            </a:extLst>
          </p:cNvPr>
          <p:cNvSpPr txBox="1">
            <a:spLocks/>
          </p:cNvSpPr>
          <p:nvPr/>
        </p:nvSpPr>
        <p:spPr>
          <a:xfrm>
            <a:off x="203200" y="1018222"/>
            <a:ext cx="4248151" cy="451554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Myriad Web Pro Condense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Myriad Web Pro Condense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Web Pro Condense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Myriad Web Pro Condense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Myriad Web Pro Condense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Uses, If Rezoning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commercial, or  five acres or greater, developed as planned developments. (Exceptions for parks, schools, places of worship, religious facilities)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Principal Uses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 (4-107):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 allowed with Council Review on lands designated Transitional Mixed-Use  and Village Center in Plan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Brewpub or Micro-brewery, -winery, or –distillery (4-109): (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use) Limits on non-production (restaurant, tours, etc.) area and limits on adverse effects from production and distribution</a:t>
            </a:r>
          </a:p>
          <a:p>
            <a:pPr marL="114300" indent="-114300"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Medical Marijuana Dispensaries (4-124):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Listed and specifically prohibited as per existing ordinance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Golf Course Conversion (4-121):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in or adjacent to planned development must be by planned development; “Preserve Areas” in master plan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Wireless Facilities (4-143):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Updated to reflect the changes to State law in 2017</a:t>
            </a:r>
            <a:endParaRPr lang="en-US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8CE694-5BA6-4754-A0CC-E99ACBC28DA3}"/>
              </a:ext>
            </a:extLst>
          </p:cNvPr>
          <p:cNvSpPr txBox="1">
            <a:spLocks/>
          </p:cNvSpPr>
          <p:nvPr/>
        </p:nvSpPr>
        <p:spPr>
          <a:xfrm>
            <a:off x="4463667" y="990600"/>
            <a:ext cx="4248151" cy="451554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Myriad Web Pro Condense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Myriad Web Pro Condense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Web Pro Condense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Myriad Web Pro Condense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Myriad Web Pro Condense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Accessory Uses</a:t>
            </a:r>
          </a:p>
          <a:p>
            <a:pPr marL="109538" marR="0" lvl="0" indent="-109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Electric Vehicles Charging Stations (4-202.E):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Reserves EV charging-equipped spaces for EV vehicles and limits interference with circulation or landscaping</a:t>
            </a:r>
          </a:p>
          <a:p>
            <a:pPr marL="109538" marR="0" lvl="0" indent="-109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Outdoor Storage (4-202.L):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UCR, CC, and PDs– prohibits in front of the principal structure</a:t>
            </a:r>
          </a:p>
          <a:p>
            <a:pPr marL="109538" marR="0" lvl="0" indent="-109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Pickleball (4-202.M):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conventional districts only allowed by special exception with public hearing; limits adverse impacts to adjacent properties. (lighting, noise, etc.)</a:t>
            </a:r>
          </a:p>
          <a:p>
            <a:pPr marL="341313" marR="0" lvl="0" indent="-109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Director may require mitigation measures</a:t>
            </a:r>
            <a:endParaRPr lang="en-US" sz="15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Temporary Uses</a:t>
            </a:r>
          </a:p>
          <a:p>
            <a:pPr marL="109538" marR="0" lvl="0" indent="-109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Farmers Market (4-303.B):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Replaces Oct. through April restriction - markets may be open a max. of 60 days a year. (can be nonconsecutive)</a:t>
            </a:r>
          </a:p>
          <a:p>
            <a:pPr marL="341313" marR="0" lvl="1" indent="-109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Markets must have established rules and an authorized manager.</a:t>
            </a:r>
          </a:p>
          <a:p>
            <a:pPr marL="109538" marR="0" lvl="0" indent="-109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 Event(4-303.G): 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Automobile, mobile home, RV and Boat sales not allowed as a special event</a:t>
            </a:r>
          </a:p>
        </p:txBody>
      </p:sp>
    </p:spTree>
    <p:extLst>
      <p:ext uri="{BB962C8B-B14F-4D97-AF65-F5344CB8AC3E}">
        <p14:creationId xmlns:p14="http://schemas.microsoft.com/office/powerpoint/2010/main" val="3218293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F9B67-50C6-4517-A5FF-A3984FD2916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b="1" dirty="0"/>
              <a:t>Design Standards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5FD5FC-95E5-4CAE-B8EE-EFF3B202B88F}"/>
              </a:ext>
            </a:extLst>
          </p:cNvPr>
          <p:cNvSpPr txBox="1">
            <a:spLocks/>
          </p:cNvSpPr>
          <p:nvPr/>
        </p:nvSpPr>
        <p:spPr>
          <a:xfrm>
            <a:off x="203200" y="1072716"/>
            <a:ext cx="8035877" cy="50613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Myriad Web Pro Condense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Myriad Web Pro Condense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Web Pro Condense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Myriad Web Pro Condense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Myriad Web Pro Condense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latin typeface="Calibri"/>
                <a:ea typeface="Calibri" panose="020F0502020204030204" pitchFamily="34" charset="0"/>
                <a:cs typeface="Times New Roman"/>
              </a:rPr>
              <a:t>Standards include:</a:t>
            </a:r>
          </a:p>
          <a:p>
            <a:pPr marL="457200" lvl="1" indent="0">
              <a:buNone/>
            </a:pPr>
            <a:r>
              <a:rPr lang="en-US" sz="2400" b="1" dirty="0">
                <a:solidFill>
                  <a:schemeClr val="tx2"/>
                </a:solidFill>
                <a:latin typeface="Calibri"/>
                <a:ea typeface="Calibri" panose="020F0502020204030204" pitchFamily="34" charset="0"/>
                <a:cs typeface="Times New Roman"/>
              </a:rPr>
              <a:t>5-703. Architectural Styles and Characteristics (UPDATED)</a:t>
            </a:r>
          </a:p>
          <a:p>
            <a:pPr lvl="2"/>
            <a:r>
              <a:rPr lang="en-US" sz="2000" b="1" dirty="0">
                <a:solidFill>
                  <a:schemeClr val="tx2"/>
                </a:solidFill>
                <a:latin typeface="Calibri"/>
                <a:cs typeface="Times New Roman"/>
              </a:rPr>
              <a:t>Mediterranean Revival (5 substyles), Florida Vernacular (3 substyles), Alternative Styles (Prairie or Iconic)</a:t>
            </a:r>
          </a:p>
          <a:p>
            <a:pPr marL="457200" lvl="1" indent="0">
              <a:buNone/>
            </a:pPr>
            <a:r>
              <a:rPr lang="en-US" sz="2100" b="1" dirty="0">
                <a:latin typeface="Calibri"/>
                <a:cs typeface="Times New Roman"/>
              </a:rPr>
              <a:t>5-704. </a:t>
            </a:r>
            <a:r>
              <a:rPr lang="en-US" sz="2100" dirty="0">
                <a:latin typeface="Calibri"/>
                <a:cs typeface="Times New Roman"/>
              </a:rPr>
              <a:t>Historic Preservation </a:t>
            </a:r>
          </a:p>
          <a:p>
            <a:pPr marL="457200" lvl="1" indent="0">
              <a:buNone/>
            </a:pPr>
            <a:r>
              <a:rPr lang="en-US" sz="2400" b="1" dirty="0">
                <a:solidFill>
                  <a:schemeClr val="tx2"/>
                </a:solidFill>
                <a:latin typeface="Calibri"/>
                <a:cs typeface="Times New Roman"/>
              </a:rPr>
              <a:t>5-705. Site Contextual Standards </a:t>
            </a:r>
          </a:p>
          <a:p>
            <a:pPr lvl="2"/>
            <a:r>
              <a:rPr lang="en-US" sz="2000" b="1" dirty="0">
                <a:solidFill>
                  <a:schemeClr val="tx2"/>
                </a:solidFill>
                <a:latin typeface="Calibri"/>
                <a:cs typeface="Times New Roman"/>
              </a:rPr>
              <a:t>Mixed Use Development Standards (NEW)</a:t>
            </a:r>
          </a:p>
          <a:p>
            <a:pPr marL="457200" lvl="1" indent="0">
              <a:buNone/>
            </a:pPr>
            <a:r>
              <a:rPr lang="en-US" sz="2100" b="1" dirty="0">
                <a:latin typeface="Calibri"/>
                <a:ea typeface="Calibri" panose="020F0502020204030204" pitchFamily="34" charset="0"/>
                <a:cs typeface="Times New Roman"/>
              </a:rPr>
              <a:t>5-706. </a:t>
            </a:r>
            <a:r>
              <a:rPr lang="en-US" sz="2100" dirty="0">
                <a:latin typeface="Calibri"/>
                <a:ea typeface="Calibri" panose="020F0502020204030204" pitchFamily="34" charset="0"/>
                <a:cs typeface="Times New Roman"/>
              </a:rPr>
              <a:t>Building Design Standards</a:t>
            </a:r>
          </a:p>
          <a:p>
            <a:pPr lvl="2"/>
            <a:r>
              <a:rPr lang="en-US" sz="2000" b="1" dirty="0">
                <a:solidFill>
                  <a:schemeClr val="tx2"/>
                </a:solidFill>
                <a:latin typeface="Calibri"/>
                <a:cs typeface="Times New Roman"/>
              </a:rPr>
              <a:t>Exterior Color (UPDATED)</a:t>
            </a:r>
          </a:p>
          <a:p>
            <a:pPr marL="457200" lvl="1" indent="0">
              <a:buNone/>
            </a:pPr>
            <a:r>
              <a:rPr lang="en-US" sz="2100" b="1" dirty="0">
                <a:latin typeface="Calibri"/>
                <a:ea typeface="Calibri" panose="020F0502020204030204" pitchFamily="34" charset="0"/>
                <a:cs typeface="Times New Roman"/>
              </a:rPr>
              <a:t>5-707. </a:t>
            </a:r>
            <a:r>
              <a:rPr lang="en-US" sz="2100" dirty="0">
                <a:latin typeface="Calibri"/>
                <a:ea typeface="Calibri" panose="020F0502020204030204" pitchFamily="34" charset="0"/>
                <a:cs typeface="Times New Roman"/>
              </a:rPr>
              <a:t>Supplemental Standards for Specific Uses</a:t>
            </a:r>
          </a:p>
          <a:p>
            <a:pPr marL="0" indent="0">
              <a:buNone/>
            </a:pPr>
            <a:endParaRPr lang="en-US" sz="2800" b="1" dirty="0"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2F76B84-DC74-4F44-96B6-E09BD0885C53}"/>
              </a:ext>
            </a:extLst>
          </p:cNvPr>
          <p:cNvSpPr/>
          <p:nvPr/>
        </p:nvSpPr>
        <p:spPr>
          <a:xfrm rot="10800000">
            <a:off x="7743824" y="1859396"/>
            <a:ext cx="1123949" cy="71596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BF591FBE-48C2-47E8-9EC7-80EB53E46DA0}"/>
              </a:ext>
            </a:extLst>
          </p:cNvPr>
          <p:cNvSpPr/>
          <p:nvPr/>
        </p:nvSpPr>
        <p:spPr>
          <a:xfrm rot="10800000">
            <a:off x="7334247" y="3171825"/>
            <a:ext cx="1533525" cy="60931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8ADCC7E-3343-4B87-9B33-21A27796BF0B}"/>
              </a:ext>
            </a:extLst>
          </p:cNvPr>
          <p:cNvSpPr/>
          <p:nvPr/>
        </p:nvSpPr>
        <p:spPr>
          <a:xfrm rot="10800000">
            <a:off x="7334246" y="4255366"/>
            <a:ext cx="1533525" cy="4191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041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7CA9-2650-4ED4-9758-191F264CE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8229600" cy="715962"/>
          </a:xfrm>
        </p:spPr>
        <p:txBody>
          <a:bodyPr/>
          <a:lstStyle/>
          <a:p>
            <a:r>
              <a:rPr lang="en-US" sz="2800" b="1" dirty="0"/>
              <a:t>Section 5-7 Architectural, Form and Design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9AF49-6E7D-42E2-9B2C-F17947E2D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56250"/>
            <a:ext cx="8229600" cy="4969914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tx2"/>
                </a:solidFill>
                <a:latin typeface="Calibri"/>
                <a:ea typeface="Calibri" panose="020F0502020204030204" pitchFamily="34" charset="0"/>
                <a:cs typeface="Times New Roman"/>
              </a:rPr>
              <a:t>5-703. Architectural Styles and Characteristics (UPDATED)</a:t>
            </a:r>
          </a:p>
          <a:p>
            <a:pPr marL="0" indent="0">
              <a:buNone/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A. Primary Architectural Styles 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Mediterranean Revival (5 substyles) and Florida Vernacular (3 substyles) are designated as the Village’s primary architectural styles.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984299-92D5-4D26-AE79-7C9252B21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7512"/>
            <a:ext cx="4664916" cy="2519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3BE611-F906-4349-B9A9-09CC99176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2937512"/>
            <a:ext cx="4541989" cy="251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93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32382-5529-40C5-A728-658B911A7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19" y="274638"/>
            <a:ext cx="8099981" cy="715962"/>
          </a:xfrm>
        </p:spPr>
        <p:txBody>
          <a:bodyPr/>
          <a:lstStyle/>
          <a:p>
            <a:r>
              <a:rPr lang="en-US" sz="2800" b="1" dirty="0"/>
              <a:t>Section 5-7 Architectural, Form and Design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D8B27-62AC-4227-B781-6D9A04D32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95375"/>
            <a:ext cx="8229600" cy="50307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tx2"/>
                </a:solidFill>
                <a:latin typeface="Calibri"/>
                <a:ea typeface="Calibri" panose="020F0502020204030204" pitchFamily="34" charset="0"/>
                <a:cs typeface="Times New Roman"/>
              </a:rPr>
              <a:t>5-703. Architectural Styles and Characteristics (UPDATED)</a:t>
            </a:r>
          </a:p>
          <a:p>
            <a:pPr marL="0" indent="0">
              <a:buNone/>
            </a:pPr>
            <a:r>
              <a:rPr lang="en-US" sz="2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B. Alternative Styles </a:t>
            </a:r>
            <a:endParaRPr lang="en-US" sz="2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Alternative Styles subject to criteria and approval through review process</a:t>
            </a:r>
          </a:p>
          <a:p>
            <a:pPr marL="0" indent="0" algn="just">
              <a:buNone/>
            </a:pPr>
            <a:endParaRPr lang="en-US" sz="600" u="sng" dirty="0"/>
          </a:p>
          <a:p>
            <a:pPr algn="just"/>
            <a:r>
              <a:rPr lang="en-US" sz="2000" b="0" i="0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Prairie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algn="just"/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en-US" sz="2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en-US" sz="2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en-US" sz="2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000" b="0" i="0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Iconic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: Buildings that are used for civic purposes and that are adjacent to public gathering places</a:t>
            </a:r>
          </a:p>
          <a:p>
            <a:endParaRPr lang="en-US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2BD5C7-90F2-4B78-895E-2C77E57B9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5" y="2733214"/>
            <a:ext cx="6574680" cy="217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35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53C97-D285-457D-86E0-B8620E2A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45" y="274638"/>
            <a:ext cx="8090555" cy="715962"/>
          </a:xfrm>
        </p:spPr>
        <p:txBody>
          <a:bodyPr/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Web Pro Condensed" panose="020B0506030403020204" pitchFamily="34" charset="0"/>
                <a:ea typeface="+mj-ea"/>
                <a:cs typeface="+mj-cs"/>
              </a:rPr>
              <a:t>Section 5-7 Architectural, Form and Design Standards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413C2-CFA2-471B-8B35-8414B3AA5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152526"/>
            <a:ext cx="8591550" cy="4973638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sz="2500" b="1" dirty="0">
                <a:latin typeface="Calibri"/>
                <a:ea typeface="Calibri" panose="020F0502020204030204" pitchFamily="34" charset="0"/>
                <a:cs typeface="Times New Roman"/>
              </a:rPr>
              <a:t>5-706. </a:t>
            </a:r>
            <a:r>
              <a:rPr lang="en-US" sz="2500" dirty="0">
                <a:latin typeface="Calibri"/>
                <a:ea typeface="Calibri" panose="020F0502020204030204" pitchFamily="34" charset="0"/>
                <a:cs typeface="Times New Roman"/>
              </a:rPr>
              <a:t>Building Design Standards</a:t>
            </a:r>
          </a:p>
          <a:p>
            <a:pPr lvl="2"/>
            <a:r>
              <a:rPr lang="en-US" sz="2000" b="1" dirty="0">
                <a:solidFill>
                  <a:schemeClr val="tx2"/>
                </a:solidFill>
                <a:latin typeface="Calibri"/>
                <a:cs typeface="Times New Roman"/>
              </a:rPr>
              <a:t>Exterior Color (UPDATED)</a:t>
            </a:r>
          </a:p>
          <a:p>
            <a:pPr marL="0" indent="0">
              <a:buNone/>
            </a:pPr>
            <a:endParaRPr lang="en-US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D. Exterior Building Color 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Exterior building colors shall be neutral, warm earth tones or subdued pastels. </a:t>
            </a:r>
            <a:r>
              <a:rPr lang="en-US" sz="2000" b="0" i="0" u="sng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White or gray are prohibited as a predominant color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pPr marL="400050" lvl="1" indent="0">
              <a:buNone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Where applicable, brightly colored trims, cornices, or columns may be  used to create a special effect or setting. However, these contrasts shall create a harmonious impact, complementing the principal structure as well as existing surrounding building structures. </a:t>
            </a:r>
          </a:p>
          <a:p>
            <a:pPr marL="0" indent="0">
              <a:buNone/>
            </a:pPr>
            <a:endParaRPr lang="en-US" sz="2800" cap="al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881F38-F411-49D6-A6C8-C0C289518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72561"/>
            <a:ext cx="7767120" cy="106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77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97B29-6BB0-1C33-7CBC-65B9B647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72" y="274638"/>
            <a:ext cx="8081128" cy="715962"/>
          </a:xfrm>
        </p:spPr>
        <p:txBody>
          <a:bodyPr/>
          <a:lstStyle/>
          <a:p>
            <a:r>
              <a:rPr lang="en-US" b="1" dirty="0"/>
              <a:t>New LDC Concepts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21F642-B21B-5F6D-9DEE-FF46BA1CB095}"/>
              </a:ext>
            </a:extLst>
          </p:cNvPr>
          <p:cNvSpPr txBox="1"/>
          <p:nvPr/>
        </p:nvSpPr>
        <p:spPr>
          <a:xfrm>
            <a:off x="245097" y="990600"/>
            <a:ext cx="8898903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97FB25-9081-A8C9-B322-1E25057E7C33}"/>
              </a:ext>
            </a:extLst>
          </p:cNvPr>
          <p:cNvSpPr txBox="1"/>
          <p:nvPr/>
        </p:nvSpPr>
        <p:spPr>
          <a:xfrm>
            <a:off x="701119" y="1513820"/>
            <a:ext cx="77570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Pattern Book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Placemaking Standards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New Land Use Categories – Many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form based components (form based code “lite”)</a:t>
            </a:r>
          </a:p>
          <a:p>
            <a:endParaRPr lang="en-US" sz="36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46063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DDB6AC-66EB-2FCC-8A6A-6F32FC165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9143999" cy="6857990"/>
          </a:xfr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514350" lvl="1" indent="0">
              <a:lnSpc>
                <a:spcPct val="90000"/>
              </a:lnSpc>
              <a:buNone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514350" lvl="1" indent="0">
              <a:lnSpc>
                <a:spcPct val="90000"/>
              </a:lnSpc>
              <a:buNone/>
            </a:pP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F1EFB5-FD43-CFC1-09BF-089813C2CD62}"/>
              </a:ext>
            </a:extLst>
          </p:cNvPr>
          <p:cNvSpPr txBox="1"/>
          <p:nvPr/>
        </p:nvSpPr>
        <p:spPr>
          <a:xfrm>
            <a:off x="716437" y="1417140"/>
            <a:ext cx="7456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4000" b="1" dirty="0">
                <a:solidFill>
                  <a:schemeClr val="bg1"/>
                </a:solidFill>
              </a:rPr>
              <a:t>			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EAAB41-89BC-D8AE-862D-2450887538C9}"/>
              </a:ext>
            </a:extLst>
          </p:cNvPr>
          <p:cNvSpPr txBox="1"/>
          <p:nvPr/>
        </p:nvSpPr>
        <p:spPr>
          <a:xfrm>
            <a:off x="404203" y="1119303"/>
            <a:ext cx="8335592" cy="255454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Pattern Book is a visual representation of what the project will look like when constructed </a:t>
            </a:r>
            <a:b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on architecture, landscaping, connectivity and public spaces</a:t>
            </a:r>
            <a:b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Required at Zoning and/or Site Plan</a:t>
            </a:r>
            <a:endParaRPr lang="en-US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3A2390-93BE-40B6-A813-231A962D8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8300">
            <a:off x="4799462" y="3970941"/>
            <a:ext cx="3924679" cy="2294797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A3977C-5FAF-A1B4-D8B3-58685EAF19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9" t="5357" r="1683"/>
          <a:stretch/>
        </p:blipFill>
        <p:spPr>
          <a:xfrm>
            <a:off x="1115651" y="3810856"/>
            <a:ext cx="2826934" cy="1830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72AA1A-12FC-5181-5D5B-0CBB69B4F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537" y="4960446"/>
            <a:ext cx="5035327" cy="177107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C6C575-EE42-B95A-E967-481BA8F9F67D}"/>
              </a:ext>
            </a:extLst>
          </p:cNvPr>
          <p:cNvSpPr txBox="1"/>
          <p:nvPr/>
        </p:nvSpPr>
        <p:spPr>
          <a:xfrm>
            <a:off x="499621" y="226243"/>
            <a:ext cx="8173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Pattern Book Concept</a:t>
            </a:r>
          </a:p>
        </p:txBody>
      </p:sp>
    </p:spTree>
    <p:extLst>
      <p:ext uri="{BB962C8B-B14F-4D97-AF65-F5344CB8AC3E}">
        <p14:creationId xmlns:p14="http://schemas.microsoft.com/office/powerpoint/2010/main" val="1833898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3861E-092B-4507-A52B-C62B15FBF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36" y="155766"/>
            <a:ext cx="7765321" cy="994741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Congenial Black" panose="02000503040000020004" pitchFamily="2" charset="0"/>
              </a:rPr>
              <a:t>Your Tribal Presenters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DB52C5E-7C82-4267-95D8-2907A9E6A3D7}"/>
              </a:ext>
            </a:extLst>
          </p:cNvPr>
          <p:cNvSpPr txBox="1">
            <a:spLocks/>
          </p:cNvSpPr>
          <p:nvPr/>
        </p:nvSpPr>
        <p:spPr>
          <a:xfrm>
            <a:off x="665921" y="1548568"/>
            <a:ext cx="7812157" cy="1241822"/>
          </a:xfrm>
          <a:prstGeom prst="rect">
            <a:avLst/>
          </a:prstGeom>
          <a:effectLst/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Mary Gibbs, FAICP		Laura DeJohn, AICP</a:t>
            </a:r>
            <a:br>
              <a:rPr lang="en-US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   Village of Estero           Johnson Engineering</a:t>
            </a:r>
          </a:p>
          <a:p>
            <a:endParaRPr lang="en-US" dirty="0">
              <a:ln w="0"/>
              <a:solidFill>
                <a:schemeClr val="tx2">
                  <a:lumMod val="1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endParaRPr lang="en-US" dirty="0">
              <a:ln w="0"/>
              <a:solidFill>
                <a:schemeClr val="tx2">
                  <a:lumMod val="1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0978-A671-4DCC-8623-0AB9B0EB1AB4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 descr="Image result for mary gibbs aicp">
            <a:extLst>
              <a:ext uri="{FF2B5EF4-FFF2-40B4-BE49-F238E27FC236}">
                <a16:creationId xmlns:a16="http://schemas.microsoft.com/office/drawing/2014/main" id="{280EA026-1DB8-41DD-A232-8D3D18B1D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" r="8268"/>
          <a:stretch/>
        </p:blipFill>
        <p:spPr bwMode="auto">
          <a:xfrm>
            <a:off x="1762542" y="3826316"/>
            <a:ext cx="1824087" cy="1823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Image result for mary gibbs aicp">
            <a:extLst>
              <a:ext uri="{FF2B5EF4-FFF2-40B4-BE49-F238E27FC236}">
                <a16:creationId xmlns:a16="http://schemas.microsoft.com/office/drawing/2014/main" id="{C51A36E2-7E9B-492A-B158-A4973B88C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"/>
          <a:stretch/>
        </p:blipFill>
        <p:spPr bwMode="auto">
          <a:xfrm>
            <a:off x="575036" y="2746756"/>
            <a:ext cx="1588129" cy="1306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A hand holding a pink umbrella&#10;&#10;Description automatically generated">
            <a:extLst>
              <a:ext uri="{FF2B5EF4-FFF2-40B4-BE49-F238E27FC236}">
                <a16:creationId xmlns:a16="http://schemas.microsoft.com/office/drawing/2014/main" id="{267901A3-BDD5-4DE2-AB77-A7B197C1B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259" y="4390849"/>
            <a:ext cx="1581665" cy="1184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A person wearing a red shirt&#10;&#10;Description automatically generated">
            <a:extLst>
              <a:ext uri="{FF2B5EF4-FFF2-40B4-BE49-F238E27FC236}">
                <a16:creationId xmlns:a16="http://schemas.microsoft.com/office/drawing/2014/main" id="{1287335E-3140-4504-A1DA-C04BD7A6AF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t="366" r="4009" b="36599"/>
          <a:stretch/>
        </p:blipFill>
        <p:spPr>
          <a:xfrm>
            <a:off x="5903029" y="2689638"/>
            <a:ext cx="1775324" cy="1712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E2DA2CDD-F1D3-5463-1F0C-73D5D713B4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2892" r="36232"/>
          <a:stretch/>
        </p:blipFill>
        <p:spPr>
          <a:xfrm rot="19558972">
            <a:off x="5635677" y="2996359"/>
            <a:ext cx="1422263" cy="3090013"/>
          </a:xfrm>
          <a:prstGeom prst="rect">
            <a:avLst/>
          </a:prstGeom>
        </p:spPr>
      </p:pic>
      <p:pic>
        <p:nvPicPr>
          <p:cNvPr id="19" name="Picture 18" descr="A picture containing light&#10;&#10;Description automatically generated">
            <a:extLst>
              <a:ext uri="{FF2B5EF4-FFF2-40B4-BE49-F238E27FC236}">
                <a16:creationId xmlns:a16="http://schemas.microsoft.com/office/drawing/2014/main" id="{0D309C92-5485-3FF5-42D3-67FA3BAC5B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2892" r="36232"/>
          <a:stretch/>
        </p:blipFill>
        <p:spPr>
          <a:xfrm rot="1450293">
            <a:off x="1299484" y="2665077"/>
            <a:ext cx="1376860" cy="326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48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9CDD2-3EF4-9CB1-7562-950DA7F22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630" y="4564175"/>
            <a:ext cx="8192729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Pattern Book Examples</a:t>
            </a:r>
            <a:b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1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EA9F6D-8104-C61A-0F40-9E848955D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63" r="16743"/>
          <a:stretch/>
        </p:blipFill>
        <p:spPr>
          <a:xfrm>
            <a:off x="20" y="10"/>
            <a:ext cx="4571975" cy="42525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AF35ED-7BA4-FF6D-588A-E742BDF8CB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30" r="3417"/>
          <a:stretch/>
        </p:blipFill>
        <p:spPr>
          <a:xfrm>
            <a:off x="4571999" y="-681"/>
            <a:ext cx="4572001" cy="425321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774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9CDD2-3EF4-9CB1-7562-950DA7F22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39" y="4242137"/>
            <a:ext cx="8192729" cy="115117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Pattern Book Examples</a:t>
            </a:r>
          </a:p>
        </p:txBody>
      </p:sp>
      <p:cxnSp>
        <p:nvCxnSpPr>
          <p:cNvPr id="25" name="Straight Connector 20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2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BF4DACF-BAAC-169A-9472-5F38BE4EA242}"/>
              </a:ext>
            </a:extLst>
          </p:cNvPr>
          <p:cNvSpPr txBox="1"/>
          <p:nvPr/>
        </p:nvSpPr>
        <p:spPr>
          <a:xfrm>
            <a:off x="400639" y="5382915"/>
            <a:ext cx="78949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Projects must have consistent architectural theme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AE8952-28CE-7B37-E475-CD868C7D77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02" t="12766"/>
          <a:stretch/>
        </p:blipFill>
        <p:spPr>
          <a:xfrm>
            <a:off x="-2" y="-681"/>
            <a:ext cx="5406696" cy="4387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68ACD8-E9A9-FD48-5B9A-006CA321E4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01" r="11916" b="3"/>
          <a:stretch/>
        </p:blipFill>
        <p:spPr>
          <a:xfrm>
            <a:off x="4571999" y="-681"/>
            <a:ext cx="4572001" cy="425321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24449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DDB6AC-66EB-2FCC-8A6A-6F32FC165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9143999" cy="6857990"/>
          </a:xfr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514350" lvl="1" indent="0">
              <a:lnSpc>
                <a:spcPct val="90000"/>
              </a:lnSpc>
              <a:buNone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514350" lvl="1" indent="0">
              <a:lnSpc>
                <a:spcPct val="90000"/>
              </a:lnSpc>
              <a:buNone/>
            </a:pP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F1EFB5-FD43-CFC1-09BF-089813C2CD62}"/>
              </a:ext>
            </a:extLst>
          </p:cNvPr>
          <p:cNvSpPr txBox="1"/>
          <p:nvPr/>
        </p:nvSpPr>
        <p:spPr>
          <a:xfrm>
            <a:off x="716437" y="1417140"/>
            <a:ext cx="74566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Placemaking Examples </a:t>
            </a:r>
            <a:endParaRPr lang="en-US" sz="4000" b="1" dirty="0">
              <a:solidFill>
                <a:schemeClr val="bg1"/>
              </a:solidFill>
            </a:endParaRPr>
          </a:p>
          <a:p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4000" b="1" dirty="0">
                <a:solidFill>
                  <a:schemeClr val="bg1"/>
                </a:solidFill>
              </a:rPr>
              <a:t>				     New Projects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0D1679-65FE-70C3-0F7B-BAAA26188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357818" y="582587"/>
            <a:ext cx="242836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20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32071-EE0B-85DB-8E95-7D7625D60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LDC Placemaking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DF6E7-EA3B-CB12-5B02-A6BEDA074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018" y="1323109"/>
            <a:ext cx="7259782" cy="452596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Public Art</a:t>
            </a:r>
          </a:p>
          <a:p>
            <a:r>
              <a:rPr lang="en-US" b="1" dirty="0"/>
              <a:t>Urban Green Space</a:t>
            </a:r>
          </a:p>
          <a:p>
            <a:r>
              <a:rPr lang="en-US" b="1" dirty="0"/>
              <a:t>Plaza</a:t>
            </a:r>
          </a:p>
          <a:p>
            <a:r>
              <a:rPr lang="en-US" b="1" dirty="0"/>
              <a:t>Identifiable Landmark</a:t>
            </a:r>
          </a:p>
          <a:p>
            <a:r>
              <a:rPr lang="en-US" b="1" dirty="0"/>
              <a:t>Hidden Off-Street Parking</a:t>
            </a:r>
          </a:p>
          <a:p>
            <a:r>
              <a:rPr lang="en-US" b="1" dirty="0"/>
              <a:t>Environmental Features</a:t>
            </a:r>
          </a:p>
          <a:p>
            <a:r>
              <a:rPr lang="en-US" b="1" dirty="0"/>
              <a:t>Traffic Calming Enhancements</a:t>
            </a:r>
          </a:p>
          <a:p>
            <a:r>
              <a:rPr lang="en-US" b="1" dirty="0"/>
              <a:t>Pedestrian Enhancements</a:t>
            </a:r>
          </a:p>
        </p:txBody>
      </p:sp>
    </p:spTree>
    <p:extLst>
      <p:ext uri="{BB962C8B-B14F-4D97-AF65-F5344CB8AC3E}">
        <p14:creationId xmlns:p14="http://schemas.microsoft.com/office/powerpoint/2010/main" val="667466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63843C-3177-D595-5A04-BBD2E80856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7" r="12804"/>
          <a:stretch/>
        </p:blipFill>
        <p:spPr>
          <a:xfrm>
            <a:off x="2306" y="0"/>
            <a:ext cx="914169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384661-ABB1-16C1-0CE9-C1BCE86A905D}"/>
              </a:ext>
            </a:extLst>
          </p:cNvPr>
          <p:cNvSpPr txBox="1"/>
          <p:nvPr/>
        </p:nvSpPr>
        <p:spPr>
          <a:xfrm>
            <a:off x="273378" y="3155621"/>
            <a:ext cx="4298622" cy="23967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Vertical Mixed Use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Public Art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Main Street area with on street parking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Paseos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Pedestrian Enhancements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D4DDFD-A5D4-9CD7-6A8E-0C934387E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391"/>
            <a:ext cx="9141694" cy="73529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Stock Development Mixed Use Project</a:t>
            </a:r>
          </a:p>
        </p:txBody>
      </p:sp>
    </p:spTree>
    <p:extLst>
      <p:ext uri="{BB962C8B-B14F-4D97-AF65-F5344CB8AC3E}">
        <p14:creationId xmlns:p14="http://schemas.microsoft.com/office/powerpoint/2010/main" val="1892160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CBC594A-8B29-6DCF-B0FE-635E612FB596}"/>
              </a:ext>
            </a:extLst>
          </p:cNvPr>
          <p:cNvSpPr txBox="1"/>
          <p:nvPr/>
        </p:nvSpPr>
        <p:spPr>
          <a:xfrm>
            <a:off x="0" y="3195688"/>
            <a:ext cx="9141694" cy="366231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384661-ABB1-16C1-0CE9-C1BCE86A905D}"/>
              </a:ext>
            </a:extLst>
          </p:cNvPr>
          <p:cNvSpPr txBox="1"/>
          <p:nvPr/>
        </p:nvSpPr>
        <p:spPr>
          <a:xfrm>
            <a:off x="565609" y="4695268"/>
            <a:ext cx="5561814" cy="15974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514350" lvl="1" algn="ctr">
              <a:lnSpc>
                <a:spcPct val="90000"/>
              </a:lnSpc>
              <a:spcAft>
                <a:spcPts val="600"/>
              </a:spcAft>
            </a:pPr>
            <a:endParaRPr lang="en-US" sz="2000" b="1" dirty="0">
              <a:solidFill>
                <a:schemeClr val="bg1"/>
              </a:solidFill>
            </a:endParaRPr>
          </a:p>
          <a:p>
            <a:pPr marL="514350" lvl="1" algn="ctr"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Commercial portion under construction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D4DDFD-A5D4-9CD7-6A8E-0C934387E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391"/>
            <a:ext cx="9141694" cy="73529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Stock Development Mixed Use 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5BC5F0-F5E1-4D44-628E-1742929FA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1"/>
          <a:stretch/>
        </p:blipFill>
        <p:spPr>
          <a:xfrm>
            <a:off x="485480" y="1136080"/>
            <a:ext cx="8170733" cy="3209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AD2230-9E7B-4DF7-FD10-C10FC4D7DB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57"/>
          <a:stretch/>
        </p:blipFill>
        <p:spPr>
          <a:xfrm>
            <a:off x="6327793" y="3538888"/>
            <a:ext cx="2328420" cy="311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94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3EEC2C-A557-5AE0-CA16-2EFB36313D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8214"/>
          <a:stretch/>
        </p:blipFill>
        <p:spPr>
          <a:xfrm>
            <a:off x="1857081" y="9"/>
            <a:ext cx="7286918" cy="3595372"/>
          </a:xfrm>
          <a:custGeom>
            <a:avLst/>
            <a:gdLst/>
            <a:ahLst/>
            <a:cxnLst/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DDB6AC-66EB-2FCC-8A6A-6F32FC165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346515"/>
            <a:ext cx="9143998" cy="2620652"/>
          </a:xfr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514350" lvl="1" indent="0">
              <a:lnSpc>
                <a:spcPct val="90000"/>
              </a:lnSpc>
              <a:buNone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Genova Condominiums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Linear Park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“Stealth” gates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Contribution to build second access to Community Park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4885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20441B-1B01-C5D3-6B5A-D66DAE0EE0C6}"/>
              </a:ext>
            </a:extLst>
          </p:cNvPr>
          <p:cNvSpPr txBox="1"/>
          <p:nvPr/>
        </p:nvSpPr>
        <p:spPr>
          <a:xfrm>
            <a:off x="0" y="5573949"/>
            <a:ext cx="9144000" cy="12840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A40340-8038-3F27-68C4-25A2E54096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75" t="17005" r="1257" b="6757"/>
          <a:stretch/>
        </p:blipFill>
        <p:spPr>
          <a:xfrm flipH="1">
            <a:off x="2461096" y="3541747"/>
            <a:ext cx="6682903" cy="3271523"/>
          </a:xfrm>
          <a:custGeom>
            <a:avLst/>
            <a:gdLst/>
            <a:ahLst/>
            <a:cxnLst/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DDB6AC-66EB-2FCC-8A6A-6F32FC165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9143999" cy="3874415"/>
          </a:xfr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514350" lvl="1" indent="0">
              <a:lnSpc>
                <a:spcPct val="90000"/>
              </a:lnSpc>
              <a:buNone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514350" lvl="1" indent="0">
              <a:lnSpc>
                <a:spcPct val="90000"/>
              </a:lnSpc>
              <a:buNone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Genova Condominiums</a:t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Liner buildings to minimize “massing”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Ped connections to community park 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Parking under buildings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66ABC-B4E7-AE21-E22E-682FB9D3D7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978"/>
          <a:stretch/>
        </p:blipFill>
        <p:spPr>
          <a:xfrm>
            <a:off x="358219" y="3070531"/>
            <a:ext cx="4121219" cy="2503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66598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4BAB4-28B6-F910-3C26-BFDB2FD3B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31740"/>
            <a:ext cx="9144000" cy="1026260"/>
          </a:xfrm>
          <a:solidFill>
            <a:schemeClr val="bg1"/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6000" b="1" dirty="0">
                <a:solidFill>
                  <a:schemeClr val="tx1"/>
                </a:solidFill>
                <a:latin typeface="+mj-lt"/>
              </a:rPr>
              <a:t>                </a:t>
            </a:r>
            <a:br>
              <a:rPr lang="en-US" sz="6000" b="1" dirty="0">
                <a:solidFill>
                  <a:schemeClr val="tx1"/>
                </a:solidFill>
                <a:latin typeface="+mj-lt"/>
              </a:rPr>
            </a:br>
            <a:br>
              <a:rPr lang="en-US" sz="6000" b="1" dirty="0">
                <a:solidFill>
                  <a:schemeClr val="tx1"/>
                </a:solidFill>
                <a:latin typeface="+mj-lt"/>
              </a:rPr>
            </a:br>
            <a:r>
              <a:rPr lang="en-US" sz="6000" b="1" dirty="0">
                <a:solidFill>
                  <a:schemeClr val="tx1"/>
                </a:solidFill>
                <a:latin typeface="+mj-lt"/>
              </a:rPr>
              <a:t>  Downtown Estero</a:t>
            </a:r>
            <a:endParaRPr lang="en-US" sz="6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173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A7A3EC9-2110-D4C5-F4F2-E169C0F355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07" r="5154" b="2932"/>
          <a:stretch/>
        </p:blipFill>
        <p:spPr>
          <a:xfrm>
            <a:off x="2729634" y="421353"/>
            <a:ext cx="6231520" cy="5099007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69A1A1-4423-5D55-1866-D58C89763710}"/>
              </a:ext>
            </a:extLst>
          </p:cNvPr>
          <p:cNvSpPr txBox="1"/>
          <p:nvPr/>
        </p:nvSpPr>
        <p:spPr>
          <a:xfrm>
            <a:off x="5845394" y="5989125"/>
            <a:ext cx="32986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D192FB-7466-C1DF-00DF-CDA7278B6EFC}"/>
              </a:ext>
            </a:extLst>
          </p:cNvPr>
          <p:cNvSpPr txBox="1"/>
          <p:nvPr/>
        </p:nvSpPr>
        <p:spPr>
          <a:xfrm>
            <a:off x="103695" y="603315"/>
            <a:ext cx="268688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Located on </a:t>
            </a:r>
            <a:br>
              <a:rPr lang="en-US" sz="2800" b="1" dirty="0"/>
            </a:br>
            <a:r>
              <a:rPr lang="en-US" sz="2800" b="1" dirty="0"/>
              <a:t>US 41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On Street Parking</a:t>
            </a:r>
            <a:br>
              <a:rPr lang="en-US" sz="2400" b="1" dirty="0"/>
            </a:br>
            <a:endParaRPr lang="en-US" sz="1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Village Green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Main Street Area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517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4BAB4-28B6-F910-3C26-BFDB2FD3B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31740"/>
            <a:ext cx="9144000" cy="1026260"/>
          </a:xfrm>
          <a:solidFill>
            <a:schemeClr val="bg1"/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6000" b="1" dirty="0">
                <a:solidFill>
                  <a:schemeClr val="tx1"/>
                </a:solidFill>
                <a:latin typeface="+mj-lt"/>
              </a:rPr>
              <a:t>                </a:t>
            </a:r>
            <a:br>
              <a:rPr lang="en-US" sz="6000" b="1" dirty="0">
                <a:solidFill>
                  <a:schemeClr val="tx1"/>
                </a:solidFill>
                <a:latin typeface="+mj-lt"/>
              </a:rPr>
            </a:br>
            <a:br>
              <a:rPr lang="en-US" sz="6000" b="1" dirty="0">
                <a:solidFill>
                  <a:schemeClr val="tx1"/>
                </a:solidFill>
                <a:latin typeface="+mj-lt"/>
              </a:rPr>
            </a:br>
            <a:r>
              <a:rPr lang="en-US" sz="6000" b="1" dirty="0">
                <a:solidFill>
                  <a:schemeClr val="tx1"/>
                </a:solidFill>
                <a:latin typeface="+mj-lt"/>
              </a:rPr>
              <a:t>  Downtown Estero</a:t>
            </a:r>
            <a:endParaRPr lang="en-US" sz="6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173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F8A9B90-ED71-51D5-9CAE-0A87BBDCD0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6"/>
          <a:stretch/>
        </p:blipFill>
        <p:spPr>
          <a:xfrm>
            <a:off x="-23231" y="0"/>
            <a:ext cx="9144000" cy="552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69A1A1-4423-5D55-1866-D58C89763710}"/>
              </a:ext>
            </a:extLst>
          </p:cNvPr>
          <p:cNvSpPr txBox="1"/>
          <p:nvPr/>
        </p:nvSpPr>
        <p:spPr>
          <a:xfrm>
            <a:off x="5845394" y="5989125"/>
            <a:ext cx="32986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4AD15B-2074-2CE2-B942-2B4A54D4FE85}"/>
              </a:ext>
            </a:extLst>
          </p:cNvPr>
          <p:cNvSpPr txBox="1"/>
          <p:nvPr/>
        </p:nvSpPr>
        <p:spPr>
          <a:xfrm>
            <a:off x="-23231" y="3646526"/>
            <a:ext cx="3326862" cy="1938992"/>
          </a:xfrm>
          <a:prstGeom prst="rect">
            <a:avLst/>
          </a:prstGeom>
          <a:solidFill>
            <a:schemeClr val="bg1">
              <a:tint val="95000"/>
              <a:satMod val="17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Mixed Use </a:t>
            </a:r>
            <a:br>
              <a:rPr lang="en-US" sz="2400" b="1" dirty="0"/>
            </a:br>
            <a:endParaRPr lang="en-US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Plaza</a:t>
            </a:r>
            <a:br>
              <a:rPr lang="en-US" sz="2400" b="1" dirty="0"/>
            </a:br>
            <a:endParaRPr lang="en-US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Consistent Architectural Theme</a:t>
            </a:r>
          </a:p>
        </p:txBody>
      </p:sp>
    </p:spTree>
    <p:extLst>
      <p:ext uri="{BB962C8B-B14F-4D97-AF65-F5344CB8AC3E}">
        <p14:creationId xmlns:p14="http://schemas.microsoft.com/office/powerpoint/2010/main" val="2436749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4953000" cy="7620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Congenial Black" panose="02000503040000020004" pitchFamily="2" charset="0"/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2434" y="1573302"/>
            <a:ext cx="5288436" cy="3536027"/>
          </a:xfrm>
        </p:spPr>
        <p:txBody>
          <a:bodyPr>
            <a:normAutofit fontScale="55000" lnSpcReduction="20000"/>
          </a:bodyPr>
          <a:lstStyle/>
          <a:p>
            <a:pPr>
              <a:spcAft>
                <a:spcPts val="1200"/>
              </a:spcAft>
            </a:pPr>
            <a:r>
              <a:rPr lang="en-US" sz="5200" b="1" dirty="0">
                <a:solidFill>
                  <a:schemeClr val="bg1"/>
                </a:solidFill>
                <a:latin typeface="+mn-lt"/>
              </a:rPr>
              <a:t>Background of Village of Estero</a:t>
            </a:r>
          </a:p>
          <a:p>
            <a:pPr>
              <a:spcAft>
                <a:spcPts val="1200"/>
              </a:spcAft>
            </a:pPr>
            <a:r>
              <a:rPr lang="en-US" sz="5200" b="1" dirty="0">
                <a:solidFill>
                  <a:schemeClr val="bg1"/>
                </a:solidFill>
                <a:latin typeface="+mn-lt"/>
              </a:rPr>
              <a:t>Review of LDC Process</a:t>
            </a:r>
          </a:p>
          <a:p>
            <a:r>
              <a:rPr lang="en-US" sz="5200" b="1" dirty="0">
                <a:solidFill>
                  <a:schemeClr val="bg1"/>
                </a:solidFill>
                <a:latin typeface="+mn-lt"/>
              </a:rPr>
              <a:t>Innovative Concepts</a:t>
            </a:r>
            <a:br>
              <a:rPr lang="en-US" sz="5200" b="1" dirty="0">
                <a:solidFill>
                  <a:schemeClr val="bg1"/>
                </a:solidFill>
                <a:latin typeface="+mn-lt"/>
              </a:rPr>
            </a:br>
            <a:endParaRPr lang="en-US" sz="2000" b="1" dirty="0">
              <a:solidFill>
                <a:schemeClr val="bg1"/>
              </a:solidFill>
              <a:latin typeface="+mn-lt"/>
            </a:endParaRPr>
          </a:p>
          <a:p>
            <a:r>
              <a:rPr lang="en-US" sz="5200" b="1" dirty="0">
                <a:solidFill>
                  <a:schemeClr val="bg1"/>
                </a:solidFill>
                <a:latin typeface="+mn-lt"/>
              </a:rPr>
              <a:t>Practical Advice</a:t>
            </a:r>
            <a:br>
              <a:rPr lang="en-US" sz="5200" b="1" dirty="0">
                <a:solidFill>
                  <a:schemeClr val="bg1"/>
                </a:solidFill>
                <a:latin typeface="+mn-lt"/>
              </a:rPr>
            </a:br>
            <a:endParaRPr lang="en-US" sz="2200" b="1" dirty="0">
              <a:solidFill>
                <a:schemeClr val="bg1"/>
              </a:solidFill>
              <a:latin typeface="+mn-lt"/>
            </a:endParaRPr>
          </a:p>
          <a:p>
            <a:r>
              <a:rPr lang="en-US" sz="5200" b="1" dirty="0">
                <a:solidFill>
                  <a:schemeClr val="bg1"/>
                </a:solidFill>
                <a:latin typeface="+mn-lt"/>
              </a:rPr>
              <a:t>Pop Quiz ???</a:t>
            </a:r>
          </a:p>
          <a:p>
            <a:endParaRPr lang="en-US" sz="2800" dirty="0">
              <a:latin typeface="+mn-lt"/>
            </a:endParaRPr>
          </a:p>
          <a:p>
            <a:pPr marL="0" indent="0">
              <a:buNone/>
            </a:pPr>
            <a:endParaRPr lang="en-US" sz="2800" dirty="0">
              <a:latin typeface="+mn-lt"/>
            </a:endParaRPr>
          </a:p>
        </p:txBody>
      </p:sp>
      <p:pic>
        <p:nvPicPr>
          <p:cNvPr id="10" name="Picture 9" descr="A picture containing light&#10;&#10;Description automatically generated">
            <a:extLst>
              <a:ext uri="{FF2B5EF4-FFF2-40B4-BE49-F238E27FC236}">
                <a16:creationId xmlns:a16="http://schemas.microsoft.com/office/drawing/2014/main" id="{CF1C7D1C-530C-7602-2543-A4A074E21A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2892" r="36232"/>
          <a:stretch/>
        </p:blipFill>
        <p:spPr>
          <a:xfrm rot="1396203">
            <a:off x="616936" y="1117546"/>
            <a:ext cx="1372121" cy="486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93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4BAB4-28B6-F910-3C26-BFDB2FD3B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385" y="895369"/>
            <a:ext cx="354339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West Bay Club – High Rise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173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345DFED-2F93-250B-C856-200F0A6C0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3"/>
          <a:stretch/>
        </p:blipFill>
        <p:spPr>
          <a:xfrm>
            <a:off x="337539" y="375115"/>
            <a:ext cx="4525019" cy="41638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0F1EDD-D747-6634-208D-65FAA5E18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099" y="4337873"/>
            <a:ext cx="6117996" cy="21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47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9CDD2-3EF4-9CB1-7562-950DA7F22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035" y="3657092"/>
            <a:ext cx="5142003" cy="787326"/>
          </a:xfr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Houck Medical Office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266D2B-CC4C-99A2-0AD6-DDB577CFD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587" r="2" b="12361"/>
          <a:stretch/>
        </p:blipFill>
        <p:spPr>
          <a:xfrm>
            <a:off x="249704" y="379796"/>
            <a:ext cx="3120339" cy="3049204"/>
          </a:xfrm>
          <a:prstGeom prst="rect">
            <a:avLst/>
          </a:prstGeom>
        </p:spPr>
      </p:pic>
      <p:pic>
        <p:nvPicPr>
          <p:cNvPr id="4" name="Picture 3" descr="A white building with cars parked in front of it&#10;&#10;Description automatically generated with medium confidence">
            <a:extLst>
              <a:ext uri="{FF2B5EF4-FFF2-40B4-BE49-F238E27FC236}">
                <a16:creationId xmlns:a16="http://schemas.microsoft.com/office/drawing/2014/main" id="{961ABE17-CA5B-7E9F-4474-1F4965FD67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"/>
          <a:stretch/>
        </p:blipFill>
        <p:spPr>
          <a:xfrm>
            <a:off x="3470341" y="0"/>
            <a:ext cx="5412813" cy="30081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B19195-2509-5F25-9AD5-965C4C70C0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69" r="17439" b="-2"/>
          <a:stretch/>
        </p:blipFill>
        <p:spPr>
          <a:xfrm>
            <a:off x="249705" y="3737540"/>
            <a:ext cx="3120338" cy="30268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377673F-4446-577F-07AE-B33D9945B234}"/>
                  </a:ext>
                </a:extLst>
              </p14:cNvPr>
              <p14:cNvContentPartPr/>
              <p14:nvPr/>
            </p14:nvContentPartPr>
            <p14:xfrm>
              <a:off x="-754460" y="3657092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377673F-4446-577F-07AE-B33D9945B23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763100" y="364845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629BC42-DA97-BBD4-6287-8FE3EDBFD984}"/>
              </a:ext>
            </a:extLst>
          </p:cNvPr>
          <p:cNvSpPr txBox="1"/>
          <p:nvPr/>
        </p:nvSpPr>
        <p:spPr>
          <a:xfrm>
            <a:off x="3886035" y="4444418"/>
            <a:ext cx="45814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Public gazebo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Pedestrian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Design and Landscape</a:t>
            </a:r>
          </a:p>
        </p:txBody>
      </p:sp>
    </p:spTree>
    <p:extLst>
      <p:ext uri="{BB962C8B-B14F-4D97-AF65-F5344CB8AC3E}">
        <p14:creationId xmlns:p14="http://schemas.microsoft.com/office/powerpoint/2010/main" val="584967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9CDD2-3EF4-9CB1-7562-950DA7F22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6243"/>
            <a:ext cx="9303160" cy="802344"/>
          </a:xfr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 err="1">
                <a:solidFill>
                  <a:srgbClr val="FFFFFF"/>
                </a:solidFill>
                <a:latin typeface="+mj-lt"/>
              </a:rPr>
              <a:t>Edera</a:t>
            </a:r>
            <a:r>
              <a:rPr lang="en-US" sz="4400" b="1" dirty="0">
                <a:solidFill>
                  <a:srgbClr val="FFFFFF"/>
                </a:solidFill>
                <a:latin typeface="+mj-lt"/>
              </a:rPr>
              <a:t> - </a:t>
            </a:r>
            <a:r>
              <a:rPr lang="en-US" sz="3600" b="1" dirty="0">
                <a:solidFill>
                  <a:srgbClr val="FFFFFF"/>
                </a:solidFill>
                <a:latin typeface="+mj-lt"/>
              </a:rPr>
              <a:t>The Reserve at Coconut Point</a:t>
            </a:r>
            <a:endParaRPr lang="en-US" sz="3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377673F-4446-577F-07AE-B33D9945B234}"/>
                  </a:ext>
                </a:extLst>
              </p14:cNvPr>
              <p14:cNvContentPartPr/>
              <p14:nvPr/>
            </p14:nvContentPartPr>
            <p14:xfrm>
              <a:off x="-754460" y="3657092"/>
              <a:ext cx="36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377673F-4446-577F-07AE-B33D9945B23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63460" y="364809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AD299D1-E83B-4F92-C58D-B559D1B62364}"/>
              </a:ext>
            </a:extLst>
          </p:cNvPr>
          <p:cNvSpPr txBox="1"/>
          <p:nvPr/>
        </p:nvSpPr>
        <p:spPr>
          <a:xfrm>
            <a:off x="0" y="6108537"/>
            <a:ext cx="91440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A street with cars parked along it&#10;&#10;Description automatically generated with medium confidence">
            <a:extLst>
              <a:ext uri="{FF2B5EF4-FFF2-40B4-BE49-F238E27FC236}">
                <a16:creationId xmlns:a16="http://schemas.microsoft.com/office/drawing/2014/main" id="{766CF43E-8106-D3EE-78B3-A65449587E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29"/>
          <a:stretch/>
        </p:blipFill>
        <p:spPr>
          <a:xfrm>
            <a:off x="3346875" y="4281676"/>
            <a:ext cx="5537153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B143DD-D03A-3F00-E394-FF924BEC53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97" r="2127"/>
          <a:stretch/>
        </p:blipFill>
        <p:spPr>
          <a:xfrm>
            <a:off x="791410" y="1028587"/>
            <a:ext cx="6524382" cy="3482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758158-FCDD-EFB2-5AEA-CB775B6873E7}"/>
              </a:ext>
            </a:extLst>
          </p:cNvPr>
          <p:cNvSpPr txBox="1"/>
          <p:nvPr/>
        </p:nvSpPr>
        <p:spPr>
          <a:xfrm>
            <a:off x="259972" y="4718053"/>
            <a:ext cx="32837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Public amenity for increased density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356750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9CDD2-3EF4-9CB1-7562-950DA7F22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68" y="-31062"/>
            <a:ext cx="7231368" cy="10774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6000" b="1" dirty="0">
                <a:latin typeface="+mj-lt"/>
              </a:rPr>
              <a:t>Via Coconut Mixed Use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59A436-C900-7762-7B91-D40E597E6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876" b="-1"/>
          <a:stretch/>
        </p:blipFill>
        <p:spPr>
          <a:xfrm>
            <a:off x="957427" y="1046376"/>
            <a:ext cx="5363921" cy="2981015"/>
          </a:xfrm>
          <a:prstGeom prst="rect">
            <a:avLst/>
          </a:prstGeom>
        </p:spPr>
      </p:pic>
      <p:pic>
        <p:nvPicPr>
          <p:cNvPr id="4" name="Picture 3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6CA5946B-9F40-3C57-6750-7BB6A6B419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8" r="-2" b="5368"/>
          <a:stretch/>
        </p:blipFill>
        <p:spPr>
          <a:xfrm rot="5400000">
            <a:off x="5777912" y="2557953"/>
            <a:ext cx="3984259" cy="20004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629568-510C-25D2-2D35-90AA8572A074}"/>
              </a:ext>
            </a:extLst>
          </p:cNvPr>
          <p:cNvSpPr txBox="1"/>
          <p:nvPr/>
        </p:nvSpPr>
        <p:spPr>
          <a:xfrm>
            <a:off x="1084081" y="3987899"/>
            <a:ext cx="59770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I-acre Park Donation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Main Street area with Vertical Mixed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Median landscaping of Village 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Stepped back architecture with some hidden parking – not gated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4D162-4CBE-5FCF-6B79-007323FCCC7B}"/>
              </a:ext>
            </a:extLst>
          </p:cNvPr>
          <p:cNvSpPr txBox="1"/>
          <p:nvPr/>
        </p:nvSpPr>
        <p:spPr>
          <a:xfrm>
            <a:off x="0" y="6052008"/>
            <a:ext cx="9144000" cy="80599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361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384661-ABB1-16C1-0CE9-C1BCE86A905D}"/>
              </a:ext>
            </a:extLst>
          </p:cNvPr>
          <p:cNvSpPr txBox="1"/>
          <p:nvPr/>
        </p:nvSpPr>
        <p:spPr>
          <a:xfrm>
            <a:off x="320511" y="3193328"/>
            <a:ext cx="8041063" cy="23967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D4DDFD-A5D4-9CD7-6A8E-0C934387E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391"/>
            <a:ext cx="9141694" cy="73529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Example Under Old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C052ED-99A8-2685-87DB-AA8F7BAD6485}"/>
              </a:ext>
            </a:extLst>
          </p:cNvPr>
          <p:cNvSpPr txBox="1"/>
          <p:nvPr/>
        </p:nvSpPr>
        <p:spPr>
          <a:xfrm>
            <a:off x="820132" y="3601039"/>
            <a:ext cx="711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Hertz Arena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9D92C4-628A-F467-115E-659CFD0D2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56" y="942681"/>
            <a:ext cx="9153250" cy="49205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53D6D3-C61B-AEBA-5301-25CF3DD5271E}"/>
              </a:ext>
            </a:extLst>
          </p:cNvPr>
          <p:cNvSpPr txBox="1"/>
          <p:nvPr/>
        </p:nvSpPr>
        <p:spPr>
          <a:xfrm>
            <a:off x="0" y="6080289"/>
            <a:ext cx="9141694" cy="75858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9320EF-F6A3-9C7A-5604-9F28514860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3" r="15776"/>
          <a:stretch/>
        </p:blipFill>
        <p:spPr>
          <a:xfrm>
            <a:off x="5618374" y="4194664"/>
            <a:ext cx="3523319" cy="2615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906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9CDD2-3EF4-9CB1-7562-950DA7F22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630" y="4564175"/>
            <a:ext cx="8192729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Recently Purchased </a:t>
            </a:r>
            <a:b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Village Property on Estero River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97C28E-140D-3926-FF2B-FA53DAE4F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8384"/>
          <a:stretch/>
        </p:blipFill>
        <p:spPr>
          <a:xfrm>
            <a:off x="20" y="10"/>
            <a:ext cx="4571975" cy="4252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3ECF37-35C2-F396-F954-D7ECB6CB1D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458" r="-3" b="2584"/>
          <a:stretch/>
        </p:blipFill>
        <p:spPr>
          <a:xfrm>
            <a:off x="4571999" y="-681"/>
            <a:ext cx="4572001" cy="425321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DAEE700-0ADB-B38B-E370-A90BCF64B92A}"/>
              </a:ext>
            </a:extLst>
          </p:cNvPr>
          <p:cNvSpPr txBox="1"/>
          <p:nvPr/>
        </p:nvSpPr>
        <p:spPr>
          <a:xfrm>
            <a:off x="820131" y="2441297"/>
            <a:ext cx="463798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Public access to river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Preserve heritage 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Complement Koreshan State Park</a:t>
            </a:r>
          </a:p>
        </p:txBody>
      </p:sp>
    </p:spTree>
    <p:extLst>
      <p:ext uri="{BB962C8B-B14F-4D97-AF65-F5344CB8AC3E}">
        <p14:creationId xmlns:p14="http://schemas.microsoft.com/office/powerpoint/2010/main" val="1651445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9CDD2-3EF4-9CB1-7562-950DA7F22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ongenial Black" panose="02000503040000020004" pitchFamily="2" charset="0"/>
              </a:rPr>
              <a:t>One Year Later…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5559B-CC06-4B19-B8AA-48ADFBE8AA86}"/>
              </a:ext>
            </a:extLst>
          </p:cNvPr>
          <p:cNvSpPr txBox="1"/>
          <p:nvPr/>
        </p:nvSpPr>
        <p:spPr>
          <a:xfrm>
            <a:off x="243191" y="1555422"/>
            <a:ext cx="8472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Helpful Hints &amp; Lessons Learned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“Hindsight is 20/20”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				</a:t>
            </a:r>
            <a:r>
              <a:rPr lang="en-US" sz="2800" dirty="0">
                <a:solidFill>
                  <a:schemeClr val="bg1"/>
                </a:solidFill>
              </a:rPr>
              <a:t> – Billy Wilder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EC4479-111A-9411-3C5F-3D22DE2BD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749" y="3566180"/>
            <a:ext cx="3495675" cy="2009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0128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9CDD2-3EF4-9CB1-7562-950DA7F22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Mary &amp; Laura’s Top 10 Tips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CF246-D6C1-CC2A-FAB5-C22C4F4741E4}"/>
              </a:ext>
            </a:extLst>
          </p:cNvPr>
          <p:cNvSpPr txBox="1"/>
          <p:nvPr/>
        </p:nvSpPr>
        <p:spPr>
          <a:xfrm>
            <a:off x="384142" y="1065229"/>
            <a:ext cx="814711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10. </a:t>
            </a:r>
            <a:r>
              <a:rPr lang="en-US" sz="3600" dirty="0"/>
              <a:t>	</a:t>
            </a:r>
            <a:r>
              <a:rPr lang="en-US" sz="3200" b="1" dirty="0"/>
              <a:t>Prepare a schedule and be prepared to 	abandon it</a:t>
            </a:r>
          </a:p>
          <a:p>
            <a:endParaRPr lang="en-US" sz="3200" b="1" dirty="0"/>
          </a:p>
          <a:p>
            <a:r>
              <a:rPr lang="en-US" sz="3200" b="1" dirty="0"/>
              <a:t>9. 	Include extra time for the unexpected 	(Covid, Holidays, etc.)</a:t>
            </a:r>
          </a:p>
          <a:p>
            <a:endParaRPr lang="en-US" sz="3200" b="1" dirty="0"/>
          </a:p>
          <a:p>
            <a:r>
              <a:rPr lang="en-US" sz="3200" b="1" dirty="0"/>
              <a:t>8. 	Designate a team member to monitor 	schedule and deadlines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3887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9CDD2-3EF4-9CB1-7562-950DA7F22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Mary &amp; Laura’s Top 10 Tips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CF246-D6C1-CC2A-FAB5-C22C4F4741E4}"/>
              </a:ext>
            </a:extLst>
          </p:cNvPr>
          <p:cNvSpPr txBox="1"/>
          <p:nvPr/>
        </p:nvSpPr>
        <p:spPr>
          <a:xfrm>
            <a:off x="384142" y="1338606"/>
            <a:ext cx="814711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7. </a:t>
            </a:r>
            <a:r>
              <a:rPr lang="en-US" sz="3600" dirty="0"/>
              <a:t>	</a:t>
            </a:r>
            <a:r>
              <a:rPr lang="en-US" sz="3200" b="1" dirty="0"/>
              <a:t>Team members should set aside specific 	time 	periods to work on the project 	(Otherwise daily tasks and putting out 	fires takes precedence.)</a:t>
            </a:r>
          </a:p>
          <a:p>
            <a:endParaRPr lang="en-US" sz="3200" b="1" dirty="0"/>
          </a:p>
          <a:p>
            <a:r>
              <a:rPr lang="en-US" sz="3200" b="1" dirty="0"/>
              <a:t>6. 	Be mindful of existing property rights</a:t>
            </a:r>
          </a:p>
          <a:p>
            <a:endParaRPr lang="en-US" sz="3200" b="1" dirty="0"/>
          </a:p>
          <a:p>
            <a:r>
              <a:rPr lang="en-US" sz="3200" b="1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0102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9CDD2-3EF4-9CB1-7562-950DA7F22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Mary &amp; Laura’s Top 10 Tips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CF246-D6C1-CC2A-FAB5-C22C4F4741E4}"/>
              </a:ext>
            </a:extLst>
          </p:cNvPr>
          <p:cNvSpPr txBox="1"/>
          <p:nvPr/>
        </p:nvSpPr>
        <p:spPr>
          <a:xfrm>
            <a:off x="285160" y="1644267"/>
            <a:ext cx="885884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 startAt="5"/>
            </a:pPr>
            <a:r>
              <a:rPr lang="en-US" sz="3200" b="1" dirty="0"/>
              <a:t>   Remember who will be interpreting the code           </a:t>
            </a:r>
          </a:p>
          <a:p>
            <a:r>
              <a:rPr lang="en-US" sz="3200" b="1" dirty="0"/>
              <a:t>         every day (not the attorney or consultant)</a:t>
            </a:r>
            <a:br>
              <a:rPr lang="en-US" sz="3200" b="1" dirty="0"/>
            </a:br>
            <a:endParaRPr lang="en-US" sz="1200" b="1" dirty="0"/>
          </a:p>
          <a:p>
            <a:pPr lvl="1"/>
            <a:r>
              <a:rPr lang="en-US" sz="3200" b="1" dirty="0"/>
              <a:t>    Language must be clear</a:t>
            </a:r>
          </a:p>
          <a:p>
            <a:pPr lvl="1"/>
            <a:endParaRPr lang="en-US" sz="3200" b="1" dirty="0"/>
          </a:p>
          <a:p>
            <a:r>
              <a:rPr lang="en-US" sz="3200" b="1" dirty="0"/>
              <a:t>4.	Don’t forget public involvement and 	interested parties</a:t>
            </a:r>
          </a:p>
          <a:p>
            <a:endParaRPr lang="en-US" sz="3200" b="1" dirty="0"/>
          </a:p>
          <a:p>
            <a:endParaRPr lang="en-US" sz="3200" b="1" dirty="0"/>
          </a:p>
          <a:p>
            <a:r>
              <a:rPr lang="en-US" sz="3200" b="1" dirty="0"/>
              <a:t>	</a:t>
            </a:r>
            <a:br>
              <a:rPr lang="en-US" sz="3200" b="1" dirty="0"/>
            </a:br>
            <a:r>
              <a:rPr lang="en-US" sz="3200" b="1" dirty="0"/>
              <a:t>	</a:t>
            </a:r>
          </a:p>
          <a:p>
            <a:r>
              <a:rPr lang="en-US" sz="3200" b="1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90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F9B67-50C6-4517-A5FF-A3984FD29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tx1"/>
                </a:solidFill>
                <a:latin typeface="Congenial Black" panose="02000503040000020004" pitchFamily="2" charset="0"/>
              </a:rPr>
              <a:t>Estero Fun Facts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47BE77-E261-5700-BFE4-D29880993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45" y="1302277"/>
            <a:ext cx="6368947" cy="3238924"/>
          </a:xfrm>
        </p:spPr>
        <p:txBody>
          <a:bodyPr/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Estero” Spanish for Estuary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Newest City in Florida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26.5 square miles</a:t>
            </a:r>
          </a:p>
          <a:p>
            <a:endParaRPr lang="en-US" dirty="0">
              <a:solidFill>
                <a:srgbClr val="4C216D"/>
              </a:solidFill>
              <a:effectLst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7975A7D-8B9E-C268-0D20-ABDB011912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235159"/>
              </p:ext>
            </p:extLst>
          </p:nvPr>
        </p:nvGraphicFramePr>
        <p:xfrm>
          <a:off x="367645" y="3183056"/>
          <a:ext cx="2938974" cy="21696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7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16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373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821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4C216D"/>
                          </a:solidFill>
                          <a:effectLst/>
                        </a:rPr>
                        <a:t>Permanent Population</a:t>
                      </a:r>
                      <a:endParaRPr lang="en-US" sz="2400" dirty="0"/>
                    </a:p>
                  </a:txBody>
                  <a:tcPr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36,939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821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4C216D"/>
                        </a:solidFill>
                        <a:effectLst/>
                      </a:endParaRPr>
                    </a:p>
                    <a:p>
                      <a:r>
                        <a:rPr lang="en-US" sz="2400" b="1" dirty="0">
                          <a:solidFill>
                            <a:srgbClr val="4C216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 Season   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(+49%)</a:t>
                      </a:r>
                    </a:p>
                    <a:p>
                      <a:r>
                        <a:rPr lang="en-US" sz="20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55,039</a:t>
                      </a:r>
                    </a:p>
                  </a:txBody>
                  <a:tcP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0C17762E-180D-89FF-F232-6A8F49B995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10291" r="22824" b="23768"/>
          <a:stretch/>
        </p:blipFill>
        <p:spPr>
          <a:xfrm>
            <a:off x="3591612" y="3271363"/>
            <a:ext cx="5166608" cy="3348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9B6788-B8A9-8027-9510-C1B5FA3C20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675" y="312685"/>
            <a:ext cx="2472180" cy="2472180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18921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9CDD2-3EF4-9CB1-7562-950DA7F22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Mary &amp; Laura’s Top 10 Tips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CF246-D6C1-CC2A-FAB5-C22C4F4741E4}"/>
              </a:ext>
            </a:extLst>
          </p:cNvPr>
          <p:cNvSpPr txBox="1"/>
          <p:nvPr/>
        </p:nvSpPr>
        <p:spPr>
          <a:xfrm>
            <a:off x="498442" y="1498862"/>
            <a:ext cx="81471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 startAt="3"/>
            </a:pPr>
            <a:r>
              <a:rPr lang="en-US" sz="3200" b="1" dirty="0"/>
              <a:t>     Have a “Transparent” process </a:t>
            </a:r>
          </a:p>
          <a:p>
            <a:r>
              <a:rPr lang="en-US" sz="3200" b="1" dirty="0"/>
              <a:t>	- make information available</a:t>
            </a:r>
          </a:p>
          <a:p>
            <a:endParaRPr lang="en-US" sz="3200" b="1" dirty="0"/>
          </a:p>
          <a:p>
            <a:pPr marL="514350" indent="-514350">
              <a:buFontTx/>
              <a:buAutoNum type="arabicPeriod" startAt="2"/>
            </a:pPr>
            <a:r>
              <a:rPr lang="en-US" sz="3200" b="1" dirty="0"/>
              <a:t>     Keep your elected officials and advisory 	boards informed through meetings, 	workshops &amp; updates or through an 	appointed “liaison”</a:t>
            </a:r>
          </a:p>
          <a:p>
            <a:pPr marL="514350" indent="-514350">
              <a:buAutoNum type="arabicPeriod" startAt="2"/>
            </a:pPr>
            <a:endParaRPr lang="en-US" sz="3200" b="1" dirty="0"/>
          </a:p>
          <a:p>
            <a:r>
              <a:rPr lang="en-US" sz="3200" b="1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2106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9CDD2-3EF4-9CB1-7562-950DA7F22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Mary &amp; Laura’s Top 10 Tips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CF246-D6C1-CC2A-FAB5-C22C4F4741E4}"/>
              </a:ext>
            </a:extLst>
          </p:cNvPr>
          <p:cNvSpPr txBox="1"/>
          <p:nvPr/>
        </p:nvSpPr>
        <p:spPr>
          <a:xfrm>
            <a:off x="732933" y="2790333"/>
            <a:ext cx="81471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1.	        what you do 	</a:t>
            </a:r>
          </a:p>
          <a:p>
            <a:r>
              <a:rPr lang="en-US" sz="4400" b="1" dirty="0"/>
              <a:t>	</a:t>
            </a:r>
            <a:endParaRPr lang="en-US" sz="4400" dirty="0"/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5880BC57-6F9F-E1AA-E1CB-70495EC8B8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36991" y="2465724"/>
            <a:ext cx="1446550" cy="1446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EA7280-A245-B09F-3726-5076E9F49DE0}"/>
              </a:ext>
            </a:extLst>
          </p:cNvPr>
          <p:cNvSpPr txBox="1"/>
          <p:nvPr/>
        </p:nvSpPr>
        <p:spPr>
          <a:xfrm>
            <a:off x="6627042" y="7043112"/>
            <a:ext cx="13739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en.wikipedia.org/wiki/Heart_symbo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387145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41">
            <a:extLst>
              <a:ext uri="{FF2B5EF4-FFF2-40B4-BE49-F238E27FC236}">
                <a16:creationId xmlns:a16="http://schemas.microsoft.com/office/drawing/2014/main" id="{51F77B6A-7F53-4B28-B73D-C8CC899AB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A9CDD2-3EF4-9CB1-7562-950DA7F22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442" y="2618176"/>
            <a:ext cx="4208260" cy="21329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 b="1" dirty="0">
                <a:latin typeface="Congenial Black" panose="02000503040000020004" pitchFamily="2" charset="0"/>
              </a:rPr>
              <a:t>Wait – You aren’t done yet!</a:t>
            </a:r>
            <a:r>
              <a:rPr lang="en-US" sz="4700" b="1" kern="1200" dirty="0">
                <a:latin typeface="Congenial Black" panose="02000503040000020004" pitchFamily="2" charset="0"/>
              </a:rPr>
              <a:t> </a:t>
            </a:r>
          </a:p>
        </p:txBody>
      </p:sp>
      <p:grpSp>
        <p:nvGrpSpPr>
          <p:cNvPr id="71" name="Group 43">
            <a:extLst>
              <a:ext uri="{FF2B5EF4-FFF2-40B4-BE49-F238E27FC236}">
                <a16:creationId xmlns:a16="http://schemas.microsoft.com/office/drawing/2014/main" id="{2515629F-0D83-4A44-A125-CD50FC66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09" y="1361348"/>
            <a:ext cx="3625427" cy="4258176"/>
            <a:chOff x="1674895" y="1345036"/>
            <a:chExt cx="5428610" cy="4210939"/>
          </a:xfrm>
        </p:grpSpPr>
        <p:sp>
          <p:nvSpPr>
            <p:cNvPr id="72" name="Rectangle 44">
              <a:extLst>
                <a:ext uri="{FF2B5EF4-FFF2-40B4-BE49-F238E27FC236}">
                  <a16:creationId xmlns:a16="http://schemas.microsoft.com/office/drawing/2014/main" id="{81A5080B-EAC4-4530-815C-DE8DACA09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Rectangle 45">
              <a:extLst>
                <a:ext uri="{FF2B5EF4-FFF2-40B4-BE49-F238E27FC236}">
                  <a16:creationId xmlns:a16="http://schemas.microsoft.com/office/drawing/2014/main" id="{14667345-04B5-4757-9CE0-969DC1DE5E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4" name="Freeform: Shape 47">
            <a:extLst>
              <a:ext uri="{FF2B5EF4-FFF2-40B4-BE49-F238E27FC236}">
                <a16:creationId xmlns:a16="http://schemas.microsoft.com/office/drawing/2014/main" id="{F6E412EF-CF39-4C25-85B0-DB30B1B0A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80033"/>
            <a:ext cx="1396390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75" name="Freeform: Shape 49">
            <a:extLst>
              <a:ext uri="{FF2B5EF4-FFF2-40B4-BE49-F238E27FC236}">
                <a16:creationId xmlns:a16="http://schemas.microsoft.com/office/drawing/2014/main" id="{E8DA6235-17F2-4C9E-88C6-C5D38D8D3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768"/>
            <a:ext cx="1396390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76" name="Rectangle 51">
            <a:extLst>
              <a:ext uri="{FF2B5EF4-FFF2-40B4-BE49-F238E27FC236}">
                <a16:creationId xmlns:a16="http://schemas.microsoft.com/office/drawing/2014/main" id="{B55DEF71-1741-4489-8E77-46FC5BAA6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7120" y="1220741"/>
            <a:ext cx="3625426" cy="4258176"/>
          </a:xfrm>
          <a:prstGeom prst="rect">
            <a:avLst/>
          </a:prstGeom>
          <a:solidFill>
            <a:schemeClr val="tx1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53">
            <a:extLst>
              <a:ext uri="{FF2B5EF4-FFF2-40B4-BE49-F238E27FC236}">
                <a16:creationId xmlns:a16="http://schemas.microsoft.com/office/drawing/2014/main" id="{82347B6D-A7CC-48EB-861F-917D0D61E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7120" y="1220741"/>
            <a:ext cx="3625426" cy="425817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55">
            <a:extLst>
              <a:ext uri="{FF2B5EF4-FFF2-40B4-BE49-F238E27FC236}">
                <a16:creationId xmlns:a16="http://schemas.microsoft.com/office/drawing/2014/main" id="{A7A0A46D-CC9B-4E32-870A-7BC2DF940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2963" y="4357092"/>
            <a:ext cx="239955" cy="31994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9" name="Oval 57">
            <a:extLst>
              <a:ext uri="{FF2B5EF4-FFF2-40B4-BE49-F238E27FC236}">
                <a16:creationId xmlns:a16="http://schemas.microsoft.com/office/drawing/2014/main" id="{9178722E-1BD0-427E-BAAE-4F206DAB5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2963" y="4357092"/>
            <a:ext cx="239955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F90B91-AFC0-3041-B8D4-98BB71EAF8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64" r="1" b="3752"/>
          <a:stretch/>
        </p:blipFill>
        <p:spPr>
          <a:xfrm rot="21600000" flipH="1">
            <a:off x="1275016" y="1805875"/>
            <a:ext cx="3129634" cy="3087908"/>
          </a:xfrm>
          <a:prstGeom prst="rect">
            <a:avLst/>
          </a:prstGeom>
          <a:ln w="28575">
            <a:noFill/>
          </a:ln>
        </p:spPr>
      </p:pic>
      <p:sp>
        <p:nvSpPr>
          <p:cNvPr id="80" name="Graphic 212">
            <a:extLst>
              <a:ext uri="{FF2B5EF4-FFF2-40B4-BE49-F238E27FC236}">
                <a16:creationId xmlns:a16="http://schemas.microsoft.com/office/drawing/2014/main" id="{A753B935-E3DD-466D-BFAC-68E0BE02D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08978" y="858936"/>
            <a:ext cx="520052" cy="693403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B94D75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81" name="Graphic 212">
            <a:extLst>
              <a:ext uri="{FF2B5EF4-FFF2-40B4-BE49-F238E27FC236}">
                <a16:creationId xmlns:a16="http://schemas.microsoft.com/office/drawing/2014/main" id="{FB034F26-4148-4B59-B493-14D7A9A8B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08978" y="858936"/>
            <a:ext cx="520052" cy="693403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B94D75">
              <a:alpha val="30000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grpSp>
        <p:nvGrpSpPr>
          <p:cNvPr id="82" name="Graphic 185">
            <a:extLst>
              <a:ext uri="{FF2B5EF4-FFF2-40B4-BE49-F238E27FC236}">
                <a16:creationId xmlns:a16="http://schemas.microsoft.com/office/drawing/2014/main" id="{5E6BB5FD-DB7B-4BE3-BA45-1EF042115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21453" y="5987064"/>
            <a:ext cx="790849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83" name="Freeform: Shape 64">
              <a:extLst>
                <a:ext uri="{FF2B5EF4-FFF2-40B4-BE49-F238E27FC236}">
                  <a16:creationId xmlns:a16="http://schemas.microsoft.com/office/drawing/2014/main" id="{9929FF76-4B3A-4294-BE6E-B507B22D1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65">
              <a:extLst>
                <a:ext uri="{FF2B5EF4-FFF2-40B4-BE49-F238E27FC236}">
                  <a16:creationId xmlns:a16="http://schemas.microsoft.com/office/drawing/2014/main" id="{253C18A4-10CC-4E91-A8A2-D5368972A1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66">
              <a:extLst>
                <a:ext uri="{FF2B5EF4-FFF2-40B4-BE49-F238E27FC236}">
                  <a16:creationId xmlns:a16="http://schemas.microsoft.com/office/drawing/2014/main" id="{6356AC2F-73E0-44FD-B346-A209D274D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5A85581-9712-414C-82D4-2FE96ACB2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B0828F2-35E7-4424-8082-6C258B676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352771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9CDD2-3EF4-9CB1-7562-950DA7F22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Finalize Changes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CF246-D6C1-CC2A-FAB5-C22C4F4741E4}"/>
              </a:ext>
            </a:extLst>
          </p:cNvPr>
          <p:cNvSpPr txBox="1"/>
          <p:nvPr/>
        </p:nvSpPr>
        <p:spPr>
          <a:xfrm>
            <a:off x="457200" y="1715678"/>
            <a:ext cx="856896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Think about after code adoption</a:t>
            </a:r>
          </a:p>
          <a:p>
            <a:endParaRPr lang="en-US" sz="28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/>
              <a:t>Finalize changes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/>
              <a:t>Municode?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/>
              <a:t>Revisions to application forms and fees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/>
              <a:t>Consider “Glitch Bill”</a:t>
            </a:r>
          </a:p>
          <a:p>
            <a:r>
              <a:rPr lang="en-US" sz="3200" b="1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5997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53C97-D285-457D-86E0-B8620E2AE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Web Pro Condensed" panose="020B0506030403020204" pitchFamily="34" charset="0"/>
                <a:ea typeface="+mj-ea"/>
                <a:cs typeface="+mj-cs"/>
              </a:rPr>
              <a:t>Contacts / Links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413C2-CFA2-471B-8B35-8414B3AA5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152526"/>
            <a:ext cx="8399424" cy="4657259"/>
          </a:xfrm>
        </p:spPr>
        <p:txBody>
          <a:bodyPr>
            <a:normAutofit lnSpcReduction="10000"/>
          </a:bodyPr>
          <a:lstStyle/>
          <a:p>
            <a:pPr marL="57150" indent="0">
              <a:buNone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 panose="020F0502020204030204" pitchFamily="34" charset="0"/>
                <a:cs typeface="Times New Roman"/>
              </a:rPr>
              <a:t>Mary Gibbs, FAICP</a:t>
            </a:r>
            <a:r>
              <a:rPr lang="en-US" sz="2500" dirty="0">
                <a:latin typeface="Calibri"/>
                <a:ea typeface="Calibri" panose="020F0502020204030204" pitchFamily="34" charset="0"/>
                <a:cs typeface="Times New Roman"/>
              </a:rPr>
              <a:t>			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 panose="020F0502020204030204" pitchFamily="34" charset="0"/>
                <a:cs typeface="Times New Roman"/>
              </a:rPr>
              <a:t>Laura DeJohn, AICP</a:t>
            </a:r>
          </a:p>
          <a:p>
            <a:pPr marL="57150" indent="0">
              <a:buNone/>
            </a:pPr>
            <a:r>
              <a:rPr lang="en-US" sz="1600" b="0" i="0" dirty="0">
                <a:effectLst/>
                <a:latin typeface="Montserrat"/>
              </a:rPr>
              <a:t>Director, Community Development	Director, Planning &amp; Landscape      Village of Estero				Architecture</a:t>
            </a:r>
            <a:br>
              <a:rPr lang="en-US" sz="1600" dirty="0"/>
            </a:br>
            <a:r>
              <a:rPr lang="en-US" sz="1600" dirty="0"/>
              <a:t>					Johnson Engineering, Inc.</a:t>
            </a:r>
          </a:p>
          <a:p>
            <a:pPr marL="57150" indent="0">
              <a:buNone/>
            </a:pPr>
            <a:r>
              <a:rPr lang="en-US" sz="1600" b="0" i="0" dirty="0">
                <a:effectLst/>
                <a:latin typeface="Montserrat" panose="00000500000000000000" pitchFamily="2" charset="0"/>
              </a:rPr>
              <a:t>239-221-5036				239-229-1726</a:t>
            </a:r>
          </a:p>
          <a:p>
            <a:pPr marL="57150" indent="0">
              <a:buNone/>
            </a:pPr>
            <a:r>
              <a:rPr lang="en-US" sz="1600" b="0" i="0" u="none" strike="noStrike" dirty="0">
                <a:effectLst/>
                <a:latin typeface="Montserrat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gibbs@estero-fl.gov</a:t>
            </a:r>
            <a:r>
              <a:rPr lang="en-US" sz="1600" b="0" i="0" u="none" strike="noStrike" dirty="0">
                <a:effectLst/>
                <a:latin typeface="Montserrat" panose="00000500000000000000" pitchFamily="2" charset="0"/>
              </a:rPr>
              <a:t>			</a:t>
            </a:r>
            <a:r>
              <a:rPr lang="en-US" sz="1600" b="0" i="0" u="none" strike="noStrike" dirty="0">
                <a:effectLst/>
                <a:latin typeface="Montserrat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ldejohn@johnsoneng.com</a:t>
            </a:r>
            <a:r>
              <a:rPr lang="en-US" sz="1600" b="0" i="0" u="none" strike="noStrike" dirty="0">
                <a:effectLst/>
                <a:latin typeface="Montserrat" panose="00000500000000000000" pitchFamily="2" charset="0"/>
              </a:rPr>
              <a:t> </a:t>
            </a:r>
            <a:br>
              <a:rPr lang="en-US" sz="1600" dirty="0">
                <a:latin typeface="Montserrat" panose="00000500000000000000" pitchFamily="2" charset="0"/>
              </a:rPr>
            </a:br>
            <a:r>
              <a:rPr lang="en-US" sz="1600" dirty="0">
                <a:latin typeface="Montserrat" panose="00000500000000000000" pitchFamily="2" charset="0"/>
              </a:rPr>
              <a:t>9401 Corkscrew Palms Circle</a:t>
            </a:r>
            <a:r>
              <a:rPr lang="en-US" sz="1600" b="0" i="0" dirty="0">
                <a:effectLst/>
                <a:latin typeface="Montserrat" panose="00000500000000000000" pitchFamily="2" charset="0"/>
              </a:rPr>
              <a:t>		                 2122 Johnson St.</a:t>
            </a:r>
            <a:br>
              <a:rPr lang="en-US" sz="1600" dirty="0">
                <a:latin typeface="Montserrat" panose="00000500000000000000" pitchFamily="2" charset="0"/>
              </a:rPr>
            </a:br>
            <a:r>
              <a:rPr lang="en-US" sz="1600" b="0" i="0" dirty="0">
                <a:effectLst/>
                <a:latin typeface="Montserrat" panose="00000500000000000000" pitchFamily="2" charset="0"/>
              </a:rPr>
              <a:t>Estero, FL 33928	</a:t>
            </a:r>
            <a:r>
              <a:rPr lang="en-US" sz="1600" b="0" i="0" dirty="0">
                <a:effectLst/>
                <a:latin typeface="Montserrat"/>
              </a:rPr>
              <a:t>			Fort Myers, FL 33901</a:t>
            </a:r>
          </a:p>
          <a:p>
            <a:pPr marL="57150" indent="0" algn="ctr">
              <a:buNone/>
            </a:pPr>
            <a:endParaRPr lang="en-US" sz="1600" dirty="0">
              <a:latin typeface="Montserrat"/>
            </a:endParaRPr>
          </a:p>
          <a:p>
            <a:pPr marL="57150" indent="0" algn="ctr">
              <a:buNone/>
            </a:pPr>
            <a:endParaRPr lang="en-US" sz="1600" u="none" strike="noStrike" baseline="0" dirty="0">
              <a:solidFill>
                <a:schemeClr val="accent6">
                  <a:lumMod val="50000"/>
                </a:schemeClr>
              </a:solidFill>
              <a:latin typeface="Montserrat"/>
            </a:endParaRPr>
          </a:p>
          <a:p>
            <a:pPr marL="57150" indent="0" algn="ctr">
              <a:buNone/>
            </a:pPr>
            <a:r>
              <a:rPr lang="en-US" sz="2500" b="1" u="none" strike="noStrike" baseline="0" dirty="0">
                <a:solidFill>
                  <a:schemeClr val="accent6">
                    <a:lumMod val="50000"/>
                  </a:schemeClr>
                </a:solidFill>
                <a:latin typeface="Montserrat"/>
              </a:rPr>
              <a:t>LDC links</a:t>
            </a:r>
          </a:p>
          <a:p>
            <a:pPr marL="57150" indent="0" algn="ctr">
              <a:buNone/>
            </a:pPr>
            <a:r>
              <a:rPr lang="en-US" sz="1800" dirty="0">
                <a:latin typeface="Montserrat"/>
              </a:rPr>
              <a:t>Village of Estero website</a:t>
            </a:r>
            <a:endParaRPr lang="en-US" dirty="0">
              <a:latin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57150" indent="0" algn="ctr">
              <a:buNone/>
            </a:pPr>
            <a:r>
              <a:rPr lang="en-US" sz="1600" i="0" u="none" strike="noStrike" baseline="0" dirty="0"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https://estero-fl.gov/land-development-code/</a:t>
            </a:r>
            <a:endParaRPr lang="en-US" sz="1600" i="0" u="none" strike="noStrike" baseline="0" dirty="0">
              <a:latin typeface="Arial" panose="020B0604020202020204" pitchFamily="34" charset="0"/>
            </a:endParaRPr>
          </a:p>
          <a:p>
            <a:pPr marL="57150" indent="0" algn="ctr">
              <a:buNone/>
            </a:pPr>
            <a:endParaRPr lang="en-US" sz="1100" dirty="0">
              <a:latin typeface="Arial" panose="020B0604020202020204" pitchFamily="34" charset="0"/>
            </a:endParaRPr>
          </a:p>
          <a:p>
            <a:pPr marL="57150" indent="0" algn="ctr">
              <a:buNone/>
            </a:pPr>
            <a:r>
              <a:rPr lang="en-US" sz="1800" dirty="0">
                <a:latin typeface="Montserrat"/>
              </a:rPr>
              <a:t>Municode</a:t>
            </a:r>
            <a:endParaRPr lang="en-US" sz="1800" dirty="0">
              <a:latin typeface="Montserrat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57150" indent="0" algn="ctr">
              <a:buNone/>
            </a:pPr>
            <a:r>
              <a:rPr lang="en-US" sz="1100" dirty="0"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https://library.municode.com/fl/estero/codes/land_development_code</a:t>
            </a:r>
            <a:r>
              <a:rPr lang="en-US" sz="1100" dirty="0">
                <a:latin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28130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85F48F-CE5A-B9E2-EF3C-FE1DED738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614025" cy="715962"/>
          </a:xfrm>
        </p:spPr>
        <p:txBody>
          <a:bodyPr/>
          <a:lstStyle/>
          <a:p>
            <a:r>
              <a:rPr lang="en-US" sz="4400" b="1" dirty="0">
                <a:solidFill>
                  <a:schemeClr val="tx1"/>
                </a:solidFill>
                <a:latin typeface="Congenial Black" panose="02000503040000020004" pitchFamily="2" charset="0"/>
              </a:rPr>
              <a:t>Incorporation </a:t>
            </a:r>
            <a:r>
              <a:rPr lang="en-US" sz="3500" b="1" dirty="0">
                <a:solidFill>
                  <a:schemeClr val="tx1"/>
                </a:solidFill>
                <a:latin typeface="Congenial Black" panose="02000503040000020004" pitchFamily="2" charset="0"/>
              </a:rPr>
              <a:t>– </a:t>
            </a:r>
            <a:r>
              <a:rPr lang="en-US" sz="2800" b="1" dirty="0">
                <a:solidFill>
                  <a:schemeClr val="tx1"/>
                </a:solidFill>
                <a:latin typeface="Congenial Black" panose="02000503040000020004" pitchFamily="2" charset="0"/>
              </a:rPr>
              <a:t>once by the Koreshans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2ABC59-875B-AD64-2697-D363ED4C71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2388">
            <a:off x="381449" y="1211970"/>
            <a:ext cx="3810000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B70647-6D4F-6A79-9707-330E0B621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899" y="1791073"/>
            <a:ext cx="2813624" cy="2300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0AC6B9-58C7-914E-8C1F-F3FC3F3CAD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t="10435" r="23160" b="21594"/>
          <a:stretch/>
        </p:blipFill>
        <p:spPr>
          <a:xfrm>
            <a:off x="240369" y="3976815"/>
            <a:ext cx="3832399" cy="27996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9B853E-4613-A203-8A12-70DE533365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6" t="44493" r="3000" b="34203"/>
          <a:stretch/>
        </p:blipFill>
        <p:spPr>
          <a:xfrm>
            <a:off x="3164595" y="5333878"/>
            <a:ext cx="1769165" cy="14610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2F5635-B9D8-9202-EF64-133C4EF887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6128"/>
          <a:stretch/>
        </p:blipFill>
        <p:spPr>
          <a:xfrm>
            <a:off x="4502681" y="3386467"/>
            <a:ext cx="4689825" cy="3188002"/>
          </a:xfrm>
          <a:prstGeom prst="ellipse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2CDED3-4050-0656-8910-D580F38BA1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109"/>
          <a:stretch/>
        </p:blipFill>
        <p:spPr>
          <a:xfrm>
            <a:off x="6739523" y="1122284"/>
            <a:ext cx="2174827" cy="181927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5" name="Arrow: Striped Right 14">
            <a:extLst>
              <a:ext uri="{FF2B5EF4-FFF2-40B4-BE49-F238E27FC236}">
                <a16:creationId xmlns:a16="http://schemas.microsoft.com/office/drawing/2014/main" id="{5F47EFAD-589E-7CA5-B07C-E86677A81364}"/>
              </a:ext>
            </a:extLst>
          </p:cNvPr>
          <p:cNvSpPr/>
          <p:nvPr/>
        </p:nvSpPr>
        <p:spPr>
          <a:xfrm>
            <a:off x="1818988" y="5006802"/>
            <a:ext cx="3384608" cy="427466"/>
          </a:xfrm>
          <a:prstGeom prst="stripedRightArrow">
            <a:avLst/>
          </a:prstGeom>
          <a:solidFill>
            <a:srgbClr val="CD52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rgbClr val="CD5275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3209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E8460-31BD-D5C0-4CB2-FF5E88AD2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7D145-7540-342B-6552-5FEC8C652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7D04F652-414B-AD96-7004-FBA19F347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361" r="2329" b="1"/>
          <a:stretch/>
        </p:blipFill>
        <p:spPr>
          <a:xfrm>
            <a:off x="2306" y="0"/>
            <a:ext cx="9141694" cy="5458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3C4552-B331-0510-C78A-3C25A5EE1906}"/>
              </a:ext>
            </a:extLst>
          </p:cNvPr>
          <p:cNvSpPr txBox="1"/>
          <p:nvPr/>
        </p:nvSpPr>
        <p:spPr>
          <a:xfrm>
            <a:off x="683494" y="436017"/>
            <a:ext cx="822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Estero Incorporated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  <a:ea typeface="+mn-ea"/>
                <a:cs typeface="+mn-cs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gain 2014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FF165E-F596-054F-843A-793503B56E9C}"/>
              </a:ext>
            </a:extLst>
          </p:cNvPr>
          <p:cNvSpPr txBox="1"/>
          <p:nvPr/>
        </p:nvSpPr>
        <p:spPr>
          <a:xfrm>
            <a:off x="0" y="4525974"/>
            <a:ext cx="9144000" cy="2332026"/>
          </a:xfrm>
          <a:prstGeom prst="rect">
            <a:avLst/>
          </a:prstGeom>
          <a:solidFill>
            <a:srgbClr val="190D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F332A2-BFB1-F6D9-5CFA-BE76D764397D}"/>
              </a:ext>
            </a:extLst>
          </p:cNvPr>
          <p:cNvSpPr txBox="1">
            <a:spLocks/>
          </p:cNvSpPr>
          <p:nvPr/>
        </p:nvSpPr>
        <p:spPr>
          <a:xfrm>
            <a:off x="139096" y="4555321"/>
            <a:ext cx="9002598" cy="199607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Myriad Web Pro Condense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Myriad Web Pro Condense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Web Pro Condense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Myriad Web Pro Condense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Myriad Web Pro Condense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indent="-228600">
              <a:lnSpc>
                <a:spcPct val="90000"/>
              </a:lnSpc>
            </a:pPr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  <a:r>
              <a:rPr lang="en-US" sz="9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</a:t>
            </a:r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Council March 17, 2015 </a:t>
            </a:r>
          </a:p>
          <a:p>
            <a:pPr indent="-228600">
              <a:lnSpc>
                <a:spcPct val="90000"/>
              </a:lnSpc>
            </a:pP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indent="-228600">
              <a:lnSpc>
                <a:spcPct val="90000"/>
              </a:lnSpc>
            </a:pPr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Used County Comprehensive Plan &amp; LDC as transitional documents</a:t>
            </a:r>
          </a:p>
          <a:p>
            <a:pPr indent="-228600">
              <a:lnSpc>
                <a:spcPct val="90000"/>
              </a:lnSpc>
            </a:pP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indent="-228600">
              <a:lnSpc>
                <a:spcPct val="90000"/>
              </a:lnSpc>
            </a:pPr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Adopted Comprehensive Plan 2018/2019</a:t>
            </a:r>
          </a:p>
          <a:p>
            <a:pPr indent="-228600">
              <a:lnSpc>
                <a:spcPct val="90000"/>
              </a:lnSpc>
            </a:pP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indent="-228600">
              <a:lnSpc>
                <a:spcPct val="90000"/>
              </a:lnSpc>
            </a:pPr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Adopted LDC January 2021 (I year per State statute)</a:t>
            </a:r>
          </a:p>
          <a:p>
            <a:pPr indent="-228600">
              <a:lnSpc>
                <a:spcPct val="90000"/>
              </a:lnSpc>
            </a:pPr>
            <a:endParaRPr lang="en-US" sz="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3173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2" y="228600"/>
            <a:ext cx="8616099" cy="762000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chemeClr val="tx1"/>
                </a:solidFill>
                <a:latin typeface="Congenial Black" panose="02000503040000020004" pitchFamily="2" charset="0"/>
              </a:rPr>
              <a:t>Estero Code-Vision &amp;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926" y="1445297"/>
            <a:ext cx="8748074" cy="4795248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sz="3900" b="1" dirty="0">
                <a:latin typeface="+mn-lt"/>
              </a:rPr>
              <a:t>User Friendly Format – Use of graphics, tables &amp; charts</a:t>
            </a:r>
          </a:p>
          <a:p>
            <a:pPr>
              <a:spcAft>
                <a:spcPts val="1200"/>
              </a:spcAft>
            </a:pPr>
            <a:r>
              <a:rPr lang="en-US" sz="3900" b="1" dirty="0">
                <a:latin typeface="+mn-lt"/>
              </a:rPr>
              <a:t>Reduced Size - County Code = 1,000 pages</a:t>
            </a:r>
          </a:p>
          <a:p>
            <a:pPr>
              <a:spcAft>
                <a:spcPts val="1200"/>
              </a:spcAft>
            </a:pPr>
            <a:r>
              <a:rPr lang="en-US" sz="3900" b="1" dirty="0">
                <a:latin typeface="+mn-lt"/>
              </a:rPr>
              <a:t>Incorporates new concepts from Comp. Plan</a:t>
            </a:r>
            <a:br>
              <a:rPr lang="en-US" sz="3900" b="1" dirty="0">
                <a:latin typeface="+mn-lt"/>
              </a:rPr>
            </a:br>
            <a:r>
              <a:rPr lang="en-US" sz="4000" b="1" dirty="0">
                <a:latin typeface="+mn-lt"/>
              </a:rPr>
              <a:t>		</a:t>
            </a:r>
            <a:r>
              <a:rPr lang="en-US" sz="3500" b="1" dirty="0">
                <a:latin typeface="+mn-lt"/>
              </a:rPr>
              <a:t>Mixed Use</a:t>
            </a:r>
            <a:br>
              <a:rPr lang="en-US" sz="3500" b="1" dirty="0">
                <a:latin typeface="+mn-lt"/>
              </a:rPr>
            </a:br>
            <a:r>
              <a:rPr lang="en-US" sz="3500" b="1" dirty="0">
                <a:latin typeface="+mn-lt"/>
              </a:rPr>
              <a:t>		Placemaking</a:t>
            </a:r>
            <a:br>
              <a:rPr lang="en-US" sz="3500" b="1" dirty="0">
                <a:latin typeface="+mn-lt"/>
              </a:rPr>
            </a:br>
            <a:r>
              <a:rPr lang="en-US" sz="3500" b="1" dirty="0">
                <a:latin typeface="+mn-lt"/>
              </a:rPr>
              <a:t>		Civic Spaces</a:t>
            </a:r>
            <a:br>
              <a:rPr lang="en-US" sz="3500" b="1" dirty="0">
                <a:latin typeface="+mn-lt"/>
              </a:rPr>
            </a:br>
            <a:r>
              <a:rPr lang="en-US" sz="4000" b="1" dirty="0">
                <a:latin typeface="+mn-lt"/>
              </a:rPr>
              <a:t>		</a:t>
            </a:r>
            <a:r>
              <a:rPr lang="en-US" sz="3500" b="1" dirty="0">
                <a:latin typeface="+mn-lt"/>
              </a:rPr>
              <a:t>Design  and Character</a:t>
            </a:r>
          </a:p>
          <a:p>
            <a:pPr lvl="2">
              <a:spcAft>
                <a:spcPts val="1200"/>
              </a:spcAft>
            </a:pPr>
            <a:endParaRPr lang="en-US" sz="2000" b="1" dirty="0">
              <a:latin typeface="+mn-lt"/>
            </a:endParaRPr>
          </a:p>
          <a:p>
            <a:endParaRPr lang="en-US" sz="2800" dirty="0">
              <a:latin typeface="+mn-lt"/>
            </a:endParaRPr>
          </a:p>
          <a:p>
            <a:pPr marL="0" indent="0">
              <a:buNone/>
            </a:pP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7275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98372-0431-3797-C3A3-F707853A7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</a:rPr>
              <a:t>Chapter 2: Administration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C01208-DE19-E45C-C583-D5ACB1EECC48}"/>
              </a:ext>
            </a:extLst>
          </p:cNvPr>
          <p:cNvSpPr txBox="1"/>
          <p:nvPr/>
        </p:nvSpPr>
        <p:spPr>
          <a:xfrm>
            <a:off x="109728" y="1042416"/>
            <a:ext cx="4102046" cy="252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Consolidates all procedures in one chapter</a:t>
            </a: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graphics</a:t>
            </a: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Flowcharts for each process</a:t>
            </a: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Summary Table of Review Procedures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EBBC5E-8C0A-E61B-2170-AD5E6E7C8DBD}"/>
              </a:ext>
            </a:extLst>
          </p:cNvPr>
          <p:cNvSpPr/>
          <p:nvPr/>
        </p:nvSpPr>
        <p:spPr>
          <a:xfrm>
            <a:off x="4211774" y="1042416"/>
            <a:ext cx="4705296" cy="2262767"/>
          </a:xfrm>
          <a:prstGeom prst="rect">
            <a:avLst/>
          </a:prstGeom>
          <a:solidFill>
            <a:srgbClr val="D6E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00150" algn="l"/>
                <a:tab pos="13716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Chapter 2: 	Administration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00150" algn="l"/>
                <a:tab pos="13716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Section 2-1	Purpose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00150" algn="l"/>
                <a:tab pos="13716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Section 2-2	Summary Table of Applications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00150" algn="l"/>
                <a:tab pos="13716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Section 2-3	Decision Making and Advisory Bodies 	and Persons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00150" algn="l"/>
                <a:tab pos="13716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Section 2-4	General Procedures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00150" algn="l"/>
                <a:tab pos="13716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Section 2-5	Application-Specific Review Procedures    	and Decision Standards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F70E81D5-CCDE-110A-9242-7DEE771172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41"/>
          <a:stretch/>
        </p:blipFill>
        <p:spPr>
          <a:xfrm>
            <a:off x="2352691" y="3374399"/>
            <a:ext cx="3981202" cy="33829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79A04B-8C51-B041-1B0B-A10534003E63}"/>
              </a:ext>
            </a:extLst>
          </p:cNvPr>
          <p:cNvSpPr txBox="1"/>
          <p:nvPr/>
        </p:nvSpPr>
        <p:spPr>
          <a:xfrm>
            <a:off x="5092832" y="155565"/>
            <a:ext cx="3365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Mary’s Favorite </a:t>
            </a:r>
          </a:p>
          <a:p>
            <a:r>
              <a:rPr lang="en-US" sz="2800" b="1" dirty="0">
                <a:latin typeface="+mj-lt"/>
              </a:rPr>
              <a:t>              Code Chapter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0540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95883-0DBE-74CD-02A0-BE859AF15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53" y="274638"/>
            <a:ext cx="8052847" cy="715962"/>
          </a:xfrm>
        </p:spPr>
        <p:txBody>
          <a:bodyPr/>
          <a:lstStyle/>
          <a:p>
            <a:r>
              <a:rPr lang="en-US" b="1" dirty="0">
                <a:latin typeface="+mj-lt"/>
              </a:rPr>
              <a:t>Section 2-2: Summary Table of Applications</a:t>
            </a:r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29C3847-26E7-91F2-A41B-FF398C86D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219200"/>
            <a:ext cx="3438974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+mj-lt"/>
              </a:rPr>
              <a:t>Identifies:</a:t>
            </a:r>
          </a:p>
          <a:p>
            <a:r>
              <a:rPr lang="en-US" sz="2200" dirty="0">
                <a:latin typeface="+mj-lt"/>
              </a:rPr>
              <a:t>Type of application</a:t>
            </a:r>
          </a:p>
          <a:p>
            <a:pPr lvl="1"/>
            <a:r>
              <a:rPr lang="en-US" sz="2000" dirty="0">
                <a:latin typeface="+mj-lt"/>
              </a:rPr>
              <a:t>Comprehensive Plan</a:t>
            </a:r>
          </a:p>
          <a:p>
            <a:pPr lvl="1"/>
            <a:r>
              <a:rPr lang="en-US" sz="2000" dirty="0">
                <a:latin typeface="+mj-lt"/>
              </a:rPr>
              <a:t>Rezoning</a:t>
            </a:r>
          </a:p>
          <a:p>
            <a:pPr lvl="1"/>
            <a:r>
              <a:rPr lang="en-US" sz="2000" dirty="0">
                <a:latin typeface="+mj-lt"/>
              </a:rPr>
              <a:t>Development Orders</a:t>
            </a:r>
          </a:p>
          <a:p>
            <a:pPr lvl="1"/>
            <a:r>
              <a:rPr lang="en-US" sz="2000" dirty="0">
                <a:latin typeface="+mj-lt"/>
              </a:rPr>
              <a:t>Other</a:t>
            </a:r>
          </a:p>
          <a:p>
            <a:r>
              <a:rPr lang="en-US" sz="2200" dirty="0">
                <a:latin typeface="+mj-lt"/>
              </a:rPr>
              <a:t>Roles of decision-making bodies for each application </a:t>
            </a:r>
          </a:p>
          <a:p>
            <a:r>
              <a:rPr lang="en-US" sz="2200" dirty="0">
                <a:latin typeface="+mj-lt"/>
              </a:rPr>
              <a:t>Shows when public information meetings and public hearings are required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AB15CD55-136A-E852-BC22-50E48E29A6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4" t="34013" r="18527" b="26296"/>
          <a:stretch/>
        </p:blipFill>
        <p:spPr>
          <a:xfrm>
            <a:off x="3642174" y="1433297"/>
            <a:ext cx="5054785" cy="3746661"/>
          </a:xfrm>
          <a:custGeom>
            <a:avLst/>
            <a:gdLst>
              <a:gd name="connsiteX0" fmla="*/ 0 w 3672416"/>
              <a:gd name="connsiteY0" fmla="*/ 0 h 2722034"/>
              <a:gd name="connsiteX1" fmla="*/ 3672416 w 3672416"/>
              <a:gd name="connsiteY1" fmla="*/ 0 h 2722034"/>
              <a:gd name="connsiteX2" fmla="*/ 3672416 w 3672416"/>
              <a:gd name="connsiteY2" fmla="*/ 2722034 h 2722034"/>
              <a:gd name="connsiteX3" fmla="*/ 3565004 w 3672416"/>
              <a:gd name="connsiteY3" fmla="*/ 2722034 h 2722034"/>
              <a:gd name="connsiteX4" fmla="*/ 2865966 w 3672416"/>
              <a:gd name="connsiteY4" fmla="*/ 2618316 h 2722034"/>
              <a:gd name="connsiteX5" fmla="*/ 2241946 w 3672416"/>
              <a:gd name="connsiteY5" fmla="*/ 2722034 h 2722034"/>
              <a:gd name="connsiteX6" fmla="*/ 1999904 w 3672416"/>
              <a:gd name="connsiteY6" fmla="*/ 2722034 h 2722034"/>
              <a:gd name="connsiteX7" fmla="*/ 1475316 w 3672416"/>
              <a:gd name="connsiteY7" fmla="*/ 2648835 h 2722034"/>
              <a:gd name="connsiteX8" fmla="*/ 878425 w 3672416"/>
              <a:gd name="connsiteY8" fmla="*/ 2722034 h 2722034"/>
              <a:gd name="connsiteX9" fmla="*/ 544754 w 3672416"/>
              <a:gd name="connsiteY9" fmla="*/ 2722034 h 2722034"/>
              <a:gd name="connsiteX10" fmla="*/ 254000 w 3672416"/>
              <a:gd name="connsiteY10" fmla="*/ 2648835 h 2722034"/>
              <a:gd name="connsiteX11" fmla="*/ 60761 w 3672416"/>
              <a:gd name="connsiteY11" fmla="*/ 2722034 h 2722034"/>
              <a:gd name="connsiteX12" fmla="*/ 0 w 3672416"/>
              <a:gd name="connsiteY12" fmla="*/ 2722034 h 272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72416" h="2722034">
                <a:moveTo>
                  <a:pt x="0" y="0"/>
                </a:moveTo>
                <a:lnTo>
                  <a:pt x="3672416" y="0"/>
                </a:lnTo>
                <a:lnTo>
                  <a:pt x="3672416" y="2722034"/>
                </a:lnTo>
                <a:lnTo>
                  <a:pt x="3565004" y="2722034"/>
                </a:lnTo>
                <a:lnTo>
                  <a:pt x="2865966" y="2618316"/>
                </a:lnTo>
                <a:lnTo>
                  <a:pt x="2241946" y="2722034"/>
                </a:lnTo>
                <a:lnTo>
                  <a:pt x="1999904" y="2722034"/>
                </a:lnTo>
                <a:lnTo>
                  <a:pt x="1475316" y="2648835"/>
                </a:lnTo>
                <a:lnTo>
                  <a:pt x="878425" y="2722034"/>
                </a:lnTo>
                <a:lnTo>
                  <a:pt x="544754" y="2722034"/>
                </a:lnTo>
                <a:lnTo>
                  <a:pt x="254000" y="2648835"/>
                </a:lnTo>
                <a:lnTo>
                  <a:pt x="60761" y="2722034"/>
                </a:lnTo>
                <a:lnTo>
                  <a:pt x="0" y="2722034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4815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9620</TotalTime>
  <Words>1704</Words>
  <Application>Microsoft Office PowerPoint</Application>
  <PresentationFormat>On-screen Show (4:3)</PresentationFormat>
  <Paragraphs>300</Paragraphs>
  <Slides>44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Aharoni</vt:lpstr>
      <vt:lpstr>Arial</vt:lpstr>
      <vt:lpstr>Calibri</vt:lpstr>
      <vt:lpstr>Congenial Black</vt:lpstr>
      <vt:lpstr>Montserrat</vt:lpstr>
      <vt:lpstr>Myriad Web Pro Condensed</vt:lpstr>
      <vt:lpstr>Tw Cen MT</vt:lpstr>
      <vt:lpstr>Office Theme</vt:lpstr>
      <vt:lpstr>PowerPoint Presentation</vt:lpstr>
      <vt:lpstr>Your Tribal Presenters</vt:lpstr>
      <vt:lpstr>Overview</vt:lpstr>
      <vt:lpstr>Estero Fun Facts</vt:lpstr>
      <vt:lpstr>Incorporation – once by the Koreshans</vt:lpstr>
      <vt:lpstr>PowerPoint Presentation</vt:lpstr>
      <vt:lpstr>Estero Code-Vision &amp; Highlights</vt:lpstr>
      <vt:lpstr>Chapter 2: Administration</vt:lpstr>
      <vt:lpstr>Section 2-2: Summary Table of Applications</vt:lpstr>
      <vt:lpstr>Chapter 3: Zoning Districts</vt:lpstr>
      <vt:lpstr>Official Zoning Map</vt:lpstr>
      <vt:lpstr>Chapter 3: Zoning Districts Sec. 3-7 Planned Development</vt:lpstr>
      <vt:lpstr>Chapter 4:  Notable Changes</vt:lpstr>
      <vt:lpstr>Design Standards</vt:lpstr>
      <vt:lpstr>Section 5-7 Architectural, Form and Design Standards</vt:lpstr>
      <vt:lpstr>Section 5-7 Architectural, Form and Design Standards</vt:lpstr>
      <vt:lpstr>Section 5-7 Architectural, Form and Design Standards</vt:lpstr>
      <vt:lpstr>New LDC Concepts</vt:lpstr>
      <vt:lpstr>PowerPoint Presentation</vt:lpstr>
      <vt:lpstr>Pattern Book Examples </vt:lpstr>
      <vt:lpstr>Pattern Book Examples</vt:lpstr>
      <vt:lpstr>PowerPoint Presentation</vt:lpstr>
      <vt:lpstr>LDC Placemaking Standards</vt:lpstr>
      <vt:lpstr>Stock Development Mixed Use Project</vt:lpstr>
      <vt:lpstr>Stock Development Mixed Use Project</vt:lpstr>
      <vt:lpstr>PowerPoint Presentation</vt:lpstr>
      <vt:lpstr>PowerPoint Presentation</vt:lpstr>
      <vt:lpstr>                    Downtown Estero</vt:lpstr>
      <vt:lpstr>                    Downtown Estero</vt:lpstr>
      <vt:lpstr>West Bay Club – High Rise</vt:lpstr>
      <vt:lpstr>Houck Medical Office</vt:lpstr>
      <vt:lpstr>Edera - The Reserve at Coconut Point</vt:lpstr>
      <vt:lpstr>Via Coconut Mixed Use</vt:lpstr>
      <vt:lpstr>Example Under Old Code</vt:lpstr>
      <vt:lpstr>Recently Purchased  Village Property on Estero River</vt:lpstr>
      <vt:lpstr>One Year Later…</vt:lpstr>
      <vt:lpstr>Mary &amp; Laura’s Top 10 Tips</vt:lpstr>
      <vt:lpstr>Mary &amp; Laura’s Top 10 Tips</vt:lpstr>
      <vt:lpstr>Mary &amp; Laura’s Top 10 Tips</vt:lpstr>
      <vt:lpstr>Mary &amp; Laura’s Top 10 Tips</vt:lpstr>
      <vt:lpstr>Mary &amp; Laura’s Top 10 Tips</vt:lpstr>
      <vt:lpstr>Wait – You aren’t done yet! </vt:lpstr>
      <vt:lpstr>Finalize Changes</vt:lpstr>
      <vt:lpstr>Contacts / 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Nate Baker</dc:creator>
  <cp:lastModifiedBy>Maryann Devanas</cp:lastModifiedBy>
  <cp:revision>393</cp:revision>
  <cp:lastPrinted>2022-05-31T19:06:50Z</cp:lastPrinted>
  <dcterms:created xsi:type="dcterms:W3CDTF">2017-04-06T19:44:58Z</dcterms:created>
  <dcterms:modified xsi:type="dcterms:W3CDTF">2022-05-31T19:59:19Z</dcterms:modified>
</cp:coreProperties>
</file>