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60" r:id="rId4"/>
    <p:sldId id="258" r:id="rId5"/>
    <p:sldId id="280" r:id="rId6"/>
    <p:sldId id="1006" r:id="rId7"/>
    <p:sldId id="281" r:id="rId8"/>
    <p:sldId id="262" r:id="rId9"/>
    <p:sldId id="282" r:id="rId10"/>
    <p:sldId id="263" r:id="rId11"/>
    <p:sldId id="835" r:id="rId12"/>
    <p:sldId id="878" r:id="rId13"/>
    <p:sldId id="879" r:id="rId14"/>
    <p:sldId id="1002" r:id="rId15"/>
    <p:sldId id="267" r:id="rId16"/>
    <p:sldId id="264" r:id="rId17"/>
    <p:sldId id="265" r:id="rId18"/>
    <p:sldId id="268" r:id="rId19"/>
    <p:sldId id="844" r:id="rId20"/>
    <p:sldId id="269" r:id="rId21"/>
    <p:sldId id="270" r:id="rId22"/>
    <p:sldId id="271" r:id="rId23"/>
    <p:sldId id="272" r:id="rId24"/>
    <p:sldId id="1003" r:id="rId25"/>
    <p:sldId id="273" r:id="rId26"/>
    <p:sldId id="274" r:id="rId27"/>
    <p:sldId id="275" r:id="rId28"/>
    <p:sldId id="276" r:id="rId29"/>
    <p:sldId id="1004" r:id="rId30"/>
    <p:sldId id="1005" r:id="rId31"/>
    <p:sldId id="277" r:id="rId32"/>
    <p:sldId id="278" r:id="rId33"/>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01F"/>
    <a:srgbClr val="66FFFF"/>
    <a:srgbClr val="FF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5" d="100"/>
          <a:sy n="35" d="100"/>
        </p:scale>
        <p:origin x="1206" y="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bg1"/>
                </a:solidFill>
                <a:latin typeface="Century Gothic"/>
                <a:cs typeface="Century Gothic"/>
              </a:defRPr>
            </a:lvl1p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2021.</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0" i="0">
                <a:solidFill>
                  <a:srgbClr val="FFFF00"/>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160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bg1"/>
                </a:solidFill>
                <a:latin typeface="Century Gothic"/>
                <a:cs typeface="Century Gothic"/>
              </a:defRPr>
            </a:lvl1p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2021.</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0" i="0">
                <a:solidFill>
                  <a:srgbClr val="FFFF00"/>
                </a:solidFill>
                <a:latin typeface="Century Gothic"/>
                <a:cs typeface="Century Gothic"/>
              </a:defRPr>
            </a:lvl1pPr>
          </a:lstStyle>
          <a:p>
            <a:endParaRPr/>
          </a:p>
        </p:txBody>
      </p:sp>
      <p:sp>
        <p:nvSpPr>
          <p:cNvPr id="3" name="Holder 3"/>
          <p:cNvSpPr>
            <a:spLocks noGrp="1"/>
          </p:cNvSpPr>
          <p:nvPr>
            <p:ph sz="half" idx="2"/>
          </p:nvPr>
        </p:nvSpPr>
        <p:spPr>
          <a:xfrm>
            <a:off x="780705" y="1987278"/>
            <a:ext cx="4705350" cy="3551554"/>
          </a:xfrm>
          <a:prstGeom prst="rect">
            <a:avLst/>
          </a:prstGeom>
        </p:spPr>
        <p:txBody>
          <a:bodyPr wrap="square" lIns="0" tIns="0" rIns="0" bIns="0">
            <a:spAutoFit/>
          </a:bodyPr>
          <a:lstStyle>
            <a:lvl1pPr>
              <a:defRPr sz="1900" b="1" i="0" u="sng">
                <a:solidFill>
                  <a:schemeClr val="tx1"/>
                </a:solidFill>
                <a:latin typeface="Century Gothic"/>
                <a:cs typeface="Century Gothic"/>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bg1"/>
                </a:solidFill>
                <a:latin typeface="Century Gothic"/>
                <a:cs typeface="Century Gothic"/>
              </a:defRPr>
            </a:lvl1p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2021.</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11276077" y="2962655"/>
            <a:ext cx="913130" cy="913130"/>
          </a:xfrm>
          <a:custGeom>
            <a:avLst/>
            <a:gdLst/>
            <a:ahLst/>
            <a:cxnLst/>
            <a:rect l="l" t="t" r="r" b="b"/>
            <a:pathLst>
              <a:path w="913129" h="913129">
                <a:moveTo>
                  <a:pt x="912812" y="0"/>
                </a:moveTo>
                <a:lnTo>
                  <a:pt x="0" y="912812"/>
                </a:lnTo>
              </a:path>
            </a:pathLst>
          </a:custGeom>
          <a:ln w="9525">
            <a:solidFill>
              <a:srgbClr val="FFFFFF"/>
            </a:solidFill>
          </a:ln>
        </p:spPr>
        <p:txBody>
          <a:bodyPr wrap="square" lIns="0" tIns="0" rIns="0" bIns="0" rtlCol="0"/>
          <a:lstStyle/>
          <a:p>
            <a:endParaRPr/>
          </a:p>
        </p:txBody>
      </p:sp>
      <p:sp>
        <p:nvSpPr>
          <p:cNvPr id="18" name="bg object 18"/>
          <p:cNvSpPr/>
          <p:nvPr/>
        </p:nvSpPr>
        <p:spPr>
          <a:xfrm>
            <a:off x="9206483" y="3189731"/>
            <a:ext cx="2981960" cy="2981960"/>
          </a:xfrm>
          <a:custGeom>
            <a:avLst/>
            <a:gdLst/>
            <a:ahLst/>
            <a:cxnLst/>
            <a:rect l="l" t="t" r="r" b="b"/>
            <a:pathLst>
              <a:path w="2981959" h="2981960">
                <a:moveTo>
                  <a:pt x="2981858" y="0"/>
                </a:moveTo>
                <a:lnTo>
                  <a:pt x="0" y="2981858"/>
                </a:lnTo>
              </a:path>
            </a:pathLst>
          </a:custGeom>
          <a:ln w="9525">
            <a:solidFill>
              <a:srgbClr val="FFFFFF"/>
            </a:solidFill>
          </a:ln>
        </p:spPr>
        <p:txBody>
          <a:bodyPr wrap="square" lIns="0" tIns="0" rIns="0" bIns="0" rtlCol="0"/>
          <a:lstStyle/>
          <a:p>
            <a:endParaRPr/>
          </a:p>
        </p:txBody>
      </p:sp>
      <p:sp>
        <p:nvSpPr>
          <p:cNvPr id="19" name="bg object 19"/>
          <p:cNvSpPr/>
          <p:nvPr/>
        </p:nvSpPr>
        <p:spPr>
          <a:xfrm>
            <a:off x="10291577" y="3285743"/>
            <a:ext cx="1896745" cy="1896745"/>
          </a:xfrm>
          <a:custGeom>
            <a:avLst/>
            <a:gdLst/>
            <a:ahLst/>
            <a:cxnLst/>
            <a:rect l="l" t="t" r="r" b="b"/>
            <a:pathLst>
              <a:path w="1896745" h="1896745">
                <a:moveTo>
                  <a:pt x="1896529" y="0"/>
                </a:moveTo>
                <a:lnTo>
                  <a:pt x="0" y="1896529"/>
                </a:lnTo>
              </a:path>
            </a:pathLst>
          </a:custGeom>
          <a:ln w="9525">
            <a:solidFill>
              <a:srgbClr val="FFFFFF"/>
            </a:solidFill>
          </a:ln>
        </p:spPr>
        <p:txBody>
          <a:bodyPr wrap="square" lIns="0" tIns="0" rIns="0" bIns="0" rtlCol="0"/>
          <a:lstStyle/>
          <a:p>
            <a:endParaRPr/>
          </a:p>
        </p:txBody>
      </p:sp>
      <p:sp>
        <p:nvSpPr>
          <p:cNvPr id="20" name="bg object 20"/>
          <p:cNvSpPr/>
          <p:nvPr/>
        </p:nvSpPr>
        <p:spPr>
          <a:xfrm>
            <a:off x="10443215" y="3132581"/>
            <a:ext cx="1746250" cy="1746250"/>
          </a:xfrm>
          <a:custGeom>
            <a:avLst/>
            <a:gdLst/>
            <a:ahLst/>
            <a:cxnLst/>
            <a:rect l="l" t="t" r="r" b="b"/>
            <a:pathLst>
              <a:path w="1746250" h="1746250">
                <a:moveTo>
                  <a:pt x="1745716" y="0"/>
                </a:moveTo>
                <a:lnTo>
                  <a:pt x="0" y="1745716"/>
                </a:lnTo>
              </a:path>
            </a:pathLst>
          </a:custGeom>
          <a:ln w="28575">
            <a:solidFill>
              <a:srgbClr val="FFFFFF"/>
            </a:solidFill>
          </a:ln>
        </p:spPr>
        <p:txBody>
          <a:bodyPr wrap="square" lIns="0" tIns="0" rIns="0" bIns="0" rtlCol="0"/>
          <a:lstStyle/>
          <a:p>
            <a:endParaRPr/>
          </a:p>
        </p:txBody>
      </p:sp>
      <p:sp>
        <p:nvSpPr>
          <p:cNvPr id="21" name="bg object 21"/>
          <p:cNvSpPr/>
          <p:nvPr/>
        </p:nvSpPr>
        <p:spPr>
          <a:xfrm>
            <a:off x="10920222" y="3684269"/>
            <a:ext cx="1270000" cy="1270000"/>
          </a:xfrm>
          <a:custGeom>
            <a:avLst/>
            <a:gdLst/>
            <a:ahLst/>
            <a:cxnLst/>
            <a:rect l="l" t="t" r="r" b="b"/>
            <a:pathLst>
              <a:path w="1270000" h="1270000">
                <a:moveTo>
                  <a:pt x="1270000" y="0"/>
                </a:moveTo>
                <a:lnTo>
                  <a:pt x="0" y="1269999"/>
                </a:lnTo>
              </a:path>
            </a:pathLst>
          </a:custGeom>
          <a:ln w="28575">
            <a:solidFill>
              <a:srgbClr val="FFFFFF"/>
            </a:solidFill>
          </a:ln>
        </p:spPr>
        <p:txBody>
          <a:bodyPr wrap="square" lIns="0" tIns="0" rIns="0" bIns="0" rtlCol="0"/>
          <a:lstStyle/>
          <a:p>
            <a:endParaRPr/>
          </a:p>
        </p:txBody>
      </p:sp>
      <p:pic>
        <p:nvPicPr>
          <p:cNvPr id="22" name="bg object 22"/>
          <p:cNvPicPr/>
          <p:nvPr/>
        </p:nvPicPr>
        <p:blipFill>
          <a:blip r:embed="rId3" cstate="print"/>
          <a:stretch>
            <a:fillRect/>
          </a:stretch>
        </p:blipFill>
        <p:spPr>
          <a:xfrm>
            <a:off x="0" y="15240"/>
            <a:ext cx="6580631" cy="902207"/>
          </a:xfrm>
          <a:prstGeom prst="rect">
            <a:avLst/>
          </a:prstGeom>
        </p:spPr>
      </p:pic>
      <p:pic>
        <p:nvPicPr>
          <p:cNvPr id="23" name="bg object 23"/>
          <p:cNvPicPr/>
          <p:nvPr/>
        </p:nvPicPr>
        <p:blipFill>
          <a:blip r:embed="rId4" cstate="print"/>
          <a:stretch>
            <a:fillRect/>
          </a:stretch>
        </p:blipFill>
        <p:spPr>
          <a:xfrm>
            <a:off x="6044184" y="15240"/>
            <a:ext cx="2217419" cy="902207"/>
          </a:xfrm>
          <a:prstGeom prst="rect">
            <a:avLst/>
          </a:prstGeom>
        </p:spPr>
      </p:pic>
      <p:sp>
        <p:nvSpPr>
          <p:cNvPr id="2" name="Holder 2"/>
          <p:cNvSpPr>
            <a:spLocks noGrp="1"/>
          </p:cNvSpPr>
          <p:nvPr>
            <p:ph type="title"/>
          </p:nvPr>
        </p:nvSpPr>
        <p:spPr/>
        <p:txBody>
          <a:bodyPr lIns="0" tIns="0" rIns="0" bIns="0"/>
          <a:lstStyle>
            <a:lvl1pPr>
              <a:defRPr sz="4300" b="0" i="0">
                <a:solidFill>
                  <a:srgbClr val="FFFF00"/>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bg1"/>
                </a:solidFill>
                <a:latin typeface="Century Gothic"/>
                <a:cs typeface="Century Gothic"/>
              </a:defRPr>
            </a:lvl1p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2021.</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bg1"/>
                </a:solidFill>
                <a:latin typeface="Century Gothic"/>
                <a:cs typeface="Century Gothic"/>
              </a:defRPr>
            </a:lvl1p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2021.</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852AFE-554E-404F-B6B0-EC2843E4128B}" type="datetimeFigureOut">
              <a:rPr lang="en-US" smtClean="0"/>
              <a:t>5/31/2022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60EDC-E88F-654A-8679-596A0405B86E}" type="slidenum">
              <a:rPr lang="en-US" smtClean="0"/>
              <a:pPr/>
              <a:t>‹#›</a:t>
            </a:fld>
            <a:endParaRPr lang="en-US"/>
          </a:p>
        </p:txBody>
      </p:sp>
    </p:spTree>
    <p:extLst>
      <p:ext uri="{BB962C8B-B14F-4D97-AF65-F5344CB8AC3E}">
        <p14:creationId xmlns:p14="http://schemas.microsoft.com/office/powerpoint/2010/main" val="218873217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0"/>
            <a:ext cx="12192000" cy="6858000"/>
          </a:xfrm>
          <a:prstGeom prst="rect">
            <a:avLst/>
          </a:prstGeom>
        </p:spPr>
      </p:pic>
      <p:sp>
        <p:nvSpPr>
          <p:cNvPr id="17" name="bg object 17"/>
          <p:cNvSpPr/>
          <p:nvPr/>
        </p:nvSpPr>
        <p:spPr>
          <a:xfrm>
            <a:off x="11276077" y="2962655"/>
            <a:ext cx="913130" cy="913130"/>
          </a:xfrm>
          <a:custGeom>
            <a:avLst/>
            <a:gdLst/>
            <a:ahLst/>
            <a:cxnLst/>
            <a:rect l="l" t="t" r="r" b="b"/>
            <a:pathLst>
              <a:path w="913129" h="913129">
                <a:moveTo>
                  <a:pt x="912812" y="0"/>
                </a:moveTo>
                <a:lnTo>
                  <a:pt x="0" y="912812"/>
                </a:lnTo>
              </a:path>
            </a:pathLst>
          </a:custGeom>
          <a:ln w="9525">
            <a:solidFill>
              <a:srgbClr val="FFFFFF"/>
            </a:solidFill>
          </a:ln>
        </p:spPr>
        <p:txBody>
          <a:bodyPr wrap="square" lIns="0" tIns="0" rIns="0" bIns="0" rtlCol="0"/>
          <a:lstStyle/>
          <a:p>
            <a:endParaRPr/>
          </a:p>
        </p:txBody>
      </p:sp>
      <p:sp>
        <p:nvSpPr>
          <p:cNvPr id="18" name="bg object 18"/>
          <p:cNvSpPr/>
          <p:nvPr/>
        </p:nvSpPr>
        <p:spPr>
          <a:xfrm>
            <a:off x="9206483" y="3189731"/>
            <a:ext cx="2981960" cy="2981960"/>
          </a:xfrm>
          <a:custGeom>
            <a:avLst/>
            <a:gdLst/>
            <a:ahLst/>
            <a:cxnLst/>
            <a:rect l="l" t="t" r="r" b="b"/>
            <a:pathLst>
              <a:path w="2981959" h="2981960">
                <a:moveTo>
                  <a:pt x="2981858" y="0"/>
                </a:moveTo>
                <a:lnTo>
                  <a:pt x="0" y="2981858"/>
                </a:lnTo>
              </a:path>
            </a:pathLst>
          </a:custGeom>
          <a:ln w="9525">
            <a:solidFill>
              <a:srgbClr val="FFFFFF"/>
            </a:solidFill>
          </a:ln>
        </p:spPr>
        <p:txBody>
          <a:bodyPr wrap="square" lIns="0" tIns="0" rIns="0" bIns="0" rtlCol="0"/>
          <a:lstStyle/>
          <a:p>
            <a:endParaRPr/>
          </a:p>
        </p:txBody>
      </p:sp>
      <p:sp>
        <p:nvSpPr>
          <p:cNvPr id="19" name="bg object 19"/>
          <p:cNvSpPr/>
          <p:nvPr/>
        </p:nvSpPr>
        <p:spPr>
          <a:xfrm>
            <a:off x="10291577" y="3285743"/>
            <a:ext cx="1896745" cy="1896745"/>
          </a:xfrm>
          <a:custGeom>
            <a:avLst/>
            <a:gdLst/>
            <a:ahLst/>
            <a:cxnLst/>
            <a:rect l="l" t="t" r="r" b="b"/>
            <a:pathLst>
              <a:path w="1896745" h="1896745">
                <a:moveTo>
                  <a:pt x="1896529" y="0"/>
                </a:moveTo>
                <a:lnTo>
                  <a:pt x="0" y="1896529"/>
                </a:lnTo>
              </a:path>
            </a:pathLst>
          </a:custGeom>
          <a:ln w="9525">
            <a:solidFill>
              <a:srgbClr val="FFFFFF"/>
            </a:solidFill>
          </a:ln>
        </p:spPr>
        <p:txBody>
          <a:bodyPr wrap="square" lIns="0" tIns="0" rIns="0" bIns="0" rtlCol="0"/>
          <a:lstStyle/>
          <a:p>
            <a:endParaRPr/>
          </a:p>
        </p:txBody>
      </p:sp>
      <p:sp>
        <p:nvSpPr>
          <p:cNvPr id="20" name="bg object 20"/>
          <p:cNvSpPr/>
          <p:nvPr/>
        </p:nvSpPr>
        <p:spPr>
          <a:xfrm>
            <a:off x="10443215" y="3132581"/>
            <a:ext cx="1746250" cy="1746250"/>
          </a:xfrm>
          <a:custGeom>
            <a:avLst/>
            <a:gdLst/>
            <a:ahLst/>
            <a:cxnLst/>
            <a:rect l="l" t="t" r="r" b="b"/>
            <a:pathLst>
              <a:path w="1746250" h="1746250">
                <a:moveTo>
                  <a:pt x="1745716" y="0"/>
                </a:moveTo>
                <a:lnTo>
                  <a:pt x="0" y="1745716"/>
                </a:lnTo>
              </a:path>
            </a:pathLst>
          </a:custGeom>
          <a:ln w="28575">
            <a:solidFill>
              <a:srgbClr val="FFFFFF"/>
            </a:solidFill>
          </a:ln>
        </p:spPr>
        <p:txBody>
          <a:bodyPr wrap="square" lIns="0" tIns="0" rIns="0" bIns="0" rtlCol="0"/>
          <a:lstStyle/>
          <a:p>
            <a:endParaRPr/>
          </a:p>
        </p:txBody>
      </p:sp>
      <p:sp>
        <p:nvSpPr>
          <p:cNvPr id="21" name="bg object 21"/>
          <p:cNvSpPr/>
          <p:nvPr/>
        </p:nvSpPr>
        <p:spPr>
          <a:xfrm>
            <a:off x="10920222" y="3684269"/>
            <a:ext cx="1270000" cy="1270000"/>
          </a:xfrm>
          <a:custGeom>
            <a:avLst/>
            <a:gdLst/>
            <a:ahLst/>
            <a:cxnLst/>
            <a:rect l="l" t="t" r="r" b="b"/>
            <a:pathLst>
              <a:path w="1270000" h="1270000">
                <a:moveTo>
                  <a:pt x="1270000" y="0"/>
                </a:moveTo>
                <a:lnTo>
                  <a:pt x="0" y="1269999"/>
                </a:lnTo>
              </a:path>
            </a:pathLst>
          </a:custGeom>
          <a:ln w="28575">
            <a:solidFill>
              <a:srgbClr val="FFFFFF"/>
            </a:solidFill>
          </a:ln>
        </p:spPr>
        <p:txBody>
          <a:bodyPr wrap="square" lIns="0" tIns="0" rIns="0" bIns="0" rtlCol="0"/>
          <a:lstStyle/>
          <a:p>
            <a:endParaRPr/>
          </a:p>
        </p:txBody>
      </p:sp>
      <p:sp>
        <p:nvSpPr>
          <p:cNvPr id="2" name="Holder 2"/>
          <p:cNvSpPr>
            <a:spLocks noGrp="1"/>
          </p:cNvSpPr>
          <p:nvPr>
            <p:ph type="title"/>
          </p:nvPr>
        </p:nvSpPr>
        <p:spPr>
          <a:xfrm>
            <a:off x="575597" y="871664"/>
            <a:ext cx="11040805" cy="1991360"/>
          </a:xfrm>
          <a:prstGeom prst="rect">
            <a:avLst/>
          </a:prstGeom>
        </p:spPr>
        <p:txBody>
          <a:bodyPr wrap="square" lIns="0" tIns="0" rIns="0" bIns="0">
            <a:spAutoFit/>
          </a:bodyPr>
          <a:lstStyle>
            <a:lvl1pPr>
              <a:defRPr sz="4300" b="0" i="0">
                <a:solidFill>
                  <a:srgbClr val="FFFF00"/>
                </a:solidFill>
                <a:latin typeface="Century Gothic"/>
                <a:cs typeface="Century Gothic"/>
              </a:defRPr>
            </a:lvl1pPr>
          </a:lstStyle>
          <a:p>
            <a:endParaRPr/>
          </a:p>
        </p:txBody>
      </p:sp>
      <p:sp>
        <p:nvSpPr>
          <p:cNvPr id="3" name="Holder 3"/>
          <p:cNvSpPr>
            <a:spLocks noGrp="1"/>
          </p:cNvSpPr>
          <p:nvPr>
            <p:ph type="body" idx="1"/>
          </p:nvPr>
        </p:nvSpPr>
        <p:spPr>
          <a:xfrm>
            <a:off x="546879" y="1384808"/>
            <a:ext cx="11098240" cy="4334510"/>
          </a:xfrm>
          <a:prstGeom prst="rect">
            <a:avLst/>
          </a:prstGeom>
        </p:spPr>
        <p:txBody>
          <a:bodyPr wrap="square" lIns="0" tIns="0" rIns="0" bIns="0">
            <a:spAutoFit/>
          </a:bodyPr>
          <a:lstStyle>
            <a:lvl1pPr>
              <a:defRPr sz="160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a:xfrm>
            <a:off x="78739" y="6624373"/>
            <a:ext cx="2124075" cy="180975"/>
          </a:xfrm>
          <a:prstGeom prst="rect">
            <a:avLst/>
          </a:prstGeom>
        </p:spPr>
        <p:txBody>
          <a:bodyPr wrap="square" lIns="0" tIns="0" rIns="0" bIns="0">
            <a:spAutoFit/>
          </a:bodyPr>
          <a:lstStyle>
            <a:lvl1pPr>
              <a:defRPr sz="1000" b="0" i="0">
                <a:solidFill>
                  <a:schemeClr val="bg1"/>
                </a:solidFill>
                <a:latin typeface="Century Gothic"/>
                <a:cs typeface="Century Gothic"/>
              </a:defRPr>
            </a:lvl1p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2021.</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mailto:erin@deadylaw.com" TargetMode="External"/><Relationship Id="rId1" Type="http://schemas.openxmlformats.org/officeDocument/2006/relationships/slideLayout" Target="../slideLayouts/slideLayout5.xml"/><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12" name="object 12"/>
          <p:cNvSpPr txBox="1">
            <a:spLocks noGrp="1"/>
          </p:cNvSpPr>
          <p:nvPr>
            <p:ph type="title"/>
          </p:nvPr>
        </p:nvSpPr>
        <p:spPr>
          <a:xfrm>
            <a:off x="575597" y="871664"/>
            <a:ext cx="11040805" cy="673902"/>
          </a:xfrm>
          <a:prstGeom prst="rect">
            <a:avLst/>
          </a:prstGeom>
        </p:spPr>
        <p:txBody>
          <a:bodyPr vert="horz" wrap="square" lIns="0" tIns="12065" rIns="0" bIns="0" rtlCol="0">
            <a:spAutoFit/>
          </a:bodyPr>
          <a:lstStyle/>
          <a:p>
            <a:pPr marL="12700" marR="5080" algn="ctr">
              <a:lnSpc>
                <a:spcPct val="100000"/>
              </a:lnSpc>
              <a:spcBef>
                <a:spcPts val="95"/>
              </a:spcBef>
            </a:pPr>
            <a:r>
              <a:rPr lang="en-US" spc="-5" dirty="0"/>
              <a:t>Florida Planning and Zoning Association</a:t>
            </a:r>
            <a:endParaRPr spc="-5" dirty="0"/>
          </a:p>
        </p:txBody>
      </p:sp>
      <p:pic>
        <p:nvPicPr>
          <p:cNvPr id="13" name="object 13"/>
          <p:cNvPicPr/>
          <p:nvPr/>
        </p:nvPicPr>
        <p:blipFill>
          <a:blip r:embed="rId3" cstate="print"/>
          <a:stretch>
            <a:fillRect/>
          </a:stretch>
        </p:blipFill>
        <p:spPr>
          <a:xfrm>
            <a:off x="3953255" y="4334255"/>
            <a:ext cx="7007339" cy="902207"/>
          </a:xfrm>
          <a:prstGeom prst="rect">
            <a:avLst/>
          </a:prstGeom>
        </p:spPr>
      </p:pic>
      <p:sp>
        <p:nvSpPr>
          <p:cNvPr id="14" name="object 14"/>
          <p:cNvSpPr txBox="1"/>
          <p:nvPr/>
        </p:nvSpPr>
        <p:spPr>
          <a:xfrm>
            <a:off x="4193540" y="4271873"/>
            <a:ext cx="6496685" cy="1287147"/>
          </a:xfrm>
          <a:prstGeom prst="rect">
            <a:avLst/>
          </a:prstGeom>
        </p:spPr>
        <p:txBody>
          <a:bodyPr vert="horz" wrap="square" lIns="0" tIns="12700" rIns="0" bIns="0" rtlCol="0">
            <a:spAutoFit/>
          </a:bodyPr>
          <a:lstStyle/>
          <a:p>
            <a:pPr marL="12700" marR="5080">
              <a:lnSpc>
                <a:spcPct val="135600"/>
              </a:lnSpc>
              <a:spcBef>
                <a:spcPts val="100"/>
              </a:spcBef>
            </a:pPr>
            <a:r>
              <a:rPr sz="3200" b="1" spc="-5" dirty="0">
                <a:solidFill>
                  <a:srgbClr val="E47B22"/>
                </a:solidFill>
                <a:latin typeface="Century Gothic"/>
                <a:cs typeface="Century Gothic"/>
              </a:rPr>
              <a:t>Erin L. </a:t>
            </a:r>
            <a:r>
              <a:rPr sz="3200" b="1" dirty="0">
                <a:solidFill>
                  <a:srgbClr val="E47B22"/>
                </a:solidFill>
                <a:latin typeface="Century Gothic"/>
                <a:cs typeface="Century Gothic"/>
              </a:rPr>
              <a:t>Deady, </a:t>
            </a:r>
            <a:r>
              <a:rPr sz="3200" b="1" spc="-5" dirty="0">
                <a:solidFill>
                  <a:srgbClr val="E47B22"/>
                </a:solidFill>
                <a:latin typeface="Century Gothic"/>
                <a:cs typeface="Century Gothic"/>
              </a:rPr>
              <a:t>Esq., </a:t>
            </a:r>
            <a:r>
              <a:rPr sz="3200" b="1" dirty="0">
                <a:solidFill>
                  <a:srgbClr val="E47B22"/>
                </a:solidFill>
                <a:latin typeface="Century Gothic"/>
                <a:cs typeface="Century Gothic"/>
              </a:rPr>
              <a:t>AICP, </a:t>
            </a:r>
            <a:r>
              <a:rPr sz="3200" b="1" spc="-5" dirty="0">
                <a:solidFill>
                  <a:srgbClr val="E47B22"/>
                </a:solidFill>
                <a:latin typeface="Century Gothic"/>
                <a:cs typeface="Century Gothic"/>
              </a:rPr>
              <a:t>LEED</a:t>
            </a:r>
            <a:r>
              <a:rPr lang="en-US" sz="3200" b="1" spc="-5" dirty="0">
                <a:solidFill>
                  <a:srgbClr val="E47B22"/>
                </a:solidFill>
                <a:latin typeface="Century Gothic"/>
                <a:cs typeface="Century Gothic"/>
              </a:rPr>
              <a:t> AP</a:t>
            </a:r>
          </a:p>
          <a:p>
            <a:pPr marL="12700" marR="5080">
              <a:lnSpc>
                <a:spcPct val="135600"/>
              </a:lnSpc>
              <a:spcBef>
                <a:spcPts val="100"/>
              </a:spcBef>
            </a:pPr>
            <a:r>
              <a:rPr lang="en-US" sz="3200" b="1" spc="-5">
                <a:solidFill>
                  <a:srgbClr val="FF0000"/>
                </a:solidFill>
                <a:latin typeface="Century Gothic"/>
                <a:cs typeface="Century Gothic"/>
              </a:rPr>
              <a:t>June, </a:t>
            </a:r>
            <a:r>
              <a:rPr lang="en-US" sz="3200" b="1" spc="-5" dirty="0">
                <a:solidFill>
                  <a:srgbClr val="FF0000"/>
                </a:solidFill>
                <a:latin typeface="Century Gothic"/>
                <a:cs typeface="Century Gothic"/>
              </a:rPr>
              <a:t>2022</a:t>
            </a:r>
            <a:endParaRPr lang="en-US" sz="3200" b="1" spc="5" dirty="0">
              <a:solidFill>
                <a:srgbClr val="FF0000"/>
              </a:solidFill>
              <a:latin typeface="Century Gothic"/>
              <a:cs typeface="Century Gothic"/>
            </a:endParaRPr>
          </a:p>
        </p:txBody>
      </p:sp>
      <p:sp>
        <p:nvSpPr>
          <p:cNvPr id="15" name="object 15"/>
          <p:cNvSpPr txBox="1"/>
          <p:nvPr/>
        </p:nvSpPr>
        <p:spPr>
          <a:xfrm>
            <a:off x="9866493" y="6527547"/>
            <a:ext cx="2124075" cy="166071"/>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entury Gothic"/>
                <a:cs typeface="Century Gothic"/>
              </a:rPr>
              <a:t>Copyright</a:t>
            </a:r>
            <a:r>
              <a:rPr sz="1000" spc="5" dirty="0">
                <a:solidFill>
                  <a:srgbClr val="FFFFFF"/>
                </a:solidFill>
                <a:latin typeface="Century Gothic"/>
                <a:cs typeface="Century Gothic"/>
              </a:rPr>
              <a:t> </a:t>
            </a:r>
            <a:r>
              <a:rPr sz="1000" dirty="0">
                <a:solidFill>
                  <a:srgbClr val="FFFFFF"/>
                </a:solidFill>
                <a:latin typeface="Century Gothic"/>
                <a:cs typeface="Century Gothic"/>
              </a:rPr>
              <a:t>Erin</a:t>
            </a:r>
            <a:r>
              <a:rPr sz="1000" spc="-20" dirty="0">
                <a:solidFill>
                  <a:srgbClr val="FFFFFF"/>
                </a:solidFill>
                <a:latin typeface="Century Gothic"/>
                <a:cs typeface="Century Gothic"/>
              </a:rPr>
              <a:t> </a:t>
            </a:r>
            <a:r>
              <a:rPr sz="1000" spc="-5" dirty="0">
                <a:solidFill>
                  <a:srgbClr val="FFFFFF"/>
                </a:solidFill>
                <a:latin typeface="Century Gothic"/>
                <a:cs typeface="Century Gothic"/>
              </a:rPr>
              <a:t>L.</a:t>
            </a:r>
            <a:r>
              <a:rPr sz="1000" dirty="0">
                <a:solidFill>
                  <a:srgbClr val="FFFFFF"/>
                </a:solidFill>
                <a:latin typeface="Century Gothic"/>
                <a:cs typeface="Century Gothic"/>
              </a:rPr>
              <a:t> </a:t>
            </a:r>
            <a:r>
              <a:rPr sz="1000" spc="-5" dirty="0">
                <a:solidFill>
                  <a:srgbClr val="FFFFFF"/>
                </a:solidFill>
                <a:latin typeface="Century Gothic"/>
                <a:cs typeface="Century Gothic"/>
              </a:rPr>
              <a:t>Deady,</a:t>
            </a:r>
            <a:r>
              <a:rPr sz="1000" spc="5" dirty="0">
                <a:solidFill>
                  <a:srgbClr val="FFFFFF"/>
                </a:solidFill>
                <a:latin typeface="Century Gothic"/>
                <a:cs typeface="Century Gothic"/>
              </a:rPr>
              <a:t> </a:t>
            </a:r>
            <a:r>
              <a:rPr sz="1000" spc="-15" dirty="0">
                <a:solidFill>
                  <a:srgbClr val="FFFFFF"/>
                </a:solidFill>
                <a:latin typeface="Century Gothic"/>
                <a:cs typeface="Century Gothic"/>
              </a:rPr>
              <a:t>P.A.</a:t>
            </a:r>
            <a:r>
              <a:rPr sz="1000" spc="25" dirty="0">
                <a:solidFill>
                  <a:srgbClr val="FFFFFF"/>
                </a:solidFill>
                <a:latin typeface="Century Gothic"/>
                <a:cs typeface="Century Gothic"/>
              </a:rPr>
              <a:t> </a:t>
            </a:r>
            <a:r>
              <a:rPr sz="1000" spc="-10" dirty="0">
                <a:solidFill>
                  <a:srgbClr val="FFFFFF"/>
                </a:solidFill>
                <a:latin typeface="Century Gothic"/>
                <a:cs typeface="Century Gothic"/>
              </a:rPr>
              <a:t>202</a:t>
            </a:r>
            <a:r>
              <a:rPr lang="en-US" sz="1000" spc="-10" dirty="0">
                <a:solidFill>
                  <a:srgbClr val="FFFFFF"/>
                </a:solidFill>
                <a:latin typeface="Century Gothic"/>
                <a:cs typeface="Century Gothic"/>
              </a:rPr>
              <a:t>2</a:t>
            </a:r>
            <a:r>
              <a:rPr sz="1000" spc="-10" dirty="0">
                <a:solidFill>
                  <a:srgbClr val="FFFFFF"/>
                </a:solidFill>
                <a:latin typeface="Century Gothic"/>
                <a:cs typeface="Century Gothic"/>
              </a:rPr>
              <a:t>.</a:t>
            </a:r>
            <a:endParaRPr sz="1000" dirty="0">
              <a:latin typeface="Century Gothic"/>
              <a:cs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499090" cy="1537970"/>
            <a:chOff x="0" y="0"/>
            <a:chExt cx="10499090" cy="1537970"/>
          </a:xfrm>
        </p:grpSpPr>
        <p:pic>
          <p:nvPicPr>
            <p:cNvPr id="3" name="object 3"/>
            <p:cNvPicPr/>
            <p:nvPr/>
          </p:nvPicPr>
          <p:blipFill>
            <a:blip r:embed="rId2" cstate="print"/>
            <a:stretch>
              <a:fillRect/>
            </a:stretch>
          </p:blipFill>
          <p:spPr>
            <a:xfrm>
              <a:off x="0" y="0"/>
              <a:ext cx="10498835" cy="989076"/>
            </a:xfrm>
            <a:prstGeom prst="rect">
              <a:avLst/>
            </a:prstGeom>
          </p:spPr>
        </p:pic>
        <p:pic>
          <p:nvPicPr>
            <p:cNvPr id="4" name="object 4"/>
            <p:cNvPicPr/>
            <p:nvPr/>
          </p:nvPicPr>
          <p:blipFill>
            <a:blip r:embed="rId3" cstate="print"/>
            <a:stretch>
              <a:fillRect/>
            </a:stretch>
          </p:blipFill>
          <p:spPr>
            <a:xfrm>
              <a:off x="0" y="525780"/>
              <a:ext cx="5625083" cy="1011935"/>
            </a:xfrm>
            <a:prstGeom prst="rect">
              <a:avLst/>
            </a:prstGeom>
          </p:spPr>
        </p:pic>
      </p:grpSp>
      <p:sp>
        <p:nvSpPr>
          <p:cNvPr id="5" name="object 5"/>
          <p:cNvSpPr txBox="1">
            <a:spLocks noGrp="1"/>
          </p:cNvSpPr>
          <p:nvPr>
            <p:ph type="title"/>
          </p:nvPr>
        </p:nvSpPr>
        <p:spPr>
          <a:xfrm>
            <a:off x="191930" y="99905"/>
            <a:ext cx="9878695" cy="1122680"/>
          </a:xfrm>
          <a:prstGeom prst="rect">
            <a:avLst/>
          </a:prstGeom>
        </p:spPr>
        <p:txBody>
          <a:bodyPr vert="horz" wrap="square" lIns="0" tIns="12700" rIns="0" bIns="0" rtlCol="0">
            <a:spAutoFit/>
          </a:bodyPr>
          <a:lstStyle/>
          <a:p>
            <a:pPr marL="12700" marR="5080">
              <a:lnSpc>
                <a:spcPct val="100000"/>
              </a:lnSpc>
              <a:spcBef>
                <a:spcPts val="100"/>
              </a:spcBef>
            </a:pPr>
            <a:r>
              <a:rPr sz="3600" spc="-5" dirty="0">
                <a:solidFill>
                  <a:srgbClr val="E47B22"/>
                </a:solidFill>
              </a:rPr>
              <a:t>RELATIONSHIP BETWEEN PERIL </a:t>
            </a:r>
            <a:r>
              <a:rPr sz="3600" dirty="0">
                <a:solidFill>
                  <a:srgbClr val="E47B22"/>
                </a:solidFill>
              </a:rPr>
              <a:t>OF </a:t>
            </a:r>
            <a:r>
              <a:rPr sz="3600" spc="-5" dirty="0">
                <a:solidFill>
                  <a:srgbClr val="E47B22"/>
                </a:solidFill>
              </a:rPr>
              <a:t>FLOOD, SLIP </a:t>
            </a:r>
            <a:r>
              <a:rPr sz="3600" spc="-985" dirty="0">
                <a:solidFill>
                  <a:srgbClr val="E47B22"/>
                </a:solidFill>
              </a:rPr>
              <a:t> </a:t>
            </a:r>
            <a:r>
              <a:rPr sz="3600" dirty="0">
                <a:solidFill>
                  <a:srgbClr val="E47B22"/>
                </a:solidFill>
              </a:rPr>
              <a:t>AND</a:t>
            </a:r>
            <a:r>
              <a:rPr sz="3600" spc="-10" dirty="0">
                <a:solidFill>
                  <a:srgbClr val="E47B22"/>
                </a:solidFill>
              </a:rPr>
              <a:t> </a:t>
            </a:r>
            <a:r>
              <a:rPr sz="3600" spc="-5" dirty="0">
                <a:solidFill>
                  <a:srgbClr val="E47B22"/>
                </a:solidFill>
              </a:rPr>
              <a:t>RESILIENT</a:t>
            </a:r>
            <a:r>
              <a:rPr sz="3600" spc="-20" dirty="0">
                <a:solidFill>
                  <a:srgbClr val="E47B22"/>
                </a:solidFill>
              </a:rPr>
              <a:t> </a:t>
            </a:r>
            <a:r>
              <a:rPr sz="3600" spc="-5" dirty="0">
                <a:solidFill>
                  <a:srgbClr val="E47B22"/>
                </a:solidFill>
              </a:rPr>
              <a:t>FLORIDA</a:t>
            </a:r>
            <a:endParaRPr sz="3600"/>
          </a:p>
        </p:txBody>
      </p:sp>
      <p:sp>
        <p:nvSpPr>
          <p:cNvPr id="7" name="object 7"/>
          <p:cNvSpPr txBox="1">
            <a:spLocks noGrp="1"/>
          </p:cNvSpPr>
          <p:nvPr>
            <p:ph type="ftr" sz="quarter" idx="5"/>
          </p:nvPr>
        </p:nvSpPr>
        <p:spPr>
          <a:xfrm>
            <a:off x="78739" y="6624373"/>
            <a:ext cx="2124075" cy="166712"/>
          </a:xfrm>
          <a:prstGeom prst="rect">
            <a:avLst/>
          </a:prstGeom>
        </p:spPr>
        <p:txBody>
          <a:bodyPr vert="horz" wrap="square" lIns="0" tIns="12700" rIns="0" bIns="0" rtlCol="0">
            <a:spAutoFit/>
          </a:body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a:t>
            </a:r>
            <a:r>
              <a:rPr lang="en-US" spc="-10" dirty="0"/>
              <a:t>2</a:t>
            </a:r>
            <a:r>
              <a:rPr spc="-10" dirty="0"/>
              <a:t>.</a:t>
            </a:r>
          </a:p>
        </p:txBody>
      </p:sp>
      <p:sp>
        <p:nvSpPr>
          <p:cNvPr id="6" name="object 6"/>
          <p:cNvSpPr txBox="1"/>
          <p:nvPr/>
        </p:nvSpPr>
        <p:spPr>
          <a:xfrm>
            <a:off x="78739" y="1698432"/>
            <a:ext cx="11635105" cy="4906728"/>
          </a:xfrm>
          <a:prstGeom prst="rect">
            <a:avLst/>
          </a:prstGeom>
        </p:spPr>
        <p:txBody>
          <a:bodyPr vert="horz" wrap="square" lIns="0" tIns="69850" rIns="0" bIns="0" rtlCol="0">
            <a:spAutoFit/>
          </a:bodyPr>
          <a:lstStyle/>
          <a:p>
            <a:pPr marL="299085" marR="139700" indent="-287020">
              <a:lnSpc>
                <a:spcPct val="80000"/>
              </a:lnSpc>
              <a:spcBef>
                <a:spcPts val="550"/>
              </a:spcBef>
            </a:pPr>
            <a:r>
              <a:rPr sz="1500" spc="20" dirty="0">
                <a:solidFill>
                  <a:srgbClr val="FFFFFF"/>
                </a:solidFill>
                <a:latin typeface="Wingdings 3"/>
                <a:cs typeface="Wingdings 3"/>
              </a:rPr>
              <a:t></a:t>
            </a:r>
            <a:r>
              <a:rPr sz="1500" spc="145" dirty="0">
                <a:solidFill>
                  <a:srgbClr val="FFFFFF"/>
                </a:solidFill>
                <a:latin typeface="Times New Roman"/>
                <a:cs typeface="Times New Roman"/>
              </a:rPr>
              <a:t> </a:t>
            </a:r>
            <a:r>
              <a:rPr sz="1900" spc="-5" dirty="0">
                <a:latin typeface="Century Gothic"/>
                <a:cs typeface="Century Gothic"/>
              </a:rPr>
              <a:t>Approximately</a:t>
            </a:r>
            <a:r>
              <a:rPr sz="1900" spc="20" dirty="0">
                <a:latin typeface="Century Gothic"/>
                <a:cs typeface="Century Gothic"/>
              </a:rPr>
              <a:t> </a:t>
            </a:r>
            <a:r>
              <a:rPr sz="1900" dirty="0">
                <a:solidFill>
                  <a:srgbClr val="FFFF00"/>
                </a:solidFill>
                <a:latin typeface="Century Gothic"/>
                <a:cs typeface="Century Gothic"/>
              </a:rPr>
              <a:t>50%</a:t>
            </a:r>
            <a:r>
              <a:rPr sz="1900" spc="-15" dirty="0">
                <a:solidFill>
                  <a:srgbClr val="FFFF00"/>
                </a:solidFill>
                <a:latin typeface="Century Gothic"/>
                <a:cs typeface="Century Gothic"/>
              </a:rPr>
              <a:t> </a:t>
            </a:r>
            <a:r>
              <a:rPr sz="1900" spc="-10" dirty="0">
                <a:solidFill>
                  <a:srgbClr val="FFFF00"/>
                </a:solidFill>
                <a:latin typeface="Century Gothic"/>
                <a:cs typeface="Century Gothic"/>
              </a:rPr>
              <a:t>of</a:t>
            </a:r>
            <a:r>
              <a:rPr sz="1900" spc="25" dirty="0">
                <a:solidFill>
                  <a:srgbClr val="FFFF00"/>
                </a:solidFill>
                <a:latin typeface="Century Gothic"/>
                <a:cs typeface="Century Gothic"/>
              </a:rPr>
              <a:t> </a:t>
            </a:r>
            <a:r>
              <a:rPr sz="1900" spc="-10" dirty="0">
                <a:solidFill>
                  <a:srgbClr val="FFFF00"/>
                </a:solidFill>
                <a:latin typeface="Century Gothic"/>
                <a:cs typeface="Century Gothic"/>
              </a:rPr>
              <a:t>local</a:t>
            </a:r>
            <a:r>
              <a:rPr sz="1900" spc="20" dirty="0">
                <a:solidFill>
                  <a:srgbClr val="FFFF00"/>
                </a:solidFill>
                <a:latin typeface="Century Gothic"/>
                <a:cs typeface="Century Gothic"/>
              </a:rPr>
              <a:t> </a:t>
            </a:r>
            <a:r>
              <a:rPr sz="1900" spc="-5" dirty="0">
                <a:solidFill>
                  <a:srgbClr val="FFFF00"/>
                </a:solidFill>
                <a:latin typeface="Century Gothic"/>
                <a:cs typeface="Century Gothic"/>
              </a:rPr>
              <a:t>governments</a:t>
            </a:r>
            <a:r>
              <a:rPr sz="1900" spc="35" dirty="0">
                <a:solidFill>
                  <a:srgbClr val="FFFF00"/>
                </a:solidFill>
                <a:latin typeface="Century Gothic"/>
                <a:cs typeface="Century Gothic"/>
              </a:rPr>
              <a:t> </a:t>
            </a:r>
            <a:r>
              <a:rPr sz="1900" dirty="0">
                <a:latin typeface="Century Gothic"/>
                <a:cs typeface="Century Gothic"/>
              </a:rPr>
              <a:t>have</a:t>
            </a:r>
            <a:r>
              <a:rPr sz="1900" spc="15" dirty="0">
                <a:latin typeface="Century Gothic"/>
                <a:cs typeface="Century Gothic"/>
              </a:rPr>
              <a:t> </a:t>
            </a:r>
            <a:r>
              <a:rPr sz="1900" spc="-10" dirty="0">
                <a:latin typeface="Century Gothic"/>
                <a:cs typeface="Century Gothic"/>
              </a:rPr>
              <a:t>completed</a:t>
            </a:r>
            <a:r>
              <a:rPr sz="1900" spc="40" dirty="0">
                <a:latin typeface="Century Gothic"/>
                <a:cs typeface="Century Gothic"/>
              </a:rPr>
              <a:t> </a:t>
            </a:r>
            <a:r>
              <a:rPr sz="1900" dirty="0">
                <a:latin typeface="Century Gothic"/>
                <a:cs typeface="Century Gothic"/>
              </a:rPr>
              <a:t>Peril</a:t>
            </a:r>
            <a:r>
              <a:rPr sz="1900" spc="-20" dirty="0">
                <a:latin typeface="Century Gothic"/>
                <a:cs typeface="Century Gothic"/>
              </a:rPr>
              <a:t> </a:t>
            </a:r>
            <a:r>
              <a:rPr sz="1900" spc="-10" dirty="0">
                <a:latin typeface="Century Gothic"/>
                <a:cs typeface="Century Gothic"/>
              </a:rPr>
              <a:t>of</a:t>
            </a:r>
            <a:r>
              <a:rPr sz="1900" spc="20" dirty="0">
                <a:latin typeface="Century Gothic"/>
                <a:cs typeface="Century Gothic"/>
              </a:rPr>
              <a:t> </a:t>
            </a:r>
            <a:r>
              <a:rPr sz="1900" spc="-10" dirty="0">
                <a:latin typeface="Century Gothic"/>
                <a:cs typeface="Century Gothic"/>
              </a:rPr>
              <a:t>Flood</a:t>
            </a:r>
            <a:r>
              <a:rPr sz="1900" spc="35" dirty="0">
                <a:latin typeface="Century Gothic"/>
                <a:cs typeface="Century Gothic"/>
              </a:rPr>
              <a:t> </a:t>
            </a:r>
            <a:r>
              <a:rPr sz="1900" spc="-5" dirty="0">
                <a:latin typeface="Century Gothic"/>
                <a:cs typeface="Century Gothic"/>
              </a:rPr>
              <a:t>amendments</a:t>
            </a:r>
            <a:r>
              <a:rPr sz="1900" spc="65" dirty="0">
                <a:latin typeface="Century Gothic"/>
                <a:cs typeface="Century Gothic"/>
              </a:rPr>
              <a:t> </a:t>
            </a:r>
            <a:r>
              <a:rPr sz="1900" spc="-15" dirty="0">
                <a:latin typeface="Century Gothic"/>
                <a:cs typeface="Century Gothic"/>
              </a:rPr>
              <a:t>(for</a:t>
            </a:r>
            <a:r>
              <a:rPr sz="1900" spc="45" dirty="0">
                <a:latin typeface="Century Gothic"/>
                <a:cs typeface="Century Gothic"/>
              </a:rPr>
              <a:t> </a:t>
            </a:r>
            <a:r>
              <a:rPr sz="1900" spc="-10" dirty="0">
                <a:latin typeface="Century Gothic"/>
                <a:cs typeface="Century Gothic"/>
              </a:rPr>
              <a:t>those </a:t>
            </a:r>
            <a:r>
              <a:rPr sz="1900" spc="-515" dirty="0">
                <a:latin typeface="Century Gothic"/>
                <a:cs typeface="Century Gothic"/>
              </a:rPr>
              <a:t> </a:t>
            </a:r>
            <a:r>
              <a:rPr sz="1900" spc="-5" dirty="0">
                <a:latin typeface="Century Gothic"/>
                <a:cs typeface="Century Gothic"/>
              </a:rPr>
              <a:t>that</a:t>
            </a:r>
            <a:r>
              <a:rPr sz="1900" spc="10" dirty="0">
                <a:latin typeface="Century Gothic"/>
                <a:cs typeface="Century Gothic"/>
              </a:rPr>
              <a:t> </a:t>
            </a:r>
            <a:r>
              <a:rPr sz="1900" spc="-5" dirty="0">
                <a:latin typeface="Century Gothic"/>
                <a:cs typeface="Century Gothic"/>
              </a:rPr>
              <a:t>have</a:t>
            </a:r>
            <a:r>
              <a:rPr sz="1900" spc="5" dirty="0">
                <a:latin typeface="Century Gothic"/>
                <a:cs typeface="Century Gothic"/>
              </a:rPr>
              <a:t> </a:t>
            </a:r>
            <a:r>
              <a:rPr sz="1900" spc="-5" dirty="0">
                <a:latin typeface="Century Gothic"/>
                <a:cs typeface="Century Gothic"/>
              </a:rPr>
              <a:t>a</a:t>
            </a:r>
            <a:r>
              <a:rPr sz="1900" dirty="0">
                <a:latin typeface="Century Gothic"/>
                <a:cs typeface="Century Gothic"/>
              </a:rPr>
              <a:t> </a:t>
            </a:r>
            <a:r>
              <a:rPr sz="1900" spc="-10" dirty="0">
                <a:latin typeface="Century Gothic"/>
                <a:cs typeface="Century Gothic"/>
              </a:rPr>
              <a:t>Coastal</a:t>
            </a:r>
            <a:r>
              <a:rPr sz="1900" spc="40" dirty="0">
                <a:latin typeface="Century Gothic"/>
                <a:cs typeface="Century Gothic"/>
              </a:rPr>
              <a:t> </a:t>
            </a:r>
            <a:r>
              <a:rPr sz="1900" spc="-5" dirty="0">
                <a:latin typeface="Century Gothic"/>
                <a:cs typeface="Century Gothic"/>
              </a:rPr>
              <a:t>Element)</a:t>
            </a:r>
            <a:endParaRPr sz="1900" dirty="0">
              <a:latin typeface="Century Gothic"/>
              <a:cs typeface="Century Gothic"/>
            </a:endParaRPr>
          </a:p>
          <a:p>
            <a:pPr marL="299085" marR="403860" indent="-287020">
              <a:lnSpc>
                <a:spcPct val="80000"/>
              </a:lnSpc>
              <a:spcBef>
                <a:spcPts val="1055"/>
              </a:spcBef>
            </a:pPr>
            <a:r>
              <a:rPr sz="1500" spc="20" dirty="0">
                <a:solidFill>
                  <a:srgbClr val="FFFFFF"/>
                </a:solidFill>
                <a:latin typeface="Wingdings 3"/>
                <a:cs typeface="Wingdings 3"/>
              </a:rPr>
              <a:t></a:t>
            </a:r>
            <a:r>
              <a:rPr sz="1500" spc="140" dirty="0">
                <a:solidFill>
                  <a:srgbClr val="FFFFFF"/>
                </a:solidFill>
                <a:latin typeface="Times New Roman"/>
                <a:cs typeface="Times New Roman"/>
              </a:rPr>
              <a:t> </a:t>
            </a:r>
            <a:r>
              <a:rPr sz="1900" dirty="0">
                <a:latin typeface="Century Gothic"/>
                <a:cs typeface="Century Gothic"/>
              </a:rPr>
              <a:t>Previous</a:t>
            </a:r>
            <a:r>
              <a:rPr sz="1900" spc="-25" dirty="0">
                <a:latin typeface="Century Gothic"/>
                <a:cs typeface="Century Gothic"/>
              </a:rPr>
              <a:t> </a:t>
            </a:r>
            <a:r>
              <a:rPr sz="1900" spc="-5" dirty="0">
                <a:latin typeface="Century Gothic"/>
                <a:cs typeface="Century Gothic"/>
              </a:rPr>
              <a:t>DEP</a:t>
            </a:r>
            <a:r>
              <a:rPr sz="1900" spc="-15" dirty="0">
                <a:latin typeface="Century Gothic"/>
                <a:cs typeface="Century Gothic"/>
              </a:rPr>
              <a:t> </a:t>
            </a:r>
            <a:r>
              <a:rPr sz="1900" spc="-5" dirty="0">
                <a:latin typeface="Century Gothic"/>
                <a:cs typeface="Century Gothic"/>
              </a:rPr>
              <a:t>grant</a:t>
            </a:r>
            <a:r>
              <a:rPr sz="1900" spc="35" dirty="0">
                <a:latin typeface="Century Gothic"/>
                <a:cs typeface="Century Gothic"/>
              </a:rPr>
              <a:t> </a:t>
            </a:r>
            <a:r>
              <a:rPr sz="1900" spc="-5" dirty="0">
                <a:latin typeface="Century Gothic"/>
                <a:cs typeface="Century Gothic"/>
              </a:rPr>
              <a:t>program</a:t>
            </a:r>
            <a:r>
              <a:rPr sz="1900" spc="25" dirty="0">
                <a:latin typeface="Century Gothic"/>
                <a:cs typeface="Century Gothic"/>
              </a:rPr>
              <a:t> </a:t>
            </a:r>
            <a:r>
              <a:rPr sz="1900" spc="-10" dirty="0">
                <a:latin typeface="Century Gothic"/>
                <a:cs typeface="Century Gothic"/>
              </a:rPr>
              <a:t>(RPGs)</a:t>
            </a:r>
            <a:r>
              <a:rPr sz="1900" spc="20" dirty="0">
                <a:latin typeface="Century Gothic"/>
                <a:cs typeface="Century Gothic"/>
              </a:rPr>
              <a:t> </a:t>
            </a:r>
            <a:r>
              <a:rPr sz="1900" dirty="0">
                <a:solidFill>
                  <a:srgbClr val="FFFF00"/>
                </a:solidFill>
                <a:latin typeface="Century Gothic"/>
                <a:cs typeface="Century Gothic"/>
              </a:rPr>
              <a:t>prioritized</a:t>
            </a:r>
            <a:r>
              <a:rPr sz="1900" spc="-35" dirty="0">
                <a:solidFill>
                  <a:srgbClr val="FFFF00"/>
                </a:solidFill>
                <a:latin typeface="Century Gothic"/>
                <a:cs typeface="Century Gothic"/>
              </a:rPr>
              <a:t> </a:t>
            </a:r>
            <a:r>
              <a:rPr sz="1900" dirty="0">
                <a:solidFill>
                  <a:srgbClr val="FFFF00"/>
                </a:solidFill>
                <a:latin typeface="Century Gothic"/>
                <a:cs typeface="Century Gothic"/>
              </a:rPr>
              <a:t>Peril</a:t>
            </a:r>
            <a:r>
              <a:rPr sz="1900" spc="-25" dirty="0">
                <a:solidFill>
                  <a:srgbClr val="FFFF00"/>
                </a:solidFill>
                <a:latin typeface="Century Gothic"/>
                <a:cs typeface="Century Gothic"/>
              </a:rPr>
              <a:t> </a:t>
            </a:r>
            <a:r>
              <a:rPr sz="1900" spc="-10" dirty="0">
                <a:solidFill>
                  <a:srgbClr val="FFFF00"/>
                </a:solidFill>
                <a:latin typeface="Century Gothic"/>
                <a:cs typeface="Century Gothic"/>
              </a:rPr>
              <a:t>of</a:t>
            </a:r>
            <a:r>
              <a:rPr sz="1900" spc="20" dirty="0">
                <a:solidFill>
                  <a:srgbClr val="FFFF00"/>
                </a:solidFill>
                <a:latin typeface="Century Gothic"/>
                <a:cs typeface="Century Gothic"/>
              </a:rPr>
              <a:t> </a:t>
            </a:r>
            <a:r>
              <a:rPr sz="1900" spc="-10" dirty="0">
                <a:solidFill>
                  <a:srgbClr val="FFFF00"/>
                </a:solidFill>
                <a:latin typeface="Century Gothic"/>
                <a:cs typeface="Century Gothic"/>
              </a:rPr>
              <a:t>Flood</a:t>
            </a:r>
            <a:r>
              <a:rPr sz="1900" spc="40" dirty="0">
                <a:solidFill>
                  <a:srgbClr val="FFFF00"/>
                </a:solidFill>
                <a:latin typeface="Century Gothic"/>
                <a:cs typeface="Century Gothic"/>
              </a:rPr>
              <a:t> </a:t>
            </a:r>
            <a:r>
              <a:rPr sz="1900" spc="-5" dirty="0">
                <a:solidFill>
                  <a:srgbClr val="FFFF00"/>
                </a:solidFill>
                <a:latin typeface="Century Gothic"/>
                <a:cs typeface="Century Gothic"/>
              </a:rPr>
              <a:t>compliance</a:t>
            </a:r>
            <a:r>
              <a:rPr sz="1900" spc="30" dirty="0">
                <a:solidFill>
                  <a:srgbClr val="FFFF00"/>
                </a:solidFill>
                <a:latin typeface="Century Gothic"/>
                <a:cs typeface="Century Gothic"/>
              </a:rPr>
              <a:t> </a:t>
            </a:r>
            <a:r>
              <a:rPr sz="1900" spc="-5" dirty="0">
                <a:latin typeface="Century Gothic"/>
                <a:cs typeface="Century Gothic"/>
              </a:rPr>
              <a:t>as</a:t>
            </a:r>
            <a:r>
              <a:rPr sz="1900" spc="15" dirty="0">
                <a:latin typeface="Century Gothic"/>
                <a:cs typeface="Century Gothic"/>
              </a:rPr>
              <a:t> </a:t>
            </a:r>
            <a:r>
              <a:rPr sz="1900" spc="-5" dirty="0">
                <a:latin typeface="Century Gothic"/>
                <a:cs typeface="Century Gothic"/>
              </a:rPr>
              <a:t>a</a:t>
            </a:r>
            <a:r>
              <a:rPr sz="1900" spc="5" dirty="0">
                <a:latin typeface="Century Gothic"/>
                <a:cs typeface="Century Gothic"/>
              </a:rPr>
              <a:t> </a:t>
            </a:r>
            <a:r>
              <a:rPr sz="1900" spc="-5" dirty="0">
                <a:latin typeface="Century Gothic"/>
                <a:cs typeface="Century Gothic"/>
              </a:rPr>
              <a:t>funding</a:t>
            </a:r>
            <a:r>
              <a:rPr sz="1900" dirty="0">
                <a:latin typeface="Century Gothic"/>
                <a:cs typeface="Century Gothic"/>
              </a:rPr>
              <a:t> </a:t>
            </a:r>
            <a:r>
              <a:rPr sz="1900" spc="-5" dirty="0">
                <a:latin typeface="Century Gothic"/>
                <a:cs typeface="Century Gothic"/>
              </a:rPr>
              <a:t>area;</a:t>
            </a:r>
            <a:r>
              <a:rPr sz="1900" spc="10" dirty="0">
                <a:latin typeface="Century Gothic"/>
                <a:cs typeface="Century Gothic"/>
              </a:rPr>
              <a:t> </a:t>
            </a:r>
            <a:r>
              <a:rPr sz="1900" spc="-5" dirty="0">
                <a:solidFill>
                  <a:srgbClr val="FFFF00"/>
                </a:solidFill>
                <a:latin typeface="Century Gothic"/>
                <a:cs typeface="Century Gothic"/>
              </a:rPr>
              <a:t>still </a:t>
            </a:r>
            <a:r>
              <a:rPr sz="1900" spc="-515" dirty="0">
                <a:solidFill>
                  <a:srgbClr val="FFFF00"/>
                </a:solidFill>
                <a:latin typeface="Century Gothic"/>
                <a:cs typeface="Century Gothic"/>
              </a:rPr>
              <a:t> </a:t>
            </a:r>
            <a:r>
              <a:rPr sz="1900" spc="-10" dirty="0">
                <a:solidFill>
                  <a:srgbClr val="FFFF00"/>
                </a:solidFill>
                <a:latin typeface="Century Gothic"/>
                <a:cs typeface="Century Gothic"/>
              </a:rPr>
              <a:t>does</a:t>
            </a:r>
            <a:r>
              <a:rPr sz="1900" spc="15" dirty="0">
                <a:solidFill>
                  <a:srgbClr val="FFFF00"/>
                </a:solidFill>
                <a:latin typeface="Century Gothic"/>
                <a:cs typeface="Century Gothic"/>
              </a:rPr>
              <a:t> </a:t>
            </a:r>
            <a:r>
              <a:rPr sz="1900" spc="5" dirty="0">
                <a:solidFill>
                  <a:srgbClr val="FFFF00"/>
                </a:solidFill>
                <a:latin typeface="Century Gothic"/>
                <a:cs typeface="Century Gothic"/>
              </a:rPr>
              <a:t>in</a:t>
            </a:r>
            <a:r>
              <a:rPr sz="1900" spc="-15" dirty="0">
                <a:solidFill>
                  <a:srgbClr val="FFFF00"/>
                </a:solidFill>
                <a:latin typeface="Century Gothic"/>
                <a:cs typeface="Century Gothic"/>
              </a:rPr>
              <a:t> </a:t>
            </a:r>
            <a:r>
              <a:rPr sz="1900" spc="-5" dirty="0">
                <a:solidFill>
                  <a:srgbClr val="FFFF00"/>
                </a:solidFill>
                <a:latin typeface="Century Gothic"/>
                <a:cs typeface="Century Gothic"/>
              </a:rPr>
              <a:t>RF</a:t>
            </a:r>
            <a:r>
              <a:rPr sz="1900" spc="-10" dirty="0">
                <a:solidFill>
                  <a:srgbClr val="FFFF00"/>
                </a:solidFill>
                <a:latin typeface="Century Gothic"/>
                <a:cs typeface="Century Gothic"/>
              </a:rPr>
              <a:t> </a:t>
            </a:r>
            <a:r>
              <a:rPr sz="1900" spc="-5" dirty="0">
                <a:solidFill>
                  <a:srgbClr val="FFFF00"/>
                </a:solidFill>
                <a:latin typeface="Century Gothic"/>
                <a:cs typeface="Century Gothic"/>
              </a:rPr>
              <a:t>legislation</a:t>
            </a:r>
            <a:r>
              <a:rPr lang="en-US" sz="1900" spc="-5" dirty="0">
                <a:solidFill>
                  <a:srgbClr val="FFFF00"/>
                </a:solidFill>
                <a:latin typeface="Century Gothic"/>
                <a:cs typeface="Century Gothic"/>
              </a:rPr>
              <a:t>.  </a:t>
            </a:r>
            <a:r>
              <a:rPr sz="1900" spc="-5" dirty="0">
                <a:latin typeface="Century Gothic"/>
                <a:cs typeface="Century Gothic"/>
              </a:rPr>
              <a:t>Section</a:t>
            </a:r>
            <a:r>
              <a:rPr sz="1900" spc="25" dirty="0">
                <a:latin typeface="Century Gothic"/>
                <a:cs typeface="Century Gothic"/>
              </a:rPr>
              <a:t> </a:t>
            </a:r>
            <a:r>
              <a:rPr sz="1900" dirty="0">
                <a:latin typeface="Century Gothic"/>
                <a:cs typeface="Century Gothic"/>
              </a:rPr>
              <a:t>380.093,</a:t>
            </a:r>
            <a:r>
              <a:rPr sz="1900" spc="-20" dirty="0">
                <a:latin typeface="Century Gothic"/>
                <a:cs typeface="Century Gothic"/>
              </a:rPr>
              <a:t> </a:t>
            </a:r>
            <a:r>
              <a:rPr sz="1900" spc="-10" dirty="0">
                <a:latin typeface="Century Gothic"/>
                <a:cs typeface="Century Gothic"/>
              </a:rPr>
              <a:t>F.S.:</a:t>
            </a:r>
            <a:r>
              <a:rPr sz="1900" spc="30" dirty="0">
                <a:latin typeface="Century Gothic"/>
                <a:cs typeface="Century Gothic"/>
              </a:rPr>
              <a:t> </a:t>
            </a:r>
            <a:r>
              <a:rPr sz="1900" spc="-15" dirty="0">
                <a:latin typeface="Century Gothic"/>
                <a:cs typeface="Century Gothic"/>
              </a:rPr>
              <a:t>(3)</a:t>
            </a:r>
            <a:r>
              <a:rPr sz="1900" spc="35" dirty="0">
                <a:latin typeface="Century Gothic"/>
                <a:cs typeface="Century Gothic"/>
              </a:rPr>
              <a:t> </a:t>
            </a:r>
            <a:r>
              <a:rPr sz="1900" spc="-5" dirty="0">
                <a:latin typeface="Century Gothic"/>
                <a:cs typeface="Century Gothic"/>
              </a:rPr>
              <a:t>Subject</a:t>
            </a:r>
            <a:r>
              <a:rPr sz="1900" spc="15" dirty="0">
                <a:latin typeface="Century Gothic"/>
                <a:cs typeface="Century Gothic"/>
              </a:rPr>
              <a:t> </a:t>
            </a:r>
            <a:r>
              <a:rPr sz="1900" dirty="0">
                <a:latin typeface="Century Gothic"/>
                <a:cs typeface="Century Gothic"/>
              </a:rPr>
              <a:t>to</a:t>
            </a:r>
            <a:r>
              <a:rPr sz="1900" spc="20" dirty="0">
                <a:latin typeface="Century Gothic"/>
                <a:cs typeface="Century Gothic"/>
              </a:rPr>
              <a:t> </a:t>
            </a:r>
            <a:r>
              <a:rPr sz="1900" spc="-5" dirty="0">
                <a:latin typeface="Century Gothic"/>
                <a:cs typeface="Century Gothic"/>
              </a:rPr>
              <a:t>appropriation,</a:t>
            </a:r>
            <a:r>
              <a:rPr sz="1900" spc="30" dirty="0">
                <a:latin typeface="Century Gothic"/>
                <a:cs typeface="Century Gothic"/>
              </a:rPr>
              <a:t> </a:t>
            </a:r>
            <a:r>
              <a:rPr sz="1900" spc="-5" dirty="0">
                <a:latin typeface="Century Gothic"/>
                <a:cs typeface="Century Gothic"/>
              </a:rPr>
              <a:t>the</a:t>
            </a:r>
            <a:r>
              <a:rPr sz="1900" spc="30" dirty="0">
                <a:latin typeface="Century Gothic"/>
                <a:cs typeface="Century Gothic"/>
              </a:rPr>
              <a:t> </a:t>
            </a:r>
            <a:r>
              <a:rPr sz="1900" spc="-5" dirty="0">
                <a:latin typeface="Century Gothic"/>
                <a:cs typeface="Century Gothic"/>
              </a:rPr>
              <a:t>department</a:t>
            </a:r>
            <a:r>
              <a:rPr sz="1900" spc="55" dirty="0">
                <a:latin typeface="Century Gothic"/>
                <a:cs typeface="Century Gothic"/>
              </a:rPr>
              <a:t> </a:t>
            </a:r>
            <a:r>
              <a:rPr sz="1900" spc="-5" dirty="0">
                <a:latin typeface="Century Gothic"/>
                <a:cs typeface="Century Gothic"/>
              </a:rPr>
              <a:t>may</a:t>
            </a:r>
            <a:r>
              <a:rPr sz="1900" spc="20" dirty="0">
                <a:latin typeface="Century Gothic"/>
                <a:cs typeface="Century Gothic"/>
              </a:rPr>
              <a:t> </a:t>
            </a:r>
            <a:r>
              <a:rPr sz="1900" dirty="0">
                <a:latin typeface="Century Gothic"/>
                <a:cs typeface="Century Gothic"/>
              </a:rPr>
              <a:t>provide</a:t>
            </a:r>
            <a:r>
              <a:rPr lang="en-US" sz="1900" dirty="0">
                <a:latin typeface="Century Gothic"/>
                <a:cs typeface="Century Gothic"/>
              </a:rPr>
              <a:t> </a:t>
            </a:r>
            <a:r>
              <a:rPr sz="1900" spc="-5" dirty="0">
                <a:latin typeface="Century Gothic"/>
                <a:cs typeface="Century Gothic"/>
              </a:rPr>
              <a:t>grants </a:t>
            </a:r>
            <a:r>
              <a:rPr sz="1900" dirty="0">
                <a:latin typeface="Century Gothic"/>
                <a:cs typeface="Century Gothic"/>
              </a:rPr>
              <a:t>to </a:t>
            </a:r>
            <a:r>
              <a:rPr sz="1900" spc="-5" dirty="0">
                <a:latin typeface="Century Gothic"/>
                <a:cs typeface="Century Gothic"/>
              </a:rPr>
              <a:t>a </a:t>
            </a:r>
            <a:r>
              <a:rPr sz="1900" dirty="0">
                <a:latin typeface="Century Gothic"/>
                <a:cs typeface="Century Gothic"/>
              </a:rPr>
              <a:t> </a:t>
            </a:r>
            <a:r>
              <a:rPr sz="1900" spc="-10" dirty="0">
                <a:latin typeface="Century Gothic"/>
                <a:cs typeface="Century Gothic"/>
              </a:rPr>
              <a:t>county</a:t>
            </a:r>
            <a:r>
              <a:rPr sz="1900" spc="20" dirty="0">
                <a:latin typeface="Century Gothic"/>
                <a:cs typeface="Century Gothic"/>
              </a:rPr>
              <a:t> </a:t>
            </a:r>
            <a:r>
              <a:rPr sz="1900" spc="-10" dirty="0">
                <a:latin typeface="Century Gothic"/>
                <a:cs typeface="Century Gothic"/>
              </a:rPr>
              <a:t>or</a:t>
            </a:r>
            <a:r>
              <a:rPr sz="1900" spc="25" dirty="0">
                <a:latin typeface="Century Gothic"/>
                <a:cs typeface="Century Gothic"/>
              </a:rPr>
              <a:t> </a:t>
            </a:r>
            <a:r>
              <a:rPr sz="1900" spc="-5" dirty="0">
                <a:latin typeface="Century Gothic"/>
                <a:cs typeface="Century Gothic"/>
              </a:rPr>
              <a:t>municipality</a:t>
            </a:r>
            <a:r>
              <a:rPr sz="1900" spc="-25" dirty="0">
                <a:latin typeface="Century Gothic"/>
                <a:cs typeface="Century Gothic"/>
              </a:rPr>
              <a:t> </a:t>
            </a:r>
            <a:r>
              <a:rPr sz="1900" dirty="0">
                <a:latin typeface="Century Gothic"/>
                <a:cs typeface="Century Gothic"/>
              </a:rPr>
              <a:t>to</a:t>
            </a:r>
            <a:r>
              <a:rPr sz="1900" spc="10" dirty="0">
                <a:latin typeface="Century Gothic"/>
                <a:cs typeface="Century Gothic"/>
              </a:rPr>
              <a:t> </a:t>
            </a:r>
            <a:r>
              <a:rPr sz="1900" spc="-5" dirty="0">
                <a:latin typeface="Century Gothic"/>
                <a:cs typeface="Century Gothic"/>
              </a:rPr>
              <a:t>fund</a:t>
            </a:r>
            <a:r>
              <a:rPr sz="1900" spc="15" dirty="0">
                <a:latin typeface="Century Gothic"/>
                <a:cs typeface="Century Gothic"/>
              </a:rPr>
              <a:t> </a:t>
            </a:r>
            <a:r>
              <a:rPr sz="1900" spc="-5" dirty="0">
                <a:latin typeface="Century Gothic"/>
                <a:cs typeface="Century Gothic"/>
              </a:rPr>
              <a:t>the</a:t>
            </a:r>
            <a:r>
              <a:rPr sz="1900" spc="25" dirty="0">
                <a:latin typeface="Century Gothic"/>
                <a:cs typeface="Century Gothic"/>
              </a:rPr>
              <a:t> </a:t>
            </a:r>
            <a:r>
              <a:rPr sz="1900" spc="-5" dirty="0">
                <a:latin typeface="Century Gothic"/>
                <a:cs typeface="Century Gothic"/>
              </a:rPr>
              <a:t>costs</a:t>
            </a:r>
            <a:r>
              <a:rPr sz="1900" spc="25" dirty="0">
                <a:latin typeface="Century Gothic"/>
                <a:cs typeface="Century Gothic"/>
              </a:rPr>
              <a:t> </a:t>
            </a:r>
            <a:r>
              <a:rPr sz="1900" spc="-10" dirty="0">
                <a:latin typeface="Century Gothic"/>
                <a:cs typeface="Century Gothic"/>
              </a:rPr>
              <a:t>of</a:t>
            </a:r>
            <a:r>
              <a:rPr sz="1900" spc="25" dirty="0">
                <a:latin typeface="Century Gothic"/>
                <a:cs typeface="Century Gothic"/>
              </a:rPr>
              <a:t> </a:t>
            </a:r>
            <a:r>
              <a:rPr sz="1900" spc="-5" dirty="0">
                <a:latin typeface="Century Gothic"/>
                <a:cs typeface="Century Gothic"/>
              </a:rPr>
              <a:t>community</a:t>
            </a:r>
            <a:r>
              <a:rPr sz="1900" spc="20" dirty="0">
                <a:latin typeface="Century Gothic"/>
                <a:cs typeface="Century Gothic"/>
              </a:rPr>
              <a:t> </a:t>
            </a:r>
            <a:r>
              <a:rPr sz="1900" spc="-5" dirty="0">
                <a:latin typeface="Century Gothic"/>
                <a:cs typeface="Century Gothic"/>
              </a:rPr>
              <a:t>resilience</a:t>
            </a:r>
            <a:r>
              <a:rPr sz="1900" spc="-15" dirty="0">
                <a:latin typeface="Century Gothic"/>
                <a:cs typeface="Century Gothic"/>
              </a:rPr>
              <a:t> </a:t>
            </a:r>
            <a:r>
              <a:rPr sz="1900" spc="-5" dirty="0">
                <a:latin typeface="Century Gothic"/>
                <a:cs typeface="Century Gothic"/>
              </a:rPr>
              <a:t>planning</a:t>
            </a:r>
            <a:r>
              <a:rPr sz="1900" spc="30" dirty="0">
                <a:latin typeface="Century Gothic"/>
                <a:cs typeface="Century Gothic"/>
              </a:rPr>
              <a:t> </a:t>
            </a:r>
            <a:r>
              <a:rPr sz="1900" spc="-5" dirty="0">
                <a:latin typeface="Century Gothic"/>
                <a:cs typeface="Century Gothic"/>
              </a:rPr>
              <a:t>and</a:t>
            </a:r>
            <a:r>
              <a:rPr sz="1900" spc="15" dirty="0">
                <a:latin typeface="Century Gothic"/>
                <a:cs typeface="Century Gothic"/>
              </a:rPr>
              <a:t> </a:t>
            </a:r>
            <a:r>
              <a:rPr sz="1900" spc="-5" dirty="0">
                <a:latin typeface="Century Gothic"/>
                <a:cs typeface="Century Gothic"/>
              </a:rPr>
              <a:t>necessary</a:t>
            </a:r>
            <a:r>
              <a:rPr sz="1900" spc="30" dirty="0">
                <a:latin typeface="Century Gothic"/>
                <a:cs typeface="Century Gothic"/>
              </a:rPr>
              <a:t> </a:t>
            </a:r>
            <a:r>
              <a:rPr sz="1900" spc="-5" dirty="0">
                <a:latin typeface="Century Gothic"/>
                <a:cs typeface="Century Gothic"/>
              </a:rPr>
              <a:t>data </a:t>
            </a:r>
            <a:r>
              <a:rPr sz="1900" spc="-509" dirty="0">
                <a:latin typeface="Century Gothic"/>
                <a:cs typeface="Century Gothic"/>
              </a:rPr>
              <a:t> </a:t>
            </a:r>
            <a:r>
              <a:rPr sz="1900" spc="-5" dirty="0">
                <a:latin typeface="Century Gothic"/>
                <a:cs typeface="Century Gothic"/>
              </a:rPr>
              <a:t>collection</a:t>
            </a:r>
            <a:r>
              <a:rPr sz="1900" spc="20" dirty="0">
                <a:latin typeface="Century Gothic"/>
                <a:cs typeface="Century Gothic"/>
              </a:rPr>
              <a:t> </a:t>
            </a:r>
            <a:r>
              <a:rPr sz="1900" spc="-5" dirty="0">
                <a:latin typeface="Century Gothic"/>
                <a:cs typeface="Century Gothic"/>
              </a:rPr>
              <a:t>for</a:t>
            </a:r>
            <a:r>
              <a:rPr sz="1900" spc="20" dirty="0">
                <a:latin typeface="Century Gothic"/>
                <a:cs typeface="Century Gothic"/>
              </a:rPr>
              <a:t> </a:t>
            </a:r>
            <a:r>
              <a:rPr sz="1900" spc="-10" dirty="0">
                <a:latin typeface="Century Gothic"/>
                <a:cs typeface="Century Gothic"/>
              </a:rPr>
              <a:t>such</a:t>
            </a:r>
            <a:r>
              <a:rPr sz="1900" spc="10" dirty="0">
                <a:latin typeface="Century Gothic"/>
                <a:cs typeface="Century Gothic"/>
              </a:rPr>
              <a:t> </a:t>
            </a:r>
            <a:r>
              <a:rPr sz="1900" spc="-5" dirty="0">
                <a:latin typeface="Century Gothic"/>
                <a:cs typeface="Century Gothic"/>
              </a:rPr>
              <a:t>planning,</a:t>
            </a:r>
            <a:r>
              <a:rPr sz="1900" spc="25" dirty="0">
                <a:latin typeface="Century Gothic"/>
                <a:cs typeface="Century Gothic"/>
              </a:rPr>
              <a:t> </a:t>
            </a:r>
            <a:r>
              <a:rPr sz="1900" spc="-5" dirty="0">
                <a:solidFill>
                  <a:srgbClr val="FFFF00"/>
                </a:solidFill>
                <a:latin typeface="Century Gothic"/>
                <a:cs typeface="Century Gothic"/>
              </a:rPr>
              <a:t>including</a:t>
            </a:r>
            <a:r>
              <a:rPr sz="1900" spc="-30" dirty="0">
                <a:solidFill>
                  <a:srgbClr val="FFFF00"/>
                </a:solidFill>
                <a:latin typeface="Century Gothic"/>
                <a:cs typeface="Century Gothic"/>
              </a:rPr>
              <a:t> </a:t>
            </a:r>
            <a:r>
              <a:rPr sz="1900" spc="-5" dirty="0">
                <a:solidFill>
                  <a:srgbClr val="FFFF00"/>
                </a:solidFill>
                <a:latin typeface="Century Gothic"/>
                <a:cs typeface="Century Gothic"/>
              </a:rPr>
              <a:t>comprehensive</a:t>
            </a:r>
            <a:r>
              <a:rPr sz="1900" spc="25" dirty="0">
                <a:solidFill>
                  <a:srgbClr val="FFFF00"/>
                </a:solidFill>
                <a:latin typeface="Century Gothic"/>
                <a:cs typeface="Century Gothic"/>
              </a:rPr>
              <a:t> </a:t>
            </a:r>
            <a:r>
              <a:rPr sz="1900" spc="-5" dirty="0">
                <a:solidFill>
                  <a:srgbClr val="FFFF00"/>
                </a:solidFill>
                <a:latin typeface="Century Gothic"/>
                <a:cs typeface="Century Gothic"/>
              </a:rPr>
              <a:t>plan</a:t>
            </a:r>
            <a:r>
              <a:rPr lang="en-US" sz="1900" spc="-5" dirty="0">
                <a:solidFill>
                  <a:srgbClr val="FFFF00"/>
                </a:solidFill>
                <a:latin typeface="Century Gothic"/>
                <a:cs typeface="Century Gothic"/>
              </a:rPr>
              <a:t> a</a:t>
            </a:r>
            <a:r>
              <a:rPr sz="1900" spc="-5" dirty="0">
                <a:solidFill>
                  <a:srgbClr val="FFFF00"/>
                </a:solidFill>
                <a:latin typeface="Century Gothic"/>
                <a:cs typeface="Century Gothic"/>
              </a:rPr>
              <a:t>mendments</a:t>
            </a:r>
            <a:r>
              <a:rPr sz="1900" spc="45" dirty="0">
                <a:solidFill>
                  <a:srgbClr val="FFFF00"/>
                </a:solidFill>
                <a:latin typeface="Century Gothic"/>
                <a:cs typeface="Century Gothic"/>
              </a:rPr>
              <a:t> </a:t>
            </a:r>
            <a:r>
              <a:rPr sz="1900" spc="-5" dirty="0">
                <a:solidFill>
                  <a:srgbClr val="FFFF00"/>
                </a:solidFill>
                <a:latin typeface="Century Gothic"/>
                <a:cs typeface="Century Gothic"/>
              </a:rPr>
              <a:t>and</a:t>
            </a:r>
            <a:r>
              <a:rPr sz="1900" spc="20" dirty="0">
                <a:solidFill>
                  <a:srgbClr val="FFFF00"/>
                </a:solidFill>
                <a:latin typeface="Century Gothic"/>
                <a:cs typeface="Century Gothic"/>
              </a:rPr>
              <a:t> </a:t>
            </a:r>
            <a:r>
              <a:rPr sz="1900" spc="-5" dirty="0">
                <a:solidFill>
                  <a:srgbClr val="FFFF00"/>
                </a:solidFill>
                <a:latin typeface="Century Gothic"/>
                <a:cs typeface="Century Gothic"/>
              </a:rPr>
              <a:t>necessary </a:t>
            </a:r>
            <a:r>
              <a:rPr sz="1900" dirty="0">
                <a:solidFill>
                  <a:srgbClr val="FFFF00"/>
                </a:solidFill>
                <a:latin typeface="Century Gothic"/>
                <a:cs typeface="Century Gothic"/>
              </a:rPr>
              <a:t> </a:t>
            </a:r>
            <a:r>
              <a:rPr sz="1900" spc="-5" dirty="0">
                <a:solidFill>
                  <a:srgbClr val="FFFF00"/>
                </a:solidFill>
                <a:latin typeface="Century Gothic"/>
                <a:cs typeface="Century Gothic"/>
              </a:rPr>
              <a:t>corresponding</a:t>
            </a:r>
            <a:r>
              <a:rPr sz="1900" spc="60" dirty="0">
                <a:solidFill>
                  <a:srgbClr val="FFFF00"/>
                </a:solidFill>
                <a:latin typeface="Century Gothic"/>
                <a:cs typeface="Century Gothic"/>
              </a:rPr>
              <a:t> </a:t>
            </a:r>
            <a:r>
              <a:rPr sz="1900" spc="-10" dirty="0">
                <a:solidFill>
                  <a:srgbClr val="FFFF00"/>
                </a:solidFill>
                <a:latin typeface="Century Gothic"/>
                <a:cs typeface="Century Gothic"/>
              </a:rPr>
              <a:t>analyses</a:t>
            </a:r>
            <a:r>
              <a:rPr sz="1900" spc="40" dirty="0">
                <a:solidFill>
                  <a:srgbClr val="FFFF00"/>
                </a:solidFill>
                <a:latin typeface="Century Gothic"/>
                <a:cs typeface="Century Gothic"/>
              </a:rPr>
              <a:t> </a:t>
            </a:r>
            <a:r>
              <a:rPr sz="1900" spc="-5" dirty="0">
                <a:solidFill>
                  <a:srgbClr val="FFFF00"/>
                </a:solidFill>
                <a:latin typeface="Century Gothic"/>
                <a:cs typeface="Century Gothic"/>
              </a:rPr>
              <a:t>that</a:t>
            </a:r>
            <a:r>
              <a:rPr sz="1900" spc="50" dirty="0">
                <a:solidFill>
                  <a:srgbClr val="FFFF00"/>
                </a:solidFill>
                <a:latin typeface="Century Gothic"/>
                <a:cs typeface="Century Gothic"/>
              </a:rPr>
              <a:t> </a:t>
            </a:r>
            <a:r>
              <a:rPr sz="1900" spc="-5" dirty="0">
                <a:solidFill>
                  <a:srgbClr val="FFFF00"/>
                </a:solidFill>
                <a:latin typeface="Century Gothic"/>
                <a:cs typeface="Century Gothic"/>
              </a:rPr>
              <a:t>address</a:t>
            </a:r>
            <a:r>
              <a:rPr sz="1900" spc="25" dirty="0">
                <a:solidFill>
                  <a:srgbClr val="FFFF00"/>
                </a:solidFill>
                <a:latin typeface="Century Gothic"/>
                <a:cs typeface="Century Gothic"/>
              </a:rPr>
              <a:t> </a:t>
            </a:r>
            <a:r>
              <a:rPr sz="1900" spc="-5" dirty="0">
                <a:solidFill>
                  <a:srgbClr val="FFFF00"/>
                </a:solidFill>
                <a:latin typeface="Century Gothic"/>
                <a:cs typeface="Century Gothic"/>
              </a:rPr>
              <a:t>the</a:t>
            </a:r>
            <a:r>
              <a:rPr sz="1900" spc="35" dirty="0">
                <a:solidFill>
                  <a:srgbClr val="FFFF00"/>
                </a:solidFill>
                <a:latin typeface="Century Gothic"/>
                <a:cs typeface="Century Gothic"/>
              </a:rPr>
              <a:t> </a:t>
            </a:r>
            <a:r>
              <a:rPr sz="1900" spc="-5" dirty="0">
                <a:solidFill>
                  <a:srgbClr val="FFFF00"/>
                </a:solidFill>
                <a:latin typeface="Century Gothic"/>
                <a:cs typeface="Century Gothic"/>
              </a:rPr>
              <a:t>requirements</a:t>
            </a:r>
            <a:r>
              <a:rPr lang="en-US" sz="1900" spc="-5" dirty="0">
                <a:solidFill>
                  <a:srgbClr val="FFFF00"/>
                </a:solidFill>
                <a:latin typeface="Century Gothic"/>
                <a:cs typeface="Century Gothic"/>
              </a:rPr>
              <a:t> </a:t>
            </a:r>
            <a:r>
              <a:rPr sz="1900" spc="-10" dirty="0">
                <a:solidFill>
                  <a:srgbClr val="FFFF00"/>
                </a:solidFill>
                <a:latin typeface="Century Gothic"/>
                <a:cs typeface="Century Gothic"/>
              </a:rPr>
              <a:t>of</a:t>
            </a:r>
            <a:r>
              <a:rPr sz="1900" spc="15" dirty="0">
                <a:solidFill>
                  <a:srgbClr val="FFFF00"/>
                </a:solidFill>
                <a:latin typeface="Century Gothic"/>
                <a:cs typeface="Century Gothic"/>
              </a:rPr>
              <a:t> </a:t>
            </a:r>
            <a:r>
              <a:rPr sz="1900" spc="-5" dirty="0">
                <a:solidFill>
                  <a:srgbClr val="FFFF00"/>
                </a:solidFill>
                <a:latin typeface="Century Gothic"/>
                <a:cs typeface="Century Gothic"/>
              </a:rPr>
              <a:t>s.</a:t>
            </a:r>
            <a:r>
              <a:rPr sz="1900" dirty="0">
                <a:solidFill>
                  <a:srgbClr val="FFFF00"/>
                </a:solidFill>
                <a:latin typeface="Century Gothic"/>
                <a:cs typeface="Century Gothic"/>
              </a:rPr>
              <a:t> </a:t>
            </a:r>
            <a:r>
              <a:rPr sz="1900" spc="-10" dirty="0">
                <a:solidFill>
                  <a:srgbClr val="FFFF00"/>
                </a:solidFill>
                <a:latin typeface="Century Gothic"/>
                <a:cs typeface="Century Gothic"/>
              </a:rPr>
              <a:t>163.3178(2)(f)</a:t>
            </a:r>
            <a:r>
              <a:rPr sz="1900" spc="-10" dirty="0">
                <a:latin typeface="Century Gothic"/>
                <a:cs typeface="Century Gothic"/>
              </a:rPr>
              <a:t>…</a:t>
            </a:r>
            <a:r>
              <a:rPr lang="en-US" sz="1900" spc="-10" dirty="0">
                <a:latin typeface="Century Gothic"/>
                <a:cs typeface="Century Gothic"/>
              </a:rPr>
              <a:t> </a:t>
            </a:r>
            <a:r>
              <a:rPr sz="1900" spc="-15" dirty="0">
                <a:latin typeface="Century Gothic"/>
                <a:cs typeface="Century Gothic"/>
              </a:rPr>
              <a:t>(3)(d)</a:t>
            </a:r>
            <a:r>
              <a:rPr sz="1900" spc="50" dirty="0">
                <a:latin typeface="Century Gothic"/>
                <a:cs typeface="Century Gothic"/>
              </a:rPr>
              <a:t> </a:t>
            </a:r>
            <a:r>
              <a:rPr sz="1900" spc="-15" dirty="0">
                <a:latin typeface="Century Gothic"/>
                <a:cs typeface="Century Gothic"/>
              </a:rPr>
              <a:t>(d)</a:t>
            </a:r>
            <a:r>
              <a:rPr sz="1900" spc="35" dirty="0">
                <a:latin typeface="Century Gothic"/>
                <a:cs typeface="Century Gothic"/>
              </a:rPr>
              <a:t> </a:t>
            </a:r>
            <a:r>
              <a:rPr sz="1900" spc="-5" dirty="0">
                <a:latin typeface="Century Gothic"/>
                <a:cs typeface="Century Gothic"/>
              </a:rPr>
              <a:t>A</a:t>
            </a:r>
            <a:r>
              <a:rPr sz="1900" dirty="0">
                <a:latin typeface="Century Gothic"/>
                <a:cs typeface="Century Gothic"/>
              </a:rPr>
              <a:t> </a:t>
            </a:r>
            <a:r>
              <a:rPr sz="1900" dirty="0">
                <a:solidFill>
                  <a:srgbClr val="FFFF00"/>
                </a:solidFill>
                <a:latin typeface="Century Gothic"/>
                <a:cs typeface="Century Gothic"/>
              </a:rPr>
              <a:t>vulnerability</a:t>
            </a:r>
            <a:r>
              <a:rPr sz="1900" spc="-35" dirty="0">
                <a:solidFill>
                  <a:srgbClr val="FFFF00"/>
                </a:solidFill>
                <a:latin typeface="Century Gothic"/>
                <a:cs typeface="Century Gothic"/>
              </a:rPr>
              <a:t> </a:t>
            </a:r>
            <a:r>
              <a:rPr sz="1900" spc="-10" dirty="0">
                <a:solidFill>
                  <a:srgbClr val="FFFF00"/>
                </a:solidFill>
                <a:latin typeface="Century Gothic"/>
                <a:cs typeface="Century Gothic"/>
              </a:rPr>
              <a:t>assessment</a:t>
            </a:r>
            <a:r>
              <a:rPr sz="1900" spc="60" dirty="0">
                <a:solidFill>
                  <a:srgbClr val="FFFF00"/>
                </a:solidFill>
                <a:latin typeface="Century Gothic"/>
                <a:cs typeface="Century Gothic"/>
              </a:rPr>
              <a:t> </a:t>
            </a:r>
            <a:r>
              <a:rPr sz="1900" spc="-10" dirty="0">
                <a:latin typeface="Century Gothic"/>
                <a:cs typeface="Century Gothic"/>
              </a:rPr>
              <a:t>conducted</a:t>
            </a:r>
            <a:r>
              <a:rPr sz="1900" spc="40" dirty="0">
                <a:latin typeface="Century Gothic"/>
                <a:cs typeface="Century Gothic"/>
              </a:rPr>
              <a:t> </a:t>
            </a:r>
            <a:r>
              <a:rPr sz="1900" spc="-5" dirty="0">
                <a:latin typeface="Century Gothic"/>
                <a:cs typeface="Century Gothic"/>
              </a:rPr>
              <a:t>pursuant</a:t>
            </a:r>
            <a:r>
              <a:rPr sz="1900" spc="40" dirty="0">
                <a:latin typeface="Century Gothic"/>
                <a:cs typeface="Century Gothic"/>
              </a:rPr>
              <a:t> </a:t>
            </a:r>
            <a:r>
              <a:rPr sz="1900" dirty="0">
                <a:latin typeface="Century Gothic"/>
                <a:cs typeface="Century Gothic"/>
              </a:rPr>
              <a:t>to</a:t>
            </a:r>
            <a:r>
              <a:rPr sz="1900" spc="10" dirty="0">
                <a:latin typeface="Century Gothic"/>
                <a:cs typeface="Century Gothic"/>
              </a:rPr>
              <a:t> </a:t>
            </a:r>
            <a:r>
              <a:rPr sz="1900" spc="-5" dirty="0">
                <a:latin typeface="Century Gothic"/>
                <a:cs typeface="Century Gothic"/>
              </a:rPr>
              <a:t>paragraph</a:t>
            </a:r>
            <a:r>
              <a:rPr sz="1900" spc="25" dirty="0">
                <a:latin typeface="Century Gothic"/>
                <a:cs typeface="Century Gothic"/>
              </a:rPr>
              <a:t> </a:t>
            </a:r>
            <a:r>
              <a:rPr sz="1900" spc="-15" dirty="0">
                <a:latin typeface="Century Gothic"/>
                <a:cs typeface="Century Gothic"/>
              </a:rPr>
              <a:t>(b)</a:t>
            </a:r>
            <a:r>
              <a:rPr sz="1900" spc="45" dirty="0">
                <a:latin typeface="Century Gothic"/>
                <a:cs typeface="Century Gothic"/>
              </a:rPr>
              <a:t> </a:t>
            </a:r>
            <a:r>
              <a:rPr sz="1900" spc="-10" dirty="0">
                <a:solidFill>
                  <a:srgbClr val="FFFF00"/>
                </a:solidFill>
                <a:latin typeface="Century Gothic"/>
                <a:cs typeface="Century Gothic"/>
              </a:rPr>
              <a:t>must</a:t>
            </a:r>
            <a:r>
              <a:rPr sz="1900" spc="20" dirty="0">
                <a:solidFill>
                  <a:srgbClr val="FFFF00"/>
                </a:solidFill>
                <a:latin typeface="Century Gothic"/>
                <a:cs typeface="Century Gothic"/>
              </a:rPr>
              <a:t> </a:t>
            </a:r>
            <a:r>
              <a:rPr sz="1900" spc="-5" dirty="0">
                <a:solidFill>
                  <a:srgbClr val="FFFF00"/>
                </a:solidFill>
                <a:latin typeface="Century Gothic"/>
                <a:cs typeface="Century Gothic"/>
              </a:rPr>
              <a:t>include</a:t>
            </a:r>
            <a:r>
              <a:rPr sz="1900" spc="10" dirty="0">
                <a:solidFill>
                  <a:srgbClr val="FFFF00"/>
                </a:solidFill>
                <a:latin typeface="Century Gothic"/>
                <a:cs typeface="Century Gothic"/>
              </a:rPr>
              <a:t> </a:t>
            </a:r>
            <a:r>
              <a:rPr sz="1900" spc="-5" dirty="0">
                <a:latin typeface="Century Gothic"/>
                <a:cs typeface="Century Gothic"/>
              </a:rPr>
              <a:t>all </a:t>
            </a:r>
            <a:r>
              <a:rPr sz="1900" spc="-10" dirty="0">
                <a:latin typeface="Century Gothic"/>
                <a:cs typeface="Century Gothic"/>
              </a:rPr>
              <a:t>of</a:t>
            </a:r>
            <a:r>
              <a:rPr sz="1900" spc="25" dirty="0">
                <a:latin typeface="Century Gothic"/>
                <a:cs typeface="Century Gothic"/>
              </a:rPr>
              <a:t> </a:t>
            </a:r>
            <a:r>
              <a:rPr sz="1900" spc="-5" dirty="0">
                <a:latin typeface="Century Gothic"/>
                <a:cs typeface="Century Gothic"/>
              </a:rPr>
              <a:t>the </a:t>
            </a:r>
            <a:r>
              <a:rPr sz="1900" spc="-515" dirty="0">
                <a:latin typeface="Century Gothic"/>
                <a:cs typeface="Century Gothic"/>
              </a:rPr>
              <a:t> </a:t>
            </a:r>
            <a:r>
              <a:rPr sz="1900" spc="-10" dirty="0">
                <a:latin typeface="Century Gothic"/>
                <a:cs typeface="Century Gothic"/>
              </a:rPr>
              <a:t>following,</a:t>
            </a:r>
            <a:r>
              <a:rPr sz="1900" spc="50" dirty="0">
                <a:latin typeface="Century Gothic"/>
                <a:cs typeface="Century Gothic"/>
              </a:rPr>
              <a:t> </a:t>
            </a:r>
            <a:r>
              <a:rPr sz="1900" b="1" u="sng" spc="-5" dirty="0">
                <a:uFill>
                  <a:solidFill>
                    <a:srgbClr val="000000"/>
                  </a:solidFill>
                </a:uFill>
                <a:latin typeface="Century Gothic"/>
                <a:cs typeface="Century Gothic"/>
              </a:rPr>
              <a:t>if</a:t>
            </a:r>
            <a:r>
              <a:rPr sz="1900" b="1" u="sng" spc="30" dirty="0">
                <a:uFill>
                  <a:solidFill>
                    <a:srgbClr val="000000"/>
                  </a:solidFill>
                </a:uFill>
                <a:latin typeface="Century Gothic"/>
                <a:cs typeface="Century Gothic"/>
              </a:rPr>
              <a:t> </a:t>
            </a:r>
            <a:r>
              <a:rPr sz="1900" b="1" u="sng" spc="-10" dirty="0">
                <a:uFill>
                  <a:solidFill>
                    <a:srgbClr val="000000"/>
                  </a:solidFill>
                </a:uFill>
                <a:latin typeface="Century Gothic"/>
                <a:cs typeface="Century Gothic"/>
              </a:rPr>
              <a:t>applicable</a:t>
            </a:r>
            <a:r>
              <a:rPr sz="1900" spc="-10" dirty="0">
                <a:latin typeface="Century Gothic"/>
                <a:cs typeface="Century Gothic"/>
              </a:rPr>
              <a:t>:</a:t>
            </a:r>
            <a:r>
              <a:rPr lang="en-US" sz="1900" spc="-10" dirty="0">
                <a:latin typeface="Century Gothic"/>
                <a:cs typeface="Century Gothic"/>
              </a:rPr>
              <a:t> </a:t>
            </a:r>
            <a:r>
              <a:rPr sz="1900" dirty="0">
                <a:latin typeface="Century Gothic"/>
                <a:cs typeface="Century Gothic"/>
              </a:rPr>
              <a:t>1.</a:t>
            </a:r>
            <a:r>
              <a:rPr sz="1900" spc="-10" dirty="0">
                <a:latin typeface="Century Gothic"/>
                <a:cs typeface="Century Gothic"/>
              </a:rPr>
              <a:t> </a:t>
            </a:r>
            <a:r>
              <a:rPr sz="1900" dirty="0">
                <a:solidFill>
                  <a:srgbClr val="FFFF00"/>
                </a:solidFill>
                <a:latin typeface="Century Gothic"/>
                <a:cs typeface="Century Gothic"/>
              </a:rPr>
              <a:t>Peril</a:t>
            </a:r>
            <a:r>
              <a:rPr sz="1900" spc="-30" dirty="0">
                <a:solidFill>
                  <a:srgbClr val="FFFF00"/>
                </a:solidFill>
                <a:latin typeface="Century Gothic"/>
                <a:cs typeface="Century Gothic"/>
              </a:rPr>
              <a:t> </a:t>
            </a:r>
            <a:r>
              <a:rPr sz="1900" spc="-10" dirty="0">
                <a:solidFill>
                  <a:srgbClr val="FFFF00"/>
                </a:solidFill>
                <a:latin typeface="Century Gothic"/>
                <a:cs typeface="Century Gothic"/>
              </a:rPr>
              <a:t>of</a:t>
            </a:r>
            <a:r>
              <a:rPr sz="1900" spc="15" dirty="0">
                <a:solidFill>
                  <a:srgbClr val="FFFF00"/>
                </a:solidFill>
                <a:latin typeface="Century Gothic"/>
                <a:cs typeface="Century Gothic"/>
              </a:rPr>
              <a:t> </a:t>
            </a:r>
            <a:r>
              <a:rPr sz="1900" spc="-10" dirty="0">
                <a:solidFill>
                  <a:srgbClr val="FFFF00"/>
                </a:solidFill>
                <a:latin typeface="Century Gothic"/>
                <a:cs typeface="Century Gothic"/>
              </a:rPr>
              <a:t>flood</a:t>
            </a:r>
            <a:r>
              <a:rPr sz="1900" spc="20" dirty="0">
                <a:solidFill>
                  <a:srgbClr val="FFFF00"/>
                </a:solidFill>
                <a:latin typeface="Century Gothic"/>
                <a:cs typeface="Century Gothic"/>
              </a:rPr>
              <a:t> </a:t>
            </a:r>
            <a:r>
              <a:rPr sz="1900" spc="-5" dirty="0">
                <a:solidFill>
                  <a:srgbClr val="FFFF00"/>
                </a:solidFill>
                <a:latin typeface="Century Gothic"/>
                <a:cs typeface="Century Gothic"/>
              </a:rPr>
              <a:t>comprehensive</a:t>
            </a:r>
            <a:r>
              <a:rPr sz="1900" spc="25" dirty="0">
                <a:solidFill>
                  <a:srgbClr val="FFFF00"/>
                </a:solidFill>
                <a:latin typeface="Century Gothic"/>
                <a:cs typeface="Century Gothic"/>
              </a:rPr>
              <a:t> </a:t>
            </a:r>
            <a:r>
              <a:rPr sz="1900" spc="-5" dirty="0">
                <a:solidFill>
                  <a:srgbClr val="FFFF00"/>
                </a:solidFill>
                <a:latin typeface="Century Gothic"/>
                <a:cs typeface="Century Gothic"/>
              </a:rPr>
              <a:t>plan</a:t>
            </a:r>
            <a:r>
              <a:rPr sz="1900" spc="10" dirty="0">
                <a:solidFill>
                  <a:srgbClr val="FFFF00"/>
                </a:solidFill>
                <a:latin typeface="Century Gothic"/>
                <a:cs typeface="Century Gothic"/>
              </a:rPr>
              <a:t> </a:t>
            </a:r>
            <a:r>
              <a:rPr sz="1900" spc="-5" dirty="0">
                <a:solidFill>
                  <a:srgbClr val="FFFF00"/>
                </a:solidFill>
                <a:latin typeface="Century Gothic"/>
                <a:cs typeface="Century Gothic"/>
              </a:rPr>
              <a:t>amendments</a:t>
            </a:r>
            <a:r>
              <a:rPr sz="1900" spc="45" dirty="0">
                <a:solidFill>
                  <a:srgbClr val="FFFF00"/>
                </a:solidFill>
                <a:latin typeface="Century Gothic"/>
                <a:cs typeface="Century Gothic"/>
              </a:rPr>
              <a:t> </a:t>
            </a:r>
            <a:r>
              <a:rPr sz="1900" spc="-5" dirty="0">
                <a:latin typeface="Century Gothic"/>
                <a:cs typeface="Century Gothic"/>
              </a:rPr>
              <a:t>that</a:t>
            </a:r>
            <a:r>
              <a:rPr sz="1900" spc="30" dirty="0">
                <a:latin typeface="Century Gothic"/>
                <a:cs typeface="Century Gothic"/>
              </a:rPr>
              <a:t> </a:t>
            </a:r>
            <a:r>
              <a:rPr sz="1900" spc="-5" dirty="0">
                <a:latin typeface="Century Gothic"/>
                <a:cs typeface="Century Gothic"/>
              </a:rPr>
              <a:t>address</a:t>
            </a:r>
            <a:r>
              <a:rPr sz="1900" spc="5" dirty="0">
                <a:latin typeface="Century Gothic"/>
                <a:cs typeface="Century Gothic"/>
              </a:rPr>
              <a:t> </a:t>
            </a:r>
            <a:r>
              <a:rPr sz="1900" spc="-5" dirty="0">
                <a:latin typeface="Century Gothic"/>
                <a:cs typeface="Century Gothic"/>
              </a:rPr>
              <a:t>the </a:t>
            </a:r>
            <a:r>
              <a:rPr sz="1900" dirty="0">
                <a:latin typeface="Century Gothic"/>
                <a:cs typeface="Century Gothic"/>
              </a:rPr>
              <a:t> </a:t>
            </a:r>
            <a:r>
              <a:rPr sz="1900" spc="-5" dirty="0">
                <a:latin typeface="Century Gothic"/>
                <a:cs typeface="Century Gothic"/>
              </a:rPr>
              <a:t>requirements</a:t>
            </a:r>
            <a:r>
              <a:rPr sz="1900" spc="20" dirty="0">
                <a:latin typeface="Century Gothic"/>
                <a:cs typeface="Century Gothic"/>
              </a:rPr>
              <a:t> </a:t>
            </a:r>
            <a:r>
              <a:rPr sz="1900" spc="-10" dirty="0">
                <a:latin typeface="Century Gothic"/>
                <a:cs typeface="Century Gothic"/>
              </a:rPr>
              <a:t>of</a:t>
            </a:r>
            <a:r>
              <a:rPr sz="1900" spc="30" dirty="0">
                <a:latin typeface="Century Gothic"/>
                <a:cs typeface="Century Gothic"/>
              </a:rPr>
              <a:t> </a:t>
            </a:r>
            <a:r>
              <a:rPr sz="1900" spc="-5" dirty="0">
                <a:latin typeface="Century Gothic"/>
                <a:cs typeface="Century Gothic"/>
              </a:rPr>
              <a:t>s.</a:t>
            </a:r>
            <a:r>
              <a:rPr sz="1900" spc="15" dirty="0">
                <a:latin typeface="Century Gothic"/>
                <a:cs typeface="Century Gothic"/>
              </a:rPr>
              <a:t> </a:t>
            </a:r>
            <a:r>
              <a:rPr sz="1900" spc="-10" dirty="0">
                <a:latin typeface="Century Gothic"/>
                <a:cs typeface="Century Gothic"/>
              </a:rPr>
              <a:t>163.3178(2)(f),</a:t>
            </a:r>
            <a:r>
              <a:rPr sz="1900" spc="55" dirty="0">
                <a:latin typeface="Century Gothic"/>
                <a:cs typeface="Century Gothic"/>
              </a:rPr>
              <a:t> </a:t>
            </a:r>
            <a:r>
              <a:rPr sz="1900" spc="5" dirty="0">
                <a:latin typeface="Century Gothic"/>
                <a:cs typeface="Century Gothic"/>
              </a:rPr>
              <a:t>if</a:t>
            </a:r>
            <a:r>
              <a:rPr sz="1900" spc="-5" dirty="0">
                <a:latin typeface="Century Gothic"/>
                <a:cs typeface="Century Gothic"/>
              </a:rPr>
              <a:t> the</a:t>
            </a:r>
            <a:r>
              <a:rPr sz="1900" spc="25" dirty="0">
                <a:latin typeface="Century Gothic"/>
                <a:cs typeface="Century Gothic"/>
              </a:rPr>
              <a:t> </a:t>
            </a:r>
            <a:r>
              <a:rPr sz="1900" spc="-10" dirty="0">
                <a:latin typeface="Century Gothic"/>
                <a:cs typeface="Century Gothic"/>
              </a:rPr>
              <a:t>county</a:t>
            </a:r>
            <a:r>
              <a:rPr sz="1900" spc="30" dirty="0">
                <a:latin typeface="Century Gothic"/>
                <a:cs typeface="Century Gothic"/>
              </a:rPr>
              <a:t> </a:t>
            </a:r>
            <a:r>
              <a:rPr sz="1900" spc="-10" dirty="0">
                <a:latin typeface="Century Gothic"/>
                <a:cs typeface="Century Gothic"/>
              </a:rPr>
              <a:t>or</a:t>
            </a:r>
            <a:r>
              <a:rPr sz="1900" spc="35" dirty="0">
                <a:latin typeface="Century Gothic"/>
                <a:cs typeface="Century Gothic"/>
              </a:rPr>
              <a:t> </a:t>
            </a:r>
            <a:r>
              <a:rPr sz="1900" spc="-5" dirty="0">
                <a:latin typeface="Century Gothic"/>
                <a:cs typeface="Century Gothic"/>
              </a:rPr>
              <a:t>municipality</a:t>
            </a:r>
            <a:r>
              <a:rPr sz="1900" spc="-20" dirty="0">
                <a:latin typeface="Century Gothic"/>
                <a:cs typeface="Century Gothic"/>
              </a:rPr>
              <a:t> </a:t>
            </a:r>
            <a:r>
              <a:rPr sz="1900" spc="5" dirty="0">
                <a:latin typeface="Century Gothic"/>
                <a:cs typeface="Century Gothic"/>
              </a:rPr>
              <a:t>is</a:t>
            </a:r>
            <a:r>
              <a:rPr sz="1900" spc="-15" dirty="0">
                <a:latin typeface="Century Gothic"/>
                <a:cs typeface="Century Gothic"/>
              </a:rPr>
              <a:t> </a:t>
            </a:r>
            <a:r>
              <a:rPr sz="1900" spc="-5" dirty="0">
                <a:latin typeface="Century Gothic"/>
                <a:cs typeface="Century Gothic"/>
              </a:rPr>
              <a:t>subject</a:t>
            </a:r>
            <a:r>
              <a:rPr sz="1900" spc="30" dirty="0">
                <a:latin typeface="Century Gothic"/>
                <a:cs typeface="Century Gothic"/>
              </a:rPr>
              <a:t> </a:t>
            </a:r>
            <a:r>
              <a:rPr sz="1900" dirty="0">
                <a:latin typeface="Century Gothic"/>
                <a:cs typeface="Century Gothic"/>
              </a:rPr>
              <a:t>to</a:t>
            </a:r>
            <a:r>
              <a:rPr sz="1900" spc="20" dirty="0">
                <a:latin typeface="Century Gothic"/>
                <a:cs typeface="Century Gothic"/>
              </a:rPr>
              <a:t> </a:t>
            </a:r>
            <a:r>
              <a:rPr sz="1900" spc="-10" dirty="0">
                <a:latin typeface="Century Gothic"/>
                <a:cs typeface="Century Gothic"/>
              </a:rPr>
              <a:t>such</a:t>
            </a:r>
            <a:r>
              <a:rPr sz="1900" spc="15" dirty="0">
                <a:latin typeface="Century Gothic"/>
                <a:cs typeface="Century Gothic"/>
              </a:rPr>
              <a:t> </a:t>
            </a:r>
            <a:r>
              <a:rPr sz="1900" spc="-5" dirty="0">
                <a:latin typeface="Century Gothic"/>
                <a:cs typeface="Century Gothic"/>
              </a:rPr>
              <a:t>requirements</a:t>
            </a:r>
            <a:r>
              <a:rPr sz="1900" spc="10" dirty="0">
                <a:latin typeface="Century Gothic"/>
                <a:cs typeface="Century Gothic"/>
              </a:rPr>
              <a:t> </a:t>
            </a:r>
            <a:r>
              <a:rPr sz="1900" spc="-5" dirty="0">
                <a:latin typeface="Century Gothic"/>
                <a:cs typeface="Century Gothic"/>
              </a:rPr>
              <a:t>and </a:t>
            </a:r>
            <a:r>
              <a:rPr sz="1900" dirty="0">
                <a:latin typeface="Century Gothic"/>
                <a:cs typeface="Century Gothic"/>
              </a:rPr>
              <a:t> </a:t>
            </a:r>
            <a:r>
              <a:rPr sz="1900" spc="-5" dirty="0">
                <a:latin typeface="Century Gothic"/>
                <a:cs typeface="Century Gothic"/>
              </a:rPr>
              <a:t>has</a:t>
            </a:r>
            <a:r>
              <a:rPr sz="1900" spc="5" dirty="0">
                <a:latin typeface="Century Gothic"/>
                <a:cs typeface="Century Gothic"/>
              </a:rPr>
              <a:t> </a:t>
            </a:r>
            <a:r>
              <a:rPr sz="1900" spc="-10" dirty="0">
                <a:latin typeface="Century Gothic"/>
                <a:cs typeface="Century Gothic"/>
              </a:rPr>
              <a:t>not</a:t>
            </a:r>
            <a:r>
              <a:rPr sz="1900" spc="35" dirty="0">
                <a:latin typeface="Century Gothic"/>
                <a:cs typeface="Century Gothic"/>
              </a:rPr>
              <a:t> </a:t>
            </a:r>
            <a:r>
              <a:rPr sz="1900" spc="-5" dirty="0">
                <a:latin typeface="Century Gothic"/>
                <a:cs typeface="Century Gothic"/>
              </a:rPr>
              <a:t>complied</a:t>
            </a:r>
            <a:r>
              <a:rPr sz="1900" spc="25" dirty="0">
                <a:latin typeface="Century Gothic"/>
                <a:cs typeface="Century Gothic"/>
              </a:rPr>
              <a:t> </a:t>
            </a:r>
            <a:r>
              <a:rPr sz="1900" dirty="0">
                <a:latin typeface="Century Gothic"/>
                <a:cs typeface="Century Gothic"/>
              </a:rPr>
              <a:t>with</a:t>
            </a:r>
            <a:r>
              <a:rPr sz="1900" spc="-15" dirty="0">
                <a:latin typeface="Century Gothic"/>
                <a:cs typeface="Century Gothic"/>
              </a:rPr>
              <a:t> </a:t>
            </a:r>
            <a:r>
              <a:rPr sz="1900" spc="-10" dirty="0">
                <a:latin typeface="Century Gothic"/>
                <a:cs typeface="Century Gothic"/>
              </a:rPr>
              <a:t>such</a:t>
            </a:r>
            <a:r>
              <a:rPr sz="1900" spc="15" dirty="0">
                <a:latin typeface="Century Gothic"/>
                <a:cs typeface="Century Gothic"/>
              </a:rPr>
              <a:t> </a:t>
            </a:r>
            <a:r>
              <a:rPr sz="1900" spc="-5" dirty="0">
                <a:latin typeface="Century Gothic"/>
                <a:cs typeface="Century Gothic"/>
              </a:rPr>
              <a:t>requirements</a:t>
            </a:r>
            <a:r>
              <a:rPr sz="1900" spc="10" dirty="0">
                <a:latin typeface="Century Gothic"/>
                <a:cs typeface="Century Gothic"/>
              </a:rPr>
              <a:t> </a:t>
            </a:r>
            <a:r>
              <a:rPr sz="1900" spc="-5" dirty="0">
                <a:latin typeface="Century Gothic"/>
                <a:cs typeface="Century Gothic"/>
              </a:rPr>
              <a:t>as determined</a:t>
            </a:r>
            <a:r>
              <a:rPr sz="1900" spc="15" dirty="0">
                <a:latin typeface="Century Gothic"/>
                <a:cs typeface="Century Gothic"/>
              </a:rPr>
              <a:t> </a:t>
            </a:r>
            <a:r>
              <a:rPr sz="1900" spc="-5" dirty="0">
                <a:latin typeface="Century Gothic"/>
                <a:cs typeface="Century Gothic"/>
              </a:rPr>
              <a:t>by</a:t>
            </a:r>
            <a:r>
              <a:rPr sz="1900" spc="10" dirty="0">
                <a:latin typeface="Century Gothic"/>
                <a:cs typeface="Century Gothic"/>
              </a:rPr>
              <a:t> </a:t>
            </a:r>
            <a:r>
              <a:rPr sz="1900" spc="-5" dirty="0">
                <a:latin typeface="Century Gothic"/>
                <a:cs typeface="Century Gothic"/>
              </a:rPr>
              <a:t>the</a:t>
            </a:r>
            <a:r>
              <a:rPr sz="1900" spc="15" dirty="0">
                <a:latin typeface="Century Gothic"/>
                <a:cs typeface="Century Gothic"/>
              </a:rPr>
              <a:t> </a:t>
            </a:r>
            <a:r>
              <a:rPr sz="1900" spc="-5" dirty="0">
                <a:latin typeface="Century Gothic"/>
                <a:cs typeface="Century Gothic"/>
              </a:rPr>
              <a:t>Department</a:t>
            </a:r>
            <a:r>
              <a:rPr sz="1900" spc="35" dirty="0">
                <a:latin typeface="Century Gothic"/>
                <a:cs typeface="Century Gothic"/>
              </a:rPr>
              <a:t> </a:t>
            </a:r>
            <a:r>
              <a:rPr sz="1900" spc="-10" dirty="0">
                <a:latin typeface="Century Gothic"/>
                <a:cs typeface="Century Gothic"/>
              </a:rPr>
              <a:t>of</a:t>
            </a:r>
            <a:r>
              <a:rPr sz="1900" spc="20" dirty="0">
                <a:latin typeface="Century Gothic"/>
                <a:cs typeface="Century Gothic"/>
              </a:rPr>
              <a:t> </a:t>
            </a:r>
            <a:r>
              <a:rPr sz="1900" spc="-5" dirty="0">
                <a:latin typeface="Century Gothic"/>
                <a:cs typeface="Century Gothic"/>
              </a:rPr>
              <a:t>Economic </a:t>
            </a:r>
            <a:r>
              <a:rPr sz="1900" dirty="0">
                <a:latin typeface="Century Gothic"/>
                <a:cs typeface="Century Gothic"/>
              </a:rPr>
              <a:t> </a:t>
            </a:r>
            <a:r>
              <a:rPr sz="1900" spc="-5" dirty="0">
                <a:latin typeface="Century Gothic"/>
                <a:cs typeface="Century Gothic"/>
              </a:rPr>
              <a:t>Opportunity.</a:t>
            </a:r>
            <a:endParaRPr sz="1900" dirty="0">
              <a:latin typeface="Century Gothic"/>
              <a:cs typeface="Century Gothic"/>
            </a:endParaRPr>
          </a:p>
          <a:p>
            <a:pPr marL="299085" marR="561975" indent="-287020">
              <a:lnSpc>
                <a:spcPct val="80000"/>
              </a:lnSpc>
              <a:spcBef>
                <a:spcPts val="1055"/>
              </a:spcBef>
            </a:pPr>
            <a:r>
              <a:rPr sz="1500" spc="20" dirty="0">
                <a:solidFill>
                  <a:srgbClr val="FFFFFF"/>
                </a:solidFill>
                <a:latin typeface="Wingdings 3"/>
                <a:cs typeface="Wingdings 3"/>
              </a:rPr>
              <a:t></a:t>
            </a:r>
            <a:r>
              <a:rPr sz="1500" spc="135" dirty="0">
                <a:solidFill>
                  <a:srgbClr val="FFFFFF"/>
                </a:solidFill>
                <a:latin typeface="Times New Roman"/>
                <a:cs typeface="Times New Roman"/>
              </a:rPr>
              <a:t> </a:t>
            </a:r>
            <a:r>
              <a:rPr lang="en-US" sz="1500" spc="135" dirty="0">
                <a:solidFill>
                  <a:srgbClr val="FFFFFF"/>
                </a:solidFill>
                <a:latin typeface="Times New Roman"/>
                <a:cs typeface="Times New Roman"/>
              </a:rPr>
              <a:t> </a:t>
            </a:r>
            <a:r>
              <a:rPr sz="1900" spc="-5" dirty="0">
                <a:latin typeface="Century Gothic"/>
                <a:cs typeface="Century Gothic"/>
              </a:rPr>
              <a:t>SLIP</a:t>
            </a:r>
            <a:r>
              <a:rPr sz="1900" spc="10" dirty="0">
                <a:latin typeface="Century Gothic"/>
                <a:cs typeface="Century Gothic"/>
              </a:rPr>
              <a:t> </a:t>
            </a:r>
            <a:r>
              <a:rPr sz="1900" spc="-5" dirty="0">
                <a:latin typeface="Century Gothic"/>
                <a:cs typeface="Century Gothic"/>
              </a:rPr>
              <a:t>studies</a:t>
            </a:r>
            <a:r>
              <a:rPr lang="en-US" sz="1900" spc="-5" dirty="0">
                <a:latin typeface="Century Gothic"/>
                <a:cs typeface="Century Gothic"/>
              </a:rPr>
              <a:t> required under Section 161.551, F.S. &amp; Rule 62S-7, F.A.C. </a:t>
            </a:r>
            <a:r>
              <a:rPr lang="en-US" sz="1900" spc="-5" dirty="0">
                <a:solidFill>
                  <a:srgbClr val="FFFF00"/>
                </a:solidFill>
                <a:latin typeface="Century Gothic"/>
                <a:cs typeface="Century Gothic"/>
              </a:rPr>
              <a:t>if project receives state funding</a:t>
            </a:r>
            <a:r>
              <a:rPr lang="en-US" sz="1900" spc="-5" dirty="0">
                <a:latin typeface="Century Gothic"/>
                <a:cs typeface="Century Gothic"/>
              </a:rPr>
              <a:t>.  Use of SLIP tool formulated by DEP recommended.</a:t>
            </a:r>
          </a:p>
          <a:p>
            <a:pPr marL="299085" marR="561975" indent="-287020">
              <a:lnSpc>
                <a:spcPct val="80000"/>
              </a:lnSpc>
              <a:spcBef>
                <a:spcPts val="1055"/>
              </a:spcBef>
            </a:pPr>
            <a:r>
              <a:rPr lang="en-US" sz="2000" spc="20" dirty="0">
                <a:solidFill>
                  <a:srgbClr val="FFFFFF"/>
                </a:solidFill>
                <a:latin typeface="Wingdings 3"/>
                <a:cs typeface="Wingdings 3"/>
              </a:rPr>
              <a:t></a:t>
            </a:r>
            <a:r>
              <a:rPr lang="en-US" sz="1900" spc="-5" dirty="0">
                <a:solidFill>
                  <a:srgbClr val="FFFFFF"/>
                </a:solidFill>
                <a:latin typeface="Century Gothic"/>
                <a:cs typeface="Wingdings 3"/>
              </a:rPr>
              <a:t> </a:t>
            </a:r>
            <a:r>
              <a:rPr lang="en-US" sz="1900" b="1" spc="-5" dirty="0">
                <a:solidFill>
                  <a:srgbClr val="FF0000"/>
                </a:solidFill>
                <a:latin typeface="Century Gothic"/>
                <a:cs typeface="Wingdings 3"/>
              </a:rPr>
              <a:t>Bottom line</a:t>
            </a:r>
            <a:r>
              <a:rPr lang="en-US" sz="1900" spc="-5" dirty="0">
                <a:solidFill>
                  <a:schemeClr val="accent6">
                    <a:lumMod val="40000"/>
                    <a:lumOff val="60000"/>
                  </a:schemeClr>
                </a:solidFill>
                <a:latin typeface="Century Gothic"/>
                <a:cs typeface="Wingdings 3"/>
              </a:rPr>
              <a:t>: The p</a:t>
            </a:r>
            <a:r>
              <a:rPr lang="en-US" sz="1900" spc="-5" dirty="0">
                <a:solidFill>
                  <a:schemeClr val="accent6">
                    <a:lumMod val="40000"/>
                    <a:lumOff val="60000"/>
                  </a:schemeClr>
                </a:solidFill>
                <a:effectLst>
                  <a:outerShdw blurRad="38100" dist="38100" dir="2700000" algn="tl">
                    <a:srgbClr val="000000">
                      <a:alpha val="43137"/>
                    </a:srgbClr>
                  </a:outerShdw>
                </a:effectLst>
                <a:latin typeface="Century Gothic"/>
                <a:cs typeface="Wingdings 3"/>
              </a:rPr>
              <a:t>olicy and technical environments are aligning driven by </a:t>
            </a:r>
            <a:r>
              <a:rPr lang="en-US" sz="2400" b="1" spc="-5" dirty="0">
                <a:solidFill>
                  <a:srgbClr val="00B050"/>
                </a:solidFill>
                <a:effectLst>
                  <a:outerShdw blurRad="38100" dist="38100" dir="2700000" algn="tl">
                    <a:srgbClr val="000000">
                      <a:alpha val="43137"/>
                    </a:srgbClr>
                  </a:outerShdw>
                </a:effectLst>
                <a:latin typeface="Century Gothic"/>
                <a:cs typeface="Wingdings 3"/>
              </a:rPr>
              <a:t>funding $$$</a:t>
            </a:r>
            <a:r>
              <a:rPr lang="en-US" sz="1900" spc="-5" dirty="0">
                <a:solidFill>
                  <a:schemeClr val="accent6">
                    <a:lumMod val="40000"/>
                    <a:lumOff val="60000"/>
                  </a:schemeClr>
                </a:solidFill>
                <a:effectLst>
                  <a:outerShdw blurRad="38100" dist="38100" dir="2700000" algn="tl">
                    <a:srgbClr val="000000">
                      <a:alpha val="43137"/>
                    </a:srgbClr>
                  </a:outerShdw>
                </a:effectLst>
                <a:latin typeface="Century Gothic"/>
                <a:cs typeface="Wingdings 3"/>
              </a:rPr>
              <a:t> opportunities to adapt and maintain infrastructure in the face of increasing flooding-related threats.</a:t>
            </a:r>
            <a:endParaRPr lang="en-US" sz="1900" spc="-5" dirty="0">
              <a:solidFill>
                <a:schemeClr val="accent6">
                  <a:lumMod val="40000"/>
                  <a:lumOff val="60000"/>
                </a:schemeClr>
              </a:solidFill>
              <a:effectLst>
                <a:outerShdw blurRad="38100" dist="38100" dir="2700000" algn="tl">
                  <a:srgbClr val="000000">
                    <a:alpha val="43137"/>
                  </a:srgbClr>
                </a:outerShdw>
              </a:effectLst>
              <a:latin typeface="Century Gothic"/>
              <a:cs typeface="Century Gothic"/>
            </a:endParaRPr>
          </a:p>
          <a:p>
            <a:pPr marL="299085" marR="561975" indent="-287020">
              <a:lnSpc>
                <a:spcPct val="80000"/>
              </a:lnSpc>
              <a:spcBef>
                <a:spcPts val="1055"/>
              </a:spcBef>
            </a:pPr>
            <a:endParaRPr sz="1900" dirty="0">
              <a:latin typeface="Century Gothic"/>
              <a:cs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2738-E315-41E6-822E-F43E53B25382}"/>
              </a:ext>
            </a:extLst>
          </p:cNvPr>
          <p:cNvSpPr>
            <a:spLocks noGrp="1"/>
          </p:cNvSpPr>
          <p:nvPr>
            <p:ph type="title"/>
          </p:nvPr>
        </p:nvSpPr>
        <p:spPr>
          <a:xfrm>
            <a:off x="304800" y="228600"/>
            <a:ext cx="11017457" cy="1507067"/>
          </a:xfrm>
        </p:spPr>
        <p:txBody>
          <a:bodyPr/>
          <a:lstStyle/>
          <a:p>
            <a:r>
              <a:rPr lang="en-US" dirty="0">
                <a:solidFill>
                  <a:srgbClr val="EE9116"/>
                </a:solidFill>
                <a:effectLst>
                  <a:outerShdw blurRad="38100" dist="38100" dir="2700000" algn="tl">
                    <a:srgbClr val="000000">
                      <a:alpha val="43137"/>
                    </a:srgbClr>
                  </a:outerShdw>
                </a:effectLst>
              </a:rPr>
              <a:t>Definitions/authority for AAA</a:t>
            </a:r>
          </a:p>
        </p:txBody>
      </p:sp>
      <p:sp>
        <p:nvSpPr>
          <p:cNvPr id="3" name="Content Placeholder 2">
            <a:extLst>
              <a:ext uri="{FF2B5EF4-FFF2-40B4-BE49-F238E27FC236}">
                <a16:creationId xmlns:a16="http://schemas.microsoft.com/office/drawing/2014/main" id="{EA3B1E9E-40B2-4680-BB0E-05F3DB5339CB}"/>
              </a:ext>
            </a:extLst>
          </p:cNvPr>
          <p:cNvSpPr>
            <a:spLocks noGrp="1"/>
          </p:cNvSpPr>
          <p:nvPr>
            <p:ph idx="1"/>
          </p:nvPr>
        </p:nvSpPr>
        <p:spPr>
          <a:xfrm>
            <a:off x="528497" y="2365235"/>
            <a:ext cx="11315631" cy="3615267"/>
          </a:xfrm>
        </p:spPr>
        <p:txBody>
          <a:bodyPr>
            <a:normAutofit/>
          </a:bodyPr>
          <a:lstStyle/>
          <a:p>
            <a:pPr marL="0" indent="0">
              <a:buNone/>
            </a:pPr>
            <a:r>
              <a:rPr lang="en-US" b="1" dirty="0">
                <a:solidFill>
                  <a:srgbClr val="FFFF00"/>
                </a:solidFill>
                <a:effectLst>
                  <a:outerShdw blurRad="38100" dist="38100" dir="2700000" algn="tl">
                    <a:srgbClr val="000000">
                      <a:alpha val="43137"/>
                    </a:srgbClr>
                  </a:outerShdw>
                </a:effectLst>
              </a:rPr>
              <a:t>Definition:</a:t>
            </a:r>
            <a:r>
              <a:rPr lang="en-US" dirty="0">
                <a:solidFill>
                  <a:schemeClr val="tx1"/>
                </a:solidFill>
              </a:rPr>
              <a:t>  </a:t>
            </a:r>
            <a:r>
              <a:rPr lang="en-US" dirty="0"/>
              <a:t>“Adaptation action area” or “adaptation area” means a </a:t>
            </a:r>
            <a:r>
              <a:rPr lang="en-US" dirty="0">
                <a:solidFill>
                  <a:schemeClr val="accent2">
                    <a:lumMod val="20000"/>
                    <a:lumOff val="80000"/>
                  </a:schemeClr>
                </a:solidFill>
              </a:rPr>
              <a:t>designation</a:t>
            </a:r>
            <a:r>
              <a:rPr lang="en-US" dirty="0">
                <a:solidFill>
                  <a:schemeClr val="tx1"/>
                </a:solidFill>
              </a:rPr>
              <a:t> </a:t>
            </a:r>
            <a:r>
              <a:rPr lang="en-US" dirty="0"/>
              <a:t>in the coastal management element of a local government’s comprehensive plan which identifies </a:t>
            </a:r>
            <a:r>
              <a:rPr lang="en-US" dirty="0">
                <a:solidFill>
                  <a:schemeClr val="accent2">
                    <a:lumMod val="20000"/>
                    <a:lumOff val="80000"/>
                  </a:schemeClr>
                </a:solidFill>
              </a:rPr>
              <a:t>one or more areas </a:t>
            </a:r>
            <a:r>
              <a:rPr lang="en-US" dirty="0"/>
              <a:t>that experience coastal flooding due to extreme high tides and storm surge, and </a:t>
            </a:r>
            <a:r>
              <a:rPr lang="en-US" dirty="0">
                <a:solidFill>
                  <a:schemeClr val="accent2">
                    <a:lumMod val="20000"/>
                    <a:lumOff val="80000"/>
                  </a:schemeClr>
                </a:solidFill>
              </a:rPr>
              <a:t>that are vulnerable</a:t>
            </a:r>
            <a:r>
              <a:rPr lang="en-US" dirty="0">
                <a:solidFill>
                  <a:schemeClr val="bg1"/>
                </a:solidFill>
              </a:rPr>
              <a:t> </a:t>
            </a:r>
            <a:r>
              <a:rPr lang="en-US" dirty="0"/>
              <a:t>to the related impacts of rising sea levels for the </a:t>
            </a:r>
            <a:r>
              <a:rPr lang="en-US" b="1" dirty="0">
                <a:solidFill>
                  <a:schemeClr val="accent2">
                    <a:lumMod val="20000"/>
                    <a:lumOff val="80000"/>
                  </a:schemeClr>
                </a:solidFill>
                <a:effectLst>
                  <a:outerShdw blurRad="38100" dist="38100" dir="2700000" algn="tl">
                    <a:srgbClr val="000000">
                      <a:alpha val="43137"/>
                    </a:srgbClr>
                  </a:outerShdw>
                </a:effectLst>
              </a:rPr>
              <a:t>purpose of prioritizing funding for infrastructure needs</a:t>
            </a:r>
            <a:r>
              <a:rPr lang="en-US" b="1" dirty="0">
                <a:solidFill>
                  <a:schemeClr val="bg1"/>
                </a:solidFill>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and </a:t>
            </a:r>
            <a:r>
              <a:rPr lang="en-US" b="1" dirty="0">
                <a:solidFill>
                  <a:schemeClr val="accent2">
                    <a:lumMod val="20000"/>
                    <a:lumOff val="80000"/>
                  </a:schemeClr>
                </a:solidFill>
                <a:effectLst>
                  <a:outerShdw blurRad="38100" dist="38100" dir="2700000" algn="tl">
                    <a:srgbClr val="000000">
                      <a:alpha val="43137"/>
                    </a:srgbClr>
                  </a:outerShdw>
                </a:effectLst>
              </a:rPr>
              <a:t>adaptation planning</a:t>
            </a:r>
            <a:r>
              <a:rPr lang="en-US" dirty="0"/>
              <a:t>.  S. 163.3164(1), F.S.</a:t>
            </a:r>
          </a:p>
          <a:p>
            <a:pPr marL="0" indent="0">
              <a:buNone/>
            </a:pPr>
            <a:r>
              <a:rPr lang="en-US" b="1" dirty="0">
                <a:solidFill>
                  <a:srgbClr val="FFFF00"/>
                </a:solidFill>
                <a:effectLst>
                  <a:outerShdw blurRad="38100" dist="38100" dir="2700000" algn="tl">
                    <a:srgbClr val="000000">
                      <a:alpha val="43137"/>
                    </a:srgbClr>
                  </a:outerShdw>
                </a:effectLst>
              </a:rPr>
              <a:t>Authority:</a:t>
            </a:r>
            <a:r>
              <a:rPr lang="en-US" dirty="0">
                <a:solidFill>
                  <a:schemeClr val="tx1"/>
                </a:solidFill>
              </a:rPr>
              <a:t>  </a:t>
            </a:r>
            <a:r>
              <a:rPr lang="en-US" dirty="0"/>
              <a:t>At the option of the local government, develop an adaptation action area designation for those low-lying coastal zones that are experiencing coastal flooding </a:t>
            </a:r>
            <a:r>
              <a:rPr lang="en-US" dirty="0">
                <a:solidFill>
                  <a:schemeClr val="accent2">
                    <a:lumMod val="20000"/>
                    <a:lumOff val="80000"/>
                  </a:schemeClr>
                </a:solidFill>
              </a:rPr>
              <a:t>due to extreme high tides and storm surge </a:t>
            </a:r>
            <a:r>
              <a:rPr lang="en-US" dirty="0"/>
              <a:t>and</a:t>
            </a:r>
            <a:r>
              <a:rPr lang="en-US" dirty="0">
                <a:solidFill>
                  <a:schemeClr val="tx1"/>
                </a:solidFill>
              </a:rPr>
              <a:t> </a:t>
            </a:r>
            <a:r>
              <a:rPr lang="en-US" dirty="0">
                <a:solidFill>
                  <a:schemeClr val="accent2">
                    <a:lumMod val="20000"/>
                    <a:lumOff val="80000"/>
                  </a:schemeClr>
                </a:solidFill>
              </a:rPr>
              <a:t>are vulnerable to the impacts of rising sea level</a:t>
            </a:r>
            <a:r>
              <a:rPr lang="en-US" dirty="0"/>
              <a:t>. Local governments that adopt an adaptation action area </a:t>
            </a:r>
            <a:r>
              <a:rPr lang="en-US" dirty="0">
                <a:effectLst>
                  <a:outerShdw blurRad="38100" dist="38100" dir="2700000" algn="tl">
                    <a:srgbClr val="000000">
                      <a:alpha val="43137"/>
                    </a:srgbClr>
                  </a:outerShdw>
                </a:effectLst>
              </a:rPr>
              <a:t>may consider </a:t>
            </a:r>
            <a:r>
              <a:rPr lang="en-US" dirty="0"/>
              <a:t>policies within the coastal management element </a:t>
            </a:r>
            <a:r>
              <a:rPr lang="en-US" dirty="0">
                <a:solidFill>
                  <a:schemeClr val="accent2">
                    <a:lumMod val="20000"/>
                    <a:lumOff val="80000"/>
                  </a:schemeClr>
                </a:solidFill>
              </a:rPr>
              <a:t>to improve resilience </a:t>
            </a:r>
            <a:r>
              <a:rPr lang="en-US" dirty="0"/>
              <a:t>to coastal flooding resulting from high-tide events, storm surge, flash floods, stormwater runoff, and related impacts of sea-level rise. Criteria for the adaptation action area may include, but need not be limited to, areas for which the land elevations are below, at, or near mean higher high water, which have a hydrologic connection to coastal waters, or which are designated as evacuation zones for storm surge.  S. 163.3177(6)(g)(10), F.S.</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4275745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2738-E315-41E6-822E-F43E53B25382}"/>
              </a:ext>
            </a:extLst>
          </p:cNvPr>
          <p:cNvSpPr>
            <a:spLocks noGrp="1"/>
          </p:cNvSpPr>
          <p:nvPr>
            <p:ph type="title"/>
          </p:nvPr>
        </p:nvSpPr>
        <p:spPr>
          <a:xfrm>
            <a:off x="838200" y="157484"/>
            <a:ext cx="10515600" cy="661720"/>
          </a:xfrm>
        </p:spPr>
        <p:txBody>
          <a:bodyPr/>
          <a:lstStyle/>
          <a:p>
            <a:pPr algn="ctr"/>
            <a:r>
              <a:rPr lang="en-US" dirty="0">
                <a:solidFill>
                  <a:srgbClr val="EE9116"/>
                </a:solidFill>
                <a:effectLst>
                  <a:outerShdw blurRad="38100" dist="38100" dir="2700000" algn="tl">
                    <a:srgbClr val="000000">
                      <a:alpha val="43137"/>
                    </a:srgbClr>
                  </a:outerShdw>
                </a:effectLst>
              </a:rPr>
              <a:t>A Case Study:  AAA Approach &amp; Maps</a:t>
            </a:r>
          </a:p>
        </p:txBody>
      </p:sp>
      <p:sp>
        <p:nvSpPr>
          <p:cNvPr id="3" name="Content Placeholder 2">
            <a:extLst>
              <a:ext uri="{FF2B5EF4-FFF2-40B4-BE49-F238E27FC236}">
                <a16:creationId xmlns:a16="http://schemas.microsoft.com/office/drawing/2014/main" id="{EA3B1E9E-40B2-4680-BB0E-05F3DB5339CB}"/>
              </a:ext>
            </a:extLst>
          </p:cNvPr>
          <p:cNvSpPr>
            <a:spLocks noGrp="1"/>
          </p:cNvSpPr>
          <p:nvPr>
            <p:ph idx="1"/>
          </p:nvPr>
        </p:nvSpPr>
        <p:spPr>
          <a:xfrm>
            <a:off x="5429250" y="1485900"/>
            <a:ext cx="6604907" cy="4633913"/>
          </a:xfrm>
        </p:spPr>
        <p:txBody>
          <a:bodyPr>
            <a:normAutofit fontScale="92500" lnSpcReduction="20000"/>
          </a:bodyPr>
          <a:lstStyle/>
          <a:p>
            <a:pPr marL="0" marR="0" indent="0" algn="just">
              <a:lnSpc>
                <a:spcPct val="115000"/>
              </a:lnSpc>
              <a:spcBef>
                <a:spcPts val="0"/>
              </a:spcBef>
              <a:spcAft>
                <a:spcPts val="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Review results of the vulnerability assessment for the year 2040 and determine the scope of the sea level rise impacts (based on NOAA Intermediate High 17” or other projection) for that particular type of AAA.  Those results and analysis will provide the </a:t>
            </a:r>
            <a:r>
              <a:rPr lang="en-US" sz="18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basis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mapping component of the example AAAs.  Key team discussions have included the following basic goals for the AAA map series: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gn="just">
              <a:lnSpc>
                <a:spcPct val="110000"/>
              </a:lnSpc>
              <a:spcBef>
                <a:spcPts val="0"/>
              </a:spcBef>
              <a:spcAft>
                <a:spcPts val="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0000"/>
              </a:lnSpc>
              <a:spcBef>
                <a:spcPts val="0"/>
              </a:spcBef>
              <a:spcAft>
                <a:spcPts val="0"/>
              </a:spcAft>
              <a:buFont typeface="+mj-lt"/>
              <a:buAutoNum type="arabicPeriod"/>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Residents should be able to look at the maps and </a:t>
            </a:r>
            <a:r>
              <a:rPr lang="en-US" sz="1800"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easily determine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they are within or outside of that particular AAA.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0000"/>
              </a:lnSpc>
              <a:spcBef>
                <a:spcPts val="0"/>
              </a:spcBef>
              <a:spcAft>
                <a:spcPts val="0"/>
              </a:spcAft>
              <a:buFont typeface="+mj-lt"/>
              <a:buAutoNum type="arabicPeriod"/>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Lines should generally follow streets or other easily </a:t>
            </a:r>
            <a:r>
              <a:rPr lang="en-US" sz="1800"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understandable</a:t>
            </a:r>
            <a:r>
              <a:rPr lang="en-US" sz="18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“markers”.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instance, a demarcation of everything NOAA Intermediate High by 2040 (17”) serves as the basis for an AAA, but the actual “line” where that inundation falls based on tidal conditions and land elevation may have to be altered so it does not cut across someone’s property where a portion of the property is in and also out of the AAA at the same time.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0000"/>
              </a:lnSpc>
              <a:spcBef>
                <a:spcPts val="0"/>
              </a:spcBef>
              <a:spcAft>
                <a:spcPts val="0"/>
              </a:spcAft>
              <a:buFont typeface="+mj-lt"/>
              <a:buAutoNum type="arabicPeriod"/>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a:t>
            </a: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infrastructure/assets: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Generalized </a:t>
            </a:r>
            <a:r>
              <a:rPr lang="en-US" sz="1800"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land area </a:t>
            </a:r>
            <a:r>
              <a:rPr lang="en-US" sz="1800" u="sng" dirty="0">
                <a:solidFill>
                  <a:srgbClr val="FFFF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and</a:t>
            </a:r>
            <a:r>
              <a:rPr lang="en-US" sz="1800"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specific structures</a:t>
            </a:r>
            <a:r>
              <a:rPr lang="en-US" sz="18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can be identified within an AAA.</a:t>
            </a:r>
          </a:p>
          <a:p>
            <a:pPr marL="342900" marR="0" lvl="0" indent="-342900" algn="just">
              <a:lnSpc>
                <a:spcPct val="110000"/>
              </a:lnSpc>
              <a:spcBef>
                <a:spcPts val="0"/>
              </a:spcBef>
              <a:spcAft>
                <a:spcPts val="0"/>
              </a:spcAft>
              <a:buFont typeface="+mj-lt"/>
              <a:buAutoNum type="arabicPeriod"/>
            </a:pPr>
            <a:r>
              <a:rPr lang="en-US" sz="1800" dirty="0">
                <a:solidFill>
                  <a:srgbClr val="000000"/>
                </a:solidFill>
                <a:latin typeface="Calibri" panose="020F0502020204030204" pitchFamily="34" charset="0"/>
                <a:ea typeface="Times New Roman" panose="02020603050405020304" pitchFamily="18" charset="0"/>
              </a:rPr>
              <a:t>A</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a:solidFill>
                  <a:srgbClr val="FFFF00"/>
                </a:solidFill>
                <a:effectLst/>
                <a:latin typeface="Calibri" panose="020F0502020204030204" pitchFamily="34" charset="0"/>
                <a:ea typeface="Times New Roman" panose="02020603050405020304" pitchFamily="18" charset="0"/>
              </a:rPr>
              <a:t>manageable number of AAAs and maps </a:t>
            </a:r>
            <a:r>
              <a:rPr lang="en-US" sz="1800" dirty="0">
                <a:solidFill>
                  <a:srgbClr val="000000"/>
                </a:solidFill>
                <a:effectLst/>
                <a:latin typeface="Calibri" panose="020F0502020204030204" pitchFamily="34" charset="0"/>
                <a:ea typeface="Times New Roman" panose="02020603050405020304" pitchFamily="18" charset="0"/>
              </a:rPr>
              <a:t>at a scale to see impacts.</a:t>
            </a:r>
            <a:r>
              <a:rPr lang="en-US" dirty="0">
                <a:effectLst/>
              </a:rPr>
              <a:t> </a:t>
            </a:r>
            <a:endParaRPr lang="en-US" dirty="0">
              <a:solidFill>
                <a:schemeClr val="tx1"/>
              </a:solidFill>
            </a:endParaRPr>
          </a:p>
        </p:txBody>
      </p:sp>
      <p:sp>
        <p:nvSpPr>
          <p:cNvPr id="6" name="TextBox 5">
            <a:extLst>
              <a:ext uri="{FF2B5EF4-FFF2-40B4-BE49-F238E27FC236}">
                <a16:creationId xmlns:a16="http://schemas.microsoft.com/office/drawing/2014/main" id="{2855CA17-944D-4FFE-A8E8-A218A7E9F6AF}"/>
              </a:ext>
            </a:extLst>
          </p:cNvPr>
          <p:cNvSpPr txBox="1"/>
          <p:nvPr/>
        </p:nvSpPr>
        <p:spPr>
          <a:xfrm>
            <a:off x="157843" y="1186755"/>
            <a:ext cx="5078186" cy="5232202"/>
          </a:xfrm>
          <a:prstGeom prst="rect">
            <a:avLst/>
          </a:prstGeom>
          <a:solidFill>
            <a:schemeClr val="tx1"/>
          </a:solidFill>
        </p:spPr>
        <p:txBody>
          <a:bodyPr wrap="square" rtlCol="0">
            <a:spAutoFit/>
          </a:bodyPr>
          <a:lstStyle/>
          <a:p>
            <a:pPr algn="ctr"/>
            <a:endParaRPr lang="en-US" sz="2000" dirty="0">
              <a:solidFill>
                <a:schemeClr val="bg1"/>
              </a:solidFill>
            </a:endParaRPr>
          </a:p>
          <a:p>
            <a:pPr algn="ctr"/>
            <a:endParaRPr lang="en-US" sz="2000" dirty="0">
              <a:solidFill>
                <a:schemeClr val="bg1"/>
              </a:solidFill>
            </a:endParaRPr>
          </a:p>
          <a:p>
            <a:pPr algn="ctr"/>
            <a:r>
              <a:rPr lang="en-US" sz="2000" b="1" u="sng" dirty="0">
                <a:solidFill>
                  <a:schemeClr val="bg1"/>
                </a:solidFill>
              </a:rPr>
              <a:t>3 Types of AAAs:</a:t>
            </a:r>
          </a:p>
          <a:p>
            <a:pPr algn="ctr"/>
            <a:endParaRPr lang="en-US" sz="2000" b="1" u="sng" dirty="0">
              <a:solidFill>
                <a:schemeClr val="bg1"/>
              </a:solidFill>
            </a:endParaRPr>
          </a:p>
          <a:p>
            <a:endParaRPr lang="en-US" sz="2000" dirty="0">
              <a:solidFill>
                <a:schemeClr val="bg1"/>
              </a:solidFill>
            </a:endParaRPr>
          </a:p>
          <a:p>
            <a:r>
              <a:rPr lang="en-US" sz="2000" dirty="0">
                <a:solidFill>
                  <a:schemeClr val="bg1"/>
                </a:solidFill>
              </a:rPr>
              <a:t>1. </a:t>
            </a:r>
            <a:r>
              <a:rPr lang="en-US" sz="2000" dirty="0">
                <a:solidFill>
                  <a:srgbClr val="ED7D31"/>
                </a:solidFill>
              </a:rPr>
              <a:t>Infrastructure/Assets AAA</a:t>
            </a:r>
            <a:r>
              <a:rPr lang="en-US" sz="2000" dirty="0">
                <a:solidFill>
                  <a:schemeClr val="bg1"/>
                </a:solidFill>
              </a:rPr>
              <a:t>- Example Policies to address structures, assets &amp; facilities</a:t>
            </a:r>
          </a:p>
          <a:p>
            <a:endParaRPr lang="en-US" sz="2000" dirty="0">
              <a:solidFill>
                <a:schemeClr val="bg1"/>
              </a:solidFill>
            </a:endParaRPr>
          </a:p>
          <a:p>
            <a:r>
              <a:rPr lang="en-US" sz="2000" dirty="0">
                <a:solidFill>
                  <a:schemeClr val="bg1"/>
                </a:solidFill>
              </a:rPr>
              <a:t>2. </a:t>
            </a:r>
            <a:r>
              <a:rPr lang="en-US" sz="2000" dirty="0">
                <a:solidFill>
                  <a:srgbClr val="00B0F0"/>
                </a:solidFill>
              </a:rPr>
              <a:t>Residential Neighborhood AAA</a:t>
            </a:r>
            <a:r>
              <a:rPr lang="en-US" sz="2000" dirty="0">
                <a:solidFill>
                  <a:schemeClr val="bg1"/>
                </a:solidFill>
              </a:rPr>
              <a:t>- Example Policies to address private development</a:t>
            </a:r>
          </a:p>
          <a:p>
            <a:endParaRPr lang="en-US" sz="2000" dirty="0">
              <a:solidFill>
                <a:schemeClr val="bg1"/>
              </a:solidFill>
            </a:endParaRPr>
          </a:p>
          <a:p>
            <a:r>
              <a:rPr lang="en-US" sz="2000" dirty="0">
                <a:solidFill>
                  <a:schemeClr val="bg1"/>
                </a:solidFill>
              </a:rPr>
              <a:t>3. </a:t>
            </a:r>
            <a:r>
              <a:rPr lang="en-US" sz="2000" dirty="0">
                <a:solidFill>
                  <a:srgbClr val="00B050"/>
                </a:solidFill>
              </a:rPr>
              <a:t>Natural Resources AAA</a:t>
            </a:r>
            <a:r>
              <a:rPr lang="en-US" sz="2000" dirty="0">
                <a:solidFill>
                  <a:schemeClr val="bg1"/>
                </a:solidFill>
              </a:rPr>
              <a:t>- Example Policies to address habitat/shoreline</a:t>
            </a:r>
          </a:p>
          <a:p>
            <a:endParaRPr lang="en-US" sz="2000"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p:txBody>
      </p:sp>
    </p:spTree>
    <p:extLst>
      <p:ext uri="{BB962C8B-B14F-4D97-AF65-F5344CB8AC3E}">
        <p14:creationId xmlns:p14="http://schemas.microsoft.com/office/powerpoint/2010/main" val="322809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2738-E315-41E6-822E-F43E53B25382}"/>
              </a:ext>
            </a:extLst>
          </p:cNvPr>
          <p:cNvSpPr>
            <a:spLocks noGrp="1"/>
          </p:cNvSpPr>
          <p:nvPr>
            <p:ph type="title"/>
          </p:nvPr>
        </p:nvSpPr>
        <p:spPr>
          <a:xfrm>
            <a:off x="133054" y="287243"/>
            <a:ext cx="11326996" cy="914400"/>
          </a:xfrm>
        </p:spPr>
        <p:txBody>
          <a:bodyPr>
            <a:normAutofit/>
          </a:bodyPr>
          <a:lstStyle/>
          <a:p>
            <a:r>
              <a:rPr lang="en-US" sz="3200" dirty="0">
                <a:solidFill>
                  <a:srgbClr val="F5801F"/>
                </a:solidFill>
                <a:effectLst>
                  <a:outerShdw blurRad="38100" dist="38100" dir="2700000" algn="tl">
                    <a:srgbClr val="000000">
                      <a:alpha val="43137"/>
                    </a:srgbClr>
                  </a:outerShdw>
                </a:effectLst>
              </a:rPr>
              <a:t>Example Monroe County AAA Approach &amp; Maps</a:t>
            </a:r>
          </a:p>
        </p:txBody>
      </p:sp>
      <p:sp>
        <p:nvSpPr>
          <p:cNvPr id="3" name="TextBox 2">
            <a:extLst>
              <a:ext uri="{FF2B5EF4-FFF2-40B4-BE49-F238E27FC236}">
                <a16:creationId xmlns:a16="http://schemas.microsoft.com/office/drawing/2014/main" id="{7A06216B-5360-432C-98D1-F778178144EB}"/>
              </a:ext>
            </a:extLst>
          </p:cNvPr>
          <p:cNvSpPr txBox="1"/>
          <p:nvPr/>
        </p:nvSpPr>
        <p:spPr>
          <a:xfrm>
            <a:off x="1934183" y="987085"/>
            <a:ext cx="10132901" cy="1477328"/>
          </a:xfrm>
          <a:prstGeom prst="rect">
            <a:avLst/>
          </a:prstGeom>
          <a:noFill/>
        </p:spPr>
        <p:txBody>
          <a:bodyPr wrap="square" rtlCol="0">
            <a:spAutoFit/>
          </a:bodyPr>
          <a:lstStyle/>
          <a:p>
            <a:pPr algn="just"/>
            <a:r>
              <a:rPr lang="en-US" dirty="0"/>
              <a:t>Objective 1.0 - The County shall improve resiliency and address vulnerabilities through the establishment of Adaptation Action Areas (AAA), or a similar geographic concept as defined by the County, to identify areas within the County that experience coastal flooding, storm surge and sea level rise and use the AAAs to provide targeted strategies improving resilience, reducing risks, prioritizing funding, creating adaptation planning standards and sharing information.</a:t>
            </a:r>
          </a:p>
        </p:txBody>
      </p:sp>
      <p:graphicFrame>
        <p:nvGraphicFramePr>
          <p:cNvPr id="4" name="Table 4">
            <a:extLst>
              <a:ext uri="{FF2B5EF4-FFF2-40B4-BE49-F238E27FC236}">
                <a16:creationId xmlns:a16="http://schemas.microsoft.com/office/drawing/2014/main" id="{2B217136-4286-4F0A-BB5A-E55DBFA6A2A2}"/>
              </a:ext>
            </a:extLst>
          </p:cNvPr>
          <p:cNvGraphicFramePr>
            <a:graphicFrameLocks noGrp="1"/>
          </p:cNvGraphicFramePr>
          <p:nvPr>
            <p:ph idx="1"/>
            <p:extLst>
              <p:ext uri="{D42A27DB-BD31-4B8C-83A1-F6EECF244321}">
                <p14:modId xmlns:p14="http://schemas.microsoft.com/office/powerpoint/2010/main" val="1186620316"/>
              </p:ext>
            </p:extLst>
          </p:nvPr>
        </p:nvGraphicFramePr>
        <p:xfrm>
          <a:off x="79899" y="2984053"/>
          <a:ext cx="11987185" cy="3444240"/>
        </p:xfrm>
        <a:graphic>
          <a:graphicData uri="http://schemas.openxmlformats.org/drawingml/2006/table">
            <a:tbl>
              <a:tblPr firstRow="1" bandRow="1">
                <a:tableStyleId>{21E4AEA4-8DFA-4A89-87EB-49C32662AFE0}</a:tableStyleId>
              </a:tblPr>
              <a:tblGrid>
                <a:gridCol w="3482460">
                  <a:extLst>
                    <a:ext uri="{9D8B030D-6E8A-4147-A177-3AD203B41FA5}">
                      <a16:colId xmlns:a16="http://schemas.microsoft.com/office/drawing/2014/main" val="1295728864"/>
                    </a:ext>
                  </a:extLst>
                </a:gridCol>
                <a:gridCol w="2447560">
                  <a:extLst>
                    <a:ext uri="{9D8B030D-6E8A-4147-A177-3AD203B41FA5}">
                      <a16:colId xmlns:a16="http://schemas.microsoft.com/office/drawing/2014/main" val="2188762277"/>
                    </a:ext>
                  </a:extLst>
                </a:gridCol>
                <a:gridCol w="6057165">
                  <a:extLst>
                    <a:ext uri="{9D8B030D-6E8A-4147-A177-3AD203B41FA5}">
                      <a16:colId xmlns:a16="http://schemas.microsoft.com/office/drawing/2014/main" val="1312167001"/>
                    </a:ext>
                  </a:extLst>
                </a:gridCol>
              </a:tblGrid>
              <a:tr h="257735">
                <a:tc>
                  <a:txBody>
                    <a:bodyPr/>
                    <a:lstStyle/>
                    <a:p>
                      <a:pPr algn="ctr"/>
                      <a:r>
                        <a:rPr lang="en-US" sz="2000" dirty="0">
                          <a:solidFill>
                            <a:schemeClr val="tx1"/>
                          </a:solidFill>
                        </a:rPr>
                        <a:t>Type of AAA</a:t>
                      </a:r>
                    </a:p>
                  </a:txBody>
                  <a:tcPr marL="88475" marR="88475"/>
                </a:tc>
                <a:tc>
                  <a:txBody>
                    <a:bodyPr/>
                    <a:lstStyle/>
                    <a:p>
                      <a:pPr algn="ctr"/>
                      <a:r>
                        <a:rPr lang="en-US" sz="2000" dirty="0">
                          <a:solidFill>
                            <a:schemeClr val="tx1"/>
                          </a:solidFill>
                        </a:rPr>
                        <a:t>Number of AAAs</a:t>
                      </a:r>
                    </a:p>
                  </a:txBody>
                  <a:tcPr marL="88475" marR="88475"/>
                </a:tc>
                <a:tc>
                  <a:txBody>
                    <a:bodyPr/>
                    <a:lstStyle/>
                    <a:p>
                      <a:pPr algn="ctr"/>
                      <a:r>
                        <a:rPr lang="en-US" sz="2000" dirty="0">
                          <a:solidFill>
                            <a:schemeClr val="tx1"/>
                          </a:solidFill>
                        </a:rPr>
                        <a:t>Information</a:t>
                      </a:r>
                    </a:p>
                  </a:txBody>
                  <a:tcPr marL="88475" marR="88475"/>
                </a:tc>
                <a:extLst>
                  <a:ext uri="{0D108BD9-81ED-4DB2-BD59-A6C34878D82A}">
                    <a16:rowId xmlns:a16="http://schemas.microsoft.com/office/drawing/2014/main" val="923459261"/>
                  </a:ext>
                </a:extLst>
              </a:tr>
              <a:tr h="376689">
                <a:tc>
                  <a:txBody>
                    <a:bodyPr/>
                    <a:lstStyle/>
                    <a:p>
                      <a:pPr algn="ctr"/>
                      <a:r>
                        <a:rPr lang="en-US" sz="1400" i="1" dirty="0">
                          <a:effectLst>
                            <a:outerShdw blurRad="38100" dist="38100" dir="2700000" algn="tl">
                              <a:srgbClr val="000000">
                                <a:alpha val="43137"/>
                              </a:srgbClr>
                            </a:outerShdw>
                          </a:effectLst>
                        </a:rPr>
                        <a:t>Infrastructure and Assets</a:t>
                      </a:r>
                    </a:p>
                  </a:txBody>
                  <a:tcPr marL="88475" marR="88475"/>
                </a:tc>
                <a:tc>
                  <a:txBody>
                    <a:bodyPr/>
                    <a:lstStyle/>
                    <a:p>
                      <a:pPr algn="ctr"/>
                      <a:r>
                        <a:rPr lang="en-US" sz="1400" dirty="0">
                          <a:solidFill>
                            <a:schemeClr val="tx1"/>
                          </a:solidFill>
                        </a:rPr>
                        <a:t>7</a:t>
                      </a:r>
                    </a:p>
                  </a:txBody>
                  <a:tcPr marL="88475" marR="88475"/>
                </a:tc>
                <a:tc>
                  <a:txBody>
                    <a:bodyPr/>
                    <a:lstStyle/>
                    <a:p>
                      <a:pPr algn="ctr"/>
                      <a:r>
                        <a:rPr lang="en-US" sz="1400" dirty="0">
                          <a:solidFill>
                            <a:schemeClr val="tx1"/>
                          </a:solidFill>
                        </a:rPr>
                        <a:t>Includes roads, utility facilities, government and institutional buildings &amp; impacted Heritage Trail</a:t>
                      </a:r>
                    </a:p>
                  </a:txBody>
                  <a:tcPr marL="88475" marR="88475"/>
                </a:tc>
                <a:extLst>
                  <a:ext uri="{0D108BD9-81ED-4DB2-BD59-A6C34878D82A}">
                    <a16:rowId xmlns:a16="http://schemas.microsoft.com/office/drawing/2014/main" val="4233079531"/>
                  </a:ext>
                </a:extLst>
              </a:tr>
              <a:tr h="693901">
                <a:tc>
                  <a:txBody>
                    <a:bodyPr/>
                    <a:lstStyle/>
                    <a:p>
                      <a:pPr algn="ctr"/>
                      <a:r>
                        <a:rPr lang="en-US" sz="1400" i="1" dirty="0">
                          <a:effectLst>
                            <a:outerShdw blurRad="38100" dist="38100" dir="2700000" algn="tl">
                              <a:srgbClr val="000000">
                                <a:alpha val="43137"/>
                              </a:srgbClr>
                            </a:outerShdw>
                          </a:effectLst>
                        </a:rPr>
                        <a:t>Residential Neighborhoods</a:t>
                      </a:r>
                    </a:p>
                  </a:txBody>
                  <a:tcPr marL="88475" marR="88475"/>
                </a:tc>
                <a:tc>
                  <a:txBody>
                    <a:bodyPr/>
                    <a:lstStyle/>
                    <a:p>
                      <a:pPr algn="ctr"/>
                      <a:r>
                        <a:rPr lang="en-US" sz="1400" dirty="0">
                          <a:solidFill>
                            <a:schemeClr val="tx1"/>
                          </a:solidFill>
                        </a:rPr>
                        <a:t>15</a:t>
                      </a:r>
                    </a:p>
                  </a:txBody>
                  <a:tcPr marL="88475" marR="88475"/>
                </a:tc>
                <a:tc>
                  <a:txBody>
                    <a:bodyPr/>
                    <a:lstStyle/>
                    <a:p>
                      <a:pPr marL="0" indent="0" algn="ctr">
                        <a:buFont typeface="Arial" panose="020B0604020202020204" pitchFamily="34" charset="0"/>
                        <a:buNone/>
                      </a:pPr>
                      <a:r>
                        <a:rPr lang="en-US" sz="1400" dirty="0">
                          <a:solidFill>
                            <a:schemeClr val="tx1"/>
                          </a:solidFill>
                        </a:rPr>
                        <a:t>Number of lots by type:  Residential: 5167</a:t>
                      </a:r>
                    </a:p>
                    <a:p>
                      <a:pPr marL="0" indent="0" algn="ctr">
                        <a:buFont typeface="Arial" panose="020B0604020202020204" pitchFamily="34" charset="0"/>
                        <a:buNone/>
                      </a:pPr>
                      <a:r>
                        <a:rPr lang="en-US" sz="1400" dirty="0">
                          <a:solidFill>
                            <a:schemeClr val="tx1"/>
                          </a:solidFill>
                        </a:rPr>
                        <a:t>Vacant: 2361</a:t>
                      </a:r>
                    </a:p>
                    <a:p>
                      <a:pPr marL="0" indent="0" algn="ctr">
                        <a:buFont typeface="Arial" panose="020B0604020202020204" pitchFamily="34" charset="0"/>
                        <a:buNone/>
                      </a:pPr>
                      <a:r>
                        <a:rPr lang="en-US" sz="1400" dirty="0">
                          <a:solidFill>
                            <a:schemeClr val="tx1"/>
                          </a:solidFill>
                        </a:rPr>
                        <a:t>Commercial: 84</a:t>
                      </a:r>
                    </a:p>
                    <a:p>
                      <a:pPr marL="0" indent="0" algn="ctr">
                        <a:buFont typeface="Arial" panose="020B0604020202020204" pitchFamily="34" charset="0"/>
                        <a:buNone/>
                      </a:pPr>
                      <a:r>
                        <a:rPr lang="en-US" sz="1400" dirty="0">
                          <a:solidFill>
                            <a:schemeClr val="tx1"/>
                          </a:solidFill>
                        </a:rPr>
                        <a:t>Government:  12</a:t>
                      </a:r>
                    </a:p>
                    <a:p>
                      <a:pPr marL="0" indent="0" algn="ctr">
                        <a:buFont typeface="Arial" panose="020B0604020202020204" pitchFamily="34" charset="0"/>
                        <a:buNone/>
                      </a:pPr>
                      <a:r>
                        <a:rPr lang="en-US" sz="1400" dirty="0">
                          <a:solidFill>
                            <a:schemeClr val="tx1"/>
                          </a:solidFill>
                        </a:rPr>
                        <a:t>Utilities:  6</a:t>
                      </a:r>
                      <a:endParaRPr lang="en-US" sz="1400" dirty="0">
                        <a:solidFill>
                          <a:schemeClr val="tx1"/>
                        </a:solidFill>
                        <a:highlight>
                          <a:srgbClr val="FFFF00"/>
                        </a:highlight>
                      </a:endParaRPr>
                    </a:p>
                  </a:txBody>
                  <a:tcPr marL="88475" marR="88475"/>
                </a:tc>
                <a:extLst>
                  <a:ext uri="{0D108BD9-81ED-4DB2-BD59-A6C34878D82A}">
                    <a16:rowId xmlns:a16="http://schemas.microsoft.com/office/drawing/2014/main" val="3913760134"/>
                  </a:ext>
                </a:extLst>
              </a:tr>
              <a:tr h="693901">
                <a:tc>
                  <a:txBody>
                    <a:bodyPr/>
                    <a:lstStyle/>
                    <a:p>
                      <a:pPr algn="ctr"/>
                      <a:r>
                        <a:rPr lang="en-US" sz="1400" i="1" dirty="0">
                          <a:effectLst>
                            <a:outerShdw blurRad="38100" dist="38100" dir="2700000" algn="tl">
                              <a:srgbClr val="000000">
                                <a:alpha val="43137"/>
                              </a:srgbClr>
                            </a:outerShdw>
                          </a:effectLst>
                        </a:rPr>
                        <a:t>Natural Resource</a:t>
                      </a:r>
                    </a:p>
                  </a:txBody>
                  <a:tcPr marL="88475" marR="88475"/>
                </a:tc>
                <a:tc>
                  <a:txBody>
                    <a:bodyPr/>
                    <a:lstStyle/>
                    <a:p>
                      <a:pPr algn="ctr"/>
                      <a:r>
                        <a:rPr lang="en-US" sz="1400" dirty="0">
                          <a:solidFill>
                            <a:schemeClr val="tx1"/>
                          </a:solidFill>
                        </a:rPr>
                        <a:t>10</a:t>
                      </a:r>
                    </a:p>
                  </a:txBody>
                  <a:tcPr marL="88475" marR="88475"/>
                </a:tc>
                <a:tc>
                  <a:txBody>
                    <a:bodyPr/>
                    <a:lstStyle/>
                    <a:p>
                      <a:pPr algn="ctr"/>
                      <a:r>
                        <a:rPr lang="en-US" sz="1400" dirty="0">
                          <a:solidFill>
                            <a:schemeClr val="tx1"/>
                          </a:solidFill>
                        </a:rPr>
                        <a:t>Acres of Land that are not Tier 1 (environmentally sensitive land) in Natural Resource AAA:</a:t>
                      </a:r>
                    </a:p>
                    <a:p>
                      <a:pPr algn="ctr"/>
                      <a:r>
                        <a:rPr lang="en-US" sz="1400" dirty="0">
                          <a:solidFill>
                            <a:schemeClr val="tx1"/>
                          </a:solidFill>
                        </a:rPr>
                        <a:t>Tier 1: 12156.408 Acres</a:t>
                      </a:r>
                    </a:p>
                    <a:p>
                      <a:pPr algn="ctr"/>
                      <a:r>
                        <a:rPr lang="en-US" sz="1400" dirty="0">
                          <a:solidFill>
                            <a:schemeClr val="tx1"/>
                          </a:solidFill>
                        </a:rPr>
                        <a:t>Tier 2, Tier 3, or Tier 3A: 544.875 Acres</a:t>
                      </a:r>
                      <a:endParaRPr lang="en-US" sz="1400" dirty="0">
                        <a:solidFill>
                          <a:schemeClr val="tx1"/>
                        </a:solidFill>
                        <a:highlight>
                          <a:srgbClr val="FFFF00"/>
                        </a:highlight>
                      </a:endParaRPr>
                    </a:p>
                    <a:p>
                      <a:pPr algn="ctr"/>
                      <a:r>
                        <a:rPr lang="en-US" sz="1400" dirty="0">
                          <a:solidFill>
                            <a:schemeClr val="tx1"/>
                          </a:solidFill>
                        </a:rPr>
                        <a:t>No Tier - Military Designation:2067.310 Acres </a:t>
                      </a:r>
                      <a:endParaRPr lang="en-US" sz="1400" dirty="0">
                        <a:solidFill>
                          <a:schemeClr val="tx1"/>
                        </a:solidFill>
                        <a:highlight>
                          <a:srgbClr val="FFFF00"/>
                        </a:highlight>
                      </a:endParaRPr>
                    </a:p>
                    <a:p>
                      <a:pPr algn="ctr"/>
                      <a:r>
                        <a:rPr lang="en-US" sz="1400" dirty="0">
                          <a:solidFill>
                            <a:schemeClr val="tx1"/>
                          </a:solidFill>
                        </a:rPr>
                        <a:t>(This is on the naval air station island near Key West)</a:t>
                      </a:r>
                    </a:p>
                  </a:txBody>
                  <a:tcPr marL="88475" marR="88475"/>
                </a:tc>
                <a:extLst>
                  <a:ext uri="{0D108BD9-81ED-4DB2-BD59-A6C34878D82A}">
                    <a16:rowId xmlns:a16="http://schemas.microsoft.com/office/drawing/2014/main" val="3282818427"/>
                  </a:ext>
                </a:extLst>
              </a:tr>
            </a:tbl>
          </a:graphicData>
        </a:graphic>
      </p:graphicFrame>
    </p:spTree>
    <p:extLst>
      <p:ext uri="{BB962C8B-B14F-4D97-AF65-F5344CB8AC3E}">
        <p14:creationId xmlns:p14="http://schemas.microsoft.com/office/powerpoint/2010/main" val="2473145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2738-E315-41E6-822E-F43E53B25382}"/>
              </a:ext>
            </a:extLst>
          </p:cNvPr>
          <p:cNvSpPr>
            <a:spLocks noGrp="1"/>
          </p:cNvSpPr>
          <p:nvPr>
            <p:ph type="title"/>
          </p:nvPr>
        </p:nvSpPr>
        <p:spPr>
          <a:xfrm>
            <a:off x="216024" y="172418"/>
            <a:ext cx="11017457" cy="1507067"/>
          </a:xfrm>
        </p:spPr>
        <p:txBody>
          <a:bodyPr/>
          <a:lstStyle/>
          <a:p>
            <a:r>
              <a:rPr lang="en-US" dirty="0">
                <a:solidFill>
                  <a:srgbClr val="EE9116"/>
                </a:solidFill>
                <a:effectLst>
                  <a:outerShdw blurRad="38100" dist="38100" dir="2700000" algn="tl">
                    <a:srgbClr val="000000">
                      <a:alpha val="43137"/>
                    </a:srgbClr>
                  </a:outerShdw>
                </a:effectLst>
              </a:rPr>
              <a:t>Case study for AAA</a:t>
            </a:r>
            <a:r>
              <a:rPr lang="en-US" cap="none" dirty="0">
                <a:solidFill>
                  <a:srgbClr val="EE9116"/>
                </a:solidFill>
                <a:effectLst>
                  <a:outerShdw blurRad="38100" dist="38100" dir="2700000" algn="tl">
                    <a:srgbClr val="000000">
                      <a:alpha val="43137"/>
                    </a:srgbClr>
                  </a:outerShdw>
                </a:effectLst>
              </a:rPr>
              <a:t>s- Supporting Maps</a:t>
            </a:r>
            <a:endParaRPr lang="en-US" dirty="0">
              <a:solidFill>
                <a:srgbClr val="EE9116"/>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EA3B1E9E-40B2-4680-BB0E-05F3DB5339CB}"/>
              </a:ext>
            </a:extLst>
          </p:cNvPr>
          <p:cNvSpPr>
            <a:spLocks noGrp="1"/>
          </p:cNvSpPr>
          <p:nvPr>
            <p:ph idx="1"/>
          </p:nvPr>
        </p:nvSpPr>
        <p:spPr>
          <a:xfrm>
            <a:off x="528497" y="2365235"/>
            <a:ext cx="11315631" cy="3615267"/>
          </a:xfrm>
        </p:spPr>
        <p:txBody>
          <a:bodyPr>
            <a:normAutofit/>
          </a:bodyPr>
          <a:lstStyle/>
          <a:p>
            <a:pPr marL="0" indent="0">
              <a:buNone/>
            </a:pPr>
            <a:endParaRPr lang="en-US" dirty="0">
              <a:solidFill>
                <a:schemeClr val="tx1"/>
              </a:solidFill>
            </a:endParaRPr>
          </a:p>
          <a:p>
            <a:endParaRPr lang="en-US" dirty="0">
              <a:solidFill>
                <a:schemeClr val="tx1"/>
              </a:solidFill>
            </a:endParaRPr>
          </a:p>
        </p:txBody>
      </p:sp>
      <p:pic>
        <p:nvPicPr>
          <p:cNvPr id="4" name="Picture 3">
            <a:extLst>
              <a:ext uri="{FF2B5EF4-FFF2-40B4-BE49-F238E27FC236}">
                <a16:creationId xmlns:a16="http://schemas.microsoft.com/office/drawing/2014/main" id="{A33C60EC-505E-45C2-A07B-39D7B0528653}"/>
              </a:ext>
            </a:extLst>
          </p:cNvPr>
          <p:cNvPicPr>
            <a:picLocks noChangeAspect="1"/>
          </p:cNvPicPr>
          <p:nvPr/>
        </p:nvPicPr>
        <p:blipFill>
          <a:blip r:embed="rId2"/>
          <a:stretch>
            <a:fillRect/>
          </a:stretch>
        </p:blipFill>
        <p:spPr>
          <a:xfrm>
            <a:off x="195309" y="1131137"/>
            <a:ext cx="7024397" cy="3969084"/>
          </a:xfrm>
          <a:prstGeom prst="rect">
            <a:avLst/>
          </a:prstGeom>
        </p:spPr>
      </p:pic>
      <p:pic>
        <p:nvPicPr>
          <p:cNvPr id="5" name="Picture 4">
            <a:extLst>
              <a:ext uri="{FF2B5EF4-FFF2-40B4-BE49-F238E27FC236}">
                <a16:creationId xmlns:a16="http://schemas.microsoft.com/office/drawing/2014/main" id="{C4A37BAB-F6E8-4AEA-8D3F-EEFA4FD259E4}"/>
              </a:ext>
            </a:extLst>
          </p:cNvPr>
          <p:cNvPicPr>
            <a:picLocks noChangeAspect="1"/>
          </p:cNvPicPr>
          <p:nvPr/>
        </p:nvPicPr>
        <p:blipFill>
          <a:blip r:embed="rId3"/>
          <a:stretch>
            <a:fillRect/>
          </a:stretch>
        </p:blipFill>
        <p:spPr>
          <a:xfrm>
            <a:off x="2567925" y="1912473"/>
            <a:ext cx="7056150" cy="3969084"/>
          </a:xfrm>
          <a:prstGeom prst="rect">
            <a:avLst/>
          </a:prstGeom>
        </p:spPr>
      </p:pic>
      <p:pic>
        <p:nvPicPr>
          <p:cNvPr id="6" name="Picture 5">
            <a:extLst>
              <a:ext uri="{FF2B5EF4-FFF2-40B4-BE49-F238E27FC236}">
                <a16:creationId xmlns:a16="http://schemas.microsoft.com/office/drawing/2014/main" id="{1FFBAFF8-98C8-43E8-93F8-82B15086E53C}"/>
              </a:ext>
            </a:extLst>
          </p:cNvPr>
          <p:cNvPicPr>
            <a:picLocks noChangeAspect="1"/>
          </p:cNvPicPr>
          <p:nvPr/>
        </p:nvPicPr>
        <p:blipFill>
          <a:blip r:embed="rId4"/>
          <a:stretch>
            <a:fillRect/>
          </a:stretch>
        </p:blipFill>
        <p:spPr>
          <a:xfrm>
            <a:off x="5040336" y="2831211"/>
            <a:ext cx="7056151" cy="3969084"/>
          </a:xfrm>
          <a:prstGeom prst="rect">
            <a:avLst/>
          </a:prstGeom>
        </p:spPr>
      </p:pic>
    </p:spTree>
    <p:extLst>
      <p:ext uri="{BB962C8B-B14F-4D97-AF65-F5344CB8AC3E}">
        <p14:creationId xmlns:p14="http://schemas.microsoft.com/office/powerpoint/2010/main" val="246866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28600" y="398736"/>
            <a:ext cx="6373846" cy="936154"/>
          </a:xfrm>
          <a:prstGeom prst="rect">
            <a:avLst/>
          </a:prstGeom>
        </p:spPr>
        <p:txBody>
          <a:bodyPr vert="horz" wrap="square" lIns="0" tIns="12700" rIns="0" bIns="0" rtlCol="0">
            <a:spAutoFit/>
          </a:bodyPr>
          <a:lstStyle/>
          <a:p>
            <a:pPr marL="12700" marR="5080">
              <a:lnSpc>
                <a:spcPct val="100000"/>
              </a:lnSpc>
              <a:spcBef>
                <a:spcPts val="100"/>
              </a:spcBef>
            </a:pPr>
            <a:r>
              <a:rPr lang="en-US" sz="3000" spc="-5" dirty="0">
                <a:solidFill>
                  <a:srgbClr val="E47B22"/>
                </a:solidFill>
                <a:effectLst>
                  <a:outerShdw blurRad="38100" dist="38100" dir="2700000" algn="tl">
                    <a:srgbClr val="000000">
                      <a:alpha val="43137"/>
                    </a:srgbClr>
                  </a:outerShdw>
                </a:effectLst>
              </a:rPr>
              <a:t>EXAMPLES OF </a:t>
            </a:r>
            <a:r>
              <a:rPr sz="3000" spc="-5" dirty="0">
                <a:solidFill>
                  <a:srgbClr val="E47B22"/>
                </a:solidFill>
                <a:effectLst>
                  <a:outerShdw blurRad="38100" dist="38100" dir="2700000" algn="tl">
                    <a:srgbClr val="000000">
                      <a:alpha val="43137"/>
                    </a:srgbClr>
                  </a:outerShdw>
                </a:effectLst>
              </a:rPr>
              <a:t>OTHER EVOLVING LAWS </a:t>
            </a:r>
            <a:r>
              <a:rPr sz="3000" dirty="0">
                <a:solidFill>
                  <a:srgbClr val="E47B22"/>
                </a:solidFill>
                <a:effectLst>
                  <a:outerShdw blurRad="38100" dist="38100" dir="2700000" algn="tl">
                    <a:srgbClr val="000000">
                      <a:alpha val="43137"/>
                    </a:srgbClr>
                  </a:outerShdw>
                </a:effectLst>
              </a:rPr>
              <a:t>&amp; </a:t>
            </a:r>
            <a:r>
              <a:rPr sz="3000" spc="-819" dirty="0">
                <a:solidFill>
                  <a:srgbClr val="E47B22"/>
                </a:solidFill>
                <a:effectLst>
                  <a:outerShdw blurRad="38100" dist="38100" dir="2700000" algn="tl">
                    <a:srgbClr val="000000">
                      <a:alpha val="43137"/>
                    </a:srgbClr>
                  </a:outerShdw>
                </a:effectLst>
              </a:rPr>
              <a:t> </a:t>
            </a:r>
            <a:r>
              <a:rPr sz="3000" spc="-5" dirty="0">
                <a:solidFill>
                  <a:srgbClr val="E47B22"/>
                </a:solidFill>
                <a:effectLst>
                  <a:outerShdw blurRad="38100" dist="38100" dir="2700000" algn="tl">
                    <a:srgbClr val="000000">
                      <a:alpha val="43137"/>
                    </a:srgbClr>
                  </a:outerShdw>
                </a:effectLst>
              </a:rPr>
              <a:t>REGULATIONS</a:t>
            </a:r>
            <a:endParaRPr sz="3000" dirty="0">
              <a:effectLst>
                <a:outerShdw blurRad="38100" dist="38100" dir="2700000" algn="tl">
                  <a:srgbClr val="000000">
                    <a:alpha val="43137"/>
                  </a:srgbClr>
                </a:outerShdw>
              </a:effectLst>
            </a:endParaRPr>
          </a:p>
        </p:txBody>
      </p:sp>
      <p:sp>
        <p:nvSpPr>
          <p:cNvPr id="6" name="object 6"/>
          <p:cNvSpPr txBox="1"/>
          <p:nvPr/>
        </p:nvSpPr>
        <p:spPr>
          <a:xfrm>
            <a:off x="228600" y="3599691"/>
            <a:ext cx="11610975" cy="1125308"/>
          </a:xfrm>
          <a:prstGeom prst="rect">
            <a:avLst/>
          </a:prstGeom>
        </p:spPr>
        <p:txBody>
          <a:bodyPr vert="horz" wrap="square" lIns="0" tIns="12065" rIns="0" bIns="0" rtlCol="0">
            <a:spAutoFit/>
          </a:bodyPr>
          <a:lstStyle/>
          <a:p>
            <a:pPr marL="12700">
              <a:lnSpc>
                <a:spcPct val="100000"/>
              </a:lnSpc>
              <a:spcBef>
                <a:spcPts val="985"/>
              </a:spcBef>
            </a:pPr>
            <a:r>
              <a:rPr sz="1600" spc="-5" dirty="0">
                <a:solidFill>
                  <a:srgbClr val="FFFF00"/>
                </a:solidFill>
                <a:latin typeface="Century Gothic"/>
                <a:cs typeface="Century Gothic"/>
              </a:rPr>
              <a:t>Confluence</a:t>
            </a:r>
            <a:r>
              <a:rPr sz="1600" dirty="0">
                <a:solidFill>
                  <a:srgbClr val="FFFF00"/>
                </a:solidFill>
                <a:latin typeface="Century Gothic"/>
                <a:cs typeface="Century Gothic"/>
              </a:rPr>
              <a:t> </a:t>
            </a:r>
            <a:r>
              <a:rPr sz="1600" spc="-5" dirty="0">
                <a:solidFill>
                  <a:srgbClr val="FFFF00"/>
                </a:solidFill>
                <a:latin typeface="Century Gothic"/>
                <a:cs typeface="Century Gothic"/>
              </a:rPr>
              <a:t>of </a:t>
            </a:r>
            <a:r>
              <a:rPr sz="1600" spc="-15" dirty="0">
                <a:solidFill>
                  <a:srgbClr val="FFFF00"/>
                </a:solidFill>
                <a:latin typeface="Century Gothic"/>
                <a:cs typeface="Century Gothic"/>
              </a:rPr>
              <a:t>water</a:t>
            </a:r>
            <a:r>
              <a:rPr sz="1600" spc="30" dirty="0">
                <a:solidFill>
                  <a:srgbClr val="FFFF00"/>
                </a:solidFill>
                <a:latin typeface="Century Gothic"/>
                <a:cs typeface="Century Gothic"/>
              </a:rPr>
              <a:t> </a:t>
            </a:r>
            <a:r>
              <a:rPr sz="1600" spc="-5" dirty="0">
                <a:solidFill>
                  <a:srgbClr val="FFFF00"/>
                </a:solidFill>
                <a:latin typeface="Century Gothic"/>
                <a:cs typeface="Century Gothic"/>
              </a:rPr>
              <a:t>quality</a:t>
            </a:r>
            <a:r>
              <a:rPr sz="1600" spc="-10" dirty="0">
                <a:solidFill>
                  <a:srgbClr val="FFFF00"/>
                </a:solidFill>
                <a:latin typeface="Century Gothic"/>
                <a:cs typeface="Century Gothic"/>
              </a:rPr>
              <a:t> </a:t>
            </a:r>
            <a:r>
              <a:rPr sz="1600" spc="-5" dirty="0">
                <a:solidFill>
                  <a:srgbClr val="FFFF00"/>
                </a:solidFill>
                <a:latin typeface="Century Gothic"/>
                <a:cs typeface="Century Gothic"/>
              </a:rPr>
              <a:t>and</a:t>
            </a:r>
            <a:r>
              <a:rPr sz="1600" spc="-10" dirty="0">
                <a:solidFill>
                  <a:srgbClr val="FFFF00"/>
                </a:solidFill>
                <a:latin typeface="Century Gothic"/>
                <a:cs typeface="Century Gothic"/>
              </a:rPr>
              <a:t> stormwater</a:t>
            </a:r>
            <a:r>
              <a:rPr sz="1600" spc="40" dirty="0">
                <a:solidFill>
                  <a:srgbClr val="FFFF00"/>
                </a:solidFill>
                <a:latin typeface="Century Gothic"/>
                <a:cs typeface="Century Gothic"/>
              </a:rPr>
              <a:t> </a:t>
            </a:r>
            <a:r>
              <a:rPr sz="1600" spc="-10" dirty="0">
                <a:solidFill>
                  <a:srgbClr val="FFFF00"/>
                </a:solidFill>
                <a:latin typeface="Century Gothic"/>
                <a:cs typeface="Century Gothic"/>
              </a:rPr>
              <a:t>design?</a:t>
            </a:r>
            <a:endParaRPr sz="1600" dirty="0">
              <a:latin typeface="Century Gothic"/>
              <a:cs typeface="Century Gothic"/>
            </a:endParaRPr>
          </a:p>
          <a:p>
            <a:pPr marL="12700" marR="5080">
              <a:lnSpc>
                <a:spcPct val="100000"/>
              </a:lnSpc>
              <a:spcBef>
                <a:spcPts val="985"/>
              </a:spcBef>
            </a:pPr>
            <a:r>
              <a:rPr sz="1600" spc="5" dirty="0">
                <a:latin typeface="Century Gothic"/>
                <a:cs typeface="Century Gothic"/>
              </a:rPr>
              <a:t>In</a:t>
            </a:r>
            <a:r>
              <a:rPr sz="1600" spc="-20" dirty="0">
                <a:latin typeface="Century Gothic"/>
                <a:cs typeface="Century Gothic"/>
              </a:rPr>
              <a:t> </a:t>
            </a:r>
            <a:r>
              <a:rPr sz="1600" spc="-5" dirty="0">
                <a:latin typeface="Century Gothic"/>
                <a:cs typeface="Century Gothic"/>
              </a:rPr>
              <a:t>2020,</a:t>
            </a:r>
            <a:r>
              <a:rPr sz="1600" dirty="0">
                <a:latin typeface="Century Gothic"/>
                <a:cs typeface="Century Gothic"/>
              </a:rPr>
              <a:t> </a:t>
            </a:r>
            <a:r>
              <a:rPr sz="1600" spc="-10" dirty="0">
                <a:latin typeface="Century Gothic"/>
                <a:cs typeface="Century Gothic"/>
              </a:rPr>
              <a:t>the</a:t>
            </a:r>
            <a:r>
              <a:rPr sz="1600" spc="10" dirty="0">
                <a:latin typeface="Century Gothic"/>
                <a:cs typeface="Century Gothic"/>
              </a:rPr>
              <a:t> </a:t>
            </a:r>
            <a:r>
              <a:rPr sz="1600" spc="-5" dirty="0">
                <a:latin typeface="Century Gothic"/>
                <a:cs typeface="Century Gothic"/>
              </a:rPr>
              <a:t>Florida</a:t>
            </a:r>
            <a:r>
              <a:rPr sz="1600" spc="10" dirty="0">
                <a:latin typeface="Century Gothic"/>
                <a:cs typeface="Century Gothic"/>
              </a:rPr>
              <a:t> </a:t>
            </a:r>
            <a:r>
              <a:rPr sz="1600" spc="-10" dirty="0">
                <a:latin typeface="Century Gothic"/>
                <a:cs typeface="Century Gothic"/>
              </a:rPr>
              <a:t>Legislature</a:t>
            </a:r>
            <a:r>
              <a:rPr sz="1600" spc="20" dirty="0">
                <a:latin typeface="Century Gothic"/>
                <a:cs typeface="Century Gothic"/>
              </a:rPr>
              <a:t> </a:t>
            </a:r>
            <a:r>
              <a:rPr sz="1600" spc="-5" dirty="0">
                <a:latin typeface="Century Gothic"/>
                <a:cs typeface="Century Gothic"/>
              </a:rPr>
              <a:t>passed</a:t>
            </a:r>
            <a:r>
              <a:rPr sz="1600" spc="5" dirty="0">
                <a:latin typeface="Century Gothic"/>
                <a:cs typeface="Century Gothic"/>
              </a:rPr>
              <a:t> </a:t>
            </a:r>
            <a:r>
              <a:rPr sz="1600" spc="-10" dirty="0">
                <a:latin typeface="Century Gothic"/>
                <a:cs typeface="Century Gothic"/>
              </a:rPr>
              <a:t>Senate</a:t>
            </a:r>
            <a:r>
              <a:rPr sz="1600" spc="20" dirty="0">
                <a:latin typeface="Century Gothic"/>
                <a:cs typeface="Century Gothic"/>
              </a:rPr>
              <a:t> </a:t>
            </a:r>
            <a:r>
              <a:rPr sz="1600" dirty="0">
                <a:latin typeface="Century Gothic"/>
                <a:cs typeface="Century Gothic"/>
              </a:rPr>
              <a:t>Bill</a:t>
            </a:r>
            <a:r>
              <a:rPr sz="1600" spc="15" dirty="0">
                <a:latin typeface="Century Gothic"/>
                <a:cs typeface="Century Gothic"/>
              </a:rPr>
              <a:t> </a:t>
            </a:r>
            <a:r>
              <a:rPr sz="1600" spc="-5" dirty="0">
                <a:latin typeface="Century Gothic"/>
                <a:cs typeface="Century Gothic"/>
              </a:rPr>
              <a:t>712,</a:t>
            </a:r>
            <a:r>
              <a:rPr sz="1600" dirty="0">
                <a:latin typeface="Century Gothic"/>
                <a:cs typeface="Century Gothic"/>
              </a:rPr>
              <a:t> also</a:t>
            </a:r>
            <a:r>
              <a:rPr sz="1600" spc="-20" dirty="0">
                <a:latin typeface="Century Gothic"/>
                <a:cs typeface="Century Gothic"/>
              </a:rPr>
              <a:t> </a:t>
            </a:r>
            <a:r>
              <a:rPr sz="1600" spc="-15" dirty="0">
                <a:latin typeface="Century Gothic"/>
                <a:cs typeface="Century Gothic"/>
              </a:rPr>
              <a:t>known</a:t>
            </a:r>
            <a:r>
              <a:rPr sz="1600" spc="45" dirty="0">
                <a:latin typeface="Century Gothic"/>
                <a:cs typeface="Century Gothic"/>
              </a:rPr>
              <a:t> </a:t>
            </a:r>
            <a:r>
              <a:rPr sz="1600" spc="-5" dirty="0">
                <a:latin typeface="Century Gothic"/>
                <a:cs typeface="Century Gothic"/>
              </a:rPr>
              <a:t>as </a:t>
            </a:r>
            <a:r>
              <a:rPr sz="1600" spc="-10" dirty="0">
                <a:latin typeface="Century Gothic"/>
                <a:cs typeface="Century Gothic"/>
              </a:rPr>
              <a:t>the</a:t>
            </a:r>
            <a:r>
              <a:rPr sz="1600" spc="15" dirty="0">
                <a:latin typeface="Century Gothic"/>
                <a:cs typeface="Century Gothic"/>
              </a:rPr>
              <a:t> </a:t>
            </a:r>
            <a:r>
              <a:rPr sz="1600" spc="-5" dirty="0">
                <a:latin typeface="Century Gothic"/>
                <a:cs typeface="Century Gothic"/>
              </a:rPr>
              <a:t>Clean</a:t>
            </a:r>
            <a:r>
              <a:rPr sz="1600" spc="-10" dirty="0">
                <a:latin typeface="Century Gothic"/>
                <a:cs typeface="Century Gothic"/>
              </a:rPr>
              <a:t> Waterways</a:t>
            </a:r>
            <a:r>
              <a:rPr sz="1600" spc="60" dirty="0">
                <a:latin typeface="Century Gothic"/>
                <a:cs typeface="Century Gothic"/>
              </a:rPr>
              <a:t> </a:t>
            </a:r>
            <a:r>
              <a:rPr sz="1600" spc="-5" dirty="0">
                <a:latin typeface="Century Gothic"/>
                <a:cs typeface="Century Gothic"/>
              </a:rPr>
              <a:t>Act,</a:t>
            </a:r>
            <a:r>
              <a:rPr sz="1600" dirty="0">
                <a:latin typeface="Century Gothic"/>
                <a:cs typeface="Century Gothic"/>
              </a:rPr>
              <a:t> </a:t>
            </a:r>
            <a:r>
              <a:rPr sz="1600" spc="-10" dirty="0">
                <a:latin typeface="Century Gothic"/>
                <a:cs typeface="Century Gothic"/>
              </a:rPr>
              <a:t>now</a:t>
            </a:r>
            <a:r>
              <a:rPr sz="1600" spc="10" dirty="0">
                <a:latin typeface="Century Gothic"/>
                <a:cs typeface="Century Gothic"/>
              </a:rPr>
              <a:t> </a:t>
            </a:r>
            <a:r>
              <a:rPr sz="1600" spc="-10" dirty="0">
                <a:latin typeface="Century Gothic"/>
                <a:cs typeface="Century Gothic"/>
              </a:rPr>
              <a:t>Chapter</a:t>
            </a:r>
            <a:r>
              <a:rPr sz="1600" spc="20" dirty="0">
                <a:latin typeface="Century Gothic"/>
                <a:cs typeface="Century Gothic"/>
              </a:rPr>
              <a:t> </a:t>
            </a:r>
            <a:r>
              <a:rPr sz="1600" spc="-5" dirty="0">
                <a:latin typeface="Century Gothic"/>
                <a:cs typeface="Century Gothic"/>
              </a:rPr>
              <a:t>2020-150, </a:t>
            </a:r>
            <a:r>
              <a:rPr sz="1600" spc="-430" dirty="0">
                <a:latin typeface="Century Gothic"/>
                <a:cs typeface="Century Gothic"/>
              </a:rPr>
              <a:t> </a:t>
            </a:r>
            <a:r>
              <a:rPr sz="1600" spc="-15" dirty="0">
                <a:latin typeface="Century Gothic"/>
                <a:cs typeface="Century Gothic"/>
              </a:rPr>
              <a:t>Laws</a:t>
            </a:r>
            <a:r>
              <a:rPr sz="1600" spc="30" dirty="0">
                <a:latin typeface="Century Gothic"/>
                <a:cs typeface="Century Gothic"/>
              </a:rPr>
              <a:t> </a:t>
            </a:r>
            <a:r>
              <a:rPr sz="1600" spc="-5" dirty="0">
                <a:latin typeface="Century Gothic"/>
                <a:cs typeface="Century Gothic"/>
              </a:rPr>
              <a:t>of</a:t>
            </a:r>
            <a:r>
              <a:rPr sz="1600" spc="5" dirty="0">
                <a:latin typeface="Century Gothic"/>
                <a:cs typeface="Century Gothic"/>
              </a:rPr>
              <a:t> </a:t>
            </a:r>
            <a:r>
              <a:rPr sz="1600" spc="-5" dirty="0">
                <a:latin typeface="Century Gothic"/>
                <a:cs typeface="Century Gothic"/>
              </a:rPr>
              <a:t>Florida</a:t>
            </a:r>
            <a:r>
              <a:rPr sz="1600" spc="5" dirty="0">
                <a:latin typeface="Century Gothic"/>
                <a:cs typeface="Century Gothic"/>
              </a:rPr>
              <a:t> </a:t>
            </a:r>
            <a:r>
              <a:rPr sz="1600" spc="-5" dirty="0">
                <a:latin typeface="Century Gothic"/>
                <a:cs typeface="Century Gothic"/>
              </a:rPr>
              <a:t>and</a:t>
            </a:r>
            <a:r>
              <a:rPr sz="1600" dirty="0">
                <a:latin typeface="Century Gothic"/>
                <a:cs typeface="Century Gothic"/>
              </a:rPr>
              <a:t> </a:t>
            </a:r>
            <a:r>
              <a:rPr sz="1600" spc="-10" dirty="0">
                <a:latin typeface="Century Gothic"/>
                <a:cs typeface="Century Gothic"/>
              </a:rPr>
              <a:t>directed</a:t>
            </a:r>
            <a:r>
              <a:rPr sz="1600" spc="50" dirty="0">
                <a:latin typeface="Century Gothic"/>
                <a:cs typeface="Century Gothic"/>
              </a:rPr>
              <a:t> </a:t>
            </a:r>
            <a:r>
              <a:rPr sz="1600" spc="-5" dirty="0">
                <a:latin typeface="Century Gothic"/>
                <a:cs typeface="Century Gothic"/>
              </a:rPr>
              <a:t>DEP</a:t>
            </a:r>
            <a:r>
              <a:rPr sz="1600" spc="10" dirty="0">
                <a:latin typeface="Century Gothic"/>
                <a:cs typeface="Century Gothic"/>
              </a:rPr>
              <a:t> </a:t>
            </a:r>
            <a:r>
              <a:rPr sz="1600" spc="-5" dirty="0">
                <a:latin typeface="Century Gothic"/>
                <a:cs typeface="Century Gothic"/>
              </a:rPr>
              <a:t>and</a:t>
            </a:r>
            <a:r>
              <a:rPr sz="1600" dirty="0">
                <a:latin typeface="Century Gothic"/>
                <a:cs typeface="Century Gothic"/>
              </a:rPr>
              <a:t> </a:t>
            </a:r>
            <a:r>
              <a:rPr sz="1600" spc="-15" dirty="0">
                <a:latin typeface="Century Gothic"/>
                <a:cs typeface="Century Gothic"/>
              </a:rPr>
              <a:t>WMDs</a:t>
            </a:r>
            <a:r>
              <a:rPr sz="1600" spc="55" dirty="0">
                <a:latin typeface="Century Gothic"/>
                <a:cs typeface="Century Gothic"/>
              </a:rPr>
              <a:t> </a:t>
            </a:r>
            <a:r>
              <a:rPr sz="1600" spc="-10" dirty="0">
                <a:latin typeface="Century Gothic"/>
                <a:cs typeface="Century Gothic"/>
              </a:rPr>
              <a:t>to</a:t>
            </a:r>
            <a:r>
              <a:rPr sz="1600" spc="15" dirty="0">
                <a:latin typeface="Century Gothic"/>
                <a:cs typeface="Century Gothic"/>
              </a:rPr>
              <a:t> </a:t>
            </a:r>
            <a:r>
              <a:rPr sz="1600" spc="-10" dirty="0">
                <a:latin typeface="Century Gothic"/>
                <a:cs typeface="Century Gothic"/>
              </a:rPr>
              <a:t>update</a:t>
            </a:r>
            <a:r>
              <a:rPr sz="1600" spc="10" dirty="0">
                <a:latin typeface="Century Gothic"/>
                <a:cs typeface="Century Gothic"/>
              </a:rPr>
              <a:t> </a:t>
            </a:r>
            <a:r>
              <a:rPr sz="1600" spc="-10" dirty="0">
                <a:latin typeface="Century Gothic"/>
                <a:cs typeface="Century Gothic"/>
              </a:rPr>
              <a:t>stormwater</a:t>
            </a:r>
            <a:r>
              <a:rPr sz="1600" spc="55" dirty="0">
                <a:latin typeface="Century Gothic"/>
                <a:cs typeface="Century Gothic"/>
              </a:rPr>
              <a:t> </a:t>
            </a:r>
            <a:r>
              <a:rPr sz="1600" spc="-10" dirty="0">
                <a:latin typeface="Century Gothic"/>
                <a:cs typeface="Century Gothic"/>
              </a:rPr>
              <a:t>design</a:t>
            </a:r>
            <a:r>
              <a:rPr sz="1600" spc="25" dirty="0">
                <a:latin typeface="Century Gothic"/>
                <a:cs typeface="Century Gothic"/>
              </a:rPr>
              <a:t> </a:t>
            </a:r>
            <a:r>
              <a:rPr sz="1600" spc="-5" dirty="0">
                <a:latin typeface="Century Gothic"/>
                <a:cs typeface="Century Gothic"/>
              </a:rPr>
              <a:t>and</a:t>
            </a:r>
            <a:r>
              <a:rPr sz="1600" dirty="0">
                <a:latin typeface="Century Gothic"/>
                <a:cs typeface="Century Gothic"/>
              </a:rPr>
              <a:t> </a:t>
            </a:r>
            <a:r>
              <a:rPr sz="1600" spc="-10" dirty="0">
                <a:latin typeface="Century Gothic"/>
                <a:cs typeface="Century Gothic"/>
              </a:rPr>
              <a:t>operation</a:t>
            </a:r>
            <a:r>
              <a:rPr sz="1600" spc="15" dirty="0">
                <a:latin typeface="Century Gothic"/>
                <a:cs typeface="Century Gothic"/>
              </a:rPr>
              <a:t> </a:t>
            </a:r>
            <a:r>
              <a:rPr sz="1600" spc="-10" dirty="0">
                <a:latin typeface="Century Gothic"/>
                <a:cs typeface="Century Gothic"/>
              </a:rPr>
              <a:t>regulations</a:t>
            </a:r>
            <a:r>
              <a:rPr sz="1600" spc="35" dirty="0">
                <a:latin typeface="Century Gothic"/>
                <a:cs typeface="Century Gothic"/>
              </a:rPr>
              <a:t> </a:t>
            </a:r>
            <a:r>
              <a:rPr sz="1600" spc="-10" dirty="0">
                <a:latin typeface="Century Gothic"/>
                <a:cs typeface="Century Gothic"/>
              </a:rPr>
              <a:t>under</a:t>
            </a:r>
            <a:r>
              <a:rPr sz="1600" spc="35" dirty="0">
                <a:latin typeface="Century Gothic"/>
                <a:cs typeface="Century Gothic"/>
              </a:rPr>
              <a:t> </a:t>
            </a:r>
            <a:r>
              <a:rPr sz="1600" spc="-5" dirty="0">
                <a:latin typeface="Century Gothic"/>
                <a:cs typeface="Century Gothic"/>
              </a:rPr>
              <a:t>Part</a:t>
            </a:r>
            <a:r>
              <a:rPr sz="1600" spc="5" dirty="0">
                <a:latin typeface="Century Gothic"/>
                <a:cs typeface="Century Gothic"/>
              </a:rPr>
              <a:t> </a:t>
            </a:r>
            <a:r>
              <a:rPr sz="1600" spc="-5" dirty="0">
                <a:latin typeface="Century Gothic"/>
                <a:cs typeface="Century Gothic"/>
              </a:rPr>
              <a:t>IV, </a:t>
            </a:r>
            <a:r>
              <a:rPr sz="1600" dirty="0">
                <a:latin typeface="Century Gothic"/>
                <a:cs typeface="Century Gothic"/>
              </a:rPr>
              <a:t> </a:t>
            </a:r>
            <a:r>
              <a:rPr sz="1600" spc="-10" dirty="0">
                <a:latin typeface="Century Gothic"/>
                <a:cs typeface="Century Gothic"/>
              </a:rPr>
              <a:t>Chapter</a:t>
            </a:r>
            <a:r>
              <a:rPr sz="1600" spc="10" dirty="0">
                <a:latin typeface="Century Gothic"/>
                <a:cs typeface="Century Gothic"/>
              </a:rPr>
              <a:t> </a:t>
            </a:r>
            <a:r>
              <a:rPr sz="1600" spc="-5" dirty="0">
                <a:latin typeface="Century Gothic"/>
                <a:cs typeface="Century Gothic"/>
              </a:rPr>
              <a:t>373,</a:t>
            </a:r>
            <a:r>
              <a:rPr sz="1600" spc="-10" dirty="0">
                <a:latin typeface="Century Gothic"/>
                <a:cs typeface="Century Gothic"/>
              </a:rPr>
              <a:t> </a:t>
            </a:r>
            <a:r>
              <a:rPr sz="1600" spc="-5" dirty="0">
                <a:latin typeface="Century Gothic"/>
                <a:cs typeface="Century Gothic"/>
              </a:rPr>
              <a:t>Florida</a:t>
            </a:r>
            <a:r>
              <a:rPr sz="1600" spc="10" dirty="0">
                <a:latin typeface="Century Gothic"/>
                <a:cs typeface="Century Gothic"/>
              </a:rPr>
              <a:t> </a:t>
            </a:r>
            <a:r>
              <a:rPr sz="1600" spc="-10" dirty="0">
                <a:latin typeface="Century Gothic"/>
                <a:cs typeface="Century Gothic"/>
              </a:rPr>
              <a:t>Statutes</a:t>
            </a:r>
            <a:r>
              <a:rPr sz="1600" spc="40" dirty="0">
                <a:latin typeface="Century Gothic"/>
                <a:cs typeface="Century Gothic"/>
              </a:rPr>
              <a:t> </a:t>
            </a:r>
            <a:r>
              <a:rPr sz="1600" spc="-15" dirty="0">
                <a:latin typeface="Century Gothic"/>
                <a:cs typeface="Century Gothic"/>
              </a:rPr>
              <a:t>(F.S.),</a:t>
            </a:r>
            <a:r>
              <a:rPr sz="1600" spc="55" dirty="0">
                <a:latin typeface="Century Gothic"/>
                <a:cs typeface="Century Gothic"/>
              </a:rPr>
              <a:t> </a:t>
            </a:r>
            <a:r>
              <a:rPr sz="1600" spc="-5" dirty="0">
                <a:latin typeface="Century Gothic"/>
                <a:cs typeface="Century Gothic"/>
              </a:rPr>
              <a:t>using</a:t>
            </a:r>
            <a:r>
              <a:rPr sz="1600" spc="-10" dirty="0">
                <a:latin typeface="Century Gothic"/>
                <a:cs typeface="Century Gothic"/>
              </a:rPr>
              <a:t> the</a:t>
            </a:r>
            <a:r>
              <a:rPr sz="1600" spc="5" dirty="0">
                <a:latin typeface="Century Gothic"/>
                <a:cs typeface="Century Gothic"/>
              </a:rPr>
              <a:t> </a:t>
            </a:r>
            <a:r>
              <a:rPr sz="1600" spc="-5" dirty="0">
                <a:latin typeface="Century Gothic"/>
                <a:cs typeface="Century Gothic"/>
              </a:rPr>
              <a:t>latest</a:t>
            </a:r>
            <a:r>
              <a:rPr sz="1600" spc="-15" dirty="0">
                <a:latin typeface="Century Gothic"/>
                <a:cs typeface="Century Gothic"/>
              </a:rPr>
              <a:t> </a:t>
            </a:r>
            <a:r>
              <a:rPr sz="1600" spc="-10" dirty="0">
                <a:latin typeface="Century Gothic"/>
                <a:cs typeface="Century Gothic"/>
              </a:rPr>
              <a:t>scientific</a:t>
            </a:r>
            <a:r>
              <a:rPr sz="1600" spc="20" dirty="0">
                <a:latin typeface="Century Gothic"/>
                <a:cs typeface="Century Gothic"/>
              </a:rPr>
              <a:t> </a:t>
            </a:r>
            <a:r>
              <a:rPr sz="1600" spc="-10" dirty="0">
                <a:latin typeface="Century Gothic"/>
                <a:cs typeface="Century Gothic"/>
              </a:rPr>
              <a:t>information.</a:t>
            </a:r>
            <a:endParaRPr sz="1600" dirty="0">
              <a:latin typeface="Century Gothic"/>
              <a:cs typeface="Century Gothic"/>
            </a:endParaRPr>
          </a:p>
        </p:txBody>
      </p:sp>
      <p:pic>
        <p:nvPicPr>
          <p:cNvPr id="7" name="object 7"/>
          <p:cNvPicPr/>
          <p:nvPr/>
        </p:nvPicPr>
        <p:blipFill>
          <a:blip r:embed="rId2" cstate="print"/>
          <a:stretch>
            <a:fillRect/>
          </a:stretch>
        </p:blipFill>
        <p:spPr>
          <a:xfrm>
            <a:off x="7196328" y="181355"/>
            <a:ext cx="4614671" cy="3076955"/>
          </a:xfrm>
          <a:prstGeom prst="rect">
            <a:avLst/>
          </a:prstGeom>
        </p:spPr>
      </p:pic>
      <p:sp>
        <p:nvSpPr>
          <p:cNvPr id="10" name="object 10"/>
          <p:cNvSpPr txBox="1"/>
          <p:nvPr/>
        </p:nvSpPr>
        <p:spPr>
          <a:xfrm>
            <a:off x="172859" y="6624489"/>
            <a:ext cx="2124075" cy="166712"/>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FFFFFF"/>
                </a:solidFill>
                <a:latin typeface="Century Gothic"/>
                <a:cs typeface="Century Gothic"/>
              </a:rPr>
              <a:t>Copyright</a:t>
            </a:r>
            <a:r>
              <a:rPr sz="1000" spc="5" dirty="0">
                <a:solidFill>
                  <a:srgbClr val="FFFFFF"/>
                </a:solidFill>
                <a:latin typeface="Century Gothic"/>
                <a:cs typeface="Century Gothic"/>
              </a:rPr>
              <a:t> </a:t>
            </a:r>
            <a:r>
              <a:rPr sz="1000" dirty="0">
                <a:solidFill>
                  <a:srgbClr val="FFFFFF"/>
                </a:solidFill>
                <a:latin typeface="Century Gothic"/>
                <a:cs typeface="Century Gothic"/>
              </a:rPr>
              <a:t>Erin</a:t>
            </a:r>
            <a:r>
              <a:rPr sz="1000" spc="-20" dirty="0">
                <a:solidFill>
                  <a:srgbClr val="FFFFFF"/>
                </a:solidFill>
                <a:latin typeface="Century Gothic"/>
                <a:cs typeface="Century Gothic"/>
              </a:rPr>
              <a:t> </a:t>
            </a:r>
            <a:r>
              <a:rPr sz="1000" spc="-5" dirty="0">
                <a:solidFill>
                  <a:srgbClr val="FFFFFF"/>
                </a:solidFill>
                <a:latin typeface="Century Gothic"/>
                <a:cs typeface="Century Gothic"/>
              </a:rPr>
              <a:t>L.</a:t>
            </a:r>
            <a:r>
              <a:rPr sz="1000" dirty="0">
                <a:solidFill>
                  <a:srgbClr val="FFFFFF"/>
                </a:solidFill>
                <a:latin typeface="Century Gothic"/>
                <a:cs typeface="Century Gothic"/>
              </a:rPr>
              <a:t> </a:t>
            </a:r>
            <a:r>
              <a:rPr sz="1000" spc="-5" dirty="0">
                <a:solidFill>
                  <a:srgbClr val="FFFFFF"/>
                </a:solidFill>
                <a:latin typeface="Century Gothic"/>
                <a:cs typeface="Century Gothic"/>
              </a:rPr>
              <a:t>Deady,</a:t>
            </a:r>
            <a:r>
              <a:rPr sz="1000" spc="5" dirty="0">
                <a:solidFill>
                  <a:srgbClr val="FFFFFF"/>
                </a:solidFill>
                <a:latin typeface="Century Gothic"/>
                <a:cs typeface="Century Gothic"/>
              </a:rPr>
              <a:t> </a:t>
            </a:r>
            <a:r>
              <a:rPr sz="1000" spc="-15" dirty="0">
                <a:solidFill>
                  <a:srgbClr val="FFFFFF"/>
                </a:solidFill>
                <a:latin typeface="Century Gothic"/>
                <a:cs typeface="Century Gothic"/>
              </a:rPr>
              <a:t>P.A.</a:t>
            </a:r>
            <a:r>
              <a:rPr sz="1000" spc="25" dirty="0">
                <a:solidFill>
                  <a:srgbClr val="FFFFFF"/>
                </a:solidFill>
                <a:latin typeface="Century Gothic"/>
                <a:cs typeface="Century Gothic"/>
              </a:rPr>
              <a:t> </a:t>
            </a:r>
            <a:r>
              <a:rPr sz="1000" spc="-10" dirty="0">
                <a:solidFill>
                  <a:srgbClr val="FFFFFF"/>
                </a:solidFill>
                <a:latin typeface="Century Gothic"/>
                <a:cs typeface="Century Gothic"/>
              </a:rPr>
              <a:t>202</a:t>
            </a:r>
            <a:r>
              <a:rPr lang="en-US" sz="1000" spc="-10" dirty="0">
                <a:solidFill>
                  <a:srgbClr val="FFFFFF"/>
                </a:solidFill>
                <a:latin typeface="Century Gothic"/>
                <a:cs typeface="Century Gothic"/>
              </a:rPr>
              <a:t>2</a:t>
            </a:r>
            <a:r>
              <a:rPr sz="1000" spc="-10" dirty="0">
                <a:solidFill>
                  <a:srgbClr val="FFFFFF"/>
                </a:solidFill>
                <a:latin typeface="Century Gothic"/>
                <a:cs typeface="Century Gothic"/>
              </a:rPr>
              <a:t>.</a:t>
            </a:r>
            <a:endParaRPr sz="1000" dirty="0">
              <a:latin typeface="Century Gothic"/>
              <a:cs typeface="Century Gothic"/>
            </a:endParaRPr>
          </a:p>
        </p:txBody>
      </p:sp>
      <p:sp>
        <p:nvSpPr>
          <p:cNvPr id="9" name="object 9"/>
          <p:cNvSpPr txBox="1"/>
          <p:nvPr/>
        </p:nvSpPr>
        <p:spPr>
          <a:xfrm>
            <a:off x="8661228" y="2938722"/>
            <a:ext cx="2481580" cy="299720"/>
          </a:xfrm>
          <a:prstGeom prst="rect">
            <a:avLst/>
          </a:prstGeom>
        </p:spPr>
        <p:txBody>
          <a:bodyPr vert="horz" wrap="square" lIns="0" tIns="12700" rIns="0" bIns="0" rtlCol="0">
            <a:spAutoFit/>
          </a:bodyPr>
          <a:lstStyle/>
          <a:p>
            <a:pPr marL="12700">
              <a:lnSpc>
                <a:spcPct val="100000"/>
              </a:lnSpc>
              <a:spcBef>
                <a:spcPts val="100"/>
              </a:spcBef>
              <a:tabLst>
                <a:tab pos="853440" algn="l"/>
              </a:tabLst>
            </a:pPr>
            <a:r>
              <a:rPr sz="1800" spc="-5" dirty="0">
                <a:solidFill>
                  <a:srgbClr val="FFFF00"/>
                </a:solidFill>
                <a:latin typeface="Century Gothic"/>
                <a:cs typeface="Century Gothic"/>
              </a:rPr>
              <a:t>Photo:	Robert</a:t>
            </a:r>
            <a:r>
              <a:rPr sz="1800" spc="-70" dirty="0">
                <a:solidFill>
                  <a:srgbClr val="FFFF00"/>
                </a:solidFill>
                <a:latin typeface="Century Gothic"/>
                <a:cs typeface="Century Gothic"/>
              </a:rPr>
              <a:t> </a:t>
            </a:r>
            <a:r>
              <a:rPr sz="1800" spc="-10" dirty="0">
                <a:solidFill>
                  <a:srgbClr val="FFFF00"/>
                </a:solidFill>
                <a:latin typeface="Century Gothic"/>
                <a:cs typeface="Century Gothic"/>
              </a:rPr>
              <a:t>Lawton</a:t>
            </a:r>
            <a:endParaRPr sz="1800">
              <a:latin typeface="Century Gothic"/>
              <a:cs typeface="Century Gothic"/>
            </a:endParaRPr>
          </a:p>
        </p:txBody>
      </p:sp>
      <p:sp>
        <p:nvSpPr>
          <p:cNvPr id="2" name="TextBox 1">
            <a:extLst>
              <a:ext uri="{FF2B5EF4-FFF2-40B4-BE49-F238E27FC236}">
                <a16:creationId xmlns:a16="http://schemas.microsoft.com/office/drawing/2014/main" id="{529B8151-D017-4BA4-A555-226CCC5F5B85}"/>
              </a:ext>
            </a:extLst>
          </p:cNvPr>
          <p:cNvSpPr txBox="1"/>
          <p:nvPr/>
        </p:nvSpPr>
        <p:spPr>
          <a:xfrm>
            <a:off x="-304800" y="1603917"/>
            <a:ext cx="5562600" cy="2092881"/>
          </a:xfrm>
          <a:prstGeom prst="rect">
            <a:avLst/>
          </a:prstGeom>
          <a:noFill/>
        </p:spPr>
        <p:txBody>
          <a:bodyPr wrap="square" rtlCol="0">
            <a:spAutoFit/>
          </a:bodyPr>
          <a:lstStyle/>
          <a:p>
            <a:pPr marL="457200" lvl="1" indent="0">
              <a:buNone/>
            </a:pPr>
            <a:r>
              <a:rPr lang="en-US" sz="1600" dirty="0">
                <a:solidFill>
                  <a:srgbClr val="FFFF00"/>
                </a:solidFill>
                <a:latin typeface="Century Gothic" panose="020B0502020202020204" pitchFamily="34" charset="0"/>
              </a:rPr>
              <a:t>Freeboard</a:t>
            </a:r>
          </a:p>
          <a:p>
            <a:pPr marL="457200" lvl="1" indent="0">
              <a:buNone/>
            </a:pPr>
            <a:r>
              <a:rPr lang="en-US" sz="1600" dirty="0">
                <a:latin typeface="Century Gothic" panose="020B0502020202020204" pitchFamily="34" charset="0"/>
              </a:rPr>
              <a:t>Section 553.73(5), F.S. was amended in 2010 to allow communities to adopt local administrative amendments to implement the flood provisions of the FBC and local technical amendments to adopt flood provisions that are more stringent than the FBC (also called “higher standards”).</a:t>
            </a:r>
          </a:p>
          <a:p>
            <a:endParaRPr lang="en-US" dirty="0"/>
          </a:p>
        </p:txBody>
      </p:sp>
      <p:sp>
        <p:nvSpPr>
          <p:cNvPr id="3" name="TextBox 2">
            <a:extLst>
              <a:ext uri="{FF2B5EF4-FFF2-40B4-BE49-F238E27FC236}">
                <a16:creationId xmlns:a16="http://schemas.microsoft.com/office/drawing/2014/main" id="{9FD97DB3-0428-4676-AB40-A1E4BF655F6F}"/>
              </a:ext>
            </a:extLst>
          </p:cNvPr>
          <p:cNvSpPr txBox="1"/>
          <p:nvPr/>
        </p:nvSpPr>
        <p:spPr>
          <a:xfrm>
            <a:off x="172859" y="4994026"/>
            <a:ext cx="8915400" cy="584775"/>
          </a:xfrm>
          <a:prstGeom prst="rect">
            <a:avLst/>
          </a:prstGeom>
          <a:noFill/>
        </p:spPr>
        <p:txBody>
          <a:bodyPr wrap="square" rtlCol="0">
            <a:spAutoFit/>
          </a:bodyPr>
          <a:lstStyle/>
          <a:p>
            <a:r>
              <a:rPr lang="en-US" sz="1600" dirty="0">
                <a:solidFill>
                  <a:srgbClr val="FFFF00"/>
                </a:solidFill>
                <a:latin typeface="Century Gothic" panose="020B0502020202020204" pitchFamily="34" charset="0"/>
              </a:rPr>
              <a:t>Local Level of Service or Design Standards</a:t>
            </a:r>
          </a:p>
          <a:p>
            <a:r>
              <a:rPr lang="en-US" sz="1600" dirty="0">
                <a:latin typeface="Century Gothic" panose="020B0502020202020204" pitchFamily="34" charset="0"/>
              </a:rPr>
              <a:t>Tailwater elevations for stormwater, stormwater retention, road elevation standards</a:t>
            </a:r>
          </a:p>
        </p:txBody>
      </p:sp>
      <p:sp>
        <p:nvSpPr>
          <p:cNvPr id="4" name="TextBox 3">
            <a:extLst>
              <a:ext uri="{FF2B5EF4-FFF2-40B4-BE49-F238E27FC236}">
                <a16:creationId xmlns:a16="http://schemas.microsoft.com/office/drawing/2014/main" id="{063B8BD2-90BC-4231-90A0-ADD5D107DB57}"/>
              </a:ext>
            </a:extLst>
          </p:cNvPr>
          <p:cNvSpPr txBox="1"/>
          <p:nvPr/>
        </p:nvSpPr>
        <p:spPr>
          <a:xfrm>
            <a:off x="172859" y="5809257"/>
            <a:ext cx="9982200" cy="584775"/>
          </a:xfrm>
          <a:prstGeom prst="rect">
            <a:avLst/>
          </a:prstGeom>
          <a:noFill/>
        </p:spPr>
        <p:txBody>
          <a:bodyPr wrap="square" rtlCol="0">
            <a:spAutoFit/>
          </a:bodyPr>
          <a:lstStyle/>
          <a:p>
            <a:r>
              <a:rPr lang="en-US" sz="1600" dirty="0">
                <a:solidFill>
                  <a:srgbClr val="FFFF00"/>
                </a:solidFill>
                <a:latin typeface="Century Gothic" panose="020B0502020202020204" pitchFamily="34" charset="0"/>
              </a:rPr>
              <a:t>Shorelines</a:t>
            </a:r>
          </a:p>
          <a:p>
            <a:r>
              <a:rPr lang="en-US" sz="1600" dirty="0">
                <a:latin typeface="Century Gothic" panose="020B0502020202020204" pitchFamily="34" charset="0"/>
              </a:rPr>
              <a:t>Seawalls, living shorelines, hybrid structures, shoreline protection zones or overlays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5719"/>
            <a:ext cx="11687810" cy="1560830"/>
            <a:chOff x="0" y="45719"/>
            <a:chExt cx="11687810" cy="1560830"/>
          </a:xfrm>
        </p:grpSpPr>
        <p:pic>
          <p:nvPicPr>
            <p:cNvPr id="3" name="object 3"/>
            <p:cNvPicPr/>
            <p:nvPr/>
          </p:nvPicPr>
          <p:blipFill>
            <a:blip r:embed="rId2" cstate="print"/>
            <a:stretch>
              <a:fillRect/>
            </a:stretch>
          </p:blipFill>
          <p:spPr>
            <a:xfrm>
              <a:off x="0" y="45719"/>
              <a:ext cx="11687555" cy="1011935"/>
            </a:xfrm>
            <a:prstGeom prst="rect">
              <a:avLst/>
            </a:prstGeom>
          </p:spPr>
        </p:pic>
        <p:pic>
          <p:nvPicPr>
            <p:cNvPr id="4" name="object 4"/>
            <p:cNvPicPr/>
            <p:nvPr/>
          </p:nvPicPr>
          <p:blipFill>
            <a:blip r:embed="rId3" cstate="print"/>
            <a:stretch>
              <a:fillRect/>
            </a:stretch>
          </p:blipFill>
          <p:spPr>
            <a:xfrm>
              <a:off x="0" y="594360"/>
              <a:ext cx="2804159" cy="1011935"/>
            </a:xfrm>
            <a:prstGeom prst="rect">
              <a:avLst/>
            </a:prstGeom>
          </p:spPr>
        </p:pic>
      </p:grpSp>
      <p:sp>
        <p:nvSpPr>
          <p:cNvPr id="5" name="object 5"/>
          <p:cNvSpPr txBox="1">
            <a:spLocks noGrp="1"/>
          </p:cNvSpPr>
          <p:nvPr>
            <p:ph type="title"/>
          </p:nvPr>
        </p:nvSpPr>
        <p:spPr>
          <a:xfrm>
            <a:off x="78739" y="169199"/>
            <a:ext cx="11179175" cy="1122680"/>
          </a:xfrm>
          <a:prstGeom prst="rect">
            <a:avLst/>
          </a:prstGeom>
        </p:spPr>
        <p:txBody>
          <a:bodyPr vert="horz" wrap="square" lIns="0" tIns="12700" rIns="0" bIns="0" rtlCol="0">
            <a:spAutoFit/>
          </a:bodyPr>
          <a:lstStyle/>
          <a:p>
            <a:pPr marL="12700" marR="5080">
              <a:lnSpc>
                <a:spcPct val="100000"/>
              </a:lnSpc>
              <a:spcBef>
                <a:spcPts val="100"/>
              </a:spcBef>
            </a:pPr>
            <a:r>
              <a:rPr sz="3600" dirty="0">
                <a:solidFill>
                  <a:srgbClr val="E47B22"/>
                </a:solidFill>
              </a:rPr>
              <a:t>OTHER </a:t>
            </a:r>
            <a:r>
              <a:rPr sz="3600" spc="-5" dirty="0">
                <a:solidFill>
                  <a:srgbClr val="E47B22"/>
                </a:solidFill>
              </a:rPr>
              <a:t>REGULATORY </a:t>
            </a:r>
            <a:r>
              <a:rPr sz="3600" dirty="0">
                <a:solidFill>
                  <a:srgbClr val="E47B22"/>
                </a:solidFill>
              </a:rPr>
              <a:t>&amp; POLICY </a:t>
            </a:r>
            <a:r>
              <a:rPr sz="3600" spc="-5" dirty="0">
                <a:solidFill>
                  <a:srgbClr val="E47B22"/>
                </a:solidFill>
              </a:rPr>
              <a:t>ISSUES FOR SLR </a:t>
            </a:r>
            <a:r>
              <a:rPr sz="3600" dirty="0">
                <a:solidFill>
                  <a:srgbClr val="E47B22"/>
                </a:solidFill>
              </a:rPr>
              <a:t>AND </a:t>
            </a:r>
            <a:r>
              <a:rPr sz="3600" spc="-985" dirty="0">
                <a:solidFill>
                  <a:srgbClr val="E47B22"/>
                </a:solidFill>
              </a:rPr>
              <a:t> </a:t>
            </a:r>
            <a:r>
              <a:rPr sz="3600" spc="-5" dirty="0">
                <a:solidFill>
                  <a:srgbClr val="E47B22"/>
                </a:solidFill>
              </a:rPr>
              <a:t>RESILIENCY</a:t>
            </a:r>
            <a:endParaRPr sz="3600"/>
          </a:p>
        </p:txBody>
      </p:sp>
      <p:sp>
        <p:nvSpPr>
          <p:cNvPr id="7" name="object 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2021.</a:t>
            </a:r>
          </a:p>
        </p:txBody>
      </p:sp>
      <p:graphicFrame>
        <p:nvGraphicFramePr>
          <p:cNvPr id="6" name="object 6"/>
          <p:cNvGraphicFramePr>
            <a:graphicFrameLocks noGrp="1"/>
          </p:cNvGraphicFramePr>
          <p:nvPr/>
        </p:nvGraphicFramePr>
        <p:xfrm>
          <a:off x="212098" y="1599342"/>
          <a:ext cx="11755120" cy="4510404"/>
        </p:xfrm>
        <a:graphic>
          <a:graphicData uri="http://schemas.openxmlformats.org/drawingml/2006/table">
            <a:tbl>
              <a:tblPr firstRow="1" bandRow="1">
                <a:tableStyleId>{2D5ABB26-0587-4C30-8999-92F81FD0307C}</a:tableStyleId>
              </a:tblPr>
              <a:tblGrid>
                <a:gridCol w="2228215">
                  <a:extLst>
                    <a:ext uri="{9D8B030D-6E8A-4147-A177-3AD203B41FA5}">
                      <a16:colId xmlns:a16="http://schemas.microsoft.com/office/drawing/2014/main" val="20000"/>
                    </a:ext>
                  </a:extLst>
                </a:gridCol>
                <a:gridCol w="2719705">
                  <a:extLst>
                    <a:ext uri="{9D8B030D-6E8A-4147-A177-3AD203B41FA5}">
                      <a16:colId xmlns:a16="http://schemas.microsoft.com/office/drawing/2014/main" val="20001"/>
                    </a:ext>
                  </a:extLst>
                </a:gridCol>
                <a:gridCol w="6807200">
                  <a:extLst>
                    <a:ext uri="{9D8B030D-6E8A-4147-A177-3AD203B41FA5}">
                      <a16:colId xmlns:a16="http://schemas.microsoft.com/office/drawing/2014/main" val="20002"/>
                    </a:ext>
                  </a:extLst>
                </a:gridCol>
              </a:tblGrid>
              <a:tr h="751205">
                <a:tc>
                  <a:txBody>
                    <a:bodyPr/>
                    <a:lstStyle/>
                    <a:p>
                      <a:pPr marL="90805">
                        <a:lnSpc>
                          <a:spcPct val="100000"/>
                        </a:lnSpc>
                        <a:spcBef>
                          <a:spcPts val="320"/>
                        </a:spcBef>
                      </a:pPr>
                      <a:r>
                        <a:rPr sz="1800" b="1" spc="-5" dirty="0">
                          <a:solidFill>
                            <a:srgbClr val="FFFFFF"/>
                          </a:solidFill>
                          <a:latin typeface="Century Gothic"/>
                          <a:cs typeface="Century Gothic"/>
                        </a:rPr>
                        <a:t>Scope</a:t>
                      </a:r>
                      <a:endParaRPr sz="1800">
                        <a:latin typeface="Century Gothic"/>
                        <a:cs typeface="Century Gothic"/>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52E60"/>
                    </a:solidFill>
                  </a:tcPr>
                </a:tc>
                <a:tc>
                  <a:txBody>
                    <a:bodyPr/>
                    <a:lstStyle/>
                    <a:p>
                      <a:pPr marL="90805">
                        <a:lnSpc>
                          <a:spcPct val="100000"/>
                        </a:lnSpc>
                        <a:spcBef>
                          <a:spcPts val="320"/>
                        </a:spcBef>
                      </a:pPr>
                      <a:r>
                        <a:rPr sz="1800" b="1" dirty="0">
                          <a:solidFill>
                            <a:srgbClr val="FFFFFF"/>
                          </a:solidFill>
                          <a:latin typeface="Century Gothic"/>
                          <a:cs typeface="Century Gothic"/>
                        </a:rPr>
                        <a:t>Entity</a:t>
                      </a:r>
                      <a:endParaRPr sz="1800">
                        <a:latin typeface="Century Gothic"/>
                        <a:cs typeface="Century Gothic"/>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52E60"/>
                    </a:solidFill>
                  </a:tcPr>
                </a:tc>
                <a:tc>
                  <a:txBody>
                    <a:bodyPr/>
                    <a:lstStyle/>
                    <a:p>
                      <a:pPr marL="90805">
                        <a:lnSpc>
                          <a:spcPct val="100000"/>
                        </a:lnSpc>
                        <a:spcBef>
                          <a:spcPts val="320"/>
                        </a:spcBef>
                      </a:pPr>
                      <a:r>
                        <a:rPr sz="1800" b="1" dirty="0">
                          <a:solidFill>
                            <a:srgbClr val="FFFFFF"/>
                          </a:solidFill>
                          <a:latin typeface="Century Gothic"/>
                          <a:cs typeface="Century Gothic"/>
                        </a:rPr>
                        <a:t>Issues</a:t>
                      </a:r>
                      <a:endParaRPr sz="1800">
                        <a:latin typeface="Century Gothic"/>
                        <a:cs typeface="Century Gothic"/>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52E60"/>
                    </a:solidFill>
                  </a:tcPr>
                </a:tc>
                <a:extLst>
                  <a:ext uri="{0D108BD9-81ED-4DB2-BD59-A6C34878D82A}">
                    <a16:rowId xmlns:a16="http://schemas.microsoft.com/office/drawing/2014/main" val="10000"/>
                  </a:ext>
                </a:extLst>
              </a:tr>
              <a:tr h="833119">
                <a:tc>
                  <a:txBody>
                    <a:bodyPr/>
                    <a:lstStyle/>
                    <a:p>
                      <a:pPr marL="91440" marR="500380">
                        <a:lnSpc>
                          <a:spcPct val="100000"/>
                        </a:lnSpc>
                        <a:spcBef>
                          <a:spcPts val="325"/>
                        </a:spcBef>
                      </a:pPr>
                      <a:r>
                        <a:rPr sz="1800" spc="-10" dirty="0">
                          <a:latin typeface="Century Gothic"/>
                          <a:cs typeface="Century Gothic"/>
                        </a:rPr>
                        <a:t>Road </a:t>
                      </a:r>
                      <a:r>
                        <a:rPr sz="1800" spc="-5" dirty="0">
                          <a:latin typeface="Century Gothic"/>
                          <a:cs typeface="Century Gothic"/>
                        </a:rPr>
                        <a:t> </a:t>
                      </a:r>
                      <a:r>
                        <a:rPr sz="1800" spc="-10" dirty="0">
                          <a:latin typeface="Century Gothic"/>
                          <a:cs typeface="Century Gothic"/>
                        </a:rPr>
                        <a:t>a</a:t>
                      </a:r>
                      <a:r>
                        <a:rPr sz="1800" spc="-5" dirty="0">
                          <a:latin typeface="Century Gothic"/>
                          <a:cs typeface="Century Gothic"/>
                        </a:rPr>
                        <a:t>b</a:t>
                      </a:r>
                      <a:r>
                        <a:rPr sz="1800" spc="-10" dirty="0">
                          <a:latin typeface="Century Gothic"/>
                          <a:cs typeface="Century Gothic"/>
                        </a:rPr>
                        <a:t>an</a:t>
                      </a:r>
                      <a:r>
                        <a:rPr sz="1800" dirty="0">
                          <a:latin typeface="Century Gothic"/>
                          <a:cs typeface="Century Gothic"/>
                        </a:rPr>
                        <a:t>d</a:t>
                      </a:r>
                      <a:r>
                        <a:rPr sz="1800" spc="-5" dirty="0">
                          <a:latin typeface="Century Gothic"/>
                          <a:cs typeface="Century Gothic"/>
                        </a:rPr>
                        <a:t>o</a:t>
                      </a:r>
                      <a:r>
                        <a:rPr sz="1800" spc="-10" dirty="0">
                          <a:latin typeface="Century Gothic"/>
                          <a:cs typeface="Century Gothic"/>
                        </a:rPr>
                        <a:t>n</a:t>
                      </a:r>
                      <a:r>
                        <a:rPr sz="1800" dirty="0">
                          <a:latin typeface="Century Gothic"/>
                          <a:cs typeface="Century Gothic"/>
                        </a:rPr>
                        <a:t>m</a:t>
                      </a:r>
                      <a:r>
                        <a:rPr sz="1800" spc="-10" dirty="0">
                          <a:latin typeface="Century Gothic"/>
                          <a:cs typeface="Century Gothic"/>
                        </a:rPr>
                        <a:t>ent</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marL="90805">
                        <a:lnSpc>
                          <a:spcPct val="100000"/>
                        </a:lnSpc>
                        <a:spcBef>
                          <a:spcPts val="325"/>
                        </a:spcBef>
                      </a:pPr>
                      <a:r>
                        <a:rPr sz="1800" spc="-5" dirty="0">
                          <a:latin typeface="Century Gothic"/>
                          <a:cs typeface="Century Gothic"/>
                        </a:rPr>
                        <a:t>Section</a:t>
                      </a:r>
                      <a:r>
                        <a:rPr sz="1800" spc="-15" dirty="0">
                          <a:latin typeface="Century Gothic"/>
                          <a:cs typeface="Century Gothic"/>
                        </a:rPr>
                        <a:t> </a:t>
                      </a:r>
                      <a:r>
                        <a:rPr sz="1800" spc="-10" dirty="0">
                          <a:latin typeface="Century Gothic"/>
                          <a:cs typeface="Century Gothic"/>
                        </a:rPr>
                        <a:t>336.09</a:t>
                      </a:r>
                      <a:r>
                        <a:rPr sz="1800" spc="20" dirty="0">
                          <a:latin typeface="Century Gothic"/>
                          <a:cs typeface="Century Gothic"/>
                        </a:rPr>
                        <a:t> </a:t>
                      </a:r>
                      <a:r>
                        <a:rPr sz="1800" spc="-10" dirty="0">
                          <a:latin typeface="Century Gothic"/>
                          <a:cs typeface="Century Gothic"/>
                        </a:rPr>
                        <a:t>and</a:t>
                      </a:r>
                      <a:endParaRPr sz="1800">
                        <a:latin typeface="Century Gothic"/>
                        <a:cs typeface="Century Gothic"/>
                      </a:endParaRPr>
                    </a:p>
                    <a:p>
                      <a:pPr marL="90805">
                        <a:lnSpc>
                          <a:spcPct val="100000"/>
                        </a:lnSpc>
                      </a:pPr>
                      <a:r>
                        <a:rPr sz="1800" spc="-10" dirty="0">
                          <a:latin typeface="Century Gothic"/>
                          <a:cs typeface="Century Gothic"/>
                        </a:rPr>
                        <a:t>336.125,</a:t>
                      </a:r>
                      <a:r>
                        <a:rPr sz="1800" spc="10" dirty="0">
                          <a:latin typeface="Century Gothic"/>
                          <a:cs typeface="Century Gothic"/>
                        </a:rPr>
                        <a:t> </a:t>
                      </a:r>
                      <a:r>
                        <a:rPr sz="1800" spc="-5" dirty="0">
                          <a:latin typeface="Century Gothic"/>
                          <a:cs typeface="Century Gothic"/>
                        </a:rPr>
                        <a:t>F.S.</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marL="90805" marR="249554">
                        <a:lnSpc>
                          <a:spcPct val="100000"/>
                        </a:lnSpc>
                        <a:spcBef>
                          <a:spcPts val="325"/>
                        </a:spcBef>
                      </a:pPr>
                      <a:r>
                        <a:rPr sz="1800" spc="10" dirty="0">
                          <a:latin typeface="Century Gothic"/>
                          <a:cs typeface="Century Gothic"/>
                        </a:rPr>
                        <a:t>Is</a:t>
                      </a:r>
                      <a:r>
                        <a:rPr sz="1800" spc="-30" dirty="0">
                          <a:latin typeface="Century Gothic"/>
                          <a:cs typeface="Century Gothic"/>
                        </a:rPr>
                        <a:t> </a:t>
                      </a:r>
                      <a:r>
                        <a:rPr sz="1800" spc="-5" dirty="0">
                          <a:solidFill>
                            <a:srgbClr val="FF0000"/>
                          </a:solidFill>
                          <a:latin typeface="Century Gothic"/>
                          <a:cs typeface="Century Gothic"/>
                        </a:rPr>
                        <a:t>local</a:t>
                      </a:r>
                      <a:r>
                        <a:rPr sz="1800" spc="-15" dirty="0">
                          <a:solidFill>
                            <a:srgbClr val="FF0000"/>
                          </a:solidFill>
                          <a:latin typeface="Century Gothic"/>
                          <a:cs typeface="Century Gothic"/>
                        </a:rPr>
                        <a:t> </a:t>
                      </a:r>
                      <a:r>
                        <a:rPr sz="1800" spc="-5" dirty="0">
                          <a:solidFill>
                            <a:srgbClr val="FF0000"/>
                          </a:solidFill>
                          <a:latin typeface="Century Gothic"/>
                          <a:cs typeface="Century Gothic"/>
                        </a:rPr>
                        <a:t>procedure</a:t>
                      </a:r>
                      <a:r>
                        <a:rPr sz="1800" spc="20" dirty="0">
                          <a:solidFill>
                            <a:srgbClr val="FF0000"/>
                          </a:solidFill>
                          <a:latin typeface="Century Gothic"/>
                          <a:cs typeface="Century Gothic"/>
                        </a:rPr>
                        <a:t> </a:t>
                      </a:r>
                      <a:r>
                        <a:rPr sz="1800" spc="10" dirty="0">
                          <a:solidFill>
                            <a:srgbClr val="FF0000"/>
                          </a:solidFill>
                          <a:latin typeface="Century Gothic"/>
                          <a:cs typeface="Century Gothic"/>
                        </a:rPr>
                        <a:t>in</a:t>
                      </a:r>
                      <a:r>
                        <a:rPr sz="1800" spc="-20" dirty="0">
                          <a:solidFill>
                            <a:srgbClr val="FF0000"/>
                          </a:solidFill>
                          <a:latin typeface="Century Gothic"/>
                          <a:cs typeface="Century Gothic"/>
                        </a:rPr>
                        <a:t> </a:t>
                      </a:r>
                      <a:r>
                        <a:rPr sz="1800" spc="-5" dirty="0">
                          <a:solidFill>
                            <a:srgbClr val="FF0000"/>
                          </a:solidFill>
                          <a:latin typeface="Century Gothic"/>
                          <a:cs typeface="Century Gothic"/>
                        </a:rPr>
                        <a:t>Code </a:t>
                      </a:r>
                      <a:r>
                        <a:rPr sz="1800" spc="-5" dirty="0">
                          <a:latin typeface="Century Gothic"/>
                          <a:cs typeface="Century Gothic"/>
                        </a:rPr>
                        <a:t>same</a:t>
                      </a:r>
                      <a:r>
                        <a:rPr sz="1800" spc="5" dirty="0">
                          <a:latin typeface="Century Gothic"/>
                          <a:cs typeface="Century Gothic"/>
                        </a:rPr>
                        <a:t> </a:t>
                      </a:r>
                      <a:r>
                        <a:rPr sz="1800" spc="-5" dirty="0">
                          <a:latin typeface="Century Gothic"/>
                          <a:cs typeface="Century Gothic"/>
                        </a:rPr>
                        <a:t>as </a:t>
                      </a:r>
                      <a:r>
                        <a:rPr sz="1800" spc="-10" dirty="0">
                          <a:latin typeface="Century Gothic"/>
                          <a:cs typeface="Century Gothic"/>
                        </a:rPr>
                        <a:t>statutory</a:t>
                      </a:r>
                      <a:r>
                        <a:rPr sz="1800" spc="45" dirty="0">
                          <a:latin typeface="Century Gothic"/>
                          <a:cs typeface="Century Gothic"/>
                        </a:rPr>
                        <a:t> </a:t>
                      </a:r>
                      <a:r>
                        <a:rPr sz="1800" spc="-5" dirty="0">
                          <a:latin typeface="Century Gothic"/>
                          <a:cs typeface="Century Gothic"/>
                        </a:rPr>
                        <a:t>requirements </a:t>
                      </a:r>
                      <a:r>
                        <a:rPr sz="1800" spc="-484" dirty="0">
                          <a:latin typeface="Century Gothic"/>
                          <a:cs typeface="Century Gothic"/>
                        </a:rPr>
                        <a:t> </a:t>
                      </a:r>
                      <a:r>
                        <a:rPr sz="1800" spc="-5" dirty="0">
                          <a:latin typeface="Century Gothic"/>
                          <a:cs typeface="Century Gothic"/>
                        </a:rPr>
                        <a:t>or</a:t>
                      </a:r>
                      <a:r>
                        <a:rPr sz="1800" spc="-15" dirty="0">
                          <a:latin typeface="Century Gothic"/>
                          <a:cs typeface="Century Gothic"/>
                        </a:rPr>
                        <a:t> </a:t>
                      </a:r>
                      <a:r>
                        <a:rPr sz="1800" spc="-5" dirty="0">
                          <a:latin typeface="Century Gothic"/>
                          <a:cs typeface="Century Gothic"/>
                        </a:rPr>
                        <a:t>does</a:t>
                      </a:r>
                      <a:r>
                        <a:rPr sz="1800" spc="15" dirty="0">
                          <a:latin typeface="Century Gothic"/>
                          <a:cs typeface="Century Gothic"/>
                        </a:rPr>
                        <a:t> </a:t>
                      </a:r>
                      <a:r>
                        <a:rPr sz="1800" spc="10" dirty="0">
                          <a:latin typeface="Century Gothic"/>
                          <a:cs typeface="Century Gothic"/>
                        </a:rPr>
                        <a:t>it</a:t>
                      </a:r>
                      <a:r>
                        <a:rPr sz="1800" spc="-20" dirty="0">
                          <a:latin typeface="Century Gothic"/>
                          <a:cs typeface="Century Gothic"/>
                        </a:rPr>
                        <a:t> </a:t>
                      </a:r>
                      <a:r>
                        <a:rPr sz="1800" spc="-5" dirty="0">
                          <a:latin typeface="Century Gothic"/>
                          <a:cs typeface="Century Gothic"/>
                        </a:rPr>
                        <a:t>require</a:t>
                      </a:r>
                      <a:r>
                        <a:rPr sz="1800" dirty="0">
                          <a:latin typeface="Century Gothic"/>
                          <a:cs typeface="Century Gothic"/>
                        </a:rPr>
                        <a:t> </a:t>
                      </a:r>
                      <a:r>
                        <a:rPr sz="1800" spc="-5" dirty="0">
                          <a:latin typeface="Century Gothic"/>
                          <a:cs typeface="Century Gothic"/>
                        </a:rPr>
                        <a:t>more?</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1"/>
                  </a:ext>
                </a:extLst>
              </a:tr>
              <a:tr h="1737360">
                <a:tc>
                  <a:txBody>
                    <a:bodyPr/>
                    <a:lstStyle/>
                    <a:p>
                      <a:pPr marL="90805" marR="857885">
                        <a:lnSpc>
                          <a:spcPct val="100000"/>
                        </a:lnSpc>
                        <a:spcBef>
                          <a:spcPts val="325"/>
                        </a:spcBef>
                      </a:pPr>
                      <a:r>
                        <a:rPr sz="1800" dirty="0">
                          <a:latin typeface="Century Gothic"/>
                          <a:cs typeface="Century Gothic"/>
                        </a:rPr>
                        <a:t>G</a:t>
                      </a:r>
                      <a:r>
                        <a:rPr sz="1800" spc="-5" dirty="0">
                          <a:latin typeface="Century Gothic"/>
                          <a:cs typeface="Century Gothic"/>
                        </a:rPr>
                        <a:t>r</a:t>
                      </a:r>
                      <a:r>
                        <a:rPr sz="1800" spc="-10" dirty="0">
                          <a:latin typeface="Century Gothic"/>
                          <a:cs typeface="Century Gothic"/>
                        </a:rPr>
                        <a:t>een</a:t>
                      </a:r>
                      <a:r>
                        <a:rPr sz="1800" spc="-5" dirty="0">
                          <a:latin typeface="Century Gothic"/>
                          <a:cs typeface="Century Gothic"/>
                        </a:rPr>
                        <a:t>boo</a:t>
                      </a:r>
                      <a:r>
                        <a:rPr sz="1800" dirty="0">
                          <a:latin typeface="Century Gothic"/>
                          <a:cs typeface="Century Gothic"/>
                        </a:rPr>
                        <a:t>k  </a:t>
                      </a:r>
                      <a:r>
                        <a:rPr sz="1800" spc="-5" dirty="0">
                          <a:latin typeface="Century Gothic"/>
                          <a:cs typeface="Century Gothic"/>
                        </a:rPr>
                        <a:t>Standards</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marL="90805" marR="132080">
                        <a:lnSpc>
                          <a:spcPct val="100000"/>
                        </a:lnSpc>
                        <a:spcBef>
                          <a:spcPts val="325"/>
                        </a:spcBef>
                      </a:pPr>
                      <a:r>
                        <a:rPr sz="1800" i="1" dirty="0">
                          <a:latin typeface="Century Gothic"/>
                          <a:cs typeface="Century Gothic"/>
                        </a:rPr>
                        <a:t>FDOT-</a:t>
                      </a:r>
                      <a:r>
                        <a:rPr sz="1800" i="1" spc="-65" dirty="0">
                          <a:latin typeface="Century Gothic"/>
                          <a:cs typeface="Century Gothic"/>
                        </a:rPr>
                        <a:t> </a:t>
                      </a:r>
                      <a:r>
                        <a:rPr sz="1800" i="1" dirty="0">
                          <a:latin typeface="Century Gothic"/>
                          <a:cs typeface="Century Gothic"/>
                        </a:rPr>
                        <a:t>Section</a:t>
                      </a:r>
                      <a:r>
                        <a:rPr sz="1800" i="1" spc="-50" dirty="0">
                          <a:latin typeface="Century Gothic"/>
                          <a:cs typeface="Century Gothic"/>
                        </a:rPr>
                        <a:t> </a:t>
                      </a:r>
                      <a:r>
                        <a:rPr sz="1800" i="1" spc="-5" dirty="0">
                          <a:latin typeface="Century Gothic"/>
                          <a:cs typeface="Century Gothic"/>
                        </a:rPr>
                        <a:t>336.045, </a:t>
                      </a:r>
                      <a:r>
                        <a:rPr sz="1800" i="1" spc="-480" dirty="0">
                          <a:latin typeface="Century Gothic"/>
                          <a:cs typeface="Century Gothic"/>
                        </a:rPr>
                        <a:t> </a:t>
                      </a:r>
                      <a:r>
                        <a:rPr sz="1800" i="1" dirty="0">
                          <a:latin typeface="Century Gothic"/>
                          <a:cs typeface="Century Gothic"/>
                        </a:rPr>
                        <a:t>F.S.</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marL="90805" marR="154305">
                        <a:lnSpc>
                          <a:spcPct val="100000"/>
                        </a:lnSpc>
                        <a:spcBef>
                          <a:spcPts val="325"/>
                        </a:spcBef>
                      </a:pPr>
                      <a:r>
                        <a:rPr sz="1800" dirty="0">
                          <a:solidFill>
                            <a:srgbClr val="FF0000"/>
                          </a:solidFill>
                          <a:latin typeface="Century Gothic"/>
                          <a:cs typeface="Century Gothic"/>
                        </a:rPr>
                        <a:t>Minimum</a:t>
                      </a:r>
                      <a:r>
                        <a:rPr sz="1800" spc="-30" dirty="0">
                          <a:solidFill>
                            <a:srgbClr val="FF0000"/>
                          </a:solidFill>
                          <a:latin typeface="Century Gothic"/>
                          <a:cs typeface="Century Gothic"/>
                        </a:rPr>
                        <a:t> </a:t>
                      </a:r>
                      <a:r>
                        <a:rPr sz="1800" spc="-10" dirty="0">
                          <a:solidFill>
                            <a:srgbClr val="FF0000"/>
                          </a:solidFill>
                          <a:latin typeface="Century Gothic"/>
                          <a:cs typeface="Century Gothic"/>
                        </a:rPr>
                        <a:t>standards</a:t>
                      </a:r>
                      <a:r>
                        <a:rPr sz="1800" spc="25" dirty="0">
                          <a:solidFill>
                            <a:srgbClr val="FF0000"/>
                          </a:solidFill>
                          <a:latin typeface="Century Gothic"/>
                          <a:cs typeface="Century Gothic"/>
                        </a:rPr>
                        <a:t> </a:t>
                      </a:r>
                      <a:r>
                        <a:rPr sz="1800" spc="-5" dirty="0">
                          <a:solidFill>
                            <a:srgbClr val="FF0000"/>
                          </a:solidFill>
                          <a:latin typeface="Century Gothic"/>
                          <a:cs typeface="Century Gothic"/>
                        </a:rPr>
                        <a:t>for</a:t>
                      </a:r>
                      <a:r>
                        <a:rPr sz="1800" dirty="0">
                          <a:solidFill>
                            <a:srgbClr val="FF0000"/>
                          </a:solidFill>
                          <a:latin typeface="Century Gothic"/>
                          <a:cs typeface="Century Gothic"/>
                        </a:rPr>
                        <a:t> </a:t>
                      </a:r>
                      <a:r>
                        <a:rPr sz="1800" spc="-5" dirty="0">
                          <a:solidFill>
                            <a:srgbClr val="FF0000"/>
                          </a:solidFill>
                          <a:latin typeface="Century Gothic"/>
                          <a:cs typeface="Century Gothic"/>
                        </a:rPr>
                        <a:t>design, construction,</a:t>
                      </a:r>
                      <a:r>
                        <a:rPr sz="1800" spc="35" dirty="0">
                          <a:solidFill>
                            <a:srgbClr val="FF0000"/>
                          </a:solidFill>
                          <a:latin typeface="Century Gothic"/>
                          <a:cs typeface="Century Gothic"/>
                        </a:rPr>
                        <a:t> </a:t>
                      </a:r>
                      <a:r>
                        <a:rPr sz="1800" spc="-10" dirty="0">
                          <a:solidFill>
                            <a:srgbClr val="FF0000"/>
                          </a:solidFill>
                          <a:latin typeface="Century Gothic"/>
                          <a:cs typeface="Century Gothic"/>
                        </a:rPr>
                        <a:t>and </a:t>
                      </a:r>
                      <a:r>
                        <a:rPr sz="1800" spc="-5" dirty="0">
                          <a:solidFill>
                            <a:srgbClr val="FF0000"/>
                          </a:solidFill>
                          <a:latin typeface="Century Gothic"/>
                          <a:cs typeface="Century Gothic"/>
                        </a:rPr>
                        <a:t> maintenance</a:t>
                      </a:r>
                      <a:r>
                        <a:rPr sz="1800" spc="15" dirty="0">
                          <a:solidFill>
                            <a:srgbClr val="FF0000"/>
                          </a:solidFill>
                          <a:latin typeface="Century Gothic"/>
                          <a:cs typeface="Century Gothic"/>
                        </a:rPr>
                        <a:t> </a:t>
                      </a:r>
                      <a:r>
                        <a:rPr sz="1800" spc="-5" dirty="0">
                          <a:solidFill>
                            <a:srgbClr val="FF0000"/>
                          </a:solidFill>
                          <a:latin typeface="Century Gothic"/>
                          <a:cs typeface="Century Gothic"/>
                        </a:rPr>
                        <a:t>of</a:t>
                      </a:r>
                      <a:r>
                        <a:rPr sz="1800" dirty="0">
                          <a:solidFill>
                            <a:srgbClr val="FF0000"/>
                          </a:solidFill>
                          <a:latin typeface="Century Gothic"/>
                          <a:cs typeface="Century Gothic"/>
                        </a:rPr>
                        <a:t> </a:t>
                      </a:r>
                      <a:r>
                        <a:rPr sz="1800" spc="-5" dirty="0">
                          <a:solidFill>
                            <a:srgbClr val="FF0000"/>
                          </a:solidFill>
                          <a:latin typeface="Century Gothic"/>
                          <a:cs typeface="Century Gothic"/>
                        </a:rPr>
                        <a:t>roads</a:t>
                      </a:r>
                      <a:r>
                        <a:rPr sz="1800" spc="-5" dirty="0">
                          <a:latin typeface="Century Gothic"/>
                          <a:cs typeface="Century Gothic"/>
                        </a:rPr>
                        <a:t>, </a:t>
                      </a:r>
                      <a:r>
                        <a:rPr sz="1800" spc="-10" dirty="0">
                          <a:latin typeface="Century Gothic"/>
                          <a:cs typeface="Century Gothic"/>
                        </a:rPr>
                        <a:t>which</a:t>
                      </a:r>
                      <a:r>
                        <a:rPr sz="1800" spc="35" dirty="0">
                          <a:latin typeface="Century Gothic"/>
                          <a:cs typeface="Century Gothic"/>
                        </a:rPr>
                        <a:t> </a:t>
                      </a:r>
                      <a:r>
                        <a:rPr sz="1800" spc="-5" dirty="0">
                          <a:latin typeface="Century Gothic"/>
                          <a:cs typeface="Century Gothic"/>
                        </a:rPr>
                        <a:t>are published</a:t>
                      </a:r>
                      <a:r>
                        <a:rPr sz="1800" spc="5" dirty="0">
                          <a:latin typeface="Century Gothic"/>
                          <a:cs typeface="Century Gothic"/>
                        </a:rPr>
                        <a:t> </a:t>
                      </a:r>
                      <a:r>
                        <a:rPr sz="1800" spc="10" dirty="0">
                          <a:latin typeface="Century Gothic"/>
                          <a:cs typeface="Century Gothic"/>
                        </a:rPr>
                        <a:t>in</a:t>
                      </a:r>
                      <a:r>
                        <a:rPr sz="1800" spc="-15" dirty="0">
                          <a:latin typeface="Century Gothic"/>
                          <a:cs typeface="Century Gothic"/>
                        </a:rPr>
                        <a:t> </a:t>
                      </a:r>
                      <a:r>
                        <a:rPr sz="1800" spc="-5" dirty="0">
                          <a:latin typeface="Century Gothic"/>
                          <a:cs typeface="Century Gothic"/>
                        </a:rPr>
                        <a:t>the</a:t>
                      </a:r>
                      <a:r>
                        <a:rPr sz="1800" spc="20" dirty="0">
                          <a:latin typeface="Century Gothic"/>
                          <a:cs typeface="Century Gothic"/>
                        </a:rPr>
                        <a:t> </a:t>
                      </a:r>
                      <a:r>
                        <a:rPr sz="1800" spc="-10" dirty="0">
                          <a:latin typeface="Century Gothic"/>
                          <a:cs typeface="Century Gothic"/>
                        </a:rPr>
                        <a:t>“Manual </a:t>
                      </a:r>
                      <a:r>
                        <a:rPr sz="1800" spc="-484" dirty="0">
                          <a:latin typeface="Century Gothic"/>
                          <a:cs typeface="Century Gothic"/>
                        </a:rPr>
                        <a:t> </a:t>
                      </a:r>
                      <a:r>
                        <a:rPr sz="1800" spc="-5" dirty="0">
                          <a:latin typeface="Century Gothic"/>
                          <a:cs typeface="Century Gothic"/>
                        </a:rPr>
                        <a:t>of</a:t>
                      </a:r>
                      <a:r>
                        <a:rPr sz="1800" spc="-10" dirty="0">
                          <a:latin typeface="Century Gothic"/>
                          <a:cs typeface="Century Gothic"/>
                        </a:rPr>
                        <a:t> </a:t>
                      </a:r>
                      <a:r>
                        <a:rPr sz="1800" spc="-5" dirty="0">
                          <a:latin typeface="Century Gothic"/>
                          <a:cs typeface="Century Gothic"/>
                        </a:rPr>
                        <a:t>Uniform</a:t>
                      </a:r>
                      <a:r>
                        <a:rPr sz="1800" spc="5" dirty="0">
                          <a:latin typeface="Century Gothic"/>
                          <a:cs typeface="Century Gothic"/>
                        </a:rPr>
                        <a:t> </a:t>
                      </a:r>
                      <a:r>
                        <a:rPr sz="1800" dirty="0">
                          <a:latin typeface="Century Gothic"/>
                          <a:cs typeface="Century Gothic"/>
                        </a:rPr>
                        <a:t>Minimum</a:t>
                      </a:r>
                      <a:r>
                        <a:rPr sz="1800" spc="-30" dirty="0">
                          <a:latin typeface="Century Gothic"/>
                          <a:cs typeface="Century Gothic"/>
                        </a:rPr>
                        <a:t> </a:t>
                      </a:r>
                      <a:r>
                        <a:rPr sz="1800" spc="-5" dirty="0">
                          <a:latin typeface="Century Gothic"/>
                          <a:cs typeface="Century Gothic"/>
                        </a:rPr>
                        <a:t>Standards</a:t>
                      </a:r>
                      <a:r>
                        <a:rPr sz="1800" spc="30" dirty="0">
                          <a:latin typeface="Century Gothic"/>
                          <a:cs typeface="Century Gothic"/>
                        </a:rPr>
                        <a:t> </a:t>
                      </a:r>
                      <a:r>
                        <a:rPr sz="1800" spc="-5" dirty="0">
                          <a:latin typeface="Century Gothic"/>
                          <a:cs typeface="Century Gothic"/>
                        </a:rPr>
                        <a:t>for</a:t>
                      </a:r>
                      <a:r>
                        <a:rPr sz="1800" spc="-10" dirty="0">
                          <a:latin typeface="Century Gothic"/>
                          <a:cs typeface="Century Gothic"/>
                        </a:rPr>
                        <a:t> </a:t>
                      </a:r>
                      <a:r>
                        <a:rPr sz="1800" spc="-5" dirty="0">
                          <a:latin typeface="Century Gothic"/>
                          <a:cs typeface="Century Gothic"/>
                        </a:rPr>
                        <a:t>Design, Construction, </a:t>
                      </a:r>
                      <a:r>
                        <a:rPr sz="1800" dirty="0">
                          <a:latin typeface="Century Gothic"/>
                          <a:cs typeface="Century Gothic"/>
                        </a:rPr>
                        <a:t> </a:t>
                      </a:r>
                      <a:r>
                        <a:rPr sz="1800" spc="-10" dirty="0">
                          <a:latin typeface="Century Gothic"/>
                          <a:cs typeface="Century Gothic"/>
                        </a:rPr>
                        <a:t>and</a:t>
                      </a:r>
                      <a:r>
                        <a:rPr sz="1800" spc="15" dirty="0">
                          <a:latin typeface="Century Gothic"/>
                          <a:cs typeface="Century Gothic"/>
                        </a:rPr>
                        <a:t> </a:t>
                      </a:r>
                      <a:r>
                        <a:rPr sz="1800" spc="-5" dirty="0">
                          <a:latin typeface="Century Gothic"/>
                          <a:cs typeface="Century Gothic"/>
                        </a:rPr>
                        <a:t>Maintenance</a:t>
                      </a:r>
                      <a:r>
                        <a:rPr sz="1800" spc="20" dirty="0">
                          <a:latin typeface="Century Gothic"/>
                          <a:cs typeface="Century Gothic"/>
                        </a:rPr>
                        <a:t> </a:t>
                      </a:r>
                      <a:r>
                        <a:rPr sz="1800" spc="-5" dirty="0">
                          <a:latin typeface="Century Gothic"/>
                          <a:cs typeface="Century Gothic"/>
                        </a:rPr>
                        <a:t>for</a:t>
                      </a:r>
                      <a:r>
                        <a:rPr sz="1800" spc="-10" dirty="0">
                          <a:latin typeface="Century Gothic"/>
                          <a:cs typeface="Century Gothic"/>
                        </a:rPr>
                        <a:t> Streets</a:t>
                      </a:r>
                      <a:r>
                        <a:rPr sz="1800" spc="50" dirty="0">
                          <a:latin typeface="Century Gothic"/>
                          <a:cs typeface="Century Gothic"/>
                        </a:rPr>
                        <a:t> </a:t>
                      </a:r>
                      <a:r>
                        <a:rPr sz="1800" spc="-10" dirty="0">
                          <a:latin typeface="Century Gothic"/>
                          <a:cs typeface="Century Gothic"/>
                        </a:rPr>
                        <a:t>and</a:t>
                      </a:r>
                      <a:r>
                        <a:rPr sz="1800" spc="5" dirty="0">
                          <a:latin typeface="Century Gothic"/>
                          <a:cs typeface="Century Gothic"/>
                        </a:rPr>
                        <a:t> </a:t>
                      </a:r>
                      <a:r>
                        <a:rPr sz="1800" spc="-10" dirty="0">
                          <a:latin typeface="Century Gothic"/>
                          <a:cs typeface="Century Gothic"/>
                        </a:rPr>
                        <a:t>Highways”.</a:t>
                      </a:r>
                      <a:r>
                        <a:rPr sz="1800" spc="25" dirty="0">
                          <a:latin typeface="Century Gothic"/>
                          <a:cs typeface="Century Gothic"/>
                        </a:rPr>
                        <a:t> </a:t>
                      </a:r>
                      <a:r>
                        <a:rPr sz="1800" spc="-10" dirty="0">
                          <a:latin typeface="Century Gothic"/>
                          <a:cs typeface="Century Gothic"/>
                        </a:rPr>
                        <a:t>The </a:t>
                      </a:r>
                      <a:r>
                        <a:rPr sz="1800" spc="-5" dirty="0">
                          <a:latin typeface="Century Gothic"/>
                          <a:cs typeface="Century Gothic"/>
                        </a:rPr>
                        <a:t> </a:t>
                      </a:r>
                      <a:r>
                        <a:rPr sz="1800" spc="-10" dirty="0">
                          <a:latin typeface="Century Gothic"/>
                          <a:cs typeface="Century Gothic"/>
                        </a:rPr>
                        <a:t>Greenbook</a:t>
                      </a:r>
                      <a:r>
                        <a:rPr sz="1800" spc="20" dirty="0">
                          <a:latin typeface="Century Gothic"/>
                          <a:cs typeface="Century Gothic"/>
                        </a:rPr>
                        <a:t> </a:t>
                      </a:r>
                      <a:r>
                        <a:rPr sz="1800" spc="10" dirty="0">
                          <a:latin typeface="Century Gothic"/>
                          <a:cs typeface="Century Gothic"/>
                        </a:rPr>
                        <a:t>is</a:t>
                      </a:r>
                      <a:r>
                        <a:rPr sz="1800" spc="-25" dirty="0">
                          <a:latin typeface="Century Gothic"/>
                          <a:cs typeface="Century Gothic"/>
                        </a:rPr>
                        <a:t> </a:t>
                      </a:r>
                      <a:r>
                        <a:rPr sz="1800" spc="-5" dirty="0">
                          <a:latin typeface="Century Gothic"/>
                          <a:cs typeface="Century Gothic"/>
                        </a:rPr>
                        <a:t>intended</a:t>
                      </a:r>
                      <a:r>
                        <a:rPr sz="1800" spc="35" dirty="0">
                          <a:latin typeface="Century Gothic"/>
                          <a:cs typeface="Century Gothic"/>
                        </a:rPr>
                        <a:t> </a:t>
                      </a:r>
                      <a:r>
                        <a:rPr sz="1800" spc="-5" dirty="0">
                          <a:latin typeface="Century Gothic"/>
                          <a:cs typeface="Century Gothic"/>
                        </a:rPr>
                        <a:t>for</a:t>
                      </a:r>
                      <a:r>
                        <a:rPr sz="1800" spc="-10" dirty="0">
                          <a:latin typeface="Century Gothic"/>
                          <a:cs typeface="Century Gothic"/>
                        </a:rPr>
                        <a:t> </a:t>
                      </a:r>
                      <a:r>
                        <a:rPr sz="1800" dirty="0">
                          <a:latin typeface="Century Gothic"/>
                          <a:cs typeface="Century Gothic"/>
                        </a:rPr>
                        <a:t>all</a:t>
                      </a:r>
                      <a:r>
                        <a:rPr sz="1800" spc="-10" dirty="0">
                          <a:latin typeface="Century Gothic"/>
                          <a:cs typeface="Century Gothic"/>
                        </a:rPr>
                        <a:t> </a:t>
                      </a:r>
                      <a:r>
                        <a:rPr sz="1800" spc="-5" dirty="0">
                          <a:latin typeface="Century Gothic"/>
                          <a:cs typeface="Century Gothic"/>
                        </a:rPr>
                        <a:t>projects</a:t>
                      </a:r>
                      <a:r>
                        <a:rPr sz="1800" spc="5" dirty="0">
                          <a:latin typeface="Century Gothic"/>
                          <a:cs typeface="Century Gothic"/>
                        </a:rPr>
                        <a:t> </a:t>
                      </a:r>
                      <a:r>
                        <a:rPr sz="1800" b="1" spc="-5" dirty="0">
                          <a:latin typeface="Century Gothic"/>
                          <a:cs typeface="Century Gothic"/>
                        </a:rPr>
                        <a:t>not</a:t>
                      </a:r>
                      <a:r>
                        <a:rPr sz="1800" b="1" spc="-15" dirty="0">
                          <a:latin typeface="Century Gothic"/>
                          <a:cs typeface="Century Gothic"/>
                        </a:rPr>
                        <a:t> </a:t>
                      </a:r>
                      <a:r>
                        <a:rPr sz="1800" spc="-5" dirty="0">
                          <a:latin typeface="Century Gothic"/>
                          <a:cs typeface="Century Gothic"/>
                        </a:rPr>
                        <a:t>on</a:t>
                      </a:r>
                      <a:r>
                        <a:rPr sz="1800" dirty="0">
                          <a:latin typeface="Century Gothic"/>
                          <a:cs typeface="Century Gothic"/>
                        </a:rPr>
                        <a:t> </a:t>
                      </a:r>
                      <a:r>
                        <a:rPr sz="1800" spc="-5" dirty="0">
                          <a:latin typeface="Century Gothic"/>
                          <a:cs typeface="Century Gothic"/>
                        </a:rPr>
                        <a:t>the</a:t>
                      </a:r>
                      <a:r>
                        <a:rPr sz="1800" spc="15" dirty="0">
                          <a:latin typeface="Century Gothic"/>
                          <a:cs typeface="Century Gothic"/>
                        </a:rPr>
                        <a:t> </a:t>
                      </a:r>
                      <a:r>
                        <a:rPr sz="1800" spc="-10" dirty="0">
                          <a:latin typeface="Century Gothic"/>
                          <a:cs typeface="Century Gothic"/>
                        </a:rPr>
                        <a:t>state</a:t>
                      </a:r>
                      <a:r>
                        <a:rPr sz="1800" spc="35" dirty="0">
                          <a:latin typeface="Century Gothic"/>
                          <a:cs typeface="Century Gothic"/>
                        </a:rPr>
                        <a:t> </a:t>
                      </a:r>
                      <a:r>
                        <a:rPr sz="1800" spc="-10" dirty="0">
                          <a:latin typeface="Century Gothic"/>
                          <a:cs typeface="Century Gothic"/>
                        </a:rPr>
                        <a:t>and </a:t>
                      </a:r>
                      <a:r>
                        <a:rPr sz="1800" spc="-5" dirty="0">
                          <a:latin typeface="Century Gothic"/>
                          <a:cs typeface="Century Gothic"/>
                        </a:rPr>
                        <a:t> national</a:t>
                      </a:r>
                      <a:r>
                        <a:rPr sz="1800" spc="15" dirty="0">
                          <a:latin typeface="Century Gothic"/>
                          <a:cs typeface="Century Gothic"/>
                        </a:rPr>
                        <a:t> </a:t>
                      </a:r>
                      <a:r>
                        <a:rPr sz="1800" spc="-10" dirty="0">
                          <a:latin typeface="Century Gothic"/>
                          <a:cs typeface="Century Gothic"/>
                        </a:rPr>
                        <a:t>highway</a:t>
                      </a:r>
                      <a:r>
                        <a:rPr sz="1800" spc="20" dirty="0">
                          <a:latin typeface="Century Gothic"/>
                          <a:cs typeface="Century Gothic"/>
                        </a:rPr>
                        <a:t> </a:t>
                      </a:r>
                      <a:r>
                        <a:rPr sz="1800" spc="-10" dirty="0">
                          <a:latin typeface="Century Gothic"/>
                          <a:cs typeface="Century Gothic"/>
                        </a:rPr>
                        <a:t>systems</a:t>
                      </a:r>
                      <a:r>
                        <a:rPr sz="1800" spc="35" dirty="0">
                          <a:latin typeface="Century Gothic"/>
                          <a:cs typeface="Century Gothic"/>
                        </a:rPr>
                        <a:t> </a:t>
                      </a:r>
                      <a:r>
                        <a:rPr sz="1800" spc="-25" dirty="0">
                          <a:latin typeface="Century Gothic"/>
                          <a:cs typeface="Century Gothic"/>
                        </a:rPr>
                        <a:t>(</a:t>
                      </a:r>
                      <a:r>
                        <a:rPr sz="1800" spc="-25" dirty="0">
                          <a:solidFill>
                            <a:srgbClr val="FF0000"/>
                          </a:solidFill>
                          <a:latin typeface="Century Gothic"/>
                          <a:cs typeface="Century Gothic"/>
                        </a:rPr>
                        <a:t>+</a:t>
                      </a:r>
                      <a:r>
                        <a:rPr sz="1800" spc="30" dirty="0">
                          <a:solidFill>
                            <a:srgbClr val="FF0000"/>
                          </a:solidFill>
                          <a:latin typeface="Century Gothic"/>
                          <a:cs typeface="Century Gothic"/>
                        </a:rPr>
                        <a:t> </a:t>
                      </a:r>
                      <a:r>
                        <a:rPr sz="1800" dirty="0">
                          <a:solidFill>
                            <a:srgbClr val="FF0000"/>
                          </a:solidFill>
                          <a:latin typeface="Century Gothic"/>
                          <a:cs typeface="Century Gothic"/>
                        </a:rPr>
                        <a:t>design </a:t>
                      </a:r>
                      <a:r>
                        <a:rPr sz="1800" spc="-10" dirty="0">
                          <a:solidFill>
                            <a:srgbClr val="FF0000"/>
                          </a:solidFill>
                          <a:latin typeface="Century Gothic"/>
                          <a:cs typeface="Century Gothic"/>
                        </a:rPr>
                        <a:t>exceptions</a:t>
                      </a:r>
                      <a:r>
                        <a:rPr sz="1800" spc="-10" dirty="0">
                          <a:latin typeface="Century Gothic"/>
                          <a:cs typeface="Century Gothic"/>
                        </a:rPr>
                        <a:t>).</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extLst>
                  <a:ext uri="{0D108BD9-81ED-4DB2-BD59-A6C34878D82A}">
                    <a16:rowId xmlns:a16="http://schemas.microsoft.com/office/drawing/2014/main" val="10002"/>
                  </a:ext>
                </a:extLst>
              </a:tr>
              <a:tr h="1188720">
                <a:tc>
                  <a:txBody>
                    <a:bodyPr/>
                    <a:lstStyle/>
                    <a:p>
                      <a:pPr marL="90805" marR="387985">
                        <a:lnSpc>
                          <a:spcPct val="100000"/>
                        </a:lnSpc>
                        <a:spcBef>
                          <a:spcPts val="325"/>
                        </a:spcBef>
                      </a:pPr>
                      <a:r>
                        <a:rPr sz="1800" spc="-5" dirty="0">
                          <a:latin typeface="Century Gothic"/>
                          <a:cs typeface="Century Gothic"/>
                        </a:rPr>
                        <a:t>Ro</a:t>
                      </a:r>
                      <a:r>
                        <a:rPr sz="1800" spc="-10" dirty="0">
                          <a:latin typeface="Century Gothic"/>
                          <a:cs typeface="Century Gothic"/>
                        </a:rPr>
                        <a:t>a</a:t>
                      </a:r>
                      <a:r>
                        <a:rPr sz="1800" dirty="0">
                          <a:latin typeface="Century Gothic"/>
                          <a:cs typeface="Century Gothic"/>
                        </a:rPr>
                        <a:t>d</a:t>
                      </a:r>
                      <a:r>
                        <a:rPr sz="1800" spc="5" dirty="0">
                          <a:latin typeface="Century Gothic"/>
                          <a:cs typeface="Century Gothic"/>
                        </a:rPr>
                        <a:t>/</a:t>
                      </a:r>
                      <a:r>
                        <a:rPr sz="1800" dirty="0">
                          <a:latin typeface="Century Gothic"/>
                          <a:cs typeface="Century Gothic"/>
                        </a:rPr>
                        <a:t>D</a:t>
                      </a:r>
                      <a:r>
                        <a:rPr sz="1800" spc="-5" dirty="0">
                          <a:latin typeface="Century Gothic"/>
                          <a:cs typeface="Century Gothic"/>
                        </a:rPr>
                        <a:t>r</a:t>
                      </a:r>
                      <a:r>
                        <a:rPr sz="1800" spc="-10" dirty="0">
                          <a:latin typeface="Century Gothic"/>
                          <a:cs typeface="Century Gothic"/>
                        </a:rPr>
                        <a:t>a</a:t>
                      </a:r>
                      <a:r>
                        <a:rPr sz="1800" spc="20" dirty="0">
                          <a:latin typeface="Century Gothic"/>
                          <a:cs typeface="Century Gothic"/>
                        </a:rPr>
                        <a:t>i</a:t>
                      </a:r>
                      <a:r>
                        <a:rPr sz="1800" spc="-10" dirty="0">
                          <a:latin typeface="Century Gothic"/>
                          <a:cs typeface="Century Gothic"/>
                        </a:rPr>
                        <a:t>na</a:t>
                      </a:r>
                      <a:r>
                        <a:rPr sz="1800" dirty="0">
                          <a:latin typeface="Century Gothic"/>
                          <a:cs typeface="Century Gothic"/>
                        </a:rPr>
                        <a:t>ge  </a:t>
                      </a:r>
                      <a:r>
                        <a:rPr sz="1800" spc="-5" dirty="0">
                          <a:latin typeface="Century Gothic"/>
                          <a:cs typeface="Century Gothic"/>
                        </a:rPr>
                        <a:t>permitting</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marL="90805">
                        <a:lnSpc>
                          <a:spcPct val="100000"/>
                        </a:lnSpc>
                        <a:spcBef>
                          <a:spcPts val="325"/>
                        </a:spcBef>
                      </a:pPr>
                      <a:r>
                        <a:rPr sz="1800" i="1" spc="5" dirty="0">
                          <a:latin typeface="Century Gothic"/>
                          <a:cs typeface="Century Gothic"/>
                        </a:rPr>
                        <a:t>WMD-</a:t>
                      </a:r>
                      <a:r>
                        <a:rPr sz="1800" i="1" spc="-70" dirty="0">
                          <a:latin typeface="Century Gothic"/>
                          <a:cs typeface="Century Gothic"/>
                        </a:rPr>
                        <a:t> </a:t>
                      </a:r>
                      <a:r>
                        <a:rPr sz="1800" i="1" spc="-5" dirty="0">
                          <a:latin typeface="Century Gothic"/>
                          <a:cs typeface="Century Gothic"/>
                        </a:rPr>
                        <a:t>ERP</a:t>
                      </a:r>
                      <a:r>
                        <a:rPr sz="1800" i="1" spc="-35" dirty="0">
                          <a:latin typeface="Century Gothic"/>
                          <a:cs typeface="Century Gothic"/>
                        </a:rPr>
                        <a:t> </a:t>
                      </a:r>
                      <a:r>
                        <a:rPr sz="1800" i="1" dirty="0">
                          <a:latin typeface="Century Gothic"/>
                          <a:cs typeface="Century Gothic"/>
                        </a:rPr>
                        <a:t>Criteria</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marL="90805" marR="431800">
                        <a:lnSpc>
                          <a:spcPct val="100000"/>
                        </a:lnSpc>
                        <a:spcBef>
                          <a:spcPts val="325"/>
                        </a:spcBef>
                      </a:pPr>
                      <a:r>
                        <a:rPr sz="1800" spc="-15" dirty="0">
                          <a:latin typeface="Century Gothic"/>
                          <a:cs typeface="Century Gothic"/>
                        </a:rPr>
                        <a:t>WMD</a:t>
                      </a:r>
                      <a:r>
                        <a:rPr sz="1800" spc="20" dirty="0">
                          <a:latin typeface="Century Gothic"/>
                          <a:cs typeface="Century Gothic"/>
                        </a:rPr>
                        <a:t> </a:t>
                      </a:r>
                      <a:r>
                        <a:rPr sz="1800" spc="-5" dirty="0">
                          <a:solidFill>
                            <a:srgbClr val="FF0000"/>
                          </a:solidFill>
                          <a:latin typeface="Century Gothic"/>
                          <a:cs typeface="Century Gothic"/>
                        </a:rPr>
                        <a:t>does</a:t>
                      </a:r>
                      <a:r>
                        <a:rPr sz="1800" spc="15" dirty="0">
                          <a:solidFill>
                            <a:srgbClr val="FF0000"/>
                          </a:solidFill>
                          <a:latin typeface="Century Gothic"/>
                          <a:cs typeface="Century Gothic"/>
                        </a:rPr>
                        <a:t> </a:t>
                      </a:r>
                      <a:r>
                        <a:rPr sz="1800" spc="-5" dirty="0">
                          <a:solidFill>
                            <a:srgbClr val="FF0000"/>
                          </a:solidFill>
                          <a:latin typeface="Century Gothic"/>
                          <a:cs typeface="Century Gothic"/>
                        </a:rPr>
                        <a:t>not</a:t>
                      </a:r>
                      <a:r>
                        <a:rPr sz="1800" spc="15" dirty="0">
                          <a:solidFill>
                            <a:srgbClr val="FF0000"/>
                          </a:solidFill>
                          <a:latin typeface="Century Gothic"/>
                          <a:cs typeface="Century Gothic"/>
                        </a:rPr>
                        <a:t> </a:t>
                      </a:r>
                      <a:r>
                        <a:rPr sz="1800" spc="-5" dirty="0">
                          <a:solidFill>
                            <a:srgbClr val="FF0000"/>
                          </a:solidFill>
                          <a:latin typeface="Century Gothic"/>
                          <a:cs typeface="Century Gothic"/>
                        </a:rPr>
                        <a:t>DIRECTLY</a:t>
                      </a:r>
                      <a:r>
                        <a:rPr sz="1800" spc="-20" dirty="0">
                          <a:solidFill>
                            <a:srgbClr val="FF0000"/>
                          </a:solidFill>
                          <a:latin typeface="Century Gothic"/>
                          <a:cs typeface="Century Gothic"/>
                        </a:rPr>
                        <a:t> </a:t>
                      </a:r>
                      <a:r>
                        <a:rPr sz="1800" spc="-5" dirty="0">
                          <a:solidFill>
                            <a:srgbClr val="FF0000"/>
                          </a:solidFill>
                          <a:latin typeface="Century Gothic"/>
                          <a:cs typeface="Century Gothic"/>
                        </a:rPr>
                        <a:t>regulate</a:t>
                      </a:r>
                      <a:r>
                        <a:rPr sz="1800" spc="20" dirty="0">
                          <a:solidFill>
                            <a:srgbClr val="FF0000"/>
                          </a:solidFill>
                          <a:latin typeface="Century Gothic"/>
                          <a:cs typeface="Century Gothic"/>
                        </a:rPr>
                        <a:t> </a:t>
                      </a:r>
                      <a:r>
                        <a:rPr sz="1800" spc="-5" dirty="0">
                          <a:solidFill>
                            <a:srgbClr val="FF0000"/>
                          </a:solidFill>
                          <a:latin typeface="Century Gothic"/>
                          <a:cs typeface="Century Gothic"/>
                        </a:rPr>
                        <a:t>sea</a:t>
                      </a:r>
                      <a:r>
                        <a:rPr sz="1800" spc="10" dirty="0">
                          <a:solidFill>
                            <a:srgbClr val="FF0000"/>
                          </a:solidFill>
                          <a:latin typeface="Century Gothic"/>
                          <a:cs typeface="Century Gothic"/>
                        </a:rPr>
                        <a:t> </a:t>
                      </a:r>
                      <a:r>
                        <a:rPr sz="1800" dirty="0">
                          <a:solidFill>
                            <a:srgbClr val="FF0000"/>
                          </a:solidFill>
                          <a:latin typeface="Century Gothic"/>
                          <a:cs typeface="Century Gothic"/>
                        </a:rPr>
                        <a:t>level</a:t>
                      </a:r>
                      <a:r>
                        <a:rPr sz="1800" spc="-10" dirty="0">
                          <a:solidFill>
                            <a:srgbClr val="FF0000"/>
                          </a:solidFill>
                          <a:latin typeface="Century Gothic"/>
                          <a:cs typeface="Century Gothic"/>
                        </a:rPr>
                        <a:t> </a:t>
                      </a:r>
                      <a:r>
                        <a:rPr sz="1800" dirty="0">
                          <a:solidFill>
                            <a:srgbClr val="FF0000"/>
                          </a:solidFill>
                          <a:latin typeface="Century Gothic"/>
                          <a:cs typeface="Century Gothic"/>
                        </a:rPr>
                        <a:t>rise</a:t>
                      </a:r>
                      <a:r>
                        <a:rPr sz="1800" spc="-15" dirty="0">
                          <a:solidFill>
                            <a:srgbClr val="FF0000"/>
                          </a:solidFill>
                          <a:latin typeface="Century Gothic"/>
                          <a:cs typeface="Century Gothic"/>
                        </a:rPr>
                        <a:t> </a:t>
                      </a:r>
                      <a:r>
                        <a:rPr sz="1800" spc="10" dirty="0">
                          <a:solidFill>
                            <a:srgbClr val="FF0000"/>
                          </a:solidFill>
                          <a:latin typeface="Century Gothic"/>
                          <a:cs typeface="Century Gothic"/>
                        </a:rPr>
                        <a:t>in</a:t>
                      </a:r>
                      <a:r>
                        <a:rPr sz="1800" spc="-15" dirty="0">
                          <a:solidFill>
                            <a:srgbClr val="FF0000"/>
                          </a:solidFill>
                          <a:latin typeface="Century Gothic"/>
                          <a:cs typeface="Century Gothic"/>
                        </a:rPr>
                        <a:t> </a:t>
                      </a:r>
                      <a:r>
                        <a:rPr sz="1800" spc="-5" dirty="0">
                          <a:solidFill>
                            <a:srgbClr val="FF0000"/>
                          </a:solidFill>
                          <a:latin typeface="Century Gothic"/>
                          <a:cs typeface="Century Gothic"/>
                        </a:rPr>
                        <a:t>design</a:t>
                      </a:r>
                      <a:r>
                        <a:rPr sz="1800" spc="-5" dirty="0">
                          <a:latin typeface="Century Gothic"/>
                          <a:cs typeface="Century Gothic"/>
                        </a:rPr>
                        <a:t>, </a:t>
                      </a:r>
                      <a:r>
                        <a:rPr sz="1800" spc="-484" dirty="0">
                          <a:latin typeface="Century Gothic"/>
                          <a:cs typeface="Century Gothic"/>
                        </a:rPr>
                        <a:t> </a:t>
                      </a:r>
                      <a:r>
                        <a:rPr sz="1800" spc="-5" dirty="0">
                          <a:latin typeface="Century Gothic"/>
                          <a:cs typeface="Century Gothic"/>
                        </a:rPr>
                        <a:t>but</a:t>
                      </a:r>
                      <a:r>
                        <a:rPr sz="1800" spc="5" dirty="0">
                          <a:latin typeface="Century Gothic"/>
                          <a:cs typeface="Century Gothic"/>
                        </a:rPr>
                        <a:t> </a:t>
                      </a:r>
                      <a:r>
                        <a:rPr sz="1800" spc="-5" dirty="0">
                          <a:latin typeface="Century Gothic"/>
                          <a:cs typeface="Century Gothic"/>
                        </a:rPr>
                        <a:t>applicant</a:t>
                      </a:r>
                      <a:r>
                        <a:rPr sz="1800" spc="-20" dirty="0">
                          <a:latin typeface="Century Gothic"/>
                          <a:cs typeface="Century Gothic"/>
                        </a:rPr>
                        <a:t> </a:t>
                      </a:r>
                      <a:r>
                        <a:rPr sz="1800" spc="-5" dirty="0">
                          <a:latin typeface="Century Gothic"/>
                          <a:cs typeface="Century Gothic"/>
                        </a:rPr>
                        <a:t>may </a:t>
                      </a:r>
                      <a:r>
                        <a:rPr sz="1800" spc="-10" dirty="0">
                          <a:latin typeface="Century Gothic"/>
                          <a:cs typeface="Century Gothic"/>
                        </a:rPr>
                        <a:t>need</a:t>
                      </a:r>
                      <a:r>
                        <a:rPr sz="1800" spc="35" dirty="0">
                          <a:latin typeface="Century Gothic"/>
                          <a:cs typeface="Century Gothic"/>
                        </a:rPr>
                        <a:t> </a:t>
                      </a:r>
                      <a:r>
                        <a:rPr sz="1800" spc="-5" dirty="0">
                          <a:latin typeface="Century Gothic"/>
                          <a:cs typeface="Century Gothic"/>
                        </a:rPr>
                        <a:t>to</a:t>
                      </a:r>
                      <a:r>
                        <a:rPr sz="1800" spc="15" dirty="0">
                          <a:latin typeface="Century Gothic"/>
                          <a:cs typeface="Century Gothic"/>
                        </a:rPr>
                        <a:t> </a:t>
                      </a:r>
                      <a:r>
                        <a:rPr sz="1800" spc="-10" dirty="0">
                          <a:latin typeface="Century Gothic"/>
                          <a:cs typeface="Century Gothic"/>
                        </a:rPr>
                        <a:t>respond</a:t>
                      </a:r>
                      <a:r>
                        <a:rPr sz="1800" spc="20" dirty="0">
                          <a:latin typeface="Century Gothic"/>
                          <a:cs typeface="Century Gothic"/>
                        </a:rPr>
                        <a:t> </a:t>
                      </a:r>
                      <a:r>
                        <a:rPr sz="1800" spc="-5" dirty="0">
                          <a:latin typeface="Century Gothic"/>
                          <a:cs typeface="Century Gothic"/>
                        </a:rPr>
                        <a:t>to</a:t>
                      </a:r>
                      <a:r>
                        <a:rPr sz="1800" spc="20" dirty="0">
                          <a:latin typeface="Century Gothic"/>
                          <a:cs typeface="Century Gothic"/>
                        </a:rPr>
                        <a:t> </a:t>
                      </a:r>
                      <a:r>
                        <a:rPr sz="1800" spc="-5" dirty="0">
                          <a:latin typeface="Century Gothic"/>
                          <a:cs typeface="Century Gothic"/>
                        </a:rPr>
                        <a:t>functionality </a:t>
                      </a:r>
                      <a:r>
                        <a:rPr sz="1800" dirty="0">
                          <a:latin typeface="Century Gothic"/>
                          <a:cs typeface="Century Gothic"/>
                        </a:rPr>
                        <a:t> </a:t>
                      </a:r>
                      <a:r>
                        <a:rPr sz="1800" spc="-5" dirty="0">
                          <a:latin typeface="Century Gothic"/>
                          <a:cs typeface="Century Gothic"/>
                        </a:rPr>
                        <a:t>questions</a:t>
                      </a:r>
                      <a:r>
                        <a:rPr sz="1800" spc="15" dirty="0">
                          <a:latin typeface="Century Gothic"/>
                          <a:cs typeface="Century Gothic"/>
                        </a:rPr>
                        <a:t> </a:t>
                      </a:r>
                      <a:r>
                        <a:rPr sz="1800" dirty="0">
                          <a:latin typeface="Century Gothic"/>
                          <a:cs typeface="Century Gothic"/>
                        </a:rPr>
                        <a:t>during</a:t>
                      </a:r>
                      <a:r>
                        <a:rPr sz="1800" spc="-15" dirty="0">
                          <a:latin typeface="Century Gothic"/>
                          <a:cs typeface="Century Gothic"/>
                        </a:rPr>
                        <a:t> </a:t>
                      </a:r>
                      <a:r>
                        <a:rPr sz="1800" spc="-5" dirty="0">
                          <a:latin typeface="Century Gothic"/>
                          <a:cs typeface="Century Gothic"/>
                        </a:rPr>
                        <a:t>permitting</a:t>
                      </a:r>
                      <a:r>
                        <a:rPr sz="1800" spc="-15" dirty="0">
                          <a:latin typeface="Century Gothic"/>
                          <a:cs typeface="Century Gothic"/>
                        </a:rPr>
                        <a:t> </a:t>
                      </a:r>
                      <a:r>
                        <a:rPr sz="1800" spc="-5" dirty="0">
                          <a:latin typeface="Century Gothic"/>
                          <a:cs typeface="Century Gothic"/>
                        </a:rPr>
                        <a:t>process</a:t>
                      </a:r>
                      <a:r>
                        <a:rPr sz="1800" spc="5" dirty="0">
                          <a:latin typeface="Century Gothic"/>
                          <a:cs typeface="Century Gothic"/>
                        </a:rPr>
                        <a:t> </a:t>
                      </a:r>
                      <a:r>
                        <a:rPr sz="1800" spc="-15" dirty="0">
                          <a:latin typeface="Century Gothic"/>
                          <a:cs typeface="Century Gothic"/>
                        </a:rPr>
                        <a:t>(can</a:t>
                      </a:r>
                      <a:r>
                        <a:rPr sz="1800" spc="40" dirty="0">
                          <a:latin typeface="Century Gothic"/>
                          <a:cs typeface="Century Gothic"/>
                        </a:rPr>
                        <a:t> </a:t>
                      </a:r>
                      <a:r>
                        <a:rPr sz="1800" spc="-5" dirty="0">
                          <a:latin typeface="Century Gothic"/>
                          <a:cs typeface="Century Gothic"/>
                        </a:rPr>
                        <a:t>address</a:t>
                      </a:r>
                      <a:r>
                        <a:rPr sz="1800" spc="10" dirty="0">
                          <a:latin typeface="Century Gothic"/>
                          <a:cs typeface="Century Gothic"/>
                        </a:rPr>
                        <a:t> </a:t>
                      </a:r>
                      <a:r>
                        <a:rPr sz="1800" dirty="0">
                          <a:latin typeface="Century Gothic"/>
                          <a:cs typeface="Century Gothic"/>
                        </a:rPr>
                        <a:t>quality </a:t>
                      </a:r>
                      <a:r>
                        <a:rPr sz="1800" spc="-484" dirty="0">
                          <a:latin typeface="Century Gothic"/>
                          <a:cs typeface="Century Gothic"/>
                        </a:rPr>
                        <a:t> </a:t>
                      </a:r>
                      <a:r>
                        <a:rPr sz="1800" spc="-10" dirty="0">
                          <a:latin typeface="Century Gothic"/>
                          <a:cs typeface="Century Gothic"/>
                        </a:rPr>
                        <a:t>and</a:t>
                      </a:r>
                      <a:r>
                        <a:rPr sz="1800" spc="15" dirty="0">
                          <a:latin typeface="Century Gothic"/>
                          <a:cs typeface="Century Gothic"/>
                        </a:rPr>
                        <a:t> </a:t>
                      </a:r>
                      <a:r>
                        <a:rPr sz="1800" spc="-10" dirty="0">
                          <a:latin typeface="Century Gothic"/>
                          <a:cs typeface="Century Gothic"/>
                        </a:rPr>
                        <a:t>management</a:t>
                      </a:r>
                      <a:r>
                        <a:rPr sz="1800" spc="30" dirty="0">
                          <a:latin typeface="Century Gothic"/>
                          <a:cs typeface="Century Gothic"/>
                        </a:rPr>
                        <a:t> </a:t>
                      </a:r>
                      <a:r>
                        <a:rPr sz="1800" spc="-5" dirty="0">
                          <a:latin typeface="Century Gothic"/>
                          <a:cs typeface="Century Gothic"/>
                        </a:rPr>
                        <a:t>of</a:t>
                      </a:r>
                      <a:r>
                        <a:rPr sz="1800" spc="-10" dirty="0">
                          <a:latin typeface="Century Gothic"/>
                          <a:cs typeface="Century Gothic"/>
                        </a:rPr>
                        <a:t> quantity).</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40208"/>
            <a:ext cx="10544810" cy="1560830"/>
            <a:chOff x="0" y="140208"/>
            <a:chExt cx="10544810" cy="1560830"/>
          </a:xfrm>
        </p:grpSpPr>
        <p:pic>
          <p:nvPicPr>
            <p:cNvPr id="3" name="object 3"/>
            <p:cNvPicPr/>
            <p:nvPr/>
          </p:nvPicPr>
          <p:blipFill>
            <a:blip r:embed="rId2" cstate="print"/>
            <a:stretch>
              <a:fillRect/>
            </a:stretch>
          </p:blipFill>
          <p:spPr>
            <a:xfrm>
              <a:off x="0" y="140208"/>
              <a:ext cx="10544555" cy="1011935"/>
            </a:xfrm>
            <a:prstGeom prst="rect">
              <a:avLst/>
            </a:prstGeom>
          </p:spPr>
        </p:pic>
        <p:pic>
          <p:nvPicPr>
            <p:cNvPr id="4" name="object 4"/>
            <p:cNvPicPr/>
            <p:nvPr/>
          </p:nvPicPr>
          <p:blipFill>
            <a:blip r:embed="rId3" cstate="print"/>
            <a:stretch>
              <a:fillRect/>
            </a:stretch>
          </p:blipFill>
          <p:spPr>
            <a:xfrm>
              <a:off x="0" y="688848"/>
              <a:ext cx="3947159" cy="1011935"/>
            </a:xfrm>
            <a:prstGeom prst="rect">
              <a:avLst/>
            </a:prstGeom>
          </p:spPr>
        </p:pic>
      </p:grpSp>
      <p:sp>
        <p:nvSpPr>
          <p:cNvPr id="5" name="object 5"/>
          <p:cNvSpPr txBox="1">
            <a:spLocks noGrp="1"/>
          </p:cNvSpPr>
          <p:nvPr>
            <p:ph type="title"/>
          </p:nvPr>
        </p:nvSpPr>
        <p:spPr>
          <a:xfrm>
            <a:off x="78739" y="263955"/>
            <a:ext cx="10036810" cy="1122680"/>
          </a:xfrm>
          <a:prstGeom prst="rect">
            <a:avLst/>
          </a:prstGeom>
        </p:spPr>
        <p:txBody>
          <a:bodyPr vert="horz" wrap="square" lIns="0" tIns="12700" rIns="0" bIns="0" rtlCol="0">
            <a:spAutoFit/>
          </a:bodyPr>
          <a:lstStyle/>
          <a:p>
            <a:pPr marL="12700" marR="5080">
              <a:lnSpc>
                <a:spcPct val="100000"/>
              </a:lnSpc>
              <a:spcBef>
                <a:spcPts val="100"/>
              </a:spcBef>
            </a:pPr>
            <a:r>
              <a:rPr sz="3600" dirty="0">
                <a:solidFill>
                  <a:srgbClr val="E47B22"/>
                </a:solidFill>
              </a:rPr>
              <a:t>OTHER </a:t>
            </a:r>
            <a:r>
              <a:rPr sz="3600" spc="-5" dirty="0">
                <a:solidFill>
                  <a:srgbClr val="E47B22"/>
                </a:solidFill>
              </a:rPr>
              <a:t>REGULATORY </a:t>
            </a:r>
            <a:r>
              <a:rPr sz="3600" dirty="0">
                <a:solidFill>
                  <a:srgbClr val="E47B22"/>
                </a:solidFill>
              </a:rPr>
              <a:t>&amp; POLICY </a:t>
            </a:r>
            <a:r>
              <a:rPr sz="3600" spc="-5" dirty="0">
                <a:solidFill>
                  <a:srgbClr val="E47B22"/>
                </a:solidFill>
              </a:rPr>
              <a:t>ISSUES FOR SLR </a:t>
            </a:r>
            <a:r>
              <a:rPr sz="3600" spc="-985" dirty="0">
                <a:solidFill>
                  <a:srgbClr val="E47B22"/>
                </a:solidFill>
              </a:rPr>
              <a:t> </a:t>
            </a:r>
            <a:r>
              <a:rPr sz="3600" dirty="0">
                <a:solidFill>
                  <a:srgbClr val="E47B22"/>
                </a:solidFill>
              </a:rPr>
              <a:t>AND</a:t>
            </a:r>
            <a:r>
              <a:rPr sz="3600" spc="-10" dirty="0">
                <a:solidFill>
                  <a:srgbClr val="E47B22"/>
                </a:solidFill>
              </a:rPr>
              <a:t> </a:t>
            </a:r>
            <a:r>
              <a:rPr sz="3600" dirty="0">
                <a:solidFill>
                  <a:srgbClr val="E47B22"/>
                </a:solidFill>
              </a:rPr>
              <a:t>RESILIENCY</a:t>
            </a:r>
            <a:endParaRPr sz="3600"/>
          </a:p>
        </p:txBody>
      </p:sp>
      <p:graphicFrame>
        <p:nvGraphicFramePr>
          <p:cNvPr id="6" name="object 6"/>
          <p:cNvGraphicFramePr>
            <a:graphicFrameLocks noGrp="1"/>
          </p:cNvGraphicFramePr>
          <p:nvPr/>
        </p:nvGraphicFramePr>
        <p:xfrm>
          <a:off x="212098" y="1865673"/>
          <a:ext cx="11800840" cy="4702810"/>
        </p:xfrm>
        <a:graphic>
          <a:graphicData uri="http://schemas.openxmlformats.org/drawingml/2006/table">
            <a:tbl>
              <a:tblPr firstRow="1" bandRow="1">
                <a:tableStyleId>{2D5ABB26-0587-4C30-8999-92F81FD0307C}</a:tableStyleId>
              </a:tblPr>
              <a:tblGrid>
                <a:gridCol w="2273935">
                  <a:extLst>
                    <a:ext uri="{9D8B030D-6E8A-4147-A177-3AD203B41FA5}">
                      <a16:colId xmlns:a16="http://schemas.microsoft.com/office/drawing/2014/main" val="20000"/>
                    </a:ext>
                  </a:extLst>
                </a:gridCol>
                <a:gridCol w="2719705">
                  <a:extLst>
                    <a:ext uri="{9D8B030D-6E8A-4147-A177-3AD203B41FA5}">
                      <a16:colId xmlns:a16="http://schemas.microsoft.com/office/drawing/2014/main" val="20001"/>
                    </a:ext>
                  </a:extLst>
                </a:gridCol>
                <a:gridCol w="6807200">
                  <a:extLst>
                    <a:ext uri="{9D8B030D-6E8A-4147-A177-3AD203B41FA5}">
                      <a16:colId xmlns:a16="http://schemas.microsoft.com/office/drawing/2014/main" val="20002"/>
                    </a:ext>
                  </a:extLst>
                </a:gridCol>
              </a:tblGrid>
              <a:tr h="751205">
                <a:tc>
                  <a:txBody>
                    <a:bodyPr/>
                    <a:lstStyle/>
                    <a:p>
                      <a:pPr marL="90805" marR="39370">
                        <a:lnSpc>
                          <a:spcPct val="100000"/>
                        </a:lnSpc>
                        <a:spcBef>
                          <a:spcPts val="325"/>
                        </a:spcBef>
                      </a:pPr>
                      <a:r>
                        <a:rPr sz="1800" b="1" spc="-5" dirty="0">
                          <a:solidFill>
                            <a:srgbClr val="FFFFFF"/>
                          </a:solidFill>
                          <a:latin typeface="Century Gothic"/>
                          <a:cs typeface="Century Gothic"/>
                        </a:rPr>
                        <a:t>Scope</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52E60"/>
                    </a:solidFill>
                  </a:tcPr>
                </a:tc>
                <a:tc>
                  <a:txBody>
                    <a:bodyPr/>
                    <a:lstStyle/>
                    <a:p>
                      <a:pPr marL="90805">
                        <a:lnSpc>
                          <a:spcPct val="100000"/>
                        </a:lnSpc>
                        <a:spcBef>
                          <a:spcPts val="325"/>
                        </a:spcBef>
                      </a:pPr>
                      <a:r>
                        <a:rPr sz="1800" b="1" dirty="0">
                          <a:solidFill>
                            <a:srgbClr val="FFFFFF"/>
                          </a:solidFill>
                          <a:latin typeface="Century Gothic"/>
                          <a:cs typeface="Century Gothic"/>
                        </a:rPr>
                        <a:t>Entity</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52E60"/>
                    </a:solidFill>
                  </a:tcPr>
                </a:tc>
                <a:tc>
                  <a:txBody>
                    <a:bodyPr/>
                    <a:lstStyle/>
                    <a:p>
                      <a:pPr marL="90805">
                        <a:lnSpc>
                          <a:spcPct val="100000"/>
                        </a:lnSpc>
                        <a:spcBef>
                          <a:spcPts val="325"/>
                        </a:spcBef>
                      </a:pPr>
                      <a:r>
                        <a:rPr sz="1800" b="1" dirty="0">
                          <a:solidFill>
                            <a:srgbClr val="FFFFFF"/>
                          </a:solidFill>
                          <a:latin typeface="Century Gothic"/>
                          <a:cs typeface="Century Gothic"/>
                        </a:rPr>
                        <a:t>Issues</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52E60"/>
                    </a:solidFill>
                  </a:tcPr>
                </a:tc>
                <a:extLst>
                  <a:ext uri="{0D108BD9-81ED-4DB2-BD59-A6C34878D82A}">
                    <a16:rowId xmlns:a16="http://schemas.microsoft.com/office/drawing/2014/main" val="10000"/>
                  </a:ext>
                </a:extLst>
              </a:tr>
              <a:tr h="2011680">
                <a:tc>
                  <a:txBody>
                    <a:bodyPr/>
                    <a:lstStyle/>
                    <a:p>
                      <a:pPr marL="90805" marR="931544">
                        <a:lnSpc>
                          <a:spcPct val="100000"/>
                        </a:lnSpc>
                        <a:spcBef>
                          <a:spcPts val="325"/>
                        </a:spcBef>
                      </a:pPr>
                      <a:r>
                        <a:rPr sz="1800" b="1" u="sng" spc="-5" dirty="0">
                          <a:solidFill>
                            <a:srgbClr val="B02E1F"/>
                          </a:solidFill>
                          <a:uFill>
                            <a:solidFill>
                              <a:srgbClr val="B02E1F"/>
                            </a:solidFill>
                          </a:uFill>
                          <a:latin typeface="Century Gothic"/>
                          <a:cs typeface="Century Gothic"/>
                        </a:rPr>
                        <a:t>Stormwater </a:t>
                      </a:r>
                      <a:r>
                        <a:rPr sz="1800" b="1" spc="-5" dirty="0">
                          <a:solidFill>
                            <a:srgbClr val="B02E1F"/>
                          </a:solidFill>
                          <a:latin typeface="Century Gothic"/>
                          <a:cs typeface="Century Gothic"/>
                        </a:rPr>
                        <a:t> </a:t>
                      </a:r>
                      <a:r>
                        <a:rPr sz="1800" b="1" u="sng" spc="-5" dirty="0">
                          <a:solidFill>
                            <a:srgbClr val="B02E1F"/>
                          </a:solidFill>
                          <a:uFill>
                            <a:solidFill>
                              <a:srgbClr val="B02E1F"/>
                            </a:solidFill>
                          </a:uFill>
                          <a:latin typeface="Century Gothic"/>
                          <a:cs typeface="Century Gothic"/>
                        </a:rPr>
                        <a:t>criteria</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marL="90805">
                        <a:lnSpc>
                          <a:spcPct val="100000"/>
                        </a:lnSpc>
                        <a:spcBef>
                          <a:spcPts val="325"/>
                        </a:spcBef>
                      </a:pPr>
                      <a:r>
                        <a:rPr sz="1800" spc="-5" dirty="0">
                          <a:latin typeface="Century Gothic"/>
                          <a:cs typeface="Century Gothic"/>
                        </a:rPr>
                        <a:t>DEP/WMDs</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marL="90805" marR="113664">
                        <a:lnSpc>
                          <a:spcPct val="100099"/>
                        </a:lnSpc>
                        <a:spcBef>
                          <a:spcPts val="320"/>
                        </a:spcBef>
                        <a:tabLst>
                          <a:tab pos="5752465" algn="l"/>
                        </a:tabLst>
                      </a:pPr>
                      <a:r>
                        <a:rPr sz="1800" spc="-5" dirty="0">
                          <a:latin typeface="Century Gothic"/>
                          <a:cs typeface="Century Gothic"/>
                        </a:rPr>
                        <a:t>Current</a:t>
                      </a:r>
                      <a:r>
                        <a:rPr sz="1800" spc="15" dirty="0">
                          <a:latin typeface="Century Gothic"/>
                          <a:cs typeface="Century Gothic"/>
                        </a:rPr>
                        <a:t> </a:t>
                      </a:r>
                      <a:r>
                        <a:rPr sz="1800" spc="-5" dirty="0">
                          <a:latin typeface="Century Gothic"/>
                          <a:cs typeface="Century Gothic"/>
                        </a:rPr>
                        <a:t>rulemaking to</a:t>
                      </a:r>
                      <a:r>
                        <a:rPr sz="1800" spc="20" dirty="0">
                          <a:latin typeface="Century Gothic"/>
                          <a:cs typeface="Century Gothic"/>
                        </a:rPr>
                        <a:t> </a:t>
                      </a:r>
                      <a:r>
                        <a:rPr sz="1800" spc="-10" dirty="0">
                          <a:latin typeface="Century Gothic"/>
                          <a:cs typeface="Century Gothic"/>
                        </a:rPr>
                        <a:t>strengthen</a:t>
                      </a:r>
                      <a:r>
                        <a:rPr sz="1800" spc="55" dirty="0">
                          <a:latin typeface="Century Gothic"/>
                          <a:cs typeface="Century Gothic"/>
                        </a:rPr>
                        <a:t> </a:t>
                      </a:r>
                      <a:r>
                        <a:rPr sz="1800" dirty="0">
                          <a:solidFill>
                            <a:srgbClr val="FF0000"/>
                          </a:solidFill>
                          <a:latin typeface="Century Gothic"/>
                          <a:cs typeface="Century Gothic"/>
                        </a:rPr>
                        <a:t>quality</a:t>
                      </a:r>
                      <a:r>
                        <a:rPr sz="1800" spc="-10" dirty="0">
                          <a:solidFill>
                            <a:srgbClr val="FF0000"/>
                          </a:solidFill>
                          <a:latin typeface="Century Gothic"/>
                          <a:cs typeface="Century Gothic"/>
                        </a:rPr>
                        <a:t> component</a:t>
                      </a:r>
                      <a:r>
                        <a:rPr sz="1800" spc="20" dirty="0">
                          <a:solidFill>
                            <a:srgbClr val="FF0000"/>
                          </a:solidFill>
                          <a:latin typeface="Century Gothic"/>
                          <a:cs typeface="Century Gothic"/>
                        </a:rPr>
                        <a:t> </a:t>
                      </a:r>
                      <a:r>
                        <a:rPr sz="1800" spc="-5" dirty="0">
                          <a:solidFill>
                            <a:srgbClr val="FF0000"/>
                          </a:solidFill>
                          <a:latin typeface="Century Gothic"/>
                          <a:cs typeface="Century Gothic"/>
                        </a:rPr>
                        <a:t>of</a:t>
                      </a:r>
                      <a:r>
                        <a:rPr sz="1800" dirty="0">
                          <a:solidFill>
                            <a:srgbClr val="FF0000"/>
                          </a:solidFill>
                          <a:latin typeface="Century Gothic"/>
                          <a:cs typeface="Century Gothic"/>
                        </a:rPr>
                        <a:t> </a:t>
                      </a:r>
                      <a:r>
                        <a:rPr sz="1800" spc="-5" dirty="0">
                          <a:solidFill>
                            <a:srgbClr val="FF0000"/>
                          </a:solidFill>
                          <a:latin typeface="Century Gothic"/>
                          <a:cs typeface="Century Gothic"/>
                        </a:rPr>
                        <a:t>ERP </a:t>
                      </a:r>
                      <a:r>
                        <a:rPr sz="1800" spc="-480" dirty="0">
                          <a:solidFill>
                            <a:srgbClr val="FF0000"/>
                          </a:solidFill>
                          <a:latin typeface="Century Gothic"/>
                          <a:cs typeface="Century Gothic"/>
                        </a:rPr>
                        <a:t> </a:t>
                      </a:r>
                      <a:r>
                        <a:rPr sz="1800" spc="-5" dirty="0">
                          <a:solidFill>
                            <a:srgbClr val="FF0000"/>
                          </a:solidFill>
                          <a:latin typeface="Century Gothic"/>
                          <a:cs typeface="Century Gothic"/>
                        </a:rPr>
                        <a:t>program</a:t>
                      </a:r>
                      <a:r>
                        <a:rPr sz="1800" spc="5" dirty="0">
                          <a:solidFill>
                            <a:srgbClr val="FF0000"/>
                          </a:solidFill>
                          <a:latin typeface="Century Gothic"/>
                          <a:cs typeface="Century Gothic"/>
                        </a:rPr>
                        <a:t> </a:t>
                      </a:r>
                      <a:r>
                        <a:rPr sz="1800" spc="-10" dirty="0">
                          <a:latin typeface="Century Gothic"/>
                          <a:cs typeface="Century Gothic"/>
                        </a:rPr>
                        <a:t>which</a:t>
                      </a:r>
                      <a:r>
                        <a:rPr sz="1800" spc="30" dirty="0">
                          <a:latin typeface="Century Gothic"/>
                          <a:cs typeface="Century Gothic"/>
                        </a:rPr>
                        <a:t> </a:t>
                      </a:r>
                      <a:r>
                        <a:rPr sz="1800" spc="-10" dirty="0">
                          <a:latin typeface="Century Gothic"/>
                          <a:cs typeface="Century Gothic"/>
                        </a:rPr>
                        <a:t>hasn’t</a:t>
                      </a:r>
                      <a:r>
                        <a:rPr sz="1800" spc="40" dirty="0">
                          <a:latin typeface="Century Gothic"/>
                          <a:cs typeface="Century Gothic"/>
                        </a:rPr>
                        <a:t> </a:t>
                      </a:r>
                      <a:r>
                        <a:rPr sz="1800" spc="-5" dirty="0">
                          <a:latin typeface="Century Gothic"/>
                          <a:cs typeface="Century Gothic"/>
                        </a:rPr>
                        <a:t>been</a:t>
                      </a:r>
                      <a:r>
                        <a:rPr sz="1800" spc="30" dirty="0">
                          <a:latin typeface="Century Gothic"/>
                          <a:cs typeface="Century Gothic"/>
                        </a:rPr>
                        <a:t> </a:t>
                      </a:r>
                      <a:r>
                        <a:rPr sz="1800" spc="-10" dirty="0">
                          <a:latin typeface="Century Gothic"/>
                          <a:cs typeface="Century Gothic"/>
                        </a:rPr>
                        <a:t>updated</a:t>
                      </a:r>
                      <a:r>
                        <a:rPr sz="1800" spc="50" dirty="0">
                          <a:latin typeface="Century Gothic"/>
                          <a:cs typeface="Century Gothic"/>
                        </a:rPr>
                        <a:t> </a:t>
                      </a:r>
                      <a:r>
                        <a:rPr sz="1800" spc="10" dirty="0">
                          <a:latin typeface="Century Gothic"/>
                          <a:cs typeface="Century Gothic"/>
                        </a:rPr>
                        <a:t>in</a:t>
                      </a:r>
                      <a:r>
                        <a:rPr sz="1800" spc="-15" dirty="0">
                          <a:latin typeface="Century Gothic"/>
                          <a:cs typeface="Century Gothic"/>
                        </a:rPr>
                        <a:t> </a:t>
                      </a:r>
                      <a:r>
                        <a:rPr sz="1800" spc="-5" dirty="0">
                          <a:latin typeface="Century Gothic"/>
                          <a:cs typeface="Century Gothic"/>
                        </a:rPr>
                        <a:t>decades.	Climate </a:t>
                      </a:r>
                      <a:r>
                        <a:rPr sz="1800" spc="-484" dirty="0">
                          <a:latin typeface="Century Gothic"/>
                          <a:cs typeface="Century Gothic"/>
                        </a:rPr>
                        <a:t> </a:t>
                      </a:r>
                      <a:r>
                        <a:rPr sz="1800" spc="-10" dirty="0">
                          <a:latin typeface="Century Gothic"/>
                          <a:cs typeface="Century Gothic"/>
                        </a:rPr>
                        <a:t>and </a:t>
                      </a:r>
                      <a:r>
                        <a:rPr sz="1800" spc="-5" dirty="0">
                          <a:latin typeface="Century Gothic"/>
                          <a:cs typeface="Century Gothic"/>
                        </a:rPr>
                        <a:t>sea </a:t>
                      </a:r>
                      <a:r>
                        <a:rPr sz="1800" dirty="0">
                          <a:latin typeface="Century Gothic"/>
                          <a:cs typeface="Century Gothic"/>
                        </a:rPr>
                        <a:t>level rise </a:t>
                      </a:r>
                      <a:r>
                        <a:rPr sz="1800" spc="-5" dirty="0">
                          <a:latin typeface="Century Gothic"/>
                          <a:cs typeface="Century Gothic"/>
                        </a:rPr>
                        <a:t>issues </a:t>
                      </a:r>
                      <a:r>
                        <a:rPr sz="1800" dirty="0">
                          <a:latin typeface="Century Gothic"/>
                          <a:cs typeface="Century Gothic"/>
                        </a:rPr>
                        <a:t>likely a discussion.</a:t>
                      </a:r>
                      <a:r>
                        <a:rPr sz="1800" spc="495" dirty="0">
                          <a:latin typeface="Century Gothic"/>
                          <a:cs typeface="Century Gothic"/>
                        </a:rPr>
                        <a:t> </a:t>
                      </a:r>
                      <a:r>
                        <a:rPr sz="1800" spc="-5" dirty="0">
                          <a:latin typeface="Century Gothic"/>
                          <a:cs typeface="Century Gothic"/>
                        </a:rPr>
                        <a:t>Quantity </a:t>
                      </a:r>
                      <a:r>
                        <a:rPr sz="1800" dirty="0">
                          <a:latin typeface="Century Gothic"/>
                          <a:cs typeface="Century Gothic"/>
                        </a:rPr>
                        <a:t>= </a:t>
                      </a:r>
                      <a:r>
                        <a:rPr sz="1800" spc="5" dirty="0">
                          <a:latin typeface="Century Gothic"/>
                          <a:cs typeface="Century Gothic"/>
                        </a:rPr>
                        <a:t> </a:t>
                      </a:r>
                      <a:r>
                        <a:rPr sz="1800" spc="-5" dirty="0">
                          <a:latin typeface="Century Gothic"/>
                          <a:cs typeface="Century Gothic"/>
                        </a:rPr>
                        <a:t>quality.</a:t>
                      </a:r>
                      <a:r>
                        <a:rPr sz="1800" dirty="0">
                          <a:latin typeface="Century Gothic"/>
                          <a:cs typeface="Century Gothic"/>
                        </a:rPr>
                        <a:t> </a:t>
                      </a:r>
                      <a:r>
                        <a:rPr sz="1800" b="1" i="1" u="sng" dirty="0">
                          <a:solidFill>
                            <a:srgbClr val="006FC0"/>
                          </a:solidFill>
                          <a:uFill>
                            <a:solidFill>
                              <a:srgbClr val="006FC0"/>
                            </a:solidFill>
                          </a:uFill>
                          <a:latin typeface="Century Gothic"/>
                          <a:cs typeface="Century Gothic"/>
                        </a:rPr>
                        <a:t>Absolutely </a:t>
                      </a:r>
                      <a:r>
                        <a:rPr sz="1800" b="1" i="1" u="sng" spc="-5" dirty="0">
                          <a:solidFill>
                            <a:srgbClr val="006FC0"/>
                          </a:solidFill>
                          <a:uFill>
                            <a:solidFill>
                              <a:srgbClr val="006FC0"/>
                            </a:solidFill>
                          </a:uFill>
                          <a:latin typeface="Century Gothic"/>
                          <a:cs typeface="Century Gothic"/>
                        </a:rPr>
                        <a:t>no </a:t>
                      </a:r>
                      <a:r>
                        <a:rPr sz="1800" b="1" i="1" u="sng" dirty="0">
                          <a:solidFill>
                            <a:srgbClr val="006FC0"/>
                          </a:solidFill>
                          <a:uFill>
                            <a:solidFill>
                              <a:srgbClr val="006FC0"/>
                            </a:solidFill>
                          </a:uFill>
                          <a:latin typeface="Century Gothic"/>
                          <a:cs typeface="Century Gothic"/>
                        </a:rPr>
                        <a:t>mention in</a:t>
                      </a:r>
                      <a:r>
                        <a:rPr sz="1800" b="1" i="1" dirty="0">
                          <a:solidFill>
                            <a:srgbClr val="006FC0"/>
                          </a:solidFill>
                          <a:latin typeface="Century Gothic"/>
                          <a:cs typeface="Century Gothic"/>
                        </a:rPr>
                        <a:t> </a:t>
                      </a:r>
                      <a:r>
                        <a:rPr sz="1800" b="1" i="1" u="sng" spc="-5" dirty="0">
                          <a:solidFill>
                            <a:srgbClr val="FF0000"/>
                          </a:solidFill>
                          <a:uFill>
                            <a:solidFill>
                              <a:srgbClr val="FF0000"/>
                            </a:solidFill>
                          </a:uFill>
                          <a:latin typeface="Century Gothic"/>
                          <a:cs typeface="Century Gothic"/>
                        </a:rPr>
                        <a:t>DRAFT</a:t>
                      </a:r>
                      <a:r>
                        <a:rPr sz="1800" b="1" i="1" u="sng" spc="-5" dirty="0">
                          <a:solidFill>
                            <a:srgbClr val="006FC0"/>
                          </a:solidFill>
                          <a:uFill>
                            <a:solidFill>
                              <a:srgbClr val="FF0000"/>
                            </a:solidFill>
                          </a:uFill>
                          <a:latin typeface="Century Gothic"/>
                          <a:cs typeface="Century Gothic"/>
                        </a:rPr>
                        <a:t> </a:t>
                      </a:r>
                      <a:r>
                        <a:rPr sz="1800" b="1" i="1" u="sng" dirty="0">
                          <a:solidFill>
                            <a:srgbClr val="006FC0"/>
                          </a:solidFill>
                          <a:uFill>
                            <a:solidFill>
                              <a:srgbClr val="FF0000"/>
                            </a:solidFill>
                          </a:uFill>
                          <a:latin typeface="Century Gothic"/>
                          <a:cs typeface="Century Gothic"/>
                        </a:rPr>
                        <a:t>TAC </a:t>
                      </a:r>
                      <a:r>
                        <a:rPr sz="1800" b="1" i="1" u="sng" spc="-5" dirty="0">
                          <a:solidFill>
                            <a:srgbClr val="006FC0"/>
                          </a:solidFill>
                          <a:uFill>
                            <a:solidFill>
                              <a:srgbClr val="FF0000"/>
                            </a:solidFill>
                          </a:uFill>
                          <a:latin typeface="Century Gothic"/>
                          <a:cs typeface="Century Gothic"/>
                        </a:rPr>
                        <a:t>Report of how </a:t>
                      </a:r>
                      <a:r>
                        <a:rPr sz="1800" b="1" i="1" dirty="0">
                          <a:solidFill>
                            <a:srgbClr val="006FC0"/>
                          </a:solidFill>
                          <a:latin typeface="Century Gothic"/>
                          <a:cs typeface="Century Gothic"/>
                        </a:rPr>
                        <a:t> </a:t>
                      </a:r>
                      <a:r>
                        <a:rPr sz="1800" b="1" i="1" u="sng" dirty="0">
                          <a:solidFill>
                            <a:srgbClr val="006FC0"/>
                          </a:solidFill>
                          <a:uFill>
                            <a:solidFill>
                              <a:srgbClr val="006FC0"/>
                            </a:solidFill>
                          </a:uFill>
                          <a:latin typeface="Century Gothic"/>
                          <a:cs typeface="Century Gothic"/>
                        </a:rPr>
                        <a:t>tidal flooding </a:t>
                      </a:r>
                      <a:r>
                        <a:rPr sz="1800" b="1" i="1" u="sng" spc="-5" dirty="0">
                          <a:solidFill>
                            <a:srgbClr val="006FC0"/>
                          </a:solidFill>
                          <a:uFill>
                            <a:solidFill>
                              <a:srgbClr val="006FC0"/>
                            </a:solidFill>
                          </a:uFill>
                          <a:latin typeface="Century Gothic"/>
                          <a:cs typeface="Century Gothic"/>
                        </a:rPr>
                        <a:t>and </a:t>
                      </a:r>
                      <a:r>
                        <a:rPr sz="1800" b="1" i="1" u="sng" dirty="0">
                          <a:solidFill>
                            <a:srgbClr val="006FC0"/>
                          </a:solidFill>
                          <a:uFill>
                            <a:solidFill>
                              <a:srgbClr val="006FC0"/>
                            </a:solidFill>
                          </a:uFill>
                          <a:latin typeface="Century Gothic"/>
                          <a:cs typeface="Century Gothic"/>
                        </a:rPr>
                        <a:t>increased </a:t>
                      </a:r>
                      <a:r>
                        <a:rPr sz="1800" b="1" i="1" u="sng" spc="-5" dirty="0">
                          <a:solidFill>
                            <a:srgbClr val="006FC0"/>
                          </a:solidFill>
                          <a:uFill>
                            <a:solidFill>
                              <a:srgbClr val="006FC0"/>
                            </a:solidFill>
                          </a:uFill>
                          <a:latin typeface="Century Gothic"/>
                          <a:cs typeface="Century Gothic"/>
                        </a:rPr>
                        <a:t>precipitation </a:t>
                      </a:r>
                      <a:r>
                        <a:rPr sz="1800" b="1" i="1" u="sng" dirty="0">
                          <a:solidFill>
                            <a:srgbClr val="006FC0"/>
                          </a:solidFill>
                          <a:uFill>
                            <a:solidFill>
                              <a:srgbClr val="006FC0"/>
                            </a:solidFill>
                          </a:uFill>
                          <a:latin typeface="Century Gothic"/>
                          <a:cs typeface="Century Gothic"/>
                        </a:rPr>
                        <a:t>from </a:t>
                      </a:r>
                      <a:r>
                        <a:rPr sz="1800" b="1" i="1" u="sng" spc="-5" dirty="0">
                          <a:solidFill>
                            <a:srgbClr val="006FC0"/>
                          </a:solidFill>
                          <a:uFill>
                            <a:solidFill>
                              <a:srgbClr val="006FC0"/>
                            </a:solidFill>
                          </a:uFill>
                          <a:latin typeface="Century Gothic"/>
                          <a:cs typeface="Century Gothic"/>
                        </a:rPr>
                        <a:t>climate </a:t>
                      </a:r>
                      <a:r>
                        <a:rPr sz="1800" b="1" i="1" dirty="0">
                          <a:solidFill>
                            <a:srgbClr val="006FC0"/>
                          </a:solidFill>
                          <a:latin typeface="Century Gothic"/>
                          <a:cs typeface="Century Gothic"/>
                        </a:rPr>
                        <a:t> </a:t>
                      </a:r>
                      <a:r>
                        <a:rPr sz="1800" b="1" i="1" u="sng" spc="-5" dirty="0">
                          <a:solidFill>
                            <a:srgbClr val="006FC0"/>
                          </a:solidFill>
                          <a:uFill>
                            <a:solidFill>
                              <a:srgbClr val="006FC0"/>
                            </a:solidFill>
                          </a:uFill>
                          <a:latin typeface="Century Gothic"/>
                          <a:cs typeface="Century Gothic"/>
                        </a:rPr>
                        <a:t>change </a:t>
                      </a:r>
                      <a:r>
                        <a:rPr sz="1800" b="1" i="1" u="sng" dirty="0">
                          <a:solidFill>
                            <a:srgbClr val="006FC0"/>
                          </a:solidFill>
                          <a:uFill>
                            <a:solidFill>
                              <a:srgbClr val="006FC0"/>
                            </a:solidFill>
                          </a:uFill>
                          <a:latin typeface="Century Gothic"/>
                          <a:cs typeface="Century Gothic"/>
                        </a:rPr>
                        <a:t>will impact the </a:t>
                      </a:r>
                      <a:r>
                        <a:rPr sz="1800" b="1" i="1" u="sng" spc="-5" dirty="0">
                          <a:solidFill>
                            <a:srgbClr val="006FC0"/>
                          </a:solidFill>
                          <a:uFill>
                            <a:solidFill>
                              <a:srgbClr val="006FC0"/>
                            </a:solidFill>
                          </a:uFill>
                          <a:latin typeface="Century Gothic"/>
                          <a:cs typeface="Century Gothic"/>
                        </a:rPr>
                        <a:t>efficacy of STW </a:t>
                      </a:r>
                      <a:r>
                        <a:rPr sz="1800" b="1" i="1" u="sng" dirty="0">
                          <a:solidFill>
                            <a:srgbClr val="006FC0"/>
                          </a:solidFill>
                          <a:uFill>
                            <a:solidFill>
                              <a:srgbClr val="006FC0"/>
                            </a:solidFill>
                          </a:uFill>
                          <a:latin typeface="Century Gothic"/>
                          <a:cs typeface="Century Gothic"/>
                        </a:rPr>
                        <a:t>management </a:t>
                      </a:r>
                      <a:r>
                        <a:rPr sz="1800" b="1" i="1" spc="5" dirty="0">
                          <a:solidFill>
                            <a:srgbClr val="006FC0"/>
                          </a:solidFill>
                          <a:latin typeface="Century Gothic"/>
                          <a:cs typeface="Century Gothic"/>
                        </a:rPr>
                        <a:t> </a:t>
                      </a:r>
                      <a:r>
                        <a:rPr sz="1800" b="1" i="1" u="sng" dirty="0">
                          <a:solidFill>
                            <a:srgbClr val="006FC0"/>
                          </a:solidFill>
                          <a:uFill>
                            <a:solidFill>
                              <a:srgbClr val="006FC0"/>
                            </a:solidFill>
                          </a:uFill>
                          <a:latin typeface="Century Gothic"/>
                          <a:cs typeface="Century Gothic"/>
                        </a:rPr>
                        <a:t>systems.</a:t>
                      </a:r>
                      <a:endParaRPr sz="1800">
                        <a:latin typeface="Century Gothic"/>
                        <a:cs typeface="Century Gothic"/>
                      </a:endParaRPr>
                    </a:p>
                  </a:txBody>
                  <a:tcPr marL="0" marR="0" marT="406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1"/>
                  </a:ext>
                </a:extLst>
              </a:tr>
              <a:tr h="751205">
                <a:tc>
                  <a:txBody>
                    <a:bodyPr/>
                    <a:lstStyle/>
                    <a:p>
                      <a:pPr marL="90805" marR="313055">
                        <a:lnSpc>
                          <a:spcPct val="100000"/>
                        </a:lnSpc>
                        <a:spcBef>
                          <a:spcPts val="325"/>
                        </a:spcBef>
                      </a:pPr>
                      <a:r>
                        <a:rPr sz="1800" spc="-10" dirty="0">
                          <a:latin typeface="Century Gothic"/>
                          <a:cs typeface="Century Gothic"/>
                        </a:rPr>
                        <a:t>State </a:t>
                      </a:r>
                      <a:r>
                        <a:rPr sz="1800" spc="-5" dirty="0">
                          <a:latin typeface="Century Gothic"/>
                          <a:cs typeface="Century Gothic"/>
                        </a:rPr>
                        <a:t>delegation </a:t>
                      </a:r>
                      <a:r>
                        <a:rPr sz="1800" spc="-484" dirty="0">
                          <a:latin typeface="Century Gothic"/>
                          <a:cs typeface="Century Gothic"/>
                        </a:rPr>
                        <a:t> </a:t>
                      </a:r>
                      <a:r>
                        <a:rPr sz="1800" spc="-5" dirty="0">
                          <a:latin typeface="Century Gothic"/>
                          <a:cs typeface="Century Gothic"/>
                        </a:rPr>
                        <a:t>of</a:t>
                      </a:r>
                      <a:r>
                        <a:rPr sz="1800" spc="-15" dirty="0">
                          <a:latin typeface="Century Gothic"/>
                          <a:cs typeface="Century Gothic"/>
                        </a:rPr>
                        <a:t> </a:t>
                      </a:r>
                      <a:r>
                        <a:rPr sz="1800" spc="-5" dirty="0">
                          <a:latin typeface="Century Gothic"/>
                          <a:cs typeface="Century Gothic"/>
                        </a:rPr>
                        <a:t>404</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marL="90805">
                        <a:lnSpc>
                          <a:spcPct val="100000"/>
                        </a:lnSpc>
                        <a:spcBef>
                          <a:spcPts val="325"/>
                        </a:spcBef>
                      </a:pPr>
                      <a:r>
                        <a:rPr sz="1800" spc="-5" dirty="0">
                          <a:latin typeface="Century Gothic"/>
                          <a:cs typeface="Century Gothic"/>
                        </a:rPr>
                        <a:t>Corps</a:t>
                      </a:r>
                      <a:r>
                        <a:rPr sz="1800" spc="-25" dirty="0">
                          <a:latin typeface="Century Gothic"/>
                          <a:cs typeface="Century Gothic"/>
                        </a:rPr>
                        <a:t> </a:t>
                      </a:r>
                      <a:r>
                        <a:rPr sz="1800" spc="-5" dirty="0">
                          <a:latin typeface="Century Gothic"/>
                          <a:cs typeface="Century Gothic"/>
                        </a:rPr>
                        <a:t>to</a:t>
                      </a:r>
                      <a:r>
                        <a:rPr sz="1800" spc="-20" dirty="0">
                          <a:latin typeface="Century Gothic"/>
                          <a:cs typeface="Century Gothic"/>
                        </a:rPr>
                        <a:t> </a:t>
                      </a:r>
                      <a:r>
                        <a:rPr sz="1800" spc="-10" dirty="0">
                          <a:latin typeface="Century Gothic"/>
                          <a:cs typeface="Century Gothic"/>
                        </a:rPr>
                        <a:t>State</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marL="90805" marR="1206500">
                        <a:lnSpc>
                          <a:spcPct val="100000"/>
                        </a:lnSpc>
                        <a:spcBef>
                          <a:spcPts val="325"/>
                        </a:spcBef>
                      </a:pPr>
                      <a:r>
                        <a:rPr sz="1800" dirty="0">
                          <a:latin typeface="Century Gothic"/>
                          <a:cs typeface="Century Gothic"/>
                        </a:rPr>
                        <a:t>Still</a:t>
                      </a:r>
                      <a:r>
                        <a:rPr sz="1800" spc="-20" dirty="0">
                          <a:latin typeface="Century Gothic"/>
                          <a:cs typeface="Century Gothic"/>
                        </a:rPr>
                        <a:t> </a:t>
                      </a:r>
                      <a:r>
                        <a:rPr sz="1800" spc="-5" dirty="0">
                          <a:latin typeface="Century Gothic"/>
                          <a:cs typeface="Century Gothic"/>
                        </a:rPr>
                        <a:t>playing</a:t>
                      </a:r>
                      <a:r>
                        <a:rPr sz="1800" spc="-15" dirty="0">
                          <a:latin typeface="Century Gothic"/>
                          <a:cs typeface="Century Gothic"/>
                        </a:rPr>
                        <a:t> </a:t>
                      </a:r>
                      <a:r>
                        <a:rPr sz="1800" spc="-5" dirty="0">
                          <a:latin typeface="Century Gothic"/>
                          <a:cs typeface="Century Gothic"/>
                        </a:rPr>
                        <a:t>out</a:t>
                      </a:r>
                      <a:r>
                        <a:rPr sz="1800" spc="15" dirty="0">
                          <a:latin typeface="Century Gothic"/>
                          <a:cs typeface="Century Gothic"/>
                        </a:rPr>
                        <a:t> </a:t>
                      </a:r>
                      <a:r>
                        <a:rPr sz="1800" spc="-10" dirty="0">
                          <a:latin typeface="Century Gothic"/>
                          <a:cs typeface="Century Gothic"/>
                        </a:rPr>
                        <a:t>and</a:t>
                      </a:r>
                      <a:r>
                        <a:rPr sz="1800" spc="10" dirty="0">
                          <a:latin typeface="Century Gothic"/>
                          <a:cs typeface="Century Gothic"/>
                        </a:rPr>
                        <a:t> </a:t>
                      </a:r>
                      <a:r>
                        <a:rPr sz="1800" spc="-5" dirty="0">
                          <a:latin typeface="Century Gothic"/>
                          <a:cs typeface="Century Gothic"/>
                        </a:rPr>
                        <a:t>not</a:t>
                      </a:r>
                      <a:r>
                        <a:rPr sz="1800" spc="15" dirty="0">
                          <a:latin typeface="Century Gothic"/>
                          <a:cs typeface="Century Gothic"/>
                        </a:rPr>
                        <a:t> </a:t>
                      </a:r>
                      <a:r>
                        <a:rPr sz="1800" dirty="0">
                          <a:latin typeface="Century Gothic"/>
                          <a:cs typeface="Century Gothic"/>
                        </a:rPr>
                        <a:t>likely</a:t>
                      </a:r>
                      <a:r>
                        <a:rPr sz="1800" spc="-35" dirty="0">
                          <a:latin typeface="Century Gothic"/>
                          <a:cs typeface="Century Gothic"/>
                        </a:rPr>
                        <a:t> </a:t>
                      </a:r>
                      <a:r>
                        <a:rPr sz="1800" spc="-5" dirty="0">
                          <a:latin typeface="Century Gothic"/>
                          <a:cs typeface="Century Gothic"/>
                        </a:rPr>
                        <a:t>to</a:t>
                      </a:r>
                      <a:r>
                        <a:rPr sz="1800" spc="20" dirty="0">
                          <a:latin typeface="Century Gothic"/>
                          <a:cs typeface="Century Gothic"/>
                        </a:rPr>
                        <a:t> </a:t>
                      </a:r>
                      <a:r>
                        <a:rPr sz="1800" spc="-5" dirty="0">
                          <a:latin typeface="Century Gothic"/>
                          <a:cs typeface="Century Gothic"/>
                        </a:rPr>
                        <a:t>be</a:t>
                      </a:r>
                      <a:r>
                        <a:rPr sz="1800" dirty="0">
                          <a:latin typeface="Century Gothic"/>
                          <a:cs typeface="Century Gothic"/>
                        </a:rPr>
                        <a:t> a </a:t>
                      </a:r>
                      <a:r>
                        <a:rPr sz="1800" spc="-10" dirty="0">
                          <a:latin typeface="Century Gothic"/>
                          <a:cs typeface="Century Gothic"/>
                        </a:rPr>
                        <a:t>factor</a:t>
                      </a:r>
                      <a:r>
                        <a:rPr sz="1800" dirty="0">
                          <a:latin typeface="Century Gothic"/>
                          <a:cs typeface="Century Gothic"/>
                        </a:rPr>
                        <a:t> </a:t>
                      </a:r>
                      <a:r>
                        <a:rPr sz="1800" spc="-5" dirty="0">
                          <a:latin typeface="Century Gothic"/>
                          <a:cs typeface="Century Gothic"/>
                        </a:rPr>
                        <a:t>unless </a:t>
                      </a:r>
                      <a:r>
                        <a:rPr sz="1800" spc="-480" dirty="0">
                          <a:latin typeface="Century Gothic"/>
                          <a:cs typeface="Century Gothic"/>
                        </a:rPr>
                        <a:t> </a:t>
                      </a:r>
                      <a:r>
                        <a:rPr sz="1800" spc="-10" dirty="0">
                          <a:solidFill>
                            <a:srgbClr val="FF0000"/>
                          </a:solidFill>
                          <a:latin typeface="Century Gothic"/>
                          <a:cs typeface="Century Gothic"/>
                        </a:rPr>
                        <a:t>wetlands</a:t>
                      </a:r>
                      <a:r>
                        <a:rPr sz="1800" spc="55" dirty="0">
                          <a:solidFill>
                            <a:srgbClr val="FF0000"/>
                          </a:solidFill>
                          <a:latin typeface="Century Gothic"/>
                          <a:cs typeface="Century Gothic"/>
                        </a:rPr>
                        <a:t> </a:t>
                      </a:r>
                      <a:r>
                        <a:rPr sz="1800" dirty="0">
                          <a:solidFill>
                            <a:srgbClr val="FF0000"/>
                          </a:solidFill>
                          <a:latin typeface="Century Gothic"/>
                          <a:cs typeface="Century Gothic"/>
                        </a:rPr>
                        <a:t>mitigation</a:t>
                      </a:r>
                      <a:r>
                        <a:rPr sz="1800" spc="-25" dirty="0">
                          <a:solidFill>
                            <a:srgbClr val="FF0000"/>
                          </a:solidFill>
                          <a:latin typeface="Century Gothic"/>
                          <a:cs typeface="Century Gothic"/>
                        </a:rPr>
                        <a:t> </a:t>
                      </a:r>
                      <a:r>
                        <a:rPr sz="1800" spc="10" dirty="0">
                          <a:latin typeface="Century Gothic"/>
                          <a:cs typeface="Century Gothic"/>
                        </a:rPr>
                        <a:t>is</a:t>
                      </a:r>
                      <a:r>
                        <a:rPr sz="1800" spc="-25" dirty="0">
                          <a:latin typeface="Century Gothic"/>
                          <a:cs typeface="Century Gothic"/>
                        </a:rPr>
                        <a:t> </a:t>
                      </a:r>
                      <a:r>
                        <a:rPr sz="1800" dirty="0">
                          <a:latin typeface="Century Gothic"/>
                          <a:cs typeface="Century Gothic"/>
                        </a:rPr>
                        <a:t>involved.</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extLst>
                  <a:ext uri="{0D108BD9-81ED-4DB2-BD59-A6C34878D82A}">
                    <a16:rowId xmlns:a16="http://schemas.microsoft.com/office/drawing/2014/main" val="10002"/>
                  </a:ext>
                </a:extLst>
              </a:tr>
              <a:tr h="1188720">
                <a:tc>
                  <a:txBody>
                    <a:bodyPr/>
                    <a:lstStyle/>
                    <a:p>
                      <a:pPr marL="90805" marR="39370">
                        <a:lnSpc>
                          <a:spcPct val="100000"/>
                        </a:lnSpc>
                        <a:spcBef>
                          <a:spcPts val="325"/>
                        </a:spcBef>
                      </a:pPr>
                      <a:r>
                        <a:rPr sz="1800" spc="5" dirty="0">
                          <a:latin typeface="Century Gothic"/>
                          <a:cs typeface="Century Gothic"/>
                        </a:rPr>
                        <a:t>SLIP</a:t>
                      </a:r>
                      <a:endParaRPr sz="1800">
                        <a:latin typeface="Century Gothic"/>
                        <a:cs typeface="Century Gothic"/>
                      </a:endParaRPr>
                    </a:p>
                    <a:p>
                      <a:pPr marR="39370">
                        <a:lnSpc>
                          <a:spcPct val="100000"/>
                        </a:lnSpc>
                      </a:pPr>
                      <a:endParaRPr sz="2200">
                        <a:latin typeface="Times New Roman"/>
                        <a:cs typeface="Times New Roman"/>
                      </a:endParaRPr>
                    </a:p>
                    <a:p>
                      <a:pPr marL="556895">
                        <a:lnSpc>
                          <a:spcPct val="100000"/>
                        </a:lnSpc>
                        <a:spcBef>
                          <a:spcPts val="1515"/>
                        </a:spcBef>
                      </a:pPr>
                      <a:r>
                        <a:rPr sz="1000" spc="-5" dirty="0">
                          <a:solidFill>
                            <a:srgbClr val="092F49"/>
                          </a:solidFill>
                          <a:latin typeface="Century Gothic"/>
                          <a:cs typeface="Century Gothic"/>
                        </a:rPr>
                        <a:t>Copyright</a:t>
                      </a:r>
                      <a:r>
                        <a:rPr sz="1000" dirty="0">
                          <a:solidFill>
                            <a:srgbClr val="092F49"/>
                          </a:solidFill>
                          <a:latin typeface="Century Gothic"/>
                          <a:cs typeface="Century Gothic"/>
                        </a:rPr>
                        <a:t> Erin</a:t>
                      </a:r>
                      <a:r>
                        <a:rPr sz="1000" spc="-25" dirty="0">
                          <a:solidFill>
                            <a:srgbClr val="092F49"/>
                          </a:solidFill>
                          <a:latin typeface="Century Gothic"/>
                          <a:cs typeface="Century Gothic"/>
                        </a:rPr>
                        <a:t> </a:t>
                      </a:r>
                      <a:r>
                        <a:rPr sz="1000" spc="-5" dirty="0">
                          <a:solidFill>
                            <a:srgbClr val="092F49"/>
                          </a:solidFill>
                          <a:latin typeface="Century Gothic"/>
                          <a:cs typeface="Century Gothic"/>
                        </a:rPr>
                        <a:t>L.</a:t>
                      </a:r>
                      <a:r>
                        <a:rPr sz="1000" spc="-10" dirty="0">
                          <a:solidFill>
                            <a:srgbClr val="092F49"/>
                          </a:solidFill>
                          <a:latin typeface="Century Gothic"/>
                          <a:cs typeface="Century Gothic"/>
                        </a:rPr>
                        <a:t> </a:t>
                      </a:r>
                      <a:r>
                        <a:rPr sz="1000" spc="-5" dirty="0">
                          <a:solidFill>
                            <a:srgbClr val="092F49"/>
                          </a:solidFill>
                          <a:latin typeface="Century Gothic"/>
                          <a:cs typeface="Century Gothic"/>
                        </a:rPr>
                        <a:t>Deady,</a:t>
                      </a:r>
                      <a:r>
                        <a:rPr sz="1000" spc="5" dirty="0">
                          <a:solidFill>
                            <a:srgbClr val="092F49"/>
                          </a:solidFill>
                          <a:latin typeface="Century Gothic"/>
                          <a:cs typeface="Century Gothic"/>
                        </a:rPr>
                        <a:t> </a:t>
                      </a:r>
                      <a:r>
                        <a:rPr sz="1000" spc="-10" dirty="0">
                          <a:solidFill>
                            <a:srgbClr val="092F49"/>
                          </a:solidFill>
                          <a:latin typeface="Century Gothic"/>
                          <a:cs typeface="Century Gothic"/>
                        </a:rPr>
                        <a:t>P.A</a:t>
                      </a:r>
                      <a:endParaRPr sz="10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marL="90805">
                        <a:lnSpc>
                          <a:spcPct val="100000"/>
                        </a:lnSpc>
                        <a:spcBef>
                          <a:spcPts val="325"/>
                        </a:spcBef>
                      </a:pPr>
                      <a:r>
                        <a:rPr sz="1800" spc="-10" dirty="0">
                          <a:latin typeface="Century Gothic"/>
                          <a:cs typeface="Century Gothic"/>
                        </a:rPr>
                        <a:t>DEP</a:t>
                      </a:r>
                      <a:endParaRPr sz="1800">
                        <a:latin typeface="Century Gothic"/>
                        <a:cs typeface="Century Gothic"/>
                      </a:endParaRPr>
                    </a:p>
                    <a:p>
                      <a:pPr>
                        <a:lnSpc>
                          <a:spcPct val="100000"/>
                        </a:lnSpc>
                      </a:pPr>
                      <a:endParaRPr sz="2200">
                        <a:latin typeface="Times New Roman"/>
                        <a:cs typeface="Times New Roman"/>
                      </a:endParaRPr>
                    </a:p>
                    <a:p>
                      <a:pPr marL="36830">
                        <a:lnSpc>
                          <a:spcPct val="100000"/>
                        </a:lnSpc>
                        <a:spcBef>
                          <a:spcPts val="1515"/>
                        </a:spcBef>
                      </a:pPr>
                      <a:r>
                        <a:rPr sz="1000" spc="-5" dirty="0">
                          <a:solidFill>
                            <a:srgbClr val="092F49"/>
                          </a:solidFill>
                          <a:latin typeface="Century Gothic"/>
                          <a:cs typeface="Century Gothic"/>
                        </a:rPr>
                        <a:t>. </a:t>
                      </a:r>
                      <a:r>
                        <a:rPr sz="1000" spc="-10" dirty="0">
                          <a:solidFill>
                            <a:srgbClr val="092F49"/>
                          </a:solidFill>
                          <a:latin typeface="Century Gothic"/>
                          <a:cs typeface="Century Gothic"/>
                        </a:rPr>
                        <a:t>2021.</a:t>
                      </a:r>
                      <a:endParaRPr sz="10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marL="90805" marR="288290">
                        <a:lnSpc>
                          <a:spcPct val="100000"/>
                        </a:lnSpc>
                        <a:spcBef>
                          <a:spcPts val="325"/>
                        </a:spcBef>
                        <a:tabLst>
                          <a:tab pos="878840" algn="l"/>
                        </a:tabLst>
                      </a:pPr>
                      <a:r>
                        <a:rPr sz="1800" spc="-5" dirty="0">
                          <a:latin typeface="Century Gothic"/>
                          <a:cs typeface="Century Gothic"/>
                        </a:rPr>
                        <a:t>Sea</a:t>
                      </a:r>
                      <a:r>
                        <a:rPr sz="1800" spc="10" dirty="0">
                          <a:latin typeface="Century Gothic"/>
                          <a:cs typeface="Century Gothic"/>
                        </a:rPr>
                        <a:t> </a:t>
                      </a:r>
                      <a:r>
                        <a:rPr sz="1800" spc="-5" dirty="0">
                          <a:latin typeface="Century Gothic"/>
                          <a:cs typeface="Century Gothic"/>
                        </a:rPr>
                        <a:t>Level</a:t>
                      </a:r>
                      <a:r>
                        <a:rPr sz="1800" spc="10" dirty="0">
                          <a:latin typeface="Century Gothic"/>
                          <a:cs typeface="Century Gothic"/>
                        </a:rPr>
                        <a:t> </a:t>
                      </a:r>
                      <a:r>
                        <a:rPr sz="1800" dirty="0">
                          <a:latin typeface="Century Gothic"/>
                          <a:cs typeface="Century Gothic"/>
                        </a:rPr>
                        <a:t>Impact</a:t>
                      </a:r>
                      <a:r>
                        <a:rPr sz="1800" spc="-15" dirty="0">
                          <a:latin typeface="Century Gothic"/>
                          <a:cs typeface="Century Gothic"/>
                        </a:rPr>
                        <a:t> </a:t>
                      </a:r>
                      <a:r>
                        <a:rPr sz="1800" spc="-5" dirty="0">
                          <a:latin typeface="Century Gothic"/>
                          <a:cs typeface="Century Gothic"/>
                        </a:rPr>
                        <a:t>Projection</a:t>
                      </a:r>
                      <a:r>
                        <a:rPr sz="1800" spc="-10" dirty="0">
                          <a:latin typeface="Century Gothic"/>
                          <a:cs typeface="Century Gothic"/>
                        </a:rPr>
                        <a:t> </a:t>
                      </a:r>
                      <a:r>
                        <a:rPr sz="1800" spc="-5" dirty="0">
                          <a:latin typeface="Century Gothic"/>
                          <a:cs typeface="Century Gothic"/>
                        </a:rPr>
                        <a:t>(SLIP)</a:t>
                      </a:r>
                      <a:r>
                        <a:rPr sz="1800" spc="25" dirty="0">
                          <a:latin typeface="Century Gothic"/>
                          <a:cs typeface="Century Gothic"/>
                        </a:rPr>
                        <a:t> </a:t>
                      </a:r>
                      <a:r>
                        <a:rPr sz="1800" spc="-5" dirty="0">
                          <a:latin typeface="Century Gothic"/>
                          <a:cs typeface="Century Gothic"/>
                        </a:rPr>
                        <a:t>rulemaking ongoing to </a:t>
                      </a:r>
                      <a:r>
                        <a:rPr sz="1800" dirty="0">
                          <a:latin typeface="Century Gothic"/>
                          <a:cs typeface="Century Gothic"/>
                        </a:rPr>
                        <a:t> </a:t>
                      </a:r>
                      <a:r>
                        <a:rPr sz="1800" spc="-5" dirty="0">
                          <a:latin typeface="Century Gothic"/>
                          <a:cs typeface="Century Gothic"/>
                        </a:rPr>
                        <a:t>require sea </a:t>
                      </a:r>
                      <a:r>
                        <a:rPr sz="1800" dirty="0">
                          <a:latin typeface="Century Gothic"/>
                          <a:cs typeface="Century Gothic"/>
                        </a:rPr>
                        <a:t>level </a:t>
                      </a:r>
                      <a:r>
                        <a:rPr sz="1800" spc="-5" dirty="0">
                          <a:latin typeface="Century Gothic"/>
                          <a:cs typeface="Century Gothic"/>
                        </a:rPr>
                        <a:t>analysis for projects </a:t>
                      </a:r>
                      <a:r>
                        <a:rPr sz="1800" dirty="0">
                          <a:latin typeface="Century Gothic"/>
                          <a:cs typeface="Century Gothic"/>
                        </a:rPr>
                        <a:t>receiving </a:t>
                      </a:r>
                      <a:r>
                        <a:rPr sz="1800" spc="5" dirty="0">
                          <a:solidFill>
                            <a:srgbClr val="FF0000"/>
                          </a:solidFill>
                          <a:latin typeface="Century Gothic"/>
                          <a:cs typeface="Century Gothic"/>
                        </a:rPr>
                        <a:t>ANY </a:t>
                      </a:r>
                      <a:r>
                        <a:rPr sz="1800" spc="-10" dirty="0">
                          <a:solidFill>
                            <a:srgbClr val="FF0000"/>
                          </a:solidFill>
                          <a:latin typeface="Century Gothic"/>
                          <a:cs typeface="Century Gothic"/>
                        </a:rPr>
                        <a:t>state </a:t>
                      </a:r>
                      <a:r>
                        <a:rPr sz="1800" spc="-5" dirty="0">
                          <a:solidFill>
                            <a:srgbClr val="FF0000"/>
                          </a:solidFill>
                          <a:latin typeface="Century Gothic"/>
                          <a:cs typeface="Century Gothic"/>
                        </a:rPr>
                        <a:t> funds.	</a:t>
                      </a:r>
                      <a:r>
                        <a:rPr sz="1800" spc="-5" dirty="0">
                          <a:solidFill>
                            <a:srgbClr val="EE47C8"/>
                          </a:solidFill>
                          <a:latin typeface="Century Gothic"/>
                          <a:cs typeface="Century Gothic"/>
                        </a:rPr>
                        <a:t>Local</a:t>
                      </a:r>
                      <a:r>
                        <a:rPr sz="1800" dirty="0">
                          <a:solidFill>
                            <a:srgbClr val="EE47C8"/>
                          </a:solidFill>
                          <a:latin typeface="Century Gothic"/>
                          <a:cs typeface="Century Gothic"/>
                        </a:rPr>
                        <a:t> </a:t>
                      </a:r>
                      <a:r>
                        <a:rPr sz="1800" spc="-5" dirty="0">
                          <a:solidFill>
                            <a:srgbClr val="EE47C8"/>
                          </a:solidFill>
                          <a:latin typeface="Century Gothic"/>
                          <a:cs typeface="Century Gothic"/>
                        </a:rPr>
                        <a:t>government</a:t>
                      </a:r>
                      <a:r>
                        <a:rPr sz="1800" spc="10" dirty="0">
                          <a:solidFill>
                            <a:srgbClr val="EE47C8"/>
                          </a:solidFill>
                          <a:latin typeface="Century Gothic"/>
                          <a:cs typeface="Century Gothic"/>
                        </a:rPr>
                        <a:t> </a:t>
                      </a:r>
                      <a:r>
                        <a:rPr sz="1800" spc="-5" dirty="0">
                          <a:solidFill>
                            <a:srgbClr val="EE47C8"/>
                          </a:solidFill>
                          <a:latin typeface="Century Gothic"/>
                          <a:cs typeface="Century Gothic"/>
                        </a:rPr>
                        <a:t>use</a:t>
                      </a:r>
                      <a:r>
                        <a:rPr sz="1800" spc="5" dirty="0">
                          <a:solidFill>
                            <a:srgbClr val="EE47C8"/>
                          </a:solidFill>
                          <a:latin typeface="Century Gothic"/>
                          <a:cs typeface="Century Gothic"/>
                        </a:rPr>
                        <a:t> </a:t>
                      </a:r>
                      <a:r>
                        <a:rPr sz="1800" spc="-5" dirty="0">
                          <a:solidFill>
                            <a:srgbClr val="EE47C8"/>
                          </a:solidFill>
                          <a:latin typeface="Century Gothic"/>
                          <a:cs typeface="Century Gothic"/>
                        </a:rPr>
                        <a:t>of</a:t>
                      </a:r>
                      <a:r>
                        <a:rPr sz="1800" dirty="0">
                          <a:solidFill>
                            <a:srgbClr val="EE47C8"/>
                          </a:solidFill>
                          <a:latin typeface="Century Gothic"/>
                          <a:cs typeface="Century Gothic"/>
                        </a:rPr>
                        <a:t> </a:t>
                      </a:r>
                      <a:r>
                        <a:rPr sz="1800" spc="-5" dirty="0">
                          <a:solidFill>
                            <a:srgbClr val="EE47C8"/>
                          </a:solidFill>
                          <a:latin typeface="Century Gothic"/>
                          <a:cs typeface="Century Gothic"/>
                        </a:rPr>
                        <a:t>tool</a:t>
                      </a:r>
                      <a:r>
                        <a:rPr sz="1800" spc="10" dirty="0">
                          <a:solidFill>
                            <a:srgbClr val="EE47C8"/>
                          </a:solidFill>
                          <a:latin typeface="Century Gothic"/>
                          <a:cs typeface="Century Gothic"/>
                        </a:rPr>
                        <a:t> </a:t>
                      </a:r>
                      <a:r>
                        <a:rPr sz="1800" spc="-15" dirty="0">
                          <a:solidFill>
                            <a:srgbClr val="EE47C8"/>
                          </a:solidFill>
                          <a:latin typeface="Century Gothic"/>
                          <a:cs typeface="Century Gothic"/>
                        </a:rPr>
                        <a:t>(for</a:t>
                      </a:r>
                      <a:r>
                        <a:rPr sz="1800" spc="20" dirty="0">
                          <a:solidFill>
                            <a:srgbClr val="EE47C8"/>
                          </a:solidFill>
                          <a:latin typeface="Century Gothic"/>
                          <a:cs typeface="Century Gothic"/>
                        </a:rPr>
                        <a:t> </a:t>
                      </a:r>
                      <a:r>
                        <a:rPr sz="1800" dirty="0">
                          <a:solidFill>
                            <a:srgbClr val="EE47C8"/>
                          </a:solidFill>
                          <a:latin typeface="Century Gothic"/>
                          <a:cs typeface="Century Gothic"/>
                        </a:rPr>
                        <a:t>design </a:t>
                      </a:r>
                      <a:r>
                        <a:rPr sz="1800" spc="-10" dirty="0">
                          <a:solidFill>
                            <a:srgbClr val="EE47C8"/>
                          </a:solidFill>
                          <a:latin typeface="Century Gothic"/>
                          <a:cs typeface="Century Gothic"/>
                        </a:rPr>
                        <a:t>standards </a:t>
                      </a:r>
                      <a:r>
                        <a:rPr sz="1800" spc="-484" dirty="0">
                          <a:solidFill>
                            <a:srgbClr val="EE47C8"/>
                          </a:solidFill>
                          <a:latin typeface="Century Gothic"/>
                          <a:cs typeface="Century Gothic"/>
                        </a:rPr>
                        <a:t> </a:t>
                      </a:r>
                      <a:r>
                        <a:rPr sz="1800" spc="10" dirty="0">
                          <a:solidFill>
                            <a:srgbClr val="EE47C8"/>
                          </a:solidFill>
                          <a:latin typeface="Century Gothic"/>
                          <a:cs typeface="Century Gothic"/>
                        </a:rPr>
                        <a:t>in</a:t>
                      </a:r>
                      <a:r>
                        <a:rPr sz="1800" spc="-20" dirty="0">
                          <a:solidFill>
                            <a:srgbClr val="EE47C8"/>
                          </a:solidFill>
                          <a:latin typeface="Century Gothic"/>
                          <a:cs typeface="Century Gothic"/>
                        </a:rPr>
                        <a:t> </a:t>
                      </a:r>
                      <a:r>
                        <a:rPr sz="1800" spc="-5" dirty="0">
                          <a:solidFill>
                            <a:srgbClr val="EE47C8"/>
                          </a:solidFill>
                          <a:latin typeface="Century Gothic"/>
                          <a:cs typeface="Century Gothic"/>
                        </a:rPr>
                        <a:t>Code?)</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7620"/>
            <a:ext cx="9674351" cy="902207"/>
          </a:xfrm>
          <a:prstGeom prst="rect">
            <a:avLst/>
          </a:prstGeom>
        </p:spPr>
      </p:pic>
      <p:sp>
        <p:nvSpPr>
          <p:cNvPr id="3" name="object 3"/>
          <p:cNvSpPr txBox="1">
            <a:spLocks noGrp="1"/>
          </p:cNvSpPr>
          <p:nvPr>
            <p:ph type="title"/>
          </p:nvPr>
        </p:nvSpPr>
        <p:spPr>
          <a:xfrm>
            <a:off x="155680" y="117489"/>
            <a:ext cx="9249410"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E47B22"/>
                </a:solidFill>
              </a:rPr>
              <a:t>SEAWALL</a:t>
            </a:r>
            <a:r>
              <a:rPr sz="3200" spc="-30" dirty="0">
                <a:solidFill>
                  <a:srgbClr val="E47B22"/>
                </a:solidFill>
              </a:rPr>
              <a:t> </a:t>
            </a:r>
            <a:r>
              <a:rPr sz="3200" spc="-5" dirty="0">
                <a:solidFill>
                  <a:srgbClr val="E47B22"/>
                </a:solidFill>
              </a:rPr>
              <a:t>REGULATIONS</a:t>
            </a:r>
            <a:r>
              <a:rPr sz="3200" spc="-30" dirty="0">
                <a:solidFill>
                  <a:srgbClr val="E47B22"/>
                </a:solidFill>
              </a:rPr>
              <a:t> </a:t>
            </a:r>
            <a:r>
              <a:rPr sz="3200" dirty="0">
                <a:solidFill>
                  <a:srgbClr val="E47B22"/>
                </a:solidFill>
              </a:rPr>
              <a:t>(ONLY</a:t>
            </a:r>
            <a:r>
              <a:rPr sz="3200" spc="-20" dirty="0">
                <a:solidFill>
                  <a:srgbClr val="E47B22"/>
                </a:solidFill>
              </a:rPr>
              <a:t> </a:t>
            </a:r>
            <a:r>
              <a:rPr sz="3200" dirty="0">
                <a:solidFill>
                  <a:srgbClr val="E47B22"/>
                </a:solidFill>
              </a:rPr>
              <a:t>TWO EXAMPLES)</a:t>
            </a:r>
            <a:endParaRPr sz="3200"/>
          </a:p>
        </p:txBody>
      </p:sp>
      <p:pic>
        <p:nvPicPr>
          <p:cNvPr id="4" name="object 4"/>
          <p:cNvPicPr/>
          <p:nvPr/>
        </p:nvPicPr>
        <p:blipFill>
          <a:blip r:embed="rId3" cstate="print"/>
          <a:stretch>
            <a:fillRect/>
          </a:stretch>
        </p:blipFill>
        <p:spPr>
          <a:xfrm>
            <a:off x="6477000" y="982978"/>
            <a:ext cx="5181599" cy="2130206"/>
          </a:xfrm>
          <a:prstGeom prst="rect">
            <a:avLst/>
          </a:prstGeom>
        </p:spPr>
      </p:pic>
      <p:graphicFrame>
        <p:nvGraphicFramePr>
          <p:cNvPr id="5" name="object 5"/>
          <p:cNvGraphicFramePr>
            <a:graphicFrameLocks noGrp="1"/>
          </p:cNvGraphicFramePr>
          <p:nvPr/>
        </p:nvGraphicFramePr>
        <p:xfrm>
          <a:off x="222250" y="908050"/>
          <a:ext cx="5638800" cy="5702935"/>
        </p:xfrm>
        <a:graphic>
          <a:graphicData uri="http://schemas.openxmlformats.org/drawingml/2006/table">
            <a:tbl>
              <a:tblPr firstRow="1" bandRow="1">
                <a:tableStyleId>{2D5ABB26-0587-4C30-8999-92F81FD0307C}</a:tableStyleId>
              </a:tblPr>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457200">
                <a:tc>
                  <a:txBody>
                    <a:bodyPr/>
                    <a:lstStyle/>
                    <a:p>
                      <a:pPr marL="683260">
                        <a:lnSpc>
                          <a:spcPct val="100000"/>
                        </a:lnSpc>
                        <a:spcBef>
                          <a:spcPts val="320"/>
                        </a:spcBef>
                      </a:pPr>
                      <a:r>
                        <a:rPr sz="1800" b="1" dirty="0">
                          <a:solidFill>
                            <a:srgbClr val="FFFFFF"/>
                          </a:solidFill>
                          <a:latin typeface="Century Gothic"/>
                          <a:cs typeface="Century Gothic"/>
                        </a:rPr>
                        <a:t>City</a:t>
                      </a:r>
                      <a:r>
                        <a:rPr sz="1800" b="1" spc="-30" dirty="0">
                          <a:solidFill>
                            <a:srgbClr val="FFFFFF"/>
                          </a:solidFill>
                          <a:latin typeface="Century Gothic"/>
                          <a:cs typeface="Century Gothic"/>
                        </a:rPr>
                        <a:t> </a:t>
                      </a:r>
                      <a:r>
                        <a:rPr sz="1800" b="1" spc="-5" dirty="0">
                          <a:solidFill>
                            <a:srgbClr val="FFFFFF"/>
                          </a:solidFill>
                          <a:latin typeface="Century Gothic"/>
                          <a:cs typeface="Century Gothic"/>
                        </a:rPr>
                        <a:t>of</a:t>
                      </a:r>
                      <a:r>
                        <a:rPr sz="1800" b="1" spc="-45" dirty="0">
                          <a:solidFill>
                            <a:srgbClr val="FFFFFF"/>
                          </a:solidFill>
                          <a:latin typeface="Century Gothic"/>
                          <a:cs typeface="Century Gothic"/>
                        </a:rPr>
                        <a:t> </a:t>
                      </a:r>
                      <a:r>
                        <a:rPr sz="1800" b="1" dirty="0">
                          <a:solidFill>
                            <a:srgbClr val="FFFFFF"/>
                          </a:solidFill>
                          <a:latin typeface="Century Gothic"/>
                          <a:cs typeface="Century Gothic"/>
                        </a:rPr>
                        <a:t>Miami</a:t>
                      </a:r>
                      <a:endParaRPr sz="1800">
                        <a:latin typeface="Century Gothic"/>
                        <a:cs typeface="Century Gothic"/>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A9E1F"/>
                    </a:solidFill>
                  </a:tcPr>
                </a:tc>
                <a:tc>
                  <a:txBody>
                    <a:bodyPr/>
                    <a:lstStyle/>
                    <a:p>
                      <a:pPr marL="521334">
                        <a:lnSpc>
                          <a:spcPct val="100000"/>
                        </a:lnSpc>
                        <a:spcBef>
                          <a:spcPts val="320"/>
                        </a:spcBef>
                      </a:pPr>
                      <a:r>
                        <a:rPr sz="1800" b="1" spc="-5" dirty="0">
                          <a:solidFill>
                            <a:srgbClr val="FFFFFF"/>
                          </a:solidFill>
                          <a:latin typeface="Century Gothic"/>
                          <a:cs typeface="Century Gothic"/>
                        </a:rPr>
                        <a:t>Broward</a:t>
                      </a:r>
                      <a:r>
                        <a:rPr sz="1800" b="1" spc="-45" dirty="0">
                          <a:solidFill>
                            <a:srgbClr val="FFFFFF"/>
                          </a:solidFill>
                          <a:latin typeface="Century Gothic"/>
                          <a:cs typeface="Century Gothic"/>
                        </a:rPr>
                        <a:t> </a:t>
                      </a:r>
                      <a:r>
                        <a:rPr sz="1800" b="1" dirty="0">
                          <a:solidFill>
                            <a:srgbClr val="FFFFFF"/>
                          </a:solidFill>
                          <a:latin typeface="Century Gothic"/>
                          <a:cs typeface="Century Gothic"/>
                        </a:rPr>
                        <a:t>County</a:t>
                      </a:r>
                      <a:endParaRPr sz="1800">
                        <a:latin typeface="Century Gothic"/>
                        <a:cs typeface="Century Gothic"/>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A9E1F"/>
                    </a:solidFill>
                  </a:tcPr>
                </a:tc>
                <a:extLst>
                  <a:ext uri="{0D108BD9-81ED-4DB2-BD59-A6C34878D82A}">
                    <a16:rowId xmlns:a16="http://schemas.microsoft.com/office/drawing/2014/main" val="10000"/>
                  </a:ext>
                </a:extLst>
              </a:tr>
              <a:tr h="519430">
                <a:tc>
                  <a:txBody>
                    <a:bodyPr/>
                    <a:lstStyle/>
                    <a:p>
                      <a:pPr marL="90805">
                        <a:lnSpc>
                          <a:spcPct val="100000"/>
                        </a:lnSpc>
                        <a:spcBef>
                          <a:spcPts val="335"/>
                        </a:spcBef>
                      </a:pPr>
                      <a:r>
                        <a:rPr sz="1200" spc="-5" dirty="0">
                          <a:latin typeface="Century Gothic"/>
                          <a:cs typeface="Century Gothic"/>
                        </a:rPr>
                        <a:t>6’NAVD</a:t>
                      </a:r>
                      <a:r>
                        <a:rPr sz="1200" dirty="0">
                          <a:latin typeface="Century Gothic"/>
                          <a:cs typeface="Century Gothic"/>
                        </a:rPr>
                        <a:t> </a:t>
                      </a:r>
                      <a:r>
                        <a:rPr sz="1200" spc="-5" dirty="0">
                          <a:latin typeface="Century Gothic"/>
                          <a:cs typeface="Century Gothic"/>
                        </a:rPr>
                        <a:t>and</a:t>
                      </a:r>
                      <a:r>
                        <a:rPr sz="1200" spc="10" dirty="0">
                          <a:latin typeface="Century Gothic"/>
                          <a:cs typeface="Century Gothic"/>
                        </a:rPr>
                        <a:t> </a:t>
                      </a:r>
                      <a:r>
                        <a:rPr sz="1200" spc="-5" dirty="0">
                          <a:latin typeface="Century Gothic"/>
                          <a:cs typeface="Century Gothic"/>
                        </a:rPr>
                        <a:t>8’</a:t>
                      </a:r>
                      <a:r>
                        <a:rPr sz="1200" dirty="0">
                          <a:latin typeface="Century Gothic"/>
                          <a:cs typeface="Century Gothic"/>
                        </a:rPr>
                        <a:t> </a:t>
                      </a:r>
                      <a:r>
                        <a:rPr sz="1200" spc="-5" dirty="0">
                          <a:latin typeface="Century Gothic"/>
                          <a:cs typeface="Century Gothic"/>
                        </a:rPr>
                        <a:t>NAVD</a:t>
                      </a:r>
                      <a:r>
                        <a:rPr sz="1200" spc="5" dirty="0">
                          <a:latin typeface="Century Gothic"/>
                          <a:cs typeface="Century Gothic"/>
                        </a:rPr>
                        <a:t> </a:t>
                      </a:r>
                      <a:r>
                        <a:rPr sz="1200" spc="-5" dirty="0">
                          <a:latin typeface="Century Gothic"/>
                          <a:cs typeface="Century Gothic"/>
                        </a:rPr>
                        <a:t>SLR</a:t>
                      </a:r>
                      <a:r>
                        <a:rPr sz="1200" spc="-15" dirty="0">
                          <a:latin typeface="Century Gothic"/>
                          <a:cs typeface="Century Gothic"/>
                        </a:rPr>
                        <a:t> </a:t>
                      </a:r>
                      <a:r>
                        <a:rPr sz="1200" spc="-5" dirty="0">
                          <a:latin typeface="Century Gothic"/>
                          <a:cs typeface="Century Gothic"/>
                        </a:rPr>
                        <a:t>by</a:t>
                      </a:r>
                      <a:r>
                        <a:rPr sz="1200" spc="-15" dirty="0">
                          <a:latin typeface="Century Gothic"/>
                          <a:cs typeface="Century Gothic"/>
                        </a:rPr>
                        <a:t> </a:t>
                      </a:r>
                      <a:r>
                        <a:rPr sz="1200" spc="-5" dirty="0">
                          <a:latin typeface="Century Gothic"/>
                          <a:cs typeface="Century Gothic"/>
                        </a:rPr>
                        <a:t>2070</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3DFCC"/>
                    </a:solidFill>
                  </a:tcPr>
                </a:tc>
                <a:tc>
                  <a:txBody>
                    <a:bodyPr/>
                    <a:lstStyle/>
                    <a:p>
                      <a:pPr marL="90805" marR="484505">
                        <a:lnSpc>
                          <a:spcPct val="100000"/>
                        </a:lnSpc>
                        <a:spcBef>
                          <a:spcPts val="335"/>
                        </a:spcBef>
                      </a:pPr>
                      <a:r>
                        <a:rPr sz="1200" spc="-5" dirty="0">
                          <a:latin typeface="Century Gothic"/>
                          <a:cs typeface="Century Gothic"/>
                        </a:rPr>
                        <a:t>Prior</a:t>
                      </a:r>
                      <a:r>
                        <a:rPr sz="1200" dirty="0">
                          <a:latin typeface="Century Gothic"/>
                          <a:cs typeface="Century Gothic"/>
                        </a:rPr>
                        <a:t> </a:t>
                      </a:r>
                      <a:r>
                        <a:rPr sz="1200" spc="-15" dirty="0">
                          <a:latin typeface="Century Gothic"/>
                          <a:cs typeface="Century Gothic"/>
                        </a:rPr>
                        <a:t>to</a:t>
                      </a:r>
                      <a:r>
                        <a:rPr sz="1200" spc="20" dirty="0">
                          <a:latin typeface="Century Gothic"/>
                          <a:cs typeface="Century Gothic"/>
                        </a:rPr>
                        <a:t> </a:t>
                      </a:r>
                      <a:r>
                        <a:rPr sz="1200" spc="-5" dirty="0">
                          <a:latin typeface="Century Gothic"/>
                          <a:cs typeface="Century Gothic"/>
                        </a:rPr>
                        <a:t>1/1/2035</a:t>
                      </a:r>
                      <a:r>
                        <a:rPr sz="1200" dirty="0">
                          <a:latin typeface="Century Gothic"/>
                          <a:cs typeface="Century Gothic"/>
                        </a:rPr>
                        <a:t> =</a:t>
                      </a:r>
                      <a:r>
                        <a:rPr sz="1200" spc="-5" dirty="0">
                          <a:latin typeface="Century Gothic"/>
                          <a:cs typeface="Century Gothic"/>
                        </a:rPr>
                        <a:t> 4’</a:t>
                      </a:r>
                      <a:r>
                        <a:rPr sz="1200" dirty="0">
                          <a:latin typeface="Century Gothic"/>
                          <a:cs typeface="Century Gothic"/>
                        </a:rPr>
                        <a:t> </a:t>
                      </a:r>
                      <a:r>
                        <a:rPr sz="1200" spc="-5" dirty="0">
                          <a:latin typeface="Century Gothic"/>
                          <a:cs typeface="Century Gothic"/>
                        </a:rPr>
                        <a:t>but</a:t>
                      </a:r>
                      <a:r>
                        <a:rPr sz="1200" spc="-20" dirty="0">
                          <a:latin typeface="Century Gothic"/>
                          <a:cs typeface="Century Gothic"/>
                        </a:rPr>
                        <a:t> </a:t>
                      </a:r>
                      <a:r>
                        <a:rPr sz="1200" dirty="0">
                          <a:latin typeface="Century Gothic"/>
                          <a:cs typeface="Century Gothic"/>
                        </a:rPr>
                        <a:t>must </a:t>
                      </a:r>
                      <a:r>
                        <a:rPr sz="1200" spc="5" dirty="0">
                          <a:latin typeface="Century Gothic"/>
                          <a:cs typeface="Century Gothic"/>
                        </a:rPr>
                        <a:t> </a:t>
                      </a:r>
                      <a:r>
                        <a:rPr sz="1200" spc="-5" dirty="0">
                          <a:latin typeface="Century Gothic"/>
                          <a:cs typeface="Century Gothic"/>
                        </a:rPr>
                        <a:t>accommodate 5’</a:t>
                      </a:r>
                      <a:r>
                        <a:rPr sz="1200" spc="-10" dirty="0">
                          <a:latin typeface="Century Gothic"/>
                          <a:cs typeface="Century Gothic"/>
                        </a:rPr>
                        <a:t> </a:t>
                      </a:r>
                      <a:r>
                        <a:rPr sz="1200" spc="-5" dirty="0">
                          <a:latin typeface="Century Gothic"/>
                          <a:cs typeface="Century Gothic"/>
                        </a:rPr>
                        <a:t>by</a:t>
                      </a:r>
                      <a:r>
                        <a:rPr sz="1200" spc="-20" dirty="0">
                          <a:latin typeface="Century Gothic"/>
                          <a:cs typeface="Century Gothic"/>
                        </a:rPr>
                        <a:t> </a:t>
                      </a:r>
                      <a:r>
                        <a:rPr sz="1200" spc="-5" dirty="0">
                          <a:latin typeface="Century Gothic"/>
                          <a:cs typeface="Century Gothic"/>
                        </a:rPr>
                        <a:t>1/1/2050</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3DFCC"/>
                    </a:solidFill>
                  </a:tcPr>
                </a:tc>
                <a:extLst>
                  <a:ext uri="{0D108BD9-81ED-4DB2-BD59-A6C34878D82A}">
                    <a16:rowId xmlns:a16="http://schemas.microsoft.com/office/drawing/2014/main" val="10001"/>
                  </a:ext>
                </a:extLst>
              </a:tr>
              <a:tr h="822325">
                <a:tc>
                  <a:txBody>
                    <a:bodyPr/>
                    <a:lstStyle/>
                    <a:p>
                      <a:pPr marL="90805" marR="226060">
                        <a:lnSpc>
                          <a:spcPct val="100000"/>
                        </a:lnSpc>
                        <a:spcBef>
                          <a:spcPts val="335"/>
                        </a:spcBef>
                      </a:pPr>
                      <a:r>
                        <a:rPr sz="1200" spc="-10" dirty="0">
                          <a:latin typeface="Century Gothic"/>
                          <a:cs typeface="Century Gothic"/>
                        </a:rPr>
                        <a:t>Substantial</a:t>
                      </a:r>
                      <a:r>
                        <a:rPr sz="1200" spc="55" dirty="0">
                          <a:latin typeface="Century Gothic"/>
                          <a:cs typeface="Century Gothic"/>
                        </a:rPr>
                        <a:t> </a:t>
                      </a:r>
                      <a:r>
                        <a:rPr sz="1200" spc="-5" dirty="0">
                          <a:latin typeface="Century Gothic"/>
                          <a:cs typeface="Century Gothic"/>
                        </a:rPr>
                        <a:t>Repairs</a:t>
                      </a:r>
                      <a:r>
                        <a:rPr sz="1200" spc="-10" dirty="0">
                          <a:latin typeface="Century Gothic"/>
                          <a:cs typeface="Century Gothic"/>
                        </a:rPr>
                        <a:t> </a:t>
                      </a:r>
                      <a:r>
                        <a:rPr sz="1200" spc="-5" dirty="0">
                          <a:latin typeface="Century Gothic"/>
                          <a:cs typeface="Century Gothic"/>
                        </a:rPr>
                        <a:t>can</a:t>
                      </a:r>
                      <a:r>
                        <a:rPr sz="1200" spc="15" dirty="0">
                          <a:latin typeface="Century Gothic"/>
                          <a:cs typeface="Century Gothic"/>
                        </a:rPr>
                        <a:t> </a:t>
                      </a:r>
                      <a:r>
                        <a:rPr sz="1200" spc="-10" dirty="0">
                          <a:latin typeface="Century Gothic"/>
                          <a:cs typeface="Century Gothic"/>
                        </a:rPr>
                        <a:t>trigger </a:t>
                      </a:r>
                      <a:r>
                        <a:rPr sz="1200" spc="-5" dirty="0">
                          <a:latin typeface="Century Gothic"/>
                          <a:cs typeface="Century Gothic"/>
                        </a:rPr>
                        <a:t> compliance;</a:t>
                      </a:r>
                      <a:r>
                        <a:rPr sz="1200" spc="-25" dirty="0">
                          <a:latin typeface="Century Gothic"/>
                          <a:cs typeface="Century Gothic"/>
                        </a:rPr>
                        <a:t> </a:t>
                      </a:r>
                      <a:r>
                        <a:rPr sz="1200" spc="-5" dirty="0">
                          <a:latin typeface="Century Gothic"/>
                          <a:cs typeface="Century Gothic"/>
                        </a:rPr>
                        <a:t>50% length,</a:t>
                      </a:r>
                      <a:r>
                        <a:rPr sz="1200" spc="25" dirty="0">
                          <a:latin typeface="Century Gothic"/>
                          <a:cs typeface="Century Gothic"/>
                        </a:rPr>
                        <a:t> </a:t>
                      </a:r>
                      <a:r>
                        <a:rPr sz="1200" spc="-5" dirty="0">
                          <a:latin typeface="Century Gothic"/>
                          <a:cs typeface="Century Gothic"/>
                        </a:rPr>
                        <a:t>repairs</a:t>
                      </a:r>
                      <a:r>
                        <a:rPr sz="1200" spc="5" dirty="0">
                          <a:latin typeface="Century Gothic"/>
                          <a:cs typeface="Century Gothic"/>
                        </a:rPr>
                        <a:t> </a:t>
                      </a:r>
                      <a:r>
                        <a:rPr sz="1200" dirty="0">
                          <a:latin typeface="Century Gothic"/>
                          <a:cs typeface="Century Gothic"/>
                        </a:rPr>
                        <a:t>&gt; </a:t>
                      </a:r>
                      <a:r>
                        <a:rPr sz="1200" spc="-320" dirty="0">
                          <a:latin typeface="Century Gothic"/>
                          <a:cs typeface="Century Gothic"/>
                        </a:rPr>
                        <a:t> </a:t>
                      </a:r>
                      <a:r>
                        <a:rPr sz="1200" spc="-5" dirty="0">
                          <a:latin typeface="Century Gothic"/>
                          <a:cs typeface="Century Gothic"/>
                        </a:rPr>
                        <a:t>50% cost of </a:t>
                      </a:r>
                      <a:r>
                        <a:rPr sz="1200" dirty="0">
                          <a:latin typeface="Century Gothic"/>
                          <a:cs typeface="Century Gothic"/>
                        </a:rPr>
                        <a:t>new seawall </a:t>
                      </a:r>
                      <a:r>
                        <a:rPr sz="1200" spc="-5" dirty="0">
                          <a:latin typeface="Century Gothic"/>
                          <a:cs typeface="Century Gothic"/>
                        </a:rPr>
                        <a:t>or BH </a:t>
                      </a:r>
                      <a:r>
                        <a:rPr sz="1200" spc="-10" dirty="0">
                          <a:latin typeface="Century Gothic"/>
                          <a:cs typeface="Century Gothic"/>
                        </a:rPr>
                        <a:t>or </a:t>
                      </a:r>
                      <a:r>
                        <a:rPr sz="1200" spc="-5" dirty="0">
                          <a:latin typeface="Century Gothic"/>
                          <a:cs typeface="Century Gothic"/>
                        </a:rPr>
                        <a:t> </a:t>
                      </a:r>
                      <a:r>
                        <a:rPr sz="1200" dirty="0">
                          <a:latin typeface="Century Gothic"/>
                          <a:cs typeface="Century Gothic"/>
                        </a:rPr>
                        <a:t>elev.</a:t>
                      </a:r>
                      <a:r>
                        <a:rPr sz="1200" spc="-35" dirty="0">
                          <a:latin typeface="Century Gothic"/>
                          <a:cs typeface="Century Gothic"/>
                        </a:rPr>
                        <a:t> </a:t>
                      </a:r>
                      <a:r>
                        <a:rPr sz="1200" spc="-5" dirty="0">
                          <a:latin typeface="Century Gothic"/>
                          <a:cs typeface="Century Gothic"/>
                        </a:rPr>
                        <a:t>change</a:t>
                      </a:r>
                      <a:r>
                        <a:rPr sz="1200" spc="20" dirty="0">
                          <a:latin typeface="Century Gothic"/>
                          <a:cs typeface="Century Gothic"/>
                        </a:rPr>
                        <a:t> </a:t>
                      </a:r>
                      <a:r>
                        <a:rPr sz="1200" dirty="0">
                          <a:latin typeface="Century Gothic"/>
                          <a:cs typeface="Century Gothic"/>
                        </a:rPr>
                        <a:t>&gt; </a:t>
                      </a:r>
                      <a:r>
                        <a:rPr sz="1200" spc="-10" dirty="0">
                          <a:latin typeface="Century Gothic"/>
                          <a:cs typeface="Century Gothic"/>
                        </a:rPr>
                        <a:t>than</a:t>
                      </a:r>
                      <a:r>
                        <a:rPr sz="1200" spc="50" dirty="0">
                          <a:latin typeface="Century Gothic"/>
                          <a:cs typeface="Century Gothic"/>
                        </a:rPr>
                        <a:t> </a:t>
                      </a:r>
                      <a:r>
                        <a:rPr sz="1200" spc="-5" dirty="0">
                          <a:latin typeface="Century Gothic"/>
                          <a:cs typeface="Century Gothic"/>
                        </a:rPr>
                        <a:t>50%</a:t>
                      </a:r>
                      <a:r>
                        <a:rPr sz="1200" spc="-10" dirty="0">
                          <a:latin typeface="Century Gothic"/>
                          <a:cs typeface="Century Gothic"/>
                        </a:rPr>
                        <a:t> </a:t>
                      </a:r>
                      <a:r>
                        <a:rPr sz="1200" spc="-5" dirty="0">
                          <a:latin typeface="Century Gothic"/>
                          <a:cs typeface="Century Gothic"/>
                        </a:rPr>
                        <a:t>length</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tc>
                  <a:txBody>
                    <a:bodyPr/>
                    <a:lstStyle/>
                    <a:p>
                      <a:pPr marL="90805" marR="488950">
                        <a:lnSpc>
                          <a:spcPct val="100000"/>
                        </a:lnSpc>
                        <a:spcBef>
                          <a:spcPts val="335"/>
                        </a:spcBef>
                      </a:pPr>
                      <a:r>
                        <a:rPr sz="1200" spc="-10" dirty="0">
                          <a:latin typeface="Century Gothic"/>
                          <a:cs typeface="Century Gothic"/>
                        </a:rPr>
                        <a:t>Substantial</a:t>
                      </a:r>
                      <a:r>
                        <a:rPr sz="1200" spc="55" dirty="0">
                          <a:latin typeface="Century Gothic"/>
                          <a:cs typeface="Century Gothic"/>
                        </a:rPr>
                        <a:t> </a:t>
                      </a:r>
                      <a:r>
                        <a:rPr sz="1200" spc="-5" dirty="0">
                          <a:latin typeface="Century Gothic"/>
                          <a:cs typeface="Century Gothic"/>
                        </a:rPr>
                        <a:t>Repairs</a:t>
                      </a:r>
                      <a:r>
                        <a:rPr sz="1200" spc="-15" dirty="0">
                          <a:latin typeface="Century Gothic"/>
                          <a:cs typeface="Century Gothic"/>
                        </a:rPr>
                        <a:t> </a:t>
                      </a:r>
                      <a:r>
                        <a:rPr sz="1200" spc="-5" dirty="0">
                          <a:latin typeface="Century Gothic"/>
                          <a:cs typeface="Century Gothic"/>
                        </a:rPr>
                        <a:t>can</a:t>
                      </a:r>
                      <a:r>
                        <a:rPr sz="1200" spc="15" dirty="0">
                          <a:latin typeface="Century Gothic"/>
                          <a:cs typeface="Century Gothic"/>
                        </a:rPr>
                        <a:t> </a:t>
                      </a:r>
                      <a:r>
                        <a:rPr sz="1200" spc="-10" dirty="0">
                          <a:latin typeface="Century Gothic"/>
                          <a:cs typeface="Century Gothic"/>
                        </a:rPr>
                        <a:t>trigger </a:t>
                      </a:r>
                      <a:r>
                        <a:rPr sz="1200" spc="-320" dirty="0">
                          <a:latin typeface="Century Gothic"/>
                          <a:cs typeface="Century Gothic"/>
                        </a:rPr>
                        <a:t> </a:t>
                      </a:r>
                      <a:r>
                        <a:rPr sz="1200" spc="-5" dirty="0">
                          <a:latin typeface="Century Gothic"/>
                          <a:cs typeface="Century Gothic"/>
                        </a:rPr>
                        <a:t>compliance;</a:t>
                      </a:r>
                      <a:r>
                        <a:rPr sz="1200" spc="-25" dirty="0">
                          <a:latin typeface="Century Gothic"/>
                          <a:cs typeface="Century Gothic"/>
                        </a:rPr>
                        <a:t> </a:t>
                      </a:r>
                      <a:r>
                        <a:rPr sz="1200" dirty="0">
                          <a:latin typeface="Century Gothic"/>
                          <a:cs typeface="Century Gothic"/>
                        </a:rPr>
                        <a:t>&gt;</a:t>
                      </a:r>
                      <a:r>
                        <a:rPr sz="1200" spc="-10" dirty="0">
                          <a:latin typeface="Century Gothic"/>
                          <a:cs typeface="Century Gothic"/>
                        </a:rPr>
                        <a:t> </a:t>
                      </a:r>
                      <a:r>
                        <a:rPr sz="1200" spc="-5" dirty="0">
                          <a:latin typeface="Century Gothic"/>
                          <a:cs typeface="Century Gothic"/>
                        </a:rPr>
                        <a:t>50%</a:t>
                      </a:r>
                      <a:r>
                        <a:rPr sz="1200" dirty="0">
                          <a:latin typeface="Century Gothic"/>
                          <a:cs typeface="Century Gothic"/>
                        </a:rPr>
                        <a:t> </a:t>
                      </a:r>
                      <a:r>
                        <a:rPr sz="1200" spc="-5" dirty="0">
                          <a:latin typeface="Century Gothic"/>
                          <a:cs typeface="Century Gothic"/>
                        </a:rPr>
                        <a:t>length</a:t>
                      </a:r>
                      <a:r>
                        <a:rPr sz="1200" spc="25" dirty="0">
                          <a:latin typeface="Century Gothic"/>
                          <a:cs typeface="Century Gothic"/>
                        </a:rPr>
                        <a:t> </a:t>
                      </a:r>
                      <a:r>
                        <a:rPr sz="1200" spc="-5" dirty="0">
                          <a:latin typeface="Century Gothic"/>
                          <a:cs typeface="Century Gothic"/>
                        </a:rPr>
                        <a:t>or </a:t>
                      </a:r>
                      <a:r>
                        <a:rPr sz="1200" dirty="0">
                          <a:latin typeface="Century Gothic"/>
                          <a:cs typeface="Century Gothic"/>
                        </a:rPr>
                        <a:t> </a:t>
                      </a:r>
                      <a:r>
                        <a:rPr sz="1200" spc="-10" dirty="0">
                          <a:latin typeface="Century Gothic"/>
                          <a:cs typeface="Century Gothic"/>
                        </a:rPr>
                        <a:t>appurt.</a:t>
                      </a:r>
                      <a:r>
                        <a:rPr sz="1200" spc="25" dirty="0">
                          <a:latin typeface="Century Gothic"/>
                          <a:cs typeface="Century Gothic"/>
                        </a:rPr>
                        <a:t> </a:t>
                      </a:r>
                      <a:r>
                        <a:rPr sz="1200" spc="-10" dirty="0">
                          <a:latin typeface="Century Gothic"/>
                          <a:cs typeface="Century Gothic"/>
                        </a:rPr>
                        <a:t>structure</a:t>
                      </a:r>
                      <a:r>
                        <a:rPr sz="1200" spc="25" dirty="0">
                          <a:latin typeface="Century Gothic"/>
                          <a:cs typeface="Century Gothic"/>
                        </a:rPr>
                        <a:t> </a:t>
                      </a:r>
                      <a:r>
                        <a:rPr sz="1200" dirty="0">
                          <a:latin typeface="Century Gothic"/>
                          <a:cs typeface="Century Gothic"/>
                        </a:rPr>
                        <a:t>&gt;</a:t>
                      </a:r>
                      <a:r>
                        <a:rPr sz="1200" spc="5" dirty="0">
                          <a:latin typeface="Century Gothic"/>
                          <a:cs typeface="Century Gothic"/>
                        </a:rPr>
                        <a:t> </a:t>
                      </a:r>
                      <a:r>
                        <a:rPr sz="1200" spc="-5" dirty="0">
                          <a:latin typeface="Century Gothic"/>
                          <a:cs typeface="Century Gothic"/>
                        </a:rPr>
                        <a:t>50%</a:t>
                      </a:r>
                      <a:r>
                        <a:rPr sz="1200" spc="-10" dirty="0">
                          <a:latin typeface="Century Gothic"/>
                          <a:cs typeface="Century Gothic"/>
                        </a:rPr>
                        <a:t> </a:t>
                      </a:r>
                      <a:r>
                        <a:rPr sz="1200" dirty="0">
                          <a:latin typeface="Century Gothic"/>
                          <a:cs typeface="Century Gothic"/>
                        </a:rPr>
                        <a:t>value</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extLst>
                  <a:ext uri="{0D108BD9-81ED-4DB2-BD59-A6C34878D82A}">
                    <a16:rowId xmlns:a16="http://schemas.microsoft.com/office/drawing/2014/main" val="10002"/>
                  </a:ext>
                </a:extLst>
              </a:tr>
              <a:tr h="338455">
                <a:tc>
                  <a:txBody>
                    <a:bodyPr/>
                    <a:lstStyle/>
                    <a:p>
                      <a:pPr marL="90805">
                        <a:lnSpc>
                          <a:spcPct val="100000"/>
                        </a:lnSpc>
                        <a:spcBef>
                          <a:spcPts val="335"/>
                        </a:spcBef>
                      </a:pPr>
                      <a:r>
                        <a:rPr sz="1200" spc="-5" dirty="0">
                          <a:latin typeface="Century Gothic"/>
                          <a:cs typeface="Century Gothic"/>
                        </a:rPr>
                        <a:t>Defines</a:t>
                      </a:r>
                      <a:r>
                        <a:rPr sz="1200" spc="-45" dirty="0">
                          <a:latin typeface="Century Gothic"/>
                          <a:cs typeface="Century Gothic"/>
                        </a:rPr>
                        <a:t> </a:t>
                      </a:r>
                      <a:r>
                        <a:rPr sz="1200" spc="-5" dirty="0">
                          <a:latin typeface="Century Gothic"/>
                          <a:cs typeface="Century Gothic"/>
                        </a:rPr>
                        <a:t>disrepair</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3DFCC"/>
                    </a:solidFill>
                  </a:tcPr>
                </a:tc>
                <a:tc>
                  <a:txBody>
                    <a:bodyPr/>
                    <a:lstStyle/>
                    <a:p>
                      <a:pPr marL="90805">
                        <a:lnSpc>
                          <a:spcPct val="100000"/>
                        </a:lnSpc>
                        <a:spcBef>
                          <a:spcPts val="335"/>
                        </a:spcBef>
                      </a:pPr>
                      <a:r>
                        <a:rPr sz="1200" spc="-5" dirty="0">
                          <a:latin typeface="Century Gothic"/>
                          <a:cs typeface="Century Gothic"/>
                        </a:rPr>
                        <a:t>Defines</a:t>
                      </a:r>
                      <a:r>
                        <a:rPr sz="1200" spc="-45" dirty="0">
                          <a:latin typeface="Century Gothic"/>
                          <a:cs typeface="Century Gothic"/>
                        </a:rPr>
                        <a:t> </a:t>
                      </a:r>
                      <a:r>
                        <a:rPr sz="1200" spc="-5" dirty="0">
                          <a:latin typeface="Century Gothic"/>
                          <a:cs typeface="Century Gothic"/>
                        </a:rPr>
                        <a:t>disrepair</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3DFCC"/>
                    </a:solidFill>
                  </a:tcPr>
                </a:tc>
                <a:extLst>
                  <a:ext uri="{0D108BD9-81ED-4DB2-BD59-A6C34878D82A}">
                    <a16:rowId xmlns:a16="http://schemas.microsoft.com/office/drawing/2014/main" val="10003"/>
                  </a:ext>
                </a:extLst>
              </a:tr>
              <a:tr h="457200">
                <a:tc>
                  <a:txBody>
                    <a:bodyPr/>
                    <a:lstStyle/>
                    <a:p>
                      <a:pPr marL="90805" marR="235585">
                        <a:lnSpc>
                          <a:spcPct val="100000"/>
                        </a:lnSpc>
                        <a:spcBef>
                          <a:spcPts val="335"/>
                        </a:spcBef>
                      </a:pPr>
                      <a:r>
                        <a:rPr sz="1200" spc="-5" dirty="0">
                          <a:latin typeface="Century Gothic"/>
                          <a:cs typeface="Century Gothic"/>
                        </a:rPr>
                        <a:t>Specifies</a:t>
                      </a:r>
                      <a:r>
                        <a:rPr sz="1200" spc="-20" dirty="0">
                          <a:latin typeface="Century Gothic"/>
                          <a:cs typeface="Century Gothic"/>
                        </a:rPr>
                        <a:t> </a:t>
                      </a:r>
                      <a:r>
                        <a:rPr sz="1200" spc="-5" dirty="0">
                          <a:latin typeface="Century Gothic"/>
                          <a:cs typeface="Century Gothic"/>
                        </a:rPr>
                        <a:t>materials;</a:t>
                      </a:r>
                      <a:r>
                        <a:rPr sz="1200" spc="5" dirty="0">
                          <a:latin typeface="Century Gothic"/>
                          <a:cs typeface="Century Gothic"/>
                        </a:rPr>
                        <a:t> </a:t>
                      </a:r>
                      <a:r>
                        <a:rPr sz="1200" spc="-10" dirty="0">
                          <a:latin typeface="Century Gothic"/>
                          <a:cs typeface="Century Gothic"/>
                        </a:rPr>
                        <a:t>Promote</a:t>
                      </a:r>
                      <a:r>
                        <a:rPr sz="1200" spc="25" dirty="0">
                          <a:latin typeface="Century Gothic"/>
                          <a:cs typeface="Century Gothic"/>
                        </a:rPr>
                        <a:t> </a:t>
                      </a:r>
                      <a:r>
                        <a:rPr sz="1200" spc="-5" dirty="0">
                          <a:latin typeface="Century Gothic"/>
                          <a:cs typeface="Century Gothic"/>
                        </a:rPr>
                        <a:t>living </a:t>
                      </a:r>
                      <a:r>
                        <a:rPr sz="1200" spc="-315" dirty="0">
                          <a:latin typeface="Century Gothic"/>
                          <a:cs typeface="Century Gothic"/>
                        </a:rPr>
                        <a:t> </a:t>
                      </a:r>
                      <a:r>
                        <a:rPr sz="1200" spc="-5" dirty="0">
                          <a:latin typeface="Century Gothic"/>
                          <a:cs typeface="Century Gothic"/>
                        </a:rPr>
                        <a:t>shorelines</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tc>
                  <a:txBody>
                    <a:bodyPr/>
                    <a:lstStyle/>
                    <a:p>
                      <a:pPr marL="90805">
                        <a:lnSpc>
                          <a:spcPct val="100000"/>
                        </a:lnSpc>
                        <a:spcBef>
                          <a:spcPts val="335"/>
                        </a:spcBef>
                      </a:pPr>
                      <a:r>
                        <a:rPr sz="1200" spc="-10" dirty="0">
                          <a:latin typeface="Century Gothic"/>
                          <a:cs typeface="Century Gothic"/>
                        </a:rPr>
                        <a:t>Promote</a:t>
                      </a:r>
                      <a:r>
                        <a:rPr sz="1200" spc="25" dirty="0">
                          <a:latin typeface="Century Gothic"/>
                          <a:cs typeface="Century Gothic"/>
                        </a:rPr>
                        <a:t> </a:t>
                      </a:r>
                      <a:r>
                        <a:rPr sz="1200" spc="-5" dirty="0">
                          <a:latin typeface="Century Gothic"/>
                          <a:cs typeface="Century Gothic"/>
                        </a:rPr>
                        <a:t>enhancing</a:t>
                      </a:r>
                      <a:r>
                        <a:rPr sz="1200" spc="5" dirty="0">
                          <a:latin typeface="Century Gothic"/>
                          <a:cs typeface="Century Gothic"/>
                        </a:rPr>
                        <a:t> </a:t>
                      </a:r>
                      <a:r>
                        <a:rPr sz="1200" spc="-5" dirty="0">
                          <a:latin typeface="Century Gothic"/>
                          <a:cs typeface="Century Gothic"/>
                        </a:rPr>
                        <a:t>habitat</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extLst>
                  <a:ext uri="{0D108BD9-81ED-4DB2-BD59-A6C34878D82A}">
                    <a16:rowId xmlns:a16="http://schemas.microsoft.com/office/drawing/2014/main" val="10004"/>
                  </a:ext>
                </a:extLst>
              </a:tr>
              <a:tr h="1005840">
                <a:tc>
                  <a:txBody>
                    <a:bodyPr/>
                    <a:lstStyle/>
                    <a:p>
                      <a:pPr marL="90805" marR="128905">
                        <a:lnSpc>
                          <a:spcPct val="100000"/>
                        </a:lnSpc>
                        <a:spcBef>
                          <a:spcPts val="335"/>
                        </a:spcBef>
                      </a:pPr>
                      <a:r>
                        <a:rPr sz="1200" spc="-5" dirty="0">
                          <a:latin typeface="Century Gothic"/>
                          <a:cs typeface="Century Gothic"/>
                        </a:rPr>
                        <a:t>POs</a:t>
                      </a:r>
                      <a:r>
                        <a:rPr sz="1200" spc="-15" dirty="0">
                          <a:latin typeface="Century Gothic"/>
                          <a:cs typeface="Century Gothic"/>
                        </a:rPr>
                        <a:t> </a:t>
                      </a:r>
                      <a:r>
                        <a:rPr sz="1200" spc="-5" dirty="0">
                          <a:latin typeface="Century Gothic"/>
                          <a:cs typeface="Century Gothic"/>
                        </a:rPr>
                        <a:t>are</a:t>
                      </a:r>
                      <a:r>
                        <a:rPr sz="1200" spc="10" dirty="0">
                          <a:latin typeface="Century Gothic"/>
                          <a:cs typeface="Century Gothic"/>
                        </a:rPr>
                        <a:t> </a:t>
                      </a:r>
                      <a:r>
                        <a:rPr sz="1200" spc="-10" dirty="0">
                          <a:latin typeface="Century Gothic"/>
                          <a:cs typeface="Century Gothic"/>
                        </a:rPr>
                        <a:t>prohibited</a:t>
                      </a:r>
                      <a:r>
                        <a:rPr sz="1200" spc="30" dirty="0">
                          <a:latin typeface="Century Gothic"/>
                          <a:cs typeface="Century Gothic"/>
                        </a:rPr>
                        <a:t> </a:t>
                      </a:r>
                      <a:r>
                        <a:rPr sz="1200" spc="-5" dirty="0">
                          <a:latin typeface="Century Gothic"/>
                          <a:cs typeface="Century Gothic"/>
                        </a:rPr>
                        <a:t>from</a:t>
                      </a:r>
                      <a:r>
                        <a:rPr sz="1200" spc="10" dirty="0">
                          <a:latin typeface="Century Gothic"/>
                          <a:cs typeface="Century Gothic"/>
                        </a:rPr>
                        <a:t> </a:t>
                      </a:r>
                      <a:r>
                        <a:rPr sz="1200" spc="-10" dirty="0">
                          <a:latin typeface="Century Gothic"/>
                          <a:cs typeface="Century Gothic"/>
                        </a:rPr>
                        <a:t>tidal</a:t>
                      </a:r>
                      <a:r>
                        <a:rPr sz="1200" spc="35" dirty="0">
                          <a:latin typeface="Century Gothic"/>
                          <a:cs typeface="Century Gothic"/>
                        </a:rPr>
                        <a:t> </a:t>
                      </a:r>
                      <a:r>
                        <a:rPr sz="1200" spc="-5" dirty="0">
                          <a:latin typeface="Century Gothic"/>
                          <a:cs typeface="Century Gothic"/>
                        </a:rPr>
                        <a:t>water </a:t>
                      </a:r>
                      <a:r>
                        <a:rPr sz="1200" spc="-320" dirty="0">
                          <a:latin typeface="Century Gothic"/>
                          <a:cs typeface="Century Gothic"/>
                        </a:rPr>
                        <a:t> </a:t>
                      </a:r>
                      <a:r>
                        <a:rPr sz="1200" spc="-5" dirty="0">
                          <a:latin typeface="Century Gothic"/>
                          <a:cs typeface="Century Gothic"/>
                        </a:rPr>
                        <a:t>entering</a:t>
                      </a:r>
                      <a:r>
                        <a:rPr sz="1200" spc="30" dirty="0">
                          <a:latin typeface="Century Gothic"/>
                          <a:cs typeface="Century Gothic"/>
                        </a:rPr>
                        <a:t> </a:t>
                      </a:r>
                      <a:r>
                        <a:rPr sz="1200" spc="-10" dirty="0">
                          <a:latin typeface="Century Gothic"/>
                          <a:cs typeface="Century Gothic"/>
                        </a:rPr>
                        <a:t>property</a:t>
                      </a:r>
                      <a:r>
                        <a:rPr sz="1200" spc="25" dirty="0">
                          <a:latin typeface="Century Gothic"/>
                          <a:cs typeface="Century Gothic"/>
                        </a:rPr>
                        <a:t> </a:t>
                      </a:r>
                      <a:r>
                        <a:rPr sz="1200" spc="-15" dirty="0">
                          <a:latin typeface="Century Gothic"/>
                          <a:cs typeface="Century Gothic"/>
                        </a:rPr>
                        <a:t>to</a:t>
                      </a:r>
                      <a:r>
                        <a:rPr sz="1200" spc="25" dirty="0">
                          <a:latin typeface="Century Gothic"/>
                          <a:cs typeface="Century Gothic"/>
                        </a:rPr>
                        <a:t> </a:t>
                      </a:r>
                      <a:r>
                        <a:rPr sz="1200" dirty="0">
                          <a:latin typeface="Century Gothic"/>
                          <a:cs typeface="Century Gothic"/>
                        </a:rPr>
                        <a:t>flow</a:t>
                      </a:r>
                      <a:r>
                        <a:rPr sz="1200" spc="-10" dirty="0">
                          <a:latin typeface="Century Gothic"/>
                          <a:cs typeface="Century Gothic"/>
                        </a:rPr>
                        <a:t> </a:t>
                      </a:r>
                      <a:r>
                        <a:rPr sz="1200" spc="-15" dirty="0">
                          <a:latin typeface="Century Gothic"/>
                          <a:cs typeface="Century Gothic"/>
                        </a:rPr>
                        <a:t>to </a:t>
                      </a:r>
                      <a:r>
                        <a:rPr sz="1200" spc="-10" dirty="0">
                          <a:latin typeface="Century Gothic"/>
                          <a:cs typeface="Century Gothic"/>
                        </a:rPr>
                        <a:t> </a:t>
                      </a:r>
                      <a:r>
                        <a:rPr sz="1200" spc="-5" dirty="0">
                          <a:latin typeface="Century Gothic"/>
                          <a:cs typeface="Century Gothic"/>
                        </a:rPr>
                        <a:t>adjacent</a:t>
                      </a:r>
                      <a:r>
                        <a:rPr sz="1200" spc="20" dirty="0">
                          <a:latin typeface="Century Gothic"/>
                          <a:cs typeface="Century Gothic"/>
                        </a:rPr>
                        <a:t> </a:t>
                      </a:r>
                      <a:r>
                        <a:rPr sz="1200" spc="-10" dirty="0">
                          <a:latin typeface="Century Gothic"/>
                          <a:cs typeface="Century Gothic"/>
                        </a:rPr>
                        <a:t>properties</a:t>
                      </a:r>
                      <a:r>
                        <a:rPr sz="1200" spc="25" dirty="0">
                          <a:latin typeface="Century Gothic"/>
                          <a:cs typeface="Century Gothic"/>
                        </a:rPr>
                        <a:t> </a:t>
                      </a:r>
                      <a:r>
                        <a:rPr sz="1200" spc="-5" dirty="0">
                          <a:latin typeface="Century Gothic"/>
                          <a:cs typeface="Century Gothic"/>
                        </a:rPr>
                        <a:t>or</a:t>
                      </a:r>
                      <a:r>
                        <a:rPr sz="1200" spc="5" dirty="0">
                          <a:latin typeface="Century Gothic"/>
                          <a:cs typeface="Century Gothic"/>
                        </a:rPr>
                        <a:t> </a:t>
                      </a:r>
                      <a:r>
                        <a:rPr sz="1200" spc="-5" dirty="0">
                          <a:latin typeface="Century Gothic"/>
                          <a:cs typeface="Century Gothic"/>
                        </a:rPr>
                        <a:t>public</a:t>
                      </a:r>
                      <a:r>
                        <a:rPr sz="1200" spc="-30" dirty="0">
                          <a:latin typeface="Century Gothic"/>
                          <a:cs typeface="Century Gothic"/>
                        </a:rPr>
                        <a:t> </a:t>
                      </a:r>
                      <a:r>
                        <a:rPr sz="1200" dirty="0">
                          <a:latin typeface="Century Gothic"/>
                          <a:cs typeface="Century Gothic"/>
                        </a:rPr>
                        <a:t>ROW</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3DFCC"/>
                    </a:solidFill>
                  </a:tcPr>
                </a:tc>
                <a:tc>
                  <a:txBody>
                    <a:bodyPr/>
                    <a:lstStyle/>
                    <a:p>
                      <a:pPr marL="90805" marR="128905">
                        <a:lnSpc>
                          <a:spcPct val="100000"/>
                        </a:lnSpc>
                        <a:spcBef>
                          <a:spcPts val="335"/>
                        </a:spcBef>
                      </a:pPr>
                      <a:r>
                        <a:rPr sz="1200" spc="-5" dirty="0">
                          <a:latin typeface="Century Gothic"/>
                          <a:cs typeface="Century Gothic"/>
                        </a:rPr>
                        <a:t>POs</a:t>
                      </a:r>
                      <a:r>
                        <a:rPr sz="1200" spc="-15" dirty="0">
                          <a:latin typeface="Century Gothic"/>
                          <a:cs typeface="Century Gothic"/>
                        </a:rPr>
                        <a:t> </a:t>
                      </a:r>
                      <a:r>
                        <a:rPr sz="1200" spc="-5" dirty="0">
                          <a:latin typeface="Century Gothic"/>
                          <a:cs typeface="Century Gothic"/>
                        </a:rPr>
                        <a:t>are</a:t>
                      </a:r>
                      <a:r>
                        <a:rPr sz="1200" spc="10" dirty="0">
                          <a:latin typeface="Century Gothic"/>
                          <a:cs typeface="Century Gothic"/>
                        </a:rPr>
                        <a:t> </a:t>
                      </a:r>
                      <a:r>
                        <a:rPr sz="1200" spc="-10" dirty="0">
                          <a:latin typeface="Century Gothic"/>
                          <a:cs typeface="Century Gothic"/>
                        </a:rPr>
                        <a:t>prohibited</a:t>
                      </a:r>
                      <a:r>
                        <a:rPr sz="1200" spc="30" dirty="0">
                          <a:latin typeface="Century Gothic"/>
                          <a:cs typeface="Century Gothic"/>
                        </a:rPr>
                        <a:t> </a:t>
                      </a:r>
                      <a:r>
                        <a:rPr sz="1200" spc="-5" dirty="0">
                          <a:latin typeface="Century Gothic"/>
                          <a:cs typeface="Century Gothic"/>
                        </a:rPr>
                        <a:t>from</a:t>
                      </a:r>
                      <a:r>
                        <a:rPr sz="1200" spc="10" dirty="0">
                          <a:latin typeface="Century Gothic"/>
                          <a:cs typeface="Century Gothic"/>
                        </a:rPr>
                        <a:t> </a:t>
                      </a:r>
                      <a:r>
                        <a:rPr sz="1200" spc="-10" dirty="0">
                          <a:latin typeface="Century Gothic"/>
                          <a:cs typeface="Century Gothic"/>
                        </a:rPr>
                        <a:t>tidal</a:t>
                      </a:r>
                      <a:r>
                        <a:rPr sz="1200" spc="35" dirty="0">
                          <a:latin typeface="Century Gothic"/>
                          <a:cs typeface="Century Gothic"/>
                        </a:rPr>
                        <a:t> </a:t>
                      </a:r>
                      <a:r>
                        <a:rPr sz="1200" spc="-5" dirty="0">
                          <a:latin typeface="Century Gothic"/>
                          <a:cs typeface="Century Gothic"/>
                        </a:rPr>
                        <a:t>water </a:t>
                      </a:r>
                      <a:r>
                        <a:rPr sz="1200" spc="-320" dirty="0">
                          <a:latin typeface="Century Gothic"/>
                          <a:cs typeface="Century Gothic"/>
                        </a:rPr>
                        <a:t> </a:t>
                      </a:r>
                      <a:r>
                        <a:rPr sz="1200" spc="-5" dirty="0">
                          <a:latin typeface="Century Gothic"/>
                          <a:cs typeface="Century Gothic"/>
                        </a:rPr>
                        <a:t>entering</a:t>
                      </a:r>
                      <a:r>
                        <a:rPr sz="1200" spc="30" dirty="0">
                          <a:latin typeface="Century Gothic"/>
                          <a:cs typeface="Century Gothic"/>
                        </a:rPr>
                        <a:t> </a:t>
                      </a:r>
                      <a:r>
                        <a:rPr sz="1200" spc="-10" dirty="0">
                          <a:latin typeface="Century Gothic"/>
                          <a:cs typeface="Century Gothic"/>
                        </a:rPr>
                        <a:t>property</a:t>
                      </a:r>
                      <a:r>
                        <a:rPr sz="1200" spc="25" dirty="0">
                          <a:latin typeface="Century Gothic"/>
                          <a:cs typeface="Century Gothic"/>
                        </a:rPr>
                        <a:t> </a:t>
                      </a:r>
                      <a:r>
                        <a:rPr sz="1200" spc="-15" dirty="0">
                          <a:latin typeface="Century Gothic"/>
                          <a:cs typeface="Century Gothic"/>
                        </a:rPr>
                        <a:t>to</a:t>
                      </a:r>
                      <a:r>
                        <a:rPr sz="1200" spc="25" dirty="0">
                          <a:latin typeface="Century Gothic"/>
                          <a:cs typeface="Century Gothic"/>
                        </a:rPr>
                        <a:t> </a:t>
                      </a:r>
                      <a:r>
                        <a:rPr sz="1200" dirty="0">
                          <a:latin typeface="Century Gothic"/>
                          <a:cs typeface="Century Gothic"/>
                        </a:rPr>
                        <a:t>flow</a:t>
                      </a:r>
                      <a:r>
                        <a:rPr sz="1200" spc="-10" dirty="0">
                          <a:latin typeface="Century Gothic"/>
                          <a:cs typeface="Century Gothic"/>
                        </a:rPr>
                        <a:t> </a:t>
                      </a:r>
                      <a:r>
                        <a:rPr sz="1200" spc="-15" dirty="0">
                          <a:latin typeface="Century Gothic"/>
                          <a:cs typeface="Century Gothic"/>
                        </a:rPr>
                        <a:t>to </a:t>
                      </a:r>
                      <a:r>
                        <a:rPr sz="1200" spc="-10" dirty="0">
                          <a:latin typeface="Century Gothic"/>
                          <a:cs typeface="Century Gothic"/>
                        </a:rPr>
                        <a:t> </a:t>
                      </a:r>
                      <a:r>
                        <a:rPr sz="1200" spc="-5" dirty="0">
                          <a:latin typeface="Century Gothic"/>
                          <a:cs typeface="Century Gothic"/>
                        </a:rPr>
                        <a:t>adjacent</a:t>
                      </a:r>
                      <a:r>
                        <a:rPr sz="1200" spc="20" dirty="0">
                          <a:latin typeface="Century Gothic"/>
                          <a:cs typeface="Century Gothic"/>
                        </a:rPr>
                        <a:t> </a:t>
                      </a:r>
                      <a:r>
                        <a:rPr sz="1200" spc="-10" dirty="0">
                          <a:latin typeface="Century Gothic"/>
                          <a:cs typeface="Century Gothic"/>
                        </a:rPr>
                        <a:t>properties</a:t>
                      </a:r>
                      <a:r>
                        <a:rPr sz="1200" spc="25" dirty="0">
                          <a:latin typeface="Century Gothic"/>
                          <a:cs typeface="Century Gothic"/>
                        </a:rPr>
                        <a:t> </a:t>
                      </a:r>
                      <a:r>
                        <a:rPr sz="1200" spc="-5" dirty="0">
                          <a:latin typeface="Century Gothic"/>
                          <a:cs typeface="Century Gothic"/>
                        </a:rPr>
                        <a:t>or</a:t>
                      </a:r>
                      <a:r>
                        <a:rPr sz="1200" spc="5" dirty="0">
                          <a:latin typeface="Century Gothic"/>
                          <a:cs typeface="Century Gothic"/>
                        </a:rPr>
                        <a:t> </a:t>
                      </a:r>
                      <a:r>
                        <a:rPr sz="1200" spc="-5" dirty="0">
                          <a:latin typeface="Century Gothic"/>
                          <a:cs typeface="Century Gothic"/>
                        </a:rPr>
                        <a:t>public</a:t>
                      </a:r>
                      <a:r>
                        <a:rPr sz="1200" spc="-30" dirty="0">
                          <a:latin typeface="Century Gothic"/>
                          <a:cs typeface="Century Gothic"/>
                        </a:rPr>
                        <a:t> </a:t>
                      </a:r>
                      <a:r>
                        <a:rPr sz="1200" dirty="0">
                          <a:latin typeface="Century Gothic"/>
                          <a:cs typeface="Century Gothic"/>
                        </a:rPr>
                        <a:t>ROW </a:t>
                      </a:r>
                      <a:r>
                        <a:rPr sz="1200" spc="-320" dirty="0">
                          <a:latin typeface="Century Gothic"/>
                          <a:cs typeface="Century Gothic"/>
                        </a:rPr>
                        <a:t> </a:t>
                      </a:r>
                      <a:r>
                        <a:rPr sz="1200" spc="-10" dirty="0">
                          <a:latin typeface="Century Gothic"/>
                          <a:cs typeface="Century Gothic"/>
                        </a:rPr>
                        <a:t>(trespass</a:t>
                      </a:r>
                      <a:r>
                        <a:rPr sz="1200" spc="35" dirty="0">
                          <a:latin typeface="Century Gothic"/>
                          <a:cs typeface="Century Gothic"/>
                        </a:rPr>
                        <a:t> </a:t>
                      </a:r>
                      <a:r>
                        <a:rPr sz="1200" spc="-5" dirty="0">
                          <a:latin typeface="Century Gothic"/>
                          <a:cs typeface="Century Gothic"/>
                        </a:rPr>
                        <a:t>of</a:t>
                      </a:r>
                      <a:r>
                        <a:rPr sz="1200" spc="10" dirty="0">
                          <a:latin typeface="Century Gothic"/>
                          <a:cs typeface="Century Gothic"/>
                        </a:rPr>
                        <a:t> </a:t>
                      </a:r>
                      <a:r>
                        <a:rPr sz="1200" spc="-5" dirty="0">
                          <a:latin typeface="Century Gothic"/>
                          <a:cs typeface="Century Gothic"/>
                        </a:rPr>
                        <a:t>water</a:t>
                      </a:r>
                      <a:r>
                        <a:rPr sz="1200" spc="20" dirty="0">
                          <a:latin typeface="Century Gothic"/>
                          <a:cs typeface="Century Gothic"/>
                        </a:rPr>
                        <a:t> </a:t>
                      </a:r>
                      <a:r>
                        <a:rPr sz="1200" dirty="0">
                          <a:latin typeface="Century Gothic"/>
                          <a:cs typeface="Century Gothic"/>
                        </a:rPr>
                        <a:t>=</a:t>
                      </a:r>
                      <a:r>
                        <a:rPr sz="1200" spc="5" dirty="0">
                          <a:latin typeface="Century Gothic"/>
                          <a:cs typeface="Century Gothic"/>
                        </a:rPr>
                        <a:t> </a:t>
                      </a:r>
                      <a:r>
                        <a:rPr sz="1200" spc="-5" dirty="0">
                          <a:latin typeface="Century Gothic"/>
                          <a:cs typeface="Century Gothic"/>
                        </a:rPr>
                        <a:t>public </a:t>
                      </a:r>
                      <a:r>
                        <a:rPr sz="1200" dirty="0">
                          <a:latin typeface="Century Gothic"/>
                          <a:cs typeface="Century Gothic"/>
                        </a:rPr>
                        <a:t> </a:t>
                      </a:r>
                      <a:r>
                        <a:rPr sz="1200" spc="-5" dirty="0">
                          <a:latin typeface="Century Gothic"/>
                          <a:cs typeface="Century Gothic"/>
                        </a:rPr>
                        <a:t>nuisance)</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3DFCC"/>
                    </a:solidFill>
                  </a:tcPr>
                </a:tc>
                <a:extLst>
                  <a:ext uri="{0D108BD9-81ED-4DB2-BD59-A6C34878D82A}">
                    <a16:rowId xmlns:a16="http://schemas.microsoft.com/office/drawing/2014/main" val="10005"/>
                  </a:ext>
                </a:extLst>
              </a:tr>
              <a:tr h="822325">
                <a:tc>
                  <a:txBody>
                    <a:bodyPr/>
                    <a:lstStyle/>
                    <a:p>
                      <a:pPr marL="90805" marR="477520">
                        <a:lnSpc>
                          <a:spcPct val="100000"/>
                        </a:lnSpc>
                        <a:spcBef>
                          <a:spcPts val="335"/>
                        </a:spcBef>
                      </a:pPr>
                      <a:r>
                        <a:rPr sz="1200" spc="-5" dirty="0">
                          <a:latin typeface="Century Gothic"/>
                          <a:cs typeface="Century Gothic"/>
                        </a:rPr>
                        <a:t>Code</a:t>
                      </a:r>
                      <a:r>
                        <a:rPr sz="1200" spc="-10" dirty="0">
                          <a:latin typeface="Century Gothic"/>
                          <a:cs typeface="Century Gothic"/>
                        </a:rPr>
                        <a:t> </a:t>
                      </a:r>
                      <a:r>
                        <a:rPr sz="1200" spc="-5" dirty="0">
                          <a:latin typeface="Century Gothic"/>
                          <a:cs typeface="Century Gothic"/>
                        </a:rPr>
                        <a:t>enforcement</a:t>
                      </a:r>
                      <a:r>
                        <a:rPr sz="1200" spc="5" dirty="0">
                          <a:latin typeface="Century Gothic"/>
                          <a:cs typeface="Century Gothic"/>
                        </a:rPr>
                        <a:t> </a:t>
                      </a:r>
                      <a:r>
                        <a:rPr sz="1200" dirty="0">
                          <a:latin typeface="Century Gothic"/>
                          <a:cs typeface="Century Gothic"/>
                        </a:rPr>
                        <a:t>+ </a:t>
                      </a:r>
                      <a:r>
                        <a:rPr sz="1200" spc="-10" dirty="0">
                          <a:latin typeface="Century Gothic"/>
                          <a:cs typeface="Century Gothic"/>
                        </a:rPr>
                        <a:t>initiate </a:t>
                      </a:r>
                      <a:r>
                        <a:rPr sz="1200" spc="-5" dirty="0">
                          <a:latin typeface="Century Gothic"/>
                          <a:cs typeface="Century Gothic"/>
                        </a:rPr>
                        <a:t> abatement</a:t>
                      </a:r>
                      <a:r>
                        <a:rPr sz="1200" spc="10" dirty="0">
                          <a:latin typeface="Century Gothic"/>
                          <a:cs typeface="Century Gothic"/>
                        </a:rPr>
                        <a:t> </a:t>
                      </a:r>
                      <a:r>
                        <a:rPr sz="1200" dirty="0">
                          <a:latin typeface="Century Gothic"/>
                          <a:cs typeface="Century Gothic"/>
                        </a:rPr>
                        <a:t>w/in</a:t>
                      </a:r>
                      <a:r>
                        <a:rPr sz="1200" spc="-15" dirty="0">
                          <a:latin typeface="Century Gothic"/>
                          <a:cs typeface="Century Gothic"/>
                        </a:rPr>
                        <a:t> </a:t>
                      </a:r>
                      <a:r>
                        <a:rPr sz="1200" spc="-5" dirty="0">
                          <a:latin typeface="Century Gothic"/>
                          <a:cs typeface="Century Gothic"/>
                        </a:rPr>
                        <a:t>180</a:t>
                      </a:r>
                      <a:r>
                        <a:rPr sz="1200" dirty="0">
                          <a:latin typeface="Century Gothic"/>
                          <a:cs typeface="Century Gothic"/>
                        </a:rPr>
                        <a:t> </a:t>
                      </a:r>
                      <a:r>
                        <a:rPr sz="1200" spc="-5" dirty="0">
                          <a:latin typeface="Century Gothic"/>
                          <a:cs typeface="Century Gothic"/>
                        </a:rPr>
                        <a:t>days</a:t>
                      </a:r>
                      <a:r>
                        <a:rPr sz="1200" spc="-10" dirty="0">
                          <a:latin typeface="Century Gothic"/>
                          <a:cs typeface="Century Gothic"/>
                        </a:rPr>
                        <a:t> </a:t>
                      </a:r>
                      <a:r>
                        <a:rPr sz="1200" spc="-5" dirty="0">
                          <a:latin typeface="Century Gothic"/>
                          <a:cs typeface="Century Gothic"/>
                        </a:rPr>
                        <a:t>and </a:t>
                      </a:r>
                      <a:r>
                        <a:rPr sz="1200" spc="-320" dirty="0">
                          <a:latin typeface="Century Gothic"/>
                          <a:cs typeface="Century Gothic"/>
                        </a:rPr>
                        <a:t> </a:t>
                      </a:r>
                      <a:r>
                        <a:rPr sz="1200" spc="-5" dirty="0">
                          <a:latin typeface="Century Gothic"/>
                          <a:cs typeface="Century Gothic"/>
                        </a:rPr>
                        <a:t>begin</a:t>
                      </a:r>
                      <a:r>
                        <a:rPr sz="1200" spc="-10" dirty="0">
                          <a:latin typeface="Century Gothic"/>
                          <a:cs typeface="Century Gothic"/>
                        </a:rPr>
                        <a:t> </a:t>
                      </a:r>
                      <a:r>
                        <a:rPr sz="1200" spc="-5" dirty="0">
                          <a:latin typeface="Century Gothic"/>
                          <a:cs typeface="Century Gothic"/>
                        </a:rPr>
                        <a:t>repairs</a:t>
                      </a:r>
                      <a:r>
                        <a:rPr sz="1200" dirty="0">
                          <a:latin typeface="Century Gothic"/>
                          <a:cs typeface="Century Gothic"/>
                        </a:rPr>
                        <a:t> w/in</a:t>
                      </a:r>
                      <a:r>
                        <a:rPr sz="1200" spc="-5" dirty="0">
                          <a:latin typeface="Century Gothic"/>
                          <a:cs typeface="Century Gothic"/>
                        </a:rPr>
                        <a:t> 265</a:t>
                      </a:r>
                      <a:r>
                        <a:rPr sz="1200" dirty="0">
                          <a:latin typeface="Century Gothic"/>
                          <a:cs typeface="Century Gothic"/>
                        </a:rPr>
                        <a:t> </a:t>
                      </a:r>
                      <a:r>
                        <a:rPr sz="1200" spc="-5" dirty="0">
                          <a:latin typeface="Century Gothic"/>
                          <a:cs typeface="Century Gothic"/>
                        </a:rPr>
                        <a:t>days; </a:t>
                      </a:r>
                      <a:r>
                        <a:rPr sz="1200" dirty="0">
                          <a:latin typeface="Century Gothic"/>
                          <a:cs typeface="Century Gothic"/>
                        </a:rPr>
                        <a:t> </a:t>
                      </a:r>
                      <a:r>
                        <a:rPr sz="1200" spc="-5" dirty="0">
                          <a:latin typeface="Century Gothic"/>
                          <a:cs typeface="Century Gothic"/>
                        </a:rPr>
                        <a:t>complete</a:t>
                      </a:r>
                      <a:r>
                        <a:rPr sz="1200" spc="-15" dirty="0">
                          <a:latin typeface="Century Gothic"/>
                          <a:cs typeface="Century Gothic"/>
                        </a:rPr>
                        <a:t> </a:t>
                      </a:r>
                      <a:r>
                        <a:rPr sz="1200" spc="-5" dirty="0">
                          <a:latin typeface="Century Gothic"/>
                          <a:cs typeface="Century Gothic"/>
                        </a:rPr>
                        <a:t>in 18</a:t>
                      </a:r>
                      <a:r>
                        <a:rPr sz="1200" spc="5" dirty="0">
                          <a:latin typeface="Century Gothic"/>
                          <a:cs typeface="Century Gothic"/>
                        </a:rPr>
                        <a:t> </a:t>
                      </a:r>
                      <a:r>
                        <a:rPr sz="1200" spc="-5" dirty="0">
                          <a:latin typeface="Century Gothic"/>
                          <a:cs typeface="Century Gothic"/>
                        </a:rPr>
                        <a:t>months</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tc>
                  <a:txBody>
                    <a:bodyPr/>
                    <a:lstStyle/>
                    <a:p>
                      <a:pPr marL="90805" marR="511175">
                        <a:lnSpc>
                          <a:spcPct val="100000"/>
                        </a:lnSpc>
                        <a:spcBef>
                          <a:spcPts val="335"/>
                        </a:spcBef>
                      </a:pPr>
                      <a:r>
                        <a:rPr sz="1200" spc="-5" dirty="0">
                          <a:latin typeface="Century Gothic"/>
                          <a:cs typeface="Century Gothic"/>
                        </a:rPr>
                        <a:t>Failure</a:t>
                      </a:r>
                      <a:r>
                        <a:rPr sz="1200" spc="-25" dirty="0">
                          <a:latin typeface="Century Gothic"/>
                          <a:cs typeface="Century Gothic"/>
                        </a:rPr>
                        <a:t> </a:t>
                      </a:r>
                      <a:r>
                        <a:rPr sz="1200" spc="-15" dirty="0">
                          <a:latin typeface="Century Gothic"/>
                          <a:cs typeface="Century Gothic"/>
                        </a:rPr>
                        <a:t>to</a:t>
                      </a:r>
                      <a:r>
                        <a:rPr sz="1200" spc="15" dirty="0">
                          <a:latin typeface="Century Gothic"/>
                          <a:cs typeface="Century Gothic"/>
                        </a:rPr>
                        <a:t> </a:t>
                      </a:r>
                      <a:r>
                        <a:rPr sz="1200" spc="-5" dirty="0">
                          <a:latin typeface="Century Gothic"/>
                          <a:cs typeface="Century Gothic"/>
                        </a:rPr>
                        <a:t>maintain</a:t>
                      </a:r>
                      <a:r>
                        <a:rPr sz="1200" spc="20" dirty="0">
                          <a:latin typeface="Century Gothic"/>
                          <a:cs typeface="Century Gothic"/>
                        </a:rPr>
                        <a:t> </a:t>
                      </a:r>
                      <a:r>
                        <a:rPr sz="1200" dirty="0">
                          <a:latin typeface="Century Gothic"/>
                          <a:cs typeface="Century Gothic"/>
                        </a:rPr>
                        <a:t>=</a:t>
                      </a:r>
                      <a:r>
                        <a:rPr sz="1200" spc="-10" dirty="0">
                          <a:latin typeface="Century Gothic"/>
                          <a:cs typeface="Century Gothic"/>
                        </a:rPr>
                        <a:t> </a:t>
                      </a:r>
                      <a:r>
                        <a:rPr sz="1200" spc="-5" dirty="0">
                          <a:latin typeface="Century Gothic"/>
                          <a:cs typeface="Century Gothic"/>
                        </a:rPr>
                        <a:t>violation; </a:t>
                      </a:r>
                      <a:r>
                        <a:rPr sz="1200" spc="-315" dirty="0">
                          <a:latin typeface="Century Gothic"/>
                          <a:cs typeface="Century Gothic"/>
                        </a:rPr>
                        <a:t> </a:t>
                      </a:r>
                      <a:r>
                        <a:rPr sz="1200" spc="-5" dirty="0">
                          <a:latin typeface="Century Gothic"/>
                          <a:cs typeface="Century Gothic"/>
                        </a:rPr>
                        <a:t>progress within</a:t>
                      </a:r>
                      <a:r>
                        <a:rPr sz="1200" spc="35" dirty="0">
                          <a:latin typeface="Century Gothic"/>
                          <a:cs typeface="Century Gothic"/>
                        </a:rPr>
                        <a:t> </a:t>
                      </a:r>
                      <a:r>
                        <a:rPr sz="1200" spc="-5" dirty="0">
                          <a:latin typeface="Century Gothic"/>
                          <a:cs typeface="Century Gothic"/>
                        </a:rPr>
                        <a:t>60</a:t>
                      </a:r>
                      <a:r>
                        <a:rPr sz="1200" spc="-15" dirty="0">
                          <a:latin typeface="Century Gothic"/>
                          <a:cs typeface="Century Gothic"/>
                        </a:rPr>
                        <a:t> </a:t>
                      </a:r>
                      <a:r>
                        <a:rPr sz="1200" spc="-5" dirty="0">
                          <a:latin typeface="Century Gothic"/>
                          <a:cs typeface="Century Gothic"/>
                        </a:rPr>
                        <a:t>days</a:t>
                      </a:r>
                      <a:r>
                        <a:rPr sz="1200" dirty="0">
                          <a:latin typeface="Century Gothic"/>
                          <a:cs typeface="Century Gothic"/>
                        </a:rPr>
                        <a:t> </a:t>
                      </a:r>
                      <a:r>
                        <a:rPr sz="1200" spc="-5" dirty="0">
                          <a:latin typeface="Century Gothic"/>
                          <a:cs typeface="Century Gothic"/>
                        </a:rPr>
                        <a:t>and </a:t>
                      </a:r>
                      <a:r>
                        <a:rPr sz="1200" dirty="0">
                          <a:latin typeface="Century Gothic"/>
                          <a:cs typeface="Century Gothic"/>
                        </a:rPr>
                        <a:t> </a:t>
                      </a:r>
                      <a:r>
                        <a:rPr sz="1200" spc="-5" dirty="0">
                          <a:latin typeface="Century Gothic"/>
                          <a:cs typeface="Century Gothic"/>
                        </a:rPr>
                        <a:t>complete</a:t>
                      </a:r>
                      <a:r>
                        <a:rPr sz="1200" spc="-15" dirty="0">
                          <a:latin typeface="Century Gothic"/>
                          <a:cs typeface="Century Gothic"/>
                        </a:rPr>
                        <a:t> </a:t>
                      </a:r>
                      <a:r>
                        <a:rPr sz="1200" dirty="0">
                          <a:latin typeface="Century Gothic"/>
                          <a:cs typeface="Century Gothic"/>
                        </a:rPr>
                        <a:t>w/in</a:t>
                      </a:r>
                      <a:r>
                        <a:rPr sz="1200" spc="-5" dirty="0">
                          <a:latin typeface="Century Gothic"/>
                          <a:cs typeface="Century Gothic"/>
                        </a:rPr>
                        <a:t> 265</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extLst>
                  <a:ext uri="{0D108BD9-81ED-4DB2-BD59-A6C34878D82A}">
                    <a16:rowId xmlns:a16="http://schemas.microsoft.com/office/drawing/2014/main" val="10006"/>
                  </a:ext>
                </a:extLst>
              </a:tr>
              <a:tr h="640080">
                <a:tc>
                  <a:txBody>
                    <a:bodyPr/>
                    <a:lstStyle/>
                    <a:p>
                      <a:pPr>
                        <a:lnSpc>
                          <a:spcPct val="100000"/>
                        </a:lnSpc>
                      </a:pPr>
                      <a:endParaRPr sz="1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3DFCC"/>
                    </a:solidFill>
                  </a:tcPr>
                </a:tc>
                <a:tc>
                  <a:txBody>
                    <a:bodyPr/>
                    <a:lstStyle/>
                    <a:p>
                      <a:pPr marL="90805" marR="97155">
                        <a:lnSpc>
                          <a:spcPct val="100000"/>
                        </a:lnSpc>
                        <a:spcBef>
                          <a:spcPts val="335"/>
                        </a:spcBef>
                      </a:pPr>
                      <a:r>
                        <a:rPr sz="1200" dirty="0">
                          <a:latin typeface="Century Gothic"/>
                          <a:cs typeface="Century Gothic"/>
                        </a:rPr>
                        <a:t>Allows </a:t>
                      </a:r>
                      <a:r>
                        <a:rPr sz="1200" spc="-5" dirty="0">
                          <a:latin typeface="Century Gothic"/>
                          <a:cs typeface="Century Gothic"/>
                        </a:rPr>
                        <a:t>automatically elevated </a:t>
                      </a:r>
                      <a:r>
                        <a:rPr sz="1200" dirty="0">
                          <a:latin typeface="Century Gothic"/>
                          <a:cs typeface="Century Gothic"/>
                        </a:rPr>
                        <a:t> </a:t>
                      </a:r>
                      <a:r>
                        <a:rPr sz="1200" spc="-10" dirty="0">
                          <a:latin typeface="Century Gothic"/>
                          <a:cs typeface="Century Gothic"/>
                        </a:rPr>
                        <a:t>structure</a:t>
                      </a:r>
                      <a:r>
                        <a:rPr sz="1200" spc="25" dirty="0">
                          <a:latin typeface="Century Gothic"/>
                          <a:cs typeface="Century Gothic"/>
                        </a:rPr>
                        <a:t> </a:t>
                      </a:r>
                      <a:r>
                        <a:rPr sz="1200" spc="-5" dirty="0">
                          <a:latin typeface="Century Gothic"/>
                          <a:cs typeface="Century Gothic"/>
                        </a:rPr>
                        <a:t>not</a:t>
                      </a:r>
                      <a:r>
                        <a:rPr sz="1200" dirty="0">
                          <a:latin typeface="Century Gothic"/>
                          <a:cs typeface="Century Gothic"/>
                        </a:rPr>
                        <a:t> dependent</a:t>
                      </a:r>
                      <a:r>
                        <a:rPr sz="1200" spc="-5" dirty="0">
                          <a:latin typeface="Century Gothic"/>
                          <a:cs typeface="Century Gothic"/>
                        </a:rPr>
                        <a:t> on</a:t>
                      </a:r>
                      <a:r>
                        <a:rPr sz="1200" dirty="0">
                          <a:latin typeface="Century Gothic"/>
                          <a:cs typeface="Century Gothic"/>
                        </a:rPr>
                        <a:t> human </a:t>
                      </a:r>
                      <a:r>
                        <a:rPr sz="1200" spc="-315" dirty="0">
                          <a:latin typeface="Century Gothic"/>
                          <a:cs typeface="Century Gothic"/>
                        </a:rPr>
                        <a:t> </a:t>
                      </a:r>
                      <a:r>
                        <a:rPr sz="1200" spc="-10" dirty="0">
                          <a:latin typeface="Century Gothic"/>
                          <a:cs typeface="Century Gothic"/>
                        </a:rPr>
                        <a:t>intervention</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3DFCC"/>
                    </a:solidFill>
                  </a:tcPr>
                </a:tc>
                <a:extLst>
                  <a:ext uri="{0D108BD9-81ED-4DB2-BD59-A6C34878D82A}">
                    <a16:rowId xmlns:a16="http://schemas.microsoft.com/office/drawing/2014/main" val="10007"/>
                  </a:ext>
                </a:extLst>
              </a:tr>
              <a:tr h="640080">
                <a:tc>
                  <a:txBody>
                    <a:bodyPr/>
                    <a:lstStyle/>
                    <a:p>
                      <a:pPr>
                        <a:lnSpc>
                          <a:spcPct val="100000"/>
                        </a:lnSpc>
                      </a:pPr>
                      <a:endParaRPr sz="1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tc>
                  <a:txBody>
                    <a:bodyPr/>
                    <a:lstStyle/>
                    <a:p>
                      <a:pPr marL="90805" marR="147320" algn="just">
                        <a:lnSpc>
                          <a:spcPct val="100000"/>
                        </a:lnSpc>
                        <a:spcBef>
                          <a:spcPts val="335"/>
                        </a:spcBef>
                      </a:pPr>
                      <a:r>
                        <a:rPr sz="1200" i="1" u="sng" spc="-5" dirty="0">
                          <a:solidFill>
                            <a:srgbClr val="FF0000"/>
                          </a:solidFill>
                          <a:uFill>
                            <a:solidFill>
                              <a:srgbClr val="FF0000"/>
                            </a:solidFill>
                          </a:uFill>
                          <a:latin typeface="Century Gothic"/>
                          <a:cs typeface="Century Gothic"/>
                        </a:rPr>
                        <a:t>Disclosure on </a:t>
                      </a:r>
                      <a:r>
                        <a:rPr sz="1200" i="1" u="sng" spc="5" dirty="0">
                          <a:solidFill>
                            <a:srgbClr val="FF0000"/>
                          </a:solidFill>
                          <a:uFill>
                            <a:solidFill>
                              <a:srgbClr val="FF0000"/>
                            </a:solidFill>
                          </a:uFill>
                          <a:latin typeface="Century Gothic"/>
                          <a:cs typeface="Century Gothic"/>
                        </a:rPr>
                        <a:t>tidally </a:t>
                      </a:r>
                      <a:r>
                        <a:rPr sz="1200" i="1" u="sng" dirty="0">
                          <a:solidFill>
                            <a:srgbClr val="FF0000"/>
                          </a:solidFill>
                          <a:uFill>
                            <a:solidFill>
                              <a:srgbClr val="FF0000"/>
                            </a:solidFill>
                          </a:uFill>
                          <a:latin typeface="Century Gothic"/>
                          <a:cs typeface="Century Gothic"/>
                        </a:rPr>
                        <a:t>influence </a:t>
                      </a:r>
                      <a:r>
                        <a:rPr sz="1200" i="1" u="sng" spc="-5" dirty="0">
                          <a:solidFill>
                            <a:srgbClr val="FF0000"/>
                          </a:solidFill>
                          <a:uFill>
                            <a:solidFill>
                              <a:srgbClr val="FF0000"/>
                            </a:solidFill>
                          </a:uFill>
                          <a:latin typeface="Century Gothic"/>
                          <a:cs typeface="Century Gothic"/>
                        </a:rPr>
                        <a:t>area </a:t>
                      </a:r>
                      <a:r>
                        <a:rPr sz="1200" i="1" spc="-320" dirty="0">
                          <a:solidFill>
                            <a:srgbClr val="FF0000"/>
                          </a:solidFill>
                          <a:latin typeface="Century Gothic"/>
                          <a:cs typeface="Century Gothic"/>
                        </a:rPr>
                        <a:t> </a:t>
                      </a:r>
                      <a:r>
                        <a:rPr sz="1200" i="1" u="sng" spc="-5" dirty="0">
                          <a:solidFill>
                            <a:srgbClr val="FF0000"/>
                          </a:solidFill>
                          <a:uFill>
                            <a:solidFill>
                              <a:srgbClr val="FF0000"/>
                            </a:solidFill>
                          </a:uFill>
                          <a:latin typeface="Century Gothic"/>
                          <a:cs typeface="Century Gothic"/>
                        </a:rPr>
                        <a:t>and </a:t>
                      </a:r>
                      <a:r>
                        <a:rPr sz="1200" i="1" u="sng" dirty="0">
                          <a:solidFill>
                            <a:srgbClr val="FF0000"/>
                          </a:solidFill>
                          <a:uFill>
                            <a:solidFill>
                              <a:srgbClr val="FF0000"/>
                            </a:solidFill>
                          </a:uFill>
                          <a:latin typeface="Century Gothic"/>
                          <a:cs typeface="Century Gothic"/>
                        </a:rPr>
                        <a:t>meeting min. </a:t>
                      </a:r>
                      <a:r>
                        <a:rPr sz="1200" i="1" u="sng" spc="-5" dirty="0">
                          <a:solidFill>
                            <a:srgbClr val="FF0000"/>
                          </a:solidFill>
                          <a:uFill>
                            <a:solidFill>
                              <a:srgbClr val="FF0000"/>
                            </a:solidFill>
                          </a:uFill>
                          <a:latin typeface="Century Gothic"/>
                          <a:cs typeface="Century Gothic"/>
                        </a:rPr>
                        <a:t>barrier </a:t>
                      </a:r>
                      <a:r>
                        <a:rPr sz="1200" i="1" u="sng" dirty="0">
                          <a:solidFill>
                            <a:srgbClr val="FF0000"/>
                          </a:solidFill>
                          <a:uFill>
                            <a:solidFill>
                              <a:srgbClr val="FF0000"/>
                            </a:solidFill>
                          </a:uFill>
                          <a:latin typeface="Century Gothic"/>
                          <a:cs typeface="Century Gothic"/>
                        </a:rPr>
                        <a:t>elevation </a:t>
                      </a:r>
                      <a:r>
                        <a:rPr sz="1200" i="1" spc="-320" dirty="0">
                          <a:solidFill>
                            <a:srgbClr val="FF0000"/>
                          </a:solidFill>
                          <a:latin typeface="Century Gothic"/>
                          <a:cs typeface="Century Gothic"/>
                        </a:rPr>
                        <a:t> </a:t>
                      </a:r>
                      <a:r>
                        <a:rPr sz="1200" i="1" u="sng" dirty="0">
                          <a:solidFill>
                            <a:srgbClr val="FF0000"/>
                          </a:solidFill>
                          <a:uFill>
                            <a:solidFill>
                              <a:srgbClr val="FF0000"/>
                            </a:solidFill>
                          </a:uFill>
                          <a:latin typeface="Century Gothic"/>
                          <a:cs typeface="Century Gothic"/>
                        </a:rPr>
                        <a:t>stds.</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extLst>
                  <a:ext uri="{0D108BD9-81ED-4DB2-BD59-A6C34878D82A}">
                    <a16:rowId xmlns:a16="http://schemas.microsoft.com/office/drawing/2014/main" val="10008"/>
                  </a:ext>
                </a:extLst>
              </a:tr>
            </a:tbl>
          </a:graphicData>
        </a:graphic>
      </p:graphicFrame>
      <p:sp>
        <p:nvSpPr>
          <p:cNvPr id="6" name="object 6"/>
          <p:cNvSpPr txBox="1"/>
          <p:nvPr/>
        </p:nvSpPr>
        <p:spPr>
          <a:xfrm>
            <a:off x="9273462" y="2813464"/>
            <a:ext cx="2294255" cy="299720"/>
          </a:xfrm>
          <a:prstGeom prst="rect">
            <a:avLst/>
          </a:prstGeom>
        </p:spPr>
        <p:txBody>
          <a:bodyPr vert="horz" wrap="square" lIns="0" tIns="12700" rIns="0" bIns="0" rtlCol="0">
            <a:spAutoFit/>
          </a:bodyPr>
          <a:lstStyle/>
          <a:p>
            <a:pPr marL="12700">
              <a:lnSpc>
                <a:spcPct val="100000"/>
              </a:lnSpc>
              <a:spcBef>
                <a:spcPts val="100"/>
              </a:spcBef>
              <a:tabLst>
                <a:tab pos="853440" algn="l"/>
              </a:tabLst>
            </a:pPr>
            <a:r>
              <a:rPr sz="1800" spc="-5" dirty="0">
                <a:solidFill>
                  <a:srgbClr val="FFFF00"/>
                </a:solidFill>
                <a:latin typeface="Century Gothic"/>
                <a:cs typeface="Century Gothic"/>
              </a:rPr>
              <a:t>Photo:	</a:t>
            </a:r>
            <a:r>
              <a:rPr sz="1800" dirty="0">
                <a:solidFill>
                  <a:srgbClr val="FFFF00"/>
                </a:solidFill>
                <a:latin typeface="Century Gothic"/>
                <a:cs typeface="Century Gothic"/>
              </a:rPr>
              <a:t>Erin</a:t>
            </a:r>
            <a:r>
              <a:rPr sz="1800" spc="-55" dirty="0">
                <a:solidFill>
                  <a:srgbClr val="FFFF00"/>
                </a:solidFill>
                <a:latin typeface="Century Gothic"/>
                <a:cs typeface="Century Gothic"/>
              </a:rPr>
              <a:t> </a:t>
            </a:r>
            <a:r>
              <a:rPr sz="1800" spc="-5" dirty="0">
                <a:solidFill>
                  <a:srgbClr val="FFFF00"/>
                </a:solidFill>
                <a:latin typeface="Century Gothic"/>
                <a:cs typeface="Century Gothic"/>
              </a:rPr>
              <a:t>L.</a:t>
            </a:r>
            <a:r>
              <a:rPr sz="1800" spc="-25" dirty="0">
                <a:solidFill>
                  <a:srgbClr val="FFFF00"/>
                </a:solidFill>
                <a:latin typeface="Century Gothic"/>
                <a:cs typeface="Century Gothic"/>
              </a:rPr>
              <a:t> </a:t>
            </a:r>
            <a:r>
              <a:rPr sz="1800" spc="-5" dirty="0">
                <a:solidFill>
                  <a:srgbClr val="FFFF00"/>
                </a:solidFill>
                <a:latin typeface="Century Gothic"/>
                <a:cs typeface="Century Gothic"/>
              </a:rPr>
              <a:t>Deady</a:t>
            </a:r>
            <a:endParaRPr sz="1800" dirty="0">
              <a:latin typeface="Century Gothic"/>
              <a:cs typeface="Century Gothic"/>
            </a:endParaRPr>
          </a:p>
        </p:txBody>
      </p:sp>
      <p:sp>
        <p:nvSpPr>
          <p:cNvPr id="7" name="object 7"/>
          <p:cNvSpPr txBox="1"/>
          <p:nvPr/>
        </p:nvSpPr>
        <p:spPr>
          <a:xfrm>
            <a:off x="6805742" y="3429000"/>
            <a:ext cx="4262755" cy="1120820"/>
          </a:xfrm>
          <a:prstGeom prst="rect">
            <a:avLst/>
          </a:prstGeom>
        </p:spPr>
        <p:txBody>
          <a:bodyPr vert="horz" wrap="square" lIns="0" tIns="12700" rIns="0" bIns="0" rtlCol="0">
            <a:spAutoFit/>
          </a:bodyPr>
          <a:lstStyle/>
          <a:p>
            <a:pPr marL="12700" marR="5080" algn="ctr">
              <a:lnSpc>
                <a:spcPct val="100000"/>
              </a:lnSpc>
              <a:spcBef>
                <a:spcPts val="100"/>
              </a:spcBef>
            </a:pPr>
            <a:r>
              <a:rPr lang="en-US" sz="1800" spc="-15" dirty="0">
                <a:latin typeface="Century Gothic"/>
                <a:cs typeface="Century Gothic"/>
              </a:rPr>
              <a:t>Important </a:t>
            </a:r>
            <a:r>
              <a:rPr lang="en-US" spc="-15" dirty="0">
                <a:latin typeface="Century Gothic"/>
                <a:cs typeface="Century Gothic"/>
              </a:rPr>
              <a:t>points:  We don’t just want seawalls elevated everywhere, we want to encourage habitat and water quality benefits.</a:t>
            </a:r>
            <a:endParaRPr sz="1800" dirty="0">
              <a:latin typeface="Century Gothic"/>
              <a:cs typeface="Century Gothic"/>
            </a:endParaRPr>
          </a:p>
        </p:txBody>
      </p:sp>
      <p:sp>
        <p:nvSpPr>
          <p:cNvPr id="8" name="object 8"/>
          <p:cNvSpPr txBox="1"/>
          <p:nvPr/>
        </p:nvSpPr>
        <p:spPr>
          <a:xfrm>
            <a:off x="9955503" y="6583000"/>
            <a:ext cx="2124075" cy="166071"/>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entury Gothic"/>
                <a:cs typeface="Century Gothic"/>
              </a:rPr>
              <a:t>Copyright</a:t>
            </a:r>
            <a:r>
              <a:rPr sz="1000" spc="5" dirty="0">
                <a:solidFill>
                  <a:srgbClr val="FFFFFF"/>
                </a:solidFill>
                <a:latin typeface="Century Gothic"/>
                <a:cs typeface="Century Gothic"/>
              </a:rPr>
              <a:t> </a:t>
            </a:r>
            <a:r>
              <a:rPr sz="1000" dirty="0">
                <a:solidFill>
                  <a:srgbClr val="FFFFFF"/>
                </a:solidFill>
                <a:latin typeface="Century Gothic"/>
                <a:cs typeface="Century Gothic"/>
              </a:rPr>
              <a:t>Erin</a:t>
            </a:r>
            <a:r>
              <a:rPr sz="1000" spc="-20" dirty="0">
                <a:solidFill>
                  <a:srgbClr val="FFFFFF"/>
                </a:solidFill>
                <a:latin typeface="Century Gothic"/>
                <a:cs typeface="Century Gothic"/>
              </a:rPr>
              <a:t> </a:t>
            </a:r>
            <a:r>
              <a:rPr sz="1000" spc="-5" dirty="0">
                <a:solidFill>
                  <a:srgbClr val="FFFFFF"/>
                </a:solidFill>
                <a:latin typeface="Century Gothic"/>
                <a:cs typeface="Century Gothic"/>
              </a:rPr>
              <a:t>L.</a:t>
            </a:r>
            <a:r>
              <a:rPr sz="1000" dirty="0">
                <a:solidFill>
                  <a:srgbClr val="FFFFFF"/>
                </a:solidFill>
                <a:latin typeface="Century Gothic"/>
                <a:cs typeface="Century Gothic"/>
              </a:rPr>
              <a:t> </a:t>
            </a:r>
            <a:r>
              <a:rPr sz="1000" spc="-5" dirty="0">
                <a:solidFill>
                  <a:srgbClr val="FFFFFF"/>
                </a:solidFill>
                <a:latin typeface="Century Gothic"/>
                <a:cs typeface="Century Gothic"/>
              </a:rPr>
              <a:t>Deady,</a:t>
            </a:r>
            <a:r>
              <a:rPr sz="1000" spc="5" dirty="0">
                <a:solidFill>
                  <a:srgbClr val="FFFFFF"/>
                </a:solidFill>
                <a:latin typeface="Century Gothic"/>
                <a:cs typeface="Century Gothic"/>
              </a:rPr>
              <a:t> </a:t>
            </a:r>
            <a:r>
              <a:rPr sz="1000" spc="-15" dirty="0">
                <a:solidFill>
                  <a:srgbClr val="FFFFFF"/>
                </a:solidFill>
                <a:latin typeface="Century Gothic"/>
                <a:cs typeface="Century Gothic"/>
              </a:rPr>
              <a:t>P.A.</a:t>
            </a:r>
            <a:r>
              <a:rPr sz="1000" spc="25" dirty="0">
                <a:solidFill>
                  <a:srgbClr val="FFFFFF"/>
                </a:solidFill>
                <a:latin typeface="Century Gothic"/>
                <a:cs typeface="Century Gothic"/>
              </a:rPr>
              <a:t> </a:t>
            </a:r>
            <a:r>
              <a:rPr sz="1000" spc="-10" dirty="0">
                <a:solidFill>
                  <a:srgbClr val="FFFFFF"/>
                </a:solidFill>
                <a:latin typeface="Century Gothic"/>
                <a:cs typeface="Century Gothic"/>
              </a:rPr>
              <a:t>202</a:t>
            </a:r>
            <a:r>
              <a:rPr lang="en-US" sz="1000" spc="-10" dirty="0">
                <a:solidFill>
                  <a:srgbClr val="FFFFFF"/>
                </a:solidFill>
                <a:latin typeface="Century Gothic"/>
                <a:cs typeface="Century Gothic"/>
              </a:rPr>
              <a:t>2</a:t>
            </a:r>
            <a:r>
              <a:rPr sz="1000" spc="-10" dirty="0">
                <a:solidFill>
                  <a:srgbClr val="FFFFFF"/>
                </a:solidFill>
                <a:latin typeface="Century Gothic"/>
                <a:cs typeface="Century Gothic"/>
              </a:rPr>
              <a:t>.</a:t>
            </a:r>
            <a:endParaRPr sz="1000" dirty="0">
              <a:latin typeface="Century Gothic"/>
              <a:cs typeface="Century Gothic"/>
            </a:endParaRPr>
          </a:p>
        </p:txBody>
      </p:sp>
      <p:sp>
        <p:nvSpPr>
          <p:cNvPr id="9" name="TextBox 8">
            <a:extLst>
              <a:ext uri="{FF2B5EF4-FFF2-40B4-BE49-F238E27FC236}">
                <a16:creationId xmlns:a16="http://schemas.microsoft.com/office/drawing/2014/main" id="{112326BC-3F6C-40B4-A60D-36F8E13096EC}"/>
              </a:ext>
            </a:extLst>
          </p:cNvPr>
          <p:cNvSpPr txBox="1"/>
          <p:nvPr/>
        </p:nvSpPr>
        <p:spPr>
          <a:xfrm>
            <a:off x="6613123" y="4865636"/>
            <a:ext cx="5029200" cy="1477328"/>
          </a:xfrm>
          <a:prstGeom prst="rect">
            <a:avLst/>
          </a:prstGeom>
          <a:noFill/>
        </p:spPr>
        <p:txBody>
          <a:bodyPr wrap="square" rtlCol="0">
            <a:spAutoFit/>
          </a:bodyPr>
          <a:lstStyle/>
          <a:p>
            <a:pPr algn="ctr"/>
            <a:r>
              <a:rPr lang="en-US" dirty="0">
                <a:solidFill>
                  <a:srgbClr val="FFFF00"/>
                </a:solidFill>
                <a:latin typeface="Century Gothic" panose="020B0502020202020204" pitchFamily="34" charset="0"/>
              </a:rPr>
              <a:t>Tampa Bay Regional Planning Council </a:t>
            </a:r>
            <a:r>
              <a:rPr lang="en-US" dirty="0">
                <a:latin typeface="Century Gothic" panose="020B0502020202020204" pitchFamily="34" charset="0"/>
              </a:rPr>
              <a:t>is developing a Model Shoreline Ordinance for use by local governments addressing living shorelines, hybrid structures and seawalls through an overlay.</a:t>
            </a:r>
          </a:p>
        </p:txBody>
      </p:sp>
    </p:spTree>
    <p:extLst>
      <p:ext uri="{BB962C8B-B14F-4D97-AF65-F5344CB8AC3E}">
        <p14:creationId xmlns:p14="http://schemas.microsoft.com/office/powerpoint/2010/main" val="2872840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EECC-AC84-4D11-8FBA-60C9427F3689}"/>
              </a:ext>
            </a:extLst>
          </p:cNvPr>
          <p:cNvSpPr>
            <a:spLocks noGrp="1"/>
          </p:cNvSpPr>
          <p:nvPr>
            <p:ph type="title"/>
          </p:nvPr>
        </p:nvSpPr>
        <p:spPr>
          <a:xfrm>
            <a:off x="94120" y="584418"/>
            <a:ext cx="10972800" cy="1128713"/>
          </a:xfrm>
        </p:spPr>
        <p:txBody>
          <a:bodyPr>
            <a:normAutofit fontScale="90000"/>
          </a:bodyPr>
          <a:lstStyle/>
          <a:p>
            <a:r>
              <a:rPr lang="en-US" dirty="0">
                <a:solidFill>
                  <a:srgbClr val="E57C23"/>
                </a:solidFill>
                <a:effectLst>
                  <a:outerShdw blurRad="38100" dist="38100" dir="2700000" algn="tl">
                    <a:srgbClr val="000000">
                      <a:alpha val="43137"/>
                    </a:srgbClr>
                  </a:outerShdw>
                </a:effectLst>
              </a:rPr>
              <a:t>What does existing voluntary real estate disclosure cover for flooding?</a:t>
            </a:r>
            <a:br>
              <a:rPr lang="en-US" dirty="0">
                <a:solidFill>
                  <a:srgbClr val="D1481D"/>
                </a:solidFill>
              </a:rPr>
            </a:br>
            <a:br>
              <a:rPr lang="en-US" dirty="0">
                <a:solidFill>
                  <a:srgbClr val="FFFF00"/>
                </a:solidFill>
              </a:rPr>
            </a:br>
            <a:endParaRPr lang="en-US" dirty="0">
              <a:solidFill>
                <a:srgbClr val="D1481D"/>
              </a:solidFill>
            </a:endParaRPr>
          </a:p>
        </p:txBody>
      </p:sp>
      <p:sp>
        <p:nvSpPr>
          <p:cNvPr id="4" name="Slide Number Placeholder 3">
            <a:extLst>
              <a:ext uri="{FF2B5EF4-FFF2-40B4-BE49-F238E27FC236}">
                <a16:creationId xmlns:a16="http://schemas.microsoft.com/office/drawing/2014/main" id="{1D58EB91-D45A-4CB1-AE07-462A42F6BC5E}"/>
              </a:ext>
            </a:extLst>
          </p:cNvPr>
          <p:cNvSpPr>
            <a:spLocks noGrp="1"/>
          </p:cNvSpPr>
          <p:nvPr>
            <p:ph type="sldNum" sz="quarter" idx="12"/>
          </p:nvPr>
        </p:nvSpPr>
        <p:spPr>
          <a:xfrm>
            <a:off x="10363200" y="5578475"/>
            <a:ext cx="1142245" cy="669925"/>
          </a:xfrm>
          <a:prstGeom prst="rect">
            <a:avLst/>
          </a:prstGeom>
        </p:spPr>
        <p:txBody>
          <a:bodyPr vert="horz" lIns="91440" tIns="45720" rIns="91440" bIns="45720" rtlCol="0" anchor="b"/>
          <a:lstStyle>
            <a:defPPr>
              <a:defRPr lang="en-US"/>
            </a:defPPr>
            <a:lvl1pPr marL="0" algn="r" defTabSz="457200" rtl="0" eaLnBrk="1" latinLnBrk="0" hangingPunct="1">
              <a:defRPr sz="3200" b="0" i="0" kern="1200">
                <a:solidFill>
                  <a:schemeClr val="bg2">
                    <a:lumMod val="5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060EDC-E88F-654A-8679-596A0405B86E}" type="slidenum">
              <a:rPr lang="en-US" smtClean="0"/>
              <a:pPr/>
              <a:t>19</a:t>
            </a:fld>
            <a:endParaRPr lang="en-US" dirty="0"/>
          </a:p>
        </p:txBody>
      </p:sp>
      <p:sp>
        <p:nvSpPr>
          <p:cNvPr id="5" name="TextBox 4">
            <a:extLst>
              <a:ext uri="{FF2B5EF4-FFF2-40B4-BE49-F238E27FC236}">
                <a16:creationId xmlns:a16="http://schemas.microsoft.com/office/drawing/2014/main" id="{98BA48B4-17AE-42C7-A290-C5CE0C7603E7}"/>
              </a:ext>
            </a:extLst>
          </p:cNvPr>
          <p:cNvSpPr txBox="1"/>
          <p:nvPr/>
        </p:nvSpPr>
        <p:spPr>
          <a:xfrm>
            <a:off x="6324600" y="1066800"/>
            <a:ext cx="5562600" cy="646331"/>
          </a:xfrm>
          <a:prstGeom prst="rect">
            <a:avLst/>
          </a:prstGeom>
          <a:noFill/>
        </p:spPr>
        <p:txBody>
          <a:bodyPr wrap="square" rtlCol="0">
            <a:spAutoFit/>
          </a:bodyPr>
          <a:lstStyle/>
          <a:p>
            <a:endParaRPr lang="en-US" dirty="0"/>
          </a:p>
          <a:p>
            <a:endParaRPr lang="en-US" dirty="0"/>
          </a:p>
        </p:txBody>
      </p:sp>
      <p:sp>
        <p:nvSpPr>
          <p:cNvPr id="7" name="TextBox 6">
            <a:extLst>
              <a:ext uri="{FF2B5EF4-FFF2-40B4-BE49-F238E27FC236}">
                <a16:creationId xmlns:a16="http://schemas.microsoft.com/office/drawing/2014/main" id="{24D08923-048D-46A7-BA98-D5A7CC39D27E}"/>
              </a:ext>
            </a:extLst>
          </p:cNvPr>
          <p:cNvSpPr txBox="1"/>
          <p:nvPr/>
        </p:nvSpPr>
        <p:spPr>
          <a:xfrm>
            <a:off x="457200" y="1921162"/>
            <a:ext cx="6248400" cy="4524315"/>
          </a:xfrm>
          <a:prstGeom prst="rect">
            <a:avLst/>
          </a:prstGeom>
          <a:noFill/>
        </p:spPr>
        <p:txBody>
          <a:bodyPr wrap="square">
            <a:spAutoFit/>
          </a:bodyPr>
          <a:lstStyle/>
          <a:p>
            <a:r>
              <a:rPr lang="en-US" dirty="0"/>
              <a:t>3. Water Intrusion; Drainage; Flooding:</a:t>
            </a:r>
          </a:p>
          <a:p>
            <a:r>
              <a:rPr lang="en-US" dirty="0"/>
              <a:t>	(a) Has past or present </a:t>
            </a:r>
            <a:r>
              <a:rPr lang="en-US" dirty="0">
                <a:solidFill>
                  <a:srgbClr val="FFFF00"/>
                </a:solidFill>
                <a:effectLst>
                  <a:outerShdw blurRad="38100" dist="38100" dir="2700000" algn="tl">
                    <a:srgbClr val="000000">
                      <a:alpha val="43137"/>
                    </a:srgbClr>
                  </a:outerShdw>
                </a:effectLst>
              </a:rPr>
              <a:t>water intrusion </a:t>
            </a:r>
            <a:r>
              <a:rPr lang="en-US" dirty="0"/>
              <a:t>affected the 	Property? Yes No Unknown</a:t>
            </a:r>
          </a:p>
          <a:p>
            <a:r>
              <a:rPr lang="en-US" dirty="0"/>
              <a:t>	(b) Have past or present </a:t>
            </a:r>
            <a:r>
              <a:rPr lang="en-US" dirty="0">
                <a:solidFill>
                  <a:srgbClr val="FFFF00"/>
                </a:solidFill>
                <a:effectLst>
                  <a:outerShdw blurRad="38100" dist="38100" dir="2700000" algn="tl">
                    <a:srgbClr val="000000">
                      <a:alpha val="43137"/>
                    </a:srgbClr>
                  </a:outerShdw>
                </a:effectLst>
              </a:rPr>
              <a:t>drainage or flooding 	problems</a:t>
            </a:r>
            <a:r>
              <a:rPr lang="en-US" dirty="0">
                <a:solidFill>
                  <a:srgbClr val="FFFF00"/>
                </a:solidFill>
              </a:rPr>
              <a:t> </a:t>
            </a:r>
            <a:r>
              <a:rPr lang="en-US" dirty="0"/>
              <a:t>affected the </a:t>
            </a:r>
            <a:r>
              <a:rPr lang="en-US" dirty="0">
                <a:solidFill>
                  <a:srgbClr val="FF0000"/>
                </a:solidFill>
              </a:rPr>
              <a:t>Property</a:t>
            </a:r>
            <a:r>
              <a:rPr lang="en-US" dirty="0"/>
              <a:t>? Yes No Unknown</a:t>
            </a:r>
          </a:p>
          <a:p>
            <a:r>
              <a:rPr lang="en-US" dirty="0"/>
              <a:t>	(c) Is any of the Property located in a </a:t>
            </a:r>
            <a:r>
              <a:rPr lang="en-US" dirty="0">
                <a:solidFill>
                  <a:srgbClr val="FFFF00"/>
                </a:solidFill>
                <a:effectLst>
                  <a:outerShdw blurRad="38100" dist="38100" dir="2700000" algn="tl">
                    <a:srgbClr val="000000">
                      <a:alpha val="43137"/>
                    </a:srgbClr>
                  </a:outerShdw>
                </a:effectLst>
              </a:rPr>
              <a:t>special flood 	hazard area</a:t>
            </a:r>
            <a:r>
              <a:rPr lang="en-US" dirty="0"/>
              <a:t>? Yes No Unknown</a:t>
            </a:r>
          </a:p>
          <a:p>
            <a:r>
              <a:rPr lang="en-US" dirty="0"/>
              <a:t>	(d) Is any of the Property located </a:t>
            </a:r>
            <a:r>
              <a:rPr lang="en-US" dirty="0">
                <a:solidFill>
                  <a:srgbClr val="FFFF00"/>
                </a:solidFill>
                <a:effectLst>
                  <a:outerShdw blurRad="38100" dist="38100" dir="2700000" algn="tl">
                    <a:srgbClr val="000000">
                      <a:alpha val="43137"/>
                    </a:srgbClr>
                  </a:outerShdw>
                </a:effectLst>
              </a:rPr>
              <a:t>seaward of the 	coastal construction control line</a:t>
            </a:r>
            <a:r>
              <a:rPr lang="en-US" dirty="0"/>
              <a:t>? Yes No Unknown</a:t>
            </a:r>
          </a:p>
          <a:p>
            <a:r>
              <a:rPr lang="en-US" dirty="0"/>
              <a:t>	(e) Does your lender require </a:t>
            </a:r>
            <a:r>
              <a:rPr lang="en-US" dirty="0">
                <a:solidFill>
                  <a:srgbClr val="FFFF00"/>
                </a:solidFill>
                <a:effectLst>
                  <a:outerShdw blurRad="38100" dist="38100" dir="2700000" algn="tl">
                    <a:srgbClr val="000000">
                      <a:alpha val="43137"/>
                    </a:srgbClr>
                  </a:outerShdw>
                </a:effectLst>
              </a:rPr>
              <a:t>flood insurance</a:t>
            </a:r>
            <a:r>
              <a:rPr lang="en-US" dirty="0"/>
              <a:t>? Yes 	No Unknown</a:t>
            </a:r>
          </a:p>
          <a:p>
            <a:r>
              <a:rPr lang="en-US" dirty="0"/>
              <a:t>	(f) Do you have an </a:t>
            </a:r>
            <a:r>
              <a:rPr lang="en-US" dirty="0">
                <a:solidFill>
                  <a:srgbClr val="FFFF00"/>
                </a:solidFill>
                <a:effectLst>
                  <a:outerShdw blurRad="38100" dist="38100" dir="2700000" algn="tl">
                    <a:srgbClr val="000000">
                      <a:alpha val="43137"/>
                    </a:srgbClr>
                  </a:outerShdw>
                </a:effectLst>
              </a:rPr>
              <a:t>elevation certificate</a:t>
            </a:r>
            <a:r>
              <a:rPr lang="en-US" dirty="0"/>
              <a:t>? If yes, 	please attach a copy. Yes No Unknown</a:t>
            </a:r>
          </a:p>
          <a:p>
            <a:r>
              <a:rPr lang="en-US" dirty="0"/>
              <a:t>	(g) If any answer to questions 3(a) - 3(d) is yes, 	please 	explain:__________________________________</a:t>
            </a:r>
          </a:p>
        </p:txBody>
      </p:sp>
      <p:pic>
        <p:nvPicPr>
          <p:cNvPr id="8" name="Picture 7">
            <a:extLst>
              <a:ext uri="{FF2B5EF4-FFF2-40B4-BE49-F238E27FC236}">
                <a16:creationId xmlns:a16="http://schemas.microsoft.com/office/drawing/2014/main" id="{9F170E65-56BD-4AD0-9BED-8DE1BDAE8C48}"/>
              </a:ext>
            </a:extLst>
          </p:cNvPr>
          <p:cNvPicPr>
            <a:picLocks noChangeAspect="1"/>
          </p:cNvPicPr>
          <p:nvPr/>
        </p:nvPicPr>
        <p:blipFill>
          <a:blip r:embed="rId2"/>
          <a:stretch>
            <a:fillRect/>
          </a:stretch>
        </p:blipFill>
        <p:spPr>
          <a:xfrm>
            <a:off x="7848600" y="1066800"/>
            <a:ext cx="4249280" cy="5462489"/>
          </a:xfrm>
          <a:prstGeom prst="rect">
            <a:avLst/>
          </a:prstGeom>
        </p:spPr>
      </p:pic>
      <p:pic>
        <p:nvPicPr>
          <p:cNvPr id="11" name="Picture 10">
            <a:extLst>
              <a:ext uri="{FF2B5EF4-FFF2-40B4-BE49-F238E27FC236}">
                <a16:creationId xmlns:a16="http://schemas.microsoft.com/office/drawing/2014/main" id="{42F418A7-B281-42F4-ACDF-5B9149C974C4}"/>
              </a:ext>
            </a:extLst>
          </p:cNvPr>
          <p:cNvPicPr>
            <a:picLocks noChangeAspect="1"/>
          </p:cNvPicPr>
          <p:nvPr/>
        </p:nvPicPr>
        <p:blipFill>
          <a:blip r:embed="rId3"/>
          <a:stretch>
            <a:fillRect/>
          </a:stretch>
        </p:blipFill>
        <p:spPr>
          <a:xfrm>
            <a:off x="8868052" y="6138887"/>
            <a:ext cx="3737172" cy="499915"/>
          </a:xfrm>
          <a:prstGeom prst="rect">
            <a:avLst/>
          </a:prstGeom>
        </p:spPr>
      </p:pic>
    </p:spTree>
    <p:extLst>
      <p:ext uri="{BB962C8B-B14F-4D97-AF65-F5344CB8AC3E}">
        <p14:creationId xmlns:p14="http://schemas.microsoft.com/office/powerpoint/2010/main" val="326559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grpSp>
        <p:nvGrpSpPr>
          <p:cNvPr id="3" name="object 3"/>
          <p:cNvGrpSpPr/>
          <p:nvPr/>
        </p:nvGrpSpPr>
        <p:grpSpPr>
          <a:xfrm>
            <a:off x="6101838" y="2793"/>
            <a:ext cx="6104890" cy="6176010"/>
            <a:chOff x="6101838" y="2793"/>
            <a:chExt cx="6104890" cy="6176010"/>
          </a:xfrm>
        </p:grpSpPr>
        <p:sp>
          <p:nvSpPr>
            <p:cNvPr id="4" name="object 4"/>
            <p:cNvSpPr/>
            <p:nvPr/>
          </p:nvSpPr>
          <p:spPr>
            <a:xfrm>
              <a:off x="8228075" y="9143"/>
              <a:ext cx="3810000" cy="3810000"/>
            </a:xfrm>
            <a:custGeom>
              <a:avLst/>
              <a:gdLst/>
              <a:ahLst/>
              <a:cxnLst/>
              <a:rect l="l" t="t" r="r" b="b"/>
              <a:pathLst>
                <a:path w="3810000" h="3810000">
                  <a:moveTo>
                    <a:pt x="3810000" y="0"/>
                  </a:moveTo>
                  <a:lnTo>
                    <a:pt x="0" y="3810000"/>
                  </a:lnTo>
                </a:path>
              </a:pathLst>
            </a:custGeom>
            <a:ln w="12700">
              <a:solidFill>
                <a:srgbClr val="FFFFFF"/>
              </a:solidFill>
            </a:ln>
          </p:spPr>
          <p:txBody>
            <a:bodyPr wrap="square" lIns="0" tIns="0" rIns="0" bIns="0" rtlCol="0"/>
            <a:lstStyle/>
            <a:p>
              <a:endParaRPr/>
            </a:p>
          </p:txBody>
        </p:sp>
        <p:sp>
          <p:nvSpPr>
            <p:cNvPr id="5" name="object 5"/>
            <p:cNvSpPr/>
            <p:nvPr/>
          </p:nvSpPr>
          <p:spPr>
            <a:xfrm>
              <a:off x="6108188" y="91440"/>
              <a:ext cx="6080760" cy="6080760"/>
            </a:xfrm>
            <a:custGeom>
              <a:avLst/>
              <a:gdLst/>
              <a:ahLst/>
              <a:cxnLst/>
              <a:rect l="l" t="t" r="r" b="b"/>
              <a:pathLst>
                <a:path w="6080759" h="6080760">
                  <a:moveTo>
                    <a:pt x="6080658" y="0"/>
                  </a:moveTo>
                  <a:lnTo>
                    <a:pt x="0" y="6080658"/>
                  </a:lnTo>
                </a:path>
              </a:pathLst>
            </a:custGeom>
            <a:ln w="12700">
              <a:solidFill>
                <a:srgbClr val="FFFFFF"/>
              </a:solidFill>
            </a:ln>
          </p:spPr>
          <p:txBody>
            <a:bodyPr wrap="square" lIns="0" tIns="0" rIns="0" bIns="0" rtlCol="0"/>
            <a:lstStyle/>
            <a:p>
              <a:endParaRPr/>
            </a:p>
          </p:txBody>
        </p:sp>
        <p:sp>
          <p:nvSpPr>
            <p:cNvPr id="6" name="object 6"/>
            <p:cNvSpPr/>
            <p:nvPr/>
          </p:nvSpPr>
          <p:spPr>
            <a:xfrm>
              <a:off x="7235950" y="228600"/>
              <a:ext cx="4953000" cy="4953000"/>
            </a:xfrm>
            <a:custGeom>
              <a:avLst/>
              <a:gdLst/>
              <a:ahLst/>
              <a:cxnLst/>
              <a:rect l="l" t="t" r="r" b="b"/>
              <a:pathLst>
                <a:path w="4953000" h="4953000">
                  <a:moveTo>
                    <a:pt x="4953000" y="0"/>
                  </a:moveTo>
                  <a:lnTo>
                    <a:pt x="0" y="4953000"/>
                  </a:lnTo>
                </a:path>
              </a:pathLst>
            </a:custGeom>
            <a:ln w="12700">
              <a:solidFill>
                <a:srgbClr val="FFFFFF"/>
              </a:solidFill>
            </a:ln>
          </p:spPr>
          <p:txBody>
            <a:bodyPr wrap="square" lIns="0" tIns="0" rIns="0" bIns="0" rtlCol="0"/>
            <a:lstStyle/>
            <a:p>
              <a:endParaRPr/>
            </a:p>
          </p:txBody>
        </p:sp>
        <p:sp>
          <p:nvSpPr>
            <p:cNvPr id="7" name="object 7"/>
            <p:cNvSpPr/>
            <p:nvPr/>
          </p:nvSpPr>
          <p:spPr>
            <a:xfrm>
              <a:off x="7337299" y="32765"/>
              <a:ext cx="4853305" cy="4853305"/>
            </a:xfrm>
            <a:custGeom>
              <a:avLst/>
              <a:gdLst/>
              <a:ahLst/>
              <a:cxnLst/>
              <a:rect l="l" t="t" r="r" b="b"/>
              <a:pathLst>
                <a:path w="4853305" h="4853305">
                  <a:moveTo>
                    <a:pt x="4852987" y="0"/>
                  </a:moveTo>
                  <a:lnTo>
                    <a:pt x="0" y="4852987"/>
                  </a:lnTo>
                </a:path>
              </a:pathLst>
            </a:custGeom>
            <a:ln w="31750">
              <a:solidFill>
                <a:srgbClr val="FFFFFF"/>
              </a:solidFill>
            </a:ln>
          </p:spPr>
          <p:txBody>
            <a:bodyPr wrap="square" lIns="0" tIns="0" rIns="0" bIns="0" rtlCol="0"/>
            <a:lstStyle/>
            <a:p>
              <a:endParaRPr/>
            </a:p>
          </p:txBody>
        </p:sp>
        <p:sp>
          <p:nvSpPr>
            <p:cNvPr id="8" name="object 8"/>
            <p:cNvSpPr/>
            <p:nvPr/>
          </p:nvSpPr>
          <p:spPr>
            <a:xfrm>
              <a:off x="7846312" y="610362"/>
              <a:ext cx="4343400" cy="4343400"/>
            </a:xfrm>
            <a:custGeom>
              <a:avLst/>
              <a:gdLst/>
              <a:ahLst/>
              <a:cxnLst/>
              <a:rect l="l" t="t" r="r" b="b"/>
              <a:pathLst>
                <a:path w="4343400" h="4343400">
                  <a:moveTo>
                    <a:pt x="4343400" y="0"/>
                  </a:moveTo>
                  <a:lnTo>
                    <a:pt x="0" y="4343400"/>
                  </a:lnTo>
                </a:path>
              </a:pathLst>
            </a:custGeom>
            <a:ln w="31750">
              <a:solidFill>
                <a:srgbClr val="FFFFFF"/>
              </a:solidFill>
            </a:ln>
          </p:spPr>
          <p:txBody>
            <a:bodyPr wrap="square" lIns="0" tIns="0" rIns="0" bIns="0" rtlCol="0"/>
            <a:lstStyle/>
            <a:p>
              <a:endParaRPr/>
            </a:p>
          </p:txBody>
        </p:sp>
      </p:grpSp>
      <p:grpSp>
        <p:nvGrpSpPr>
          <p:cNvPr id="9" name="object 9"/>
          <p:cNvGrpSpPr/>
          <p:nvPr/>
        </p:nvGrpSpPr>
        <p:grpSpPr>
          <a:xfrm>
            <a:off x="0" y="432816"/>
            <a:ext cx="11452860" cy="2072639"/>
            <a:chOff x="0" y="432816"/>
            <a:chExt cx="11452860" cy="2072639"/>
          </a:xfrm>
        </p:grpSpPr>
        <p:pic>
          <p:nvPicPr>
            <p:cNvPr id="10" name="object 10"/>
            <p:cNvPicPr/>
            <p:nvPr/>
          </p:nvPicPr>
          <p:blipFill>
            <a:blip r:embed="rId3" cstate="print"/>
            <a:stretch>
              <a:fillRect/>
            </a:stretch>
          </p:blipFill>
          <p:spPr>
            <a:xfrm>
              <a:off x="0" y="432816"/>
              <a:ext cx="3829811" cy="1341119"/>
            </a:xfrm>
            <a:prstGeom prst="rect">
              <a:avLst/>
            </a:prstGeom>
          </p:spPr>
        </p:pic>
        <p:pic>
          <p:nvPicPr>
            <p:cNvPr id="11" name="object 11"/>
            <p:cNvPicPr/>
            <p:nvPr/>
          </p:nvPicPr>
          <p:blipFill>
            <a:blip r:embed="rId4" cstate="print"/>
            <a:stretch>
              <a:fillRect/>
            </a:stretch>
          </p:blipFill>
          <p:spPr>
            <a:xfrm>
              <a:off x="3037332" y="432816"/>
              <a:ext cx="995171" cy="1341119"/>
            </a:xfrm>
            <a:prstGeom prst="rect">
              <a:avLst/>
            </a:prstGeom>
          </p:spPr>
        </p:pic>
        <p:pic>
          <p:nvPicPr>
            <p:cNvPr id="12" name="object 12"/>
            <p:cNvPicPr/>
            <p:nvPr/>
          </p:nvPicPr>
          <p:blipFill>
            <a:blip r:embed="rId5" cstate="print"/>
            <a:stretch>
              <a:fillRect/>
            </a:stretch>
          </p:blipFill>
          <p:spPr>
            <a:xfrm>
              <a:off x="3240023" y="432816"/>
              <a:ext cx="8212835" cy="1341119"/>
            </a:xfrm>
            <a:prstGeom prst="rect">
              <a:avLst/>
            </a:prstGeom>
          </p:spPr>
        </p:pic>
        <p:pic>
          <p:nvPicPr>
            <p:cNvPr id="13" name="object 13"/>
            <p:cNvPicPr/>
            <p:nvPr/>
          </p:nvPicPr>
          <p:blipFill>
            <a:blip r:embed="rId6" cstate="print"/>
            <a:stretch>
              <a:fillRect/>
            </a:stretch>
          </p:blipFill>
          <p:spPr>
            <a:xfrm>
              <a:off x="0" y="1164336"/>
              <a:ext cx="2807207" cy="1341119"/>
            </a:xfrm>
            <a:prstGeom prst="rect">
              <a:avLst/>
            </a:prstGeom>
          </p:spPr>
        </p:pic>
      </p:grpSp>
      <p:sp>
        <p:nvSpPr>
          <p:cNvPr id="14" name="object 14"/>
          <p:cNvSpPr txBox="1">
            <a:spLocks noGrp="1"/>
          </p:cNvSpPr>
          <p:nvPr>
            <p:ph type="title"/>
          </p:nvPr>
        </p:nvSpPr>
        <p:spPr>
          <a:xfrm>
            <a:off x="210450" y="599657"/>
            <a:ext cx="10670540" cy="1488440"/>
          </a:xfrm>
          <a:prstGeom prst="rect">
            <a:avLst/>
          </a:prstGeom>
        </p:spPr>
        <p:txBody>
          <a:bodyPr vert="horz" wrap="square" lIns="0" tIns="12700" rIns="0" bIns="0" rtlCol="0">
            <a:spAutoFit/>
          </a:bodyPr>
          <a:lstStyle/>
          <a:p>
            <a:pPr marL="12700" marR="5080">
              <a:lnSpc>
                <a:spcPct val="100000"/>
              </a:lnSpc>
              <a:spcBef>
                <a:spcPts val="100"/>
              </a:spcBef>
            </a:pPr>
            <a:r>
              <a:rPr sz="4800" spc="-5" dirty="0">
                <a:solidFill>
                  <a:srgbClr val="E47B22"/>
                </a:solidFill>
              </a:rPr>
              <a:t>RESILIENCY-RELATED STATE </a:t>
            </a:r>
            <a:r>
              <a:rPr sz="4800" dirty="0">
                <a:solidFill>
                  <a:srgbClr val="E47B22"/>
                </a:solidFill>
              </a:rPr>
              <a:t>LAW AND </a:t>
            </a:r>
            <a:r>
              <a:rPr sz="4800" spc="-1315" dirty="0">
                <a:solidFill>
                  <a:srgbClr val="E47B22"/>
                </a:solidFill>
              </a:rPr>
              <a:t> </a:t>
            </a:r>
            <a:r>
              <a:rPr sz="4800" spc="-5" dirty="0">
                <a:solidFill>
                  <a:srgbClr val="E47B22"/>
                </a:solidFill>
              </a:rPr>
              <a:t>POLICY</a:t>
            </a:r>
            <a:endParaRPr sz="4800"/>
          </a:p>
        </p:txBody>
      </p:sp>
      <p:pic>
        <p:nvPicPr>
          <p:cNvPr id="15" name="object 15"/>
          <p:cNvPicPr/>
          <p:nvPr/>
        </p:nvPicPr>
        <p:blipFill>
          <a:blip r:embed="rId7" cstate="print"/>
          <a:stretch>
            <a:fillRect/>
          </a:stretch>
        </p:blipFill>
        <p:spPr>
          <a:xfrm>
            <a:off x="946403" y="2915411"/>
            <a:ext cx="4767071" cy="3575303"/>
          </a:xfrm>
          <a:prstGeom prst="rect">
            <a:avLst/>
          </a:prstGeom>
        </p:spPr>
      </p:pic>
      <p:pic>
        <p:nvPicPr>
          <p:cNvPr id="16" name="object 16"/>
          <p:cNvPicPr/>
          <p:nvPr/>
        </p:nvPicPr>
        <p:blipFill>
          <a:blip r:embed="rId8" cstate="print"/>
          <a:stretch>
            <a:fillRect/>
          </a:stretch>
        </p:blipFill>
        <p:spPr>
          <a:xfrm>
            <a:off x="6280403" y="2915411"/>
            <a:ext cx="4767059" cy="3575303"/>
          </a:xfrm>
          <a:prstGeom prst="rect">
            <a:avLst/>
          </a:prstGeom>
        </p:spPr>
      </p:pic>
      <p:sp>
        <p:nvSpPr>
          <p:cNvPr id="17" name="object 17"/>
          <p:cNvSpPr txBox="1"/>
          <p:nvPr/>
        </p:nvSpPr>
        <p:spPr>
          <a:xfrm>
            <a:off x="3434499" y="6148413"/>
            <a:ext cx="2061210" cy="299720"/>
          </a:xfrm>
          <a:prstGeom prst="rect">
            <a:avLst/>
          </a:prstGeom>
        </p:spPr>
        <p:txBody>
          <a:bodyPr vert="horz" wrap="square" lIns="0" tIns="12700" rIns="0" bIns="0" rtlCol="0">
            <a:spAutoFit/>
          </a:bodyPr>
          <a:lstStyle/>
          <a:p>
            <a:pPr marL="12700">
              <a:lnSpc>
                <a:spcPct val="100000"/>
              </a:lnSpc>
              <a:spcBef>
                <a:spcPts val="100"/>
              </a:spcBef>
              <a:tabLst>
                <a:tab pos="853440" algn="l"/>
              </a:tabLst>
            </a:pPr>
            <a:r>
              <a:rPr sz="1800" spc="-5" dirty="0">
                <a:solidFill>
                  <a:srgbClr val="FFFF00"/>
                </a:solidFill>
                <a:latin typeface="Century Gothic"/>
                <a:cs typeface="Century Gothic"/>
              </a:rPr>
              <a:t>Photo:	</a:t>
            </a:r>
            <a:r>
              <a:rPr sz="1800" dirty="0">
                <a:solidFill>
                  <a:srgbClr val="FFFF00"/>
                </a:solidFill>
                <a:latin typeface="Century Gothic"/>
                <a:cs typeface="Century Gothic"/>
              </a:rPr>
              <a:t>Erin</a:t>
            </a:r>
            <a:r>
              <a:rPr sz="1800" spc="-85" dirty="0">
                <a:solidFill>
                  <a:srgbClr val="FFFF00"/>
                </a:solidFill>
                <a:latin typeface="Century Gothic"/>
                <a:cs typeface="Century Gothic"/>
              </a:rPr>
              <a:t> </a:t>
            </a:r>
            <a:r>
              <a:rPr sz="1800" spc="-5" dirty="0">
                <a:solidFill>
                  <a:srgbClr val="FFFF00"/>
                </a:solidFill>
                <a:latin typeface="Century Gothic"/>
                <a:cs typeface="Century Gothic"/>
              </a:rPr>
              <a:t>Deady</a:t>
            </a:r>
            <a:endParaRPr sz="1800">
              <a:latin typeface="Century Gothic"/>
              <a:cs typeface="Century Gothic"/>
            </a:endParaRPr>
          </a:p>
        </p:txBody>
      </p:sp>
      <p:sp>
        <p:nvSpPr>
          <p:cNvPr id="18" name="object 18"/>
          <p:cNvSpPr txBox="1"/>
          <p:nvPr/>
        </p:nvSpPr>
        <p:spPr>
          <a:xfrm>
            <a:off x="7939976" y="6148413"/>
            <a:ext cx="2061210" cy="299720"/>
          </a:xfrm>
          <a:prstGeom prst="rect">
            <a:avLst/>
          </a:prstGeom>
        </p:spPr>
        <p:txBody>
          <a:bodyPr vert="horz" wrap="square" lIns="0" tIns="12700" rIns="0" bIns="0" rtlCol="0">
            <a:spAutoFit/>
          </a:bodyPr>
          <a:lstStyle/>
          <a:p>
            <a:pPr marL="12700">
              <a:lnSpc>
                <a:spcPct val="100000"/>
              </a:lnSpc>
              <a:spcBef>
                <a:spcPts val="100"/>
              </a:spcBef>
              <a:tabLst>
                <a:tab pos="853440" algn="l"/>
              </a:tabLst>
            </a:pPr>
            <a:r>
              <a:rPr sz="1800" spc="-5" dirty="0">
                <a:solidFill>
                  <a:srgbClr val="FFFF00"/>
                </a:solidFill>
                <a:latin typeface="Century Gothic"/>
                <a:cs typeface="Century Gothic"/>
              </a:rPr>
              <a:t>Photo:	</a:t>
            </a:r>
            <a:r>
              <a:rPr sz="1800" dirty="0">
                <a:solidFill>
                  <a:srgbClr val="FFFF00"/>
                </a:solidFill>
                <a:latin typeface="Century Gothic"/>
                <a:cs typeface="Century Gothic"/>
              </a:rPr>
              <a:t>Erin</a:t>
            </a:r>
            <a:r>
              <a:rPr sz="1800" spc="-85" dirty="0">
                <a:solidFill>
                  <a:srgbClr val="FFFF00"/>
                </a:solidFill>
                <a:latin typeface="Century Gothic"/>
                <a:cs typeface="Century Gothic"/>
              </a:rPr>
              <a:t> </a:t>
            </a:r>
            <a:r>
              <a:rPr sz="1800" spc="-5" dirty="0">
                <a:solidFill>
                  <a:srgbClr val="FFFF00"/>
                </a:solidFill>
                <a:latin typeface="Century Gothic"/>
                <a:cs typeface="Century Gothic"/>
              </a:rPr>
              <a:t>Deady</a:t>
            </a:r>
            <a:endParaRPr sz="1800">
              <a:latin typeface="Century Gothic"/>
              <a:cs typeface="Century Gothic"/>
            </a:endParaRPr>
          </a:p>
        </p:txBody>
      </p:sp>
      <p:sp>
        <p:nvSpPr>
          <p:cNvPr id="19" name="object 19"/>
          <p:cNvSpPr txBox="1"/>
          <p:nvPr/>
        </p:nvSpPr>
        <p:spPr>
          <a:xfrm>
            <a:off x="78739" y="6593310"/>
            <a:ext cx="2124075" cy="166071"/>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entury Gothic"/>
                <a:cs typeface="Century Gothic"/>
              </a:rPr>
              <a:t>Copyright</a:t>
            </a:r>
            <a:r>
              <a:rPr sz="1000" spc="5" dirty="0">
                <a:solidFill>
                  <a:srgbClr val="FFFFFF"/>
                </a:solidFill>
                <a:latin typeface="Century Gothic"/>
                <a:cs typeface="Century Gothic"/>
              </a:rPr>
              <a:t> </a:t>
            </a:r>
            <a:r>
              <a:rPr sz="1000" dirty="0">
                <a:solidFill>
                  <a:srgbClr val="FFFFFF"/>
                </a:solidFill>
                <a:latin typeface="Century Gothic"/>
                <a:cs typeface="Century Gothic"/>
              </a:rPr>
              <a:t>Erin</a:t>
            </a:r>
            <a:r>
              <a:rPr sz="1000" spc="-20" dirty="0">
                <a:solidFill>
                  <a:srgbClr val="FFFFFF"/>
                </a:solidFill>
                <a:latin typeface="Century Gothic"/>
                <a:cs typeface="Century Gothic"/>
              </a:rPr>
              <a:t> </a:t>
            </a:r>
            <a:r>
              <a:rPr sz="1000" spc="-5" dirty="0">
                <a:solidFill>
                  <a:srgbClr val="FFFFFF"/>
                </a:solidFill>
                <a:latin typeface="Century Gothic"/>
                <a:cs typeface="Century Gothic"/>
              </a:rPr>
              <a:t>L.</a:t>
            </a:r>
            <a:r>
              <a:rPr sz="1000" dirty="0">
                <a:solidFill>
                  <a:srgbClr val="FFFFFF"/>
                </a:solidFill>
                <a:latin typeface="Century Gothic"/>
                <a:cs typeface="Century Gothic"/>
              </a:rPr>
              <a:t> </a:t>
            </a:r>
            <a:r>
              <a:rPr sz="1000" spc="-5" dirty="0">
                <a:solidFill>
                  <a:srgbClr val="FFFFFF"/>
                </a:solidFill>
                <a:latin typeface="Century Gothic"/>
                <a:cs typeface="Century Gothic"/>
              </a:rPr>
              <a:t>Deady,</a:t>
            </a:r>
            <a:r>
              <a:rPr sz="1000" spc="5" dirty="0">
                <a:solidFill>
                  <a:srgbClr val="FFFFFF"/>
                </a:solidFill>
                <a:latin typeface="Century Gothic"/>
                <a:cs typeface="Century Gothic"/>
              </a:rPr>
              <a:t> </a:t>
            </a:r>
            <a:r>
              <a:rPr sz="1000" spc="-15" dirty="0">
                <a:solidFill>
                  <a:srgbClr val="FFFFFF"/>
                </a:solidFill>
                <a:latin typeface="Century Gothic"/>
                <a:cs typeface="Century Gothic"/>
              </a:rPr>
              <a:t>P.A.</a:t>
            </a:r>
            <a:r>
              <a:rPr sz="1000" spc="25" dirty="0">
                <a:solidFill>
                  <a:srgbClr val="FFFFFF"/>
                </a:solidFill>
                <a:latin typeface="Century Gothic"/>
                <a:cs typeface="Century Gothic"/>
              </a:rPr>
              <a:t> </a:t>
            </a:r>
            <a:r>
              <a:rPr sz="1000" spc="-10" dirty="0">
                <a:solidFill>
                  <a:srgbClr val="FFFFFF"/>
                </a:solidFill>
                <a:latin typeface="Century Gothic"/>
                <a:cs typeface="Century Gothic"/>
              </a:rPr>
              <a:t>202</a:t>
            </a:r>
            <a:r>
              <a:rPr lang="en-US" sz="1000" spc="-10" dirty="0">
                <a:solidFill>
                  <a:srgbClr val="FFFFFF"/>
                </a:solidFill>
                <a:latin typeface="Century Gothic"/>
                <a:cs typeface="Century Gothic"/>
              </a:rPr>
              <a:t>2</a:t>
            </a:r>
            <a:r>
              <a:rPr sz="1000" spc="-10" dirty="0">
                <a:solidFill>
                  <a:srgbClr val="FFFFFF"/>
                </a:solidFill>
                <a:latin typeface="Century Gothic"/>
                <a:cs typeface="Century Gothic"/>
              </a:rPr>
              <a:t>.</a:t>
            </a:r>
            <a:endParaRPr sz="1000" dirty="0">
              <a:latin typeface="Century Gothic"/>
              <a:cs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grpSp>
        <p:nvGrpSpPr>
          <p:cNvPr id="3" name="object 3"/>
          <p:cNvGrpSpPr/>
          <p:nvPr/>
        </p:nvGrpSpPr>
        <p:grpSpPr>
          <a:xfrm>
            <a:off x="6108188" y="9143"/>
            <a:ext cx="6082416" cy="6163057"/>
            <a:chOff x="6108188" y="9143"/>
            <a:chExt cx="6082416" cy="6163057"/>
          </a:xfrm>
        </p:grpSpPr>
        <p:sp>
          <p:nvSpPr>
            <p:cNvPr id="4" name="object 4"/>
            <p:cNvSpPr/>
            <p:nvPr/>
          </p:nvSpPr>
          <p:spPr>
            <a:xfrm>
              <a:off x="8228075" y="9143"/>
              <a:ext cx="3810000" cy="3810000"/>
            </a:xfrm>
            <a:custGeom>
              <a:avLst/>
              <a:gdLst/>
              <a:ahLst/>
              <a:cxnLst/>
              <a:rect l="l" t="t" r="r" b="b"/>
              <a:pathLst>
                <a:path w="3810000" h="3810000">
                  <a:moveTo>
                    <a:pt x="3810000" y="0"/>
                  </a:moveTo>
                  <a:lnTo>
                    <a:pt x="0" y="3810000"/>
                  </a:lnTo>
                </a:path>
              </a:pathLst>
            </a:custGeom>
            <a:ln w="12700">
              <a:solidFill>
                <a:srgbClr val="FFFFFF"/>
              </a:solidFill>
            </a:ln>
          </p:spPr>
          <p:txBody>
            <a:bodyPr wrap="square" lIns="0" tIns="0" rIns="0" bIns="0" rtlCol="0"/>
            <a:lstStyle/>
            <a:p>
              <a:endParaRPr/>
            </a:p>
          </p:txBody>
        </p:sp>
        <p:sp>
          <p:nvSpPr>
            <p:cNvPr id="5" name="object 5"/>
            <p:cNvSpPr/>
            <p:nvPr/>
          </p:nvSpPr>
          <p:spPr>
            <a:xfrm>
              <a:off x="6108188" y="91440"/>
              <a:ext cx="6080760" cy="6080760"/>
            </a:xfrm>
            <a:custGeom>
              <a:avLst/>
              <a:gdLst/>
              <a:ahLst/>
              <a:cxnLst/>
              <a:rect l="l" t="t" r="r" b="b"/>
              <a:pathLst>
                <a:path w="6080759" h="6080760">
                  <a:moveTo>
                    <a:pt x="6080658" y="0"/>
                  </a:moveTo>
                  <a:lnTo>
                    <a:pt x="0" y="6080658"/>
                  </a:lnTo>
                </a:path>
              </a:pathLst>
            </a:custGeom>
            <a:ln w="12700">
              <a:solidFill>
                <a:srgbClr val="FFFFFF"/>
              </a:solidFill>
            </a:ln>
          </p:spPr>
          <p:txBody>
            <a:bodyPr wrap="square" lIns="0" tIns="0" rIns="0" bIns="0" rtlCol="0"/>
            <a:lstStyle/>
            <a:p>
              <a:endParaRPr/>
            </a:p>
          </p:txBody>
        </p:sp>
        <p:sp>
          <p:nvSpPr>
            <p:cNvPr id="6" name="object 6"/>
            <p:cNvSpPr/>
            <p:nvPr/>
          </p:nvSpPr>
          <p:spPr>
            <a:xfrm>
              <a:off x="7235950" y="228600"/>
              <a:ext cx="4953000" cy="4953000"/>
            </a:xfrm>
            <a:custGeom>
              <a:avLst/>
              <a:gdLst/>
              <a:ahLst/>
              <a:cxnLst/>
              <a:rect l="l" t="t" r="r" b="b"/>
              <a:pathLst>
                <a:path w="4953000" h="4953000">
                  <a:moveTo>
                    <a:pt x="4953000" y="0"/>
                  </a:moveTo>
                  <a:lnTo>
                    <a:pt x="0" y="4953000"/>
                  </a:lnTo>
                </a:path>
              </a:pathLst>
            </a:custGeom>
            <a:ln w="12700">
              <a:solidFill>
                <a:srgbClr val="FFFFFF"/>
              </a:solidFill>
            </a:ln>
          </p:spPr>
          <p:txBody>
            <a:bodyPr wrap="square" lIns="0" tIns="0" rIns="0" bIns="0" rtlCol="0"/>
            <a:lstStyle/>
            <a:p>
              <a:endParaRPr/>
            </a:p>
          </p:txBody>
        </p:sp>
        <p:sp>
          <p:nvSpPr>
            <p:cNvPr id="7" name="object 7"/>
            <p:cNvSpPr/>
            <p:nvPr/>
          </p:nvSpPr>
          <p:spPr>
            <a:xfrm>
              <a:off x="7337299" y="32765"/>
              <a:ext cx="4853305" cy="4853305"/>
            </a:xfrm>
            <a:custGeom>
              <a:avLst/>
              <a:gdLst/>
              <a:ahLst/>
              <a:cxnLst/>
              <a:rect l="l" t="t" r="r" b="b"/>
              <a:pathLst>
                <a:path w="4853305" h="4853305">
                  <a:moveTo>
                    <a:pt x="4852987" y="0"/>
                  </a:moveTo>
                  <a:lnTo>
                    <a:pt x="0" y="4852987"/>
                  </a:lnTo>
                </a:path>
              </a:pathLst>
            </a:custGeom>
            <a:ln w="31750">
              <a:solidFill>
                <a:srgbClr val="FFFFFF"/>
              </a:solidFill>
            </a:ln>
          </p:spPr>
          <p:txBody>
            <a:bodyPr wrap="square" lIns="0" tIns="0" rIns="0" bIns="0" rtlCol="0"/>
            <a:lstStyle/>
            <a:p>
              <a:endParaRPr/>
            </a:p>
          </p:txBody>
        </p:sp>
        <p:sp>
          <p:nvSpPr>
            <p:cNvPr id="8" name="object 8"/>
            <p:cNvSpPr/>
            <p:nvPr/>
          </p:nvSpPr>
          <p:spPr>
            <a:xfrm>
              <a:off x="7846312" y="610362"/>
              <a:ext cx="4343400" cy="4343400"/>
            </a:xfrm>
            <a:custGeom>
              <a:avLst/>
              <a:gdLst/>
              <a:ahLst/>
              <a:cxnLst/>
              <a:rect l="l" t="t" r="r" b="b"/>
              <a:pathLst>
                <a:path w="4343400" h="4343400">
                  <a:moveTo>
                    <a:pt x="4343400" y="0"/>
                  </a:moveTo>
                  <a:lnTo>
                    <a:pt x="0" y="4343400"/>
                  </a:lnTo>
                </a:path>
              </a:pathLst>
            </a:custGeom>
            <a:ln w="31750">
              <a:solidFill>
                <a:srgbClr val="FFFFFF"/>
              </a:solidFill>
            </a:ln>
          </p:spPr>
          <p:txBody>
            <a:bodyPr wrap="square" lIns="0" tIns="0" rIns="0" bIns="0" rtlCol="0"/>
            <a:lstStyle/>
            <a:p>
              <a:endParaRPr/>
            </a:p>
          </p:txBody>
        </p:sp>
      </p:grpSp>
      <p:sp>
        <p:nvSpPr>
          <p:cNvPr id="11" name="object 11"/>
          <p:cNvSpPr txBox="1">
            <a:spLocks noGrp="1"/>
          </p:cNvSpPr>
          <p:nvPr>
            <p:ph type="title"/>
          </p:nvPr>
        </p:nvSpPr>
        <p:spPr>
          <a:xfrm>
            <a:off x="381000" y="318783"/>
            <a:ext cx="11193145" cy="1490152"/>
          </a:xfrm>
          <a:prstGeom prst="rect">
            <a:avLst/>
          </a:prstGeom>
        </p:spPr>
        <p:txBody>
          <a:bodyPr vert="horz" wrap="square" lIns="0" tIns="12700" rIns="0" bIns="0" rtlCol="0">
            <a:spAutoFit/>
          </a:bodyPr>
          <a:lstStyle/>
          <a:p>
            <a:pPr marL="12700" marR="5080">
              <a:lnSpc>
                <a:spcPct val="100000"/>
              </a:lnSpc>
              <a:spcBef>
                <a:spcPts val="100"/>
              </a:spcBef>
              <a:tabLst>
                <a:tab pos="7083425" algn="l"/>
              </a:tabLst>
            </a:pPr>
            <a:r>
              <a:rPr lang="en-US" sz="4800" spc="-5" dirty="0">
                <a:solidFill>
                  <a:srgbClr val="E47B22"/>
                </a:solidFill>
                <a:effectLst>
                  <a:outerShdw blurRad="38100" dist="38100" dir="2700000" algn="tl">
                    <a:srgbClr val="000000">
                      <a:alpha val="43137"/>
                    </a:srgbClr>
                  </a:outerShdw>
                </a:effectLst>
              </a:rPr>
              <a:t>OTHER DRIVERS:  LEGAL OBLIGATIONS TO MAINTAIN INFRASTRUCTURE </a:t>
            </a:r>
            <a:endParaRPr sz="4800" dirty="0">
              <a:effectLst>
                <a:outerShdw blurRad="38100" dist="38100" dir="2700000" algn="tl">
                  <a:srgbClr val="000000">
                    <a:alpha val="43137"/>
                  </a:srgbClr>
                </a:outerShdw>
              </a:effectLst>
            </a:endParaRPr>
          </a:p>
        </p:txBody>
      </p:sp>
      <p:grpSp>
        <p:nvGrpSpPr>
          <p:cNvPr id="12" name="object 12"/>
          <p:cNvGrpSpPr/>
          <p:nvPr/>
        </p:nvGrpSpPr>
        <p:grpSpPr>
          <a:xfrm>
            <a:off x="946403" y="2915411"/>
            <a:ext cx="10101580" cy="3575685"/>
            <a:chOff x="946403" y="2915411"/>
            <a:chExt cx="10101580" cy="3575685"/>
          </a:xfrm>
        </p:grpSpPr>
        <p:pic>
          <p:nvPicPr>
            <p:cNvPr id="13" name="object 13"/>
            <p:cNvPicPr/>
            <p:nvPr/>
          </p:nvPicPr>
          <p:blipFill>
            <a:blip r:embed="rId3" cstate="print"/>
            <a:stretch>
              <a:fillRect/>
            </a:stretch>
          </p:blipFill>
          <p:spPr>
            <a:xfrm>
              <a:off x="946403" y="2915411"/>
              <a:ext cx="4767071" cy="3575303"/>
            </a:xfrm>
            <a:prstGeom prst="rect">
              <a:avLst/>
            </a:prstGeom>
          </p:spPr>
        </p:pic>
        <p:pic>
          <p:nvPicPr>
            <p:cNvPr id="14" name="object 14"/>
            <p:cNvPicPr/>
            <p:nvPr/>
          </p:nvPicPr>
          <p:blipFill>
            <a:blip r:embed="rId4" cstate="print"/>
            <a:stretch>
              <a:fillRect/>
            </a:stretch>
          </p:blipFill>
          <p:spPr>
            <a:xfrm>
              <a:off x="6280403" y="2915411"/>
              <a:ext cx="4767059" cy="3575303"/>
            </a:xfrm>
            <a:prstGeom prst="rect">
              <a:avLst/>
            </a:prstGeom>
          </p:spPr>
        </p:pic>
      </p:grpSp>
      <p:sp>
        <p:nvSpPr>
          <p:cNvPr id="15" name="object 15"/>
          <p:cNvSpPr txBox="1"/>
          <p:nvPr/>
        </p:nvSpPr>
        <p:spPr>
          <a:xfrm>
            <a:off x="3434499" y="6148413"/>
            <a:ext cx="2061210" cy="299720"/>
          </a:xfrm>
          <a:prstGeom prst="rect">
            <a:avLst/>
          </a:prstGeom>
        </p:spPr>
        <p:txBody>
          <a:bodyPr vert="horz" wrap="square" lIns="0" tIns="12700" rIns="0" bIns="0" rtlCol="0">
            <a:spAutoFit/>
          </a:bodyPr>
          <a:lstStyle/>
          <a:p>
            <a:pPr marL="12700">
              <a:lnSpc>
                <a:spcPct val="100000"/>
              </a:lnSpc>
              <a:spcBef>
                <a:spcPts val="100"/>
              </a:spcBef>
              <a:tabLst>
                <a:tab pos="853440" algn="l"/>
              </a:tabLst>
            </a:pPr>
            <a:r>
              <a:rPr sz="1800" spc="-5" dirty="0">
                <a:solidFill>
                  <a:srgbClr val="FFFF00"/>
                </a:solidFill>
                <a:latin typeface="Century Gothic"/>
                <a:cs typeface="Century Gothic"/>
              </a:rPr>
              <a:t>Photo:	</a:t>
            </a:r>
            <a:r>
              <a:rPr sz="1800" dirty="0">
                <a:solidFill>
                  <a:srgbClr val="FFFF00"/>
                </a:solidFill>
                <a:latin typeface="Century Gothic"/>
                <a:cs typeface="Century Gothic"/>
              </a:rPr>
              <a:t>Erin</a:t>
            </a:r>
            <a:r>
              <a:rPr sz="1800" spc="-85" dirty="0">
                <a:solidFill>
                  <a:srgbClr val="FFFF00"/>
                </a:solidFill>
                <a:latin typeface="Century Gothic"/>
                <a:cs typeface="Century Gothic"/>
              </a:rPr>
              <a:t> </a:t>
            </a:r>
            <a:r>
              <a:rPr sz="1800" spc="-5" dirty="0">
                <a:solidFill>
                  <a:srgbClr val="FFFF00"/>
                </a:solidFill>
                <a:latin typeface="Century Gothic"/>
                <a:cs typeface="Century Gothic"/>
              </a:rPr>
              <a:t>Deady</a:t>
            </a:r>
            <a:endParaRPr sz="1800">
              <a:latin typeface="Century Gothic"/>
              <a:cs typeface="Century Gothic"/>
            </a:endParaRPr>
          </a:p>
        </p:txBody>
      </p:sp>
      <p:sp>
        <p:nvSpPr>
          <p:cNvPr id="17" name="object 17"/>
          <p:cNvSpPr txBox="1">
            <a:spLocks noGrp="1"/>
          </p:cNvSpPr>
          <p:nvPr>
            <p:ph type="ftr" sz="quarter" idx="5"/>
          </p:nvPr>
        </p:nvSpPr>
        <p:spPr>
          <a:xfrm>
            <a:off x="78739" y="6624373"/>
            <a:ext cx="2124075" cy="166712"/>
          </a:xfrm>
          <a:prstGeom prst="rect">
            <a:avLst/>
          </a:prstGeom>
        </p:spPr>
        <p:txBody>
          <a:bodyPr vert="horz" wrap="square" lIns="0" tIns="12700" rIns="0" bIns="0" rtlCol="0">
            <a:spAutoFit/>
          </a:body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a:t>
            </a:r>
            <a:r>
              <a:rPr lang="en-US" spc="-10" dirty="0"/>
              <a:t>2</a:t>
            </a:r>
            <a:r>
              <a:rPr spc="-10" dirty="0"/>
              <a:t>.</a:t>
            </a:r>
          </a:p>
        </p:txBody>
      </p:sp>
      <p:sp>
        <p:nvSpPr>
          <p:cNvPr id="16" name="object 16"/>
          <p:cNvSpPr txBox="1"/>
          <p:nvPr/>
        </p:nvSpPr>
        <p:spPr>
          <a:xfrm>
            <a:off x="7939976" y="6148413"/>
            <a:ext cx="2061210" cy="299720"/>
          </a:xfrm>
          <a:prstGeom prst="rect">
            <a:avLst/>
          </a:prstGeom>
        </p:spPr>
        <p:txBody>
          <a:bodyPr vert="horz" wrap="square" lIns="0" tIns="12700" rIns="0" bIns="0" rtlCol="0">
            <a:spAutoFit/>
          </a:bodyPr>
          <a:lstStyle/>
          <a:p>
            <a:pPr marL="12700">
              <a:lnSpc>
                <a:spcPct val="100000"/>
              </a:lnSpc>
              <a:spcBef>
                <a:spcPts val="100"/>
              </a:spcBef>
              <a:tabLst>
                <a:tab pos="853440" algn="l"/>
              </a:tabLst>
            </a:pPr>
            <a:r>
              <a:rPr sz="1800" spc="-5" dirty="0">
                <a:solidFill>
                  <a:srgbClr val="FFFF00"/>
                </a:solidFill>
                <a:latin typeface="Century Gothic"/>
                <a:cs typeface="Century Gothic"/>
              </a:rPr>
              <a:t>Photo:	</a:t>
            </a:r>
            <a:r>
              <a:rPr sz="1800" dirty="0">
                <a:solidFill>
                  <a:srgbClr val="FFFF00"/>
                </a:solidFill>
                <a:latin typeface="Century Gothic"/>
                <a:cs typeface="Century Gothic"/>
              </a:rPr>
              <a:t>Erin</a:t>
            </a:r>
            <a:r>
              <a:rPr sz="1800" spc="-85" dirty="0">
                <a:solidFill>
                  <a:srgbClr val="FFFF00"/>
                </a:solidFill>
                <a:latin typeface="Century Gothic"/>
                <a:cs typeface="Century Gothic"/>
              </a:rPr>
              <a:t> </a:t>
            </a:r>
            <a:r>
              <a:rPr sz="1800" spc="-5" dirty="0">
                <a:solidFill>
                  <a:srgbClr val="FFFF00"/>
                </a:solidFill>
                <a:latin typeface="Century Gothic"/>
                <a:cs typeface="Century Gothic"/>
              </a:rPr>
              <a:t>Deady</a:t>
            </a:r>
            <a:endParaRPr sz="1800">
              <a:latin typeface="Century Gothic"/>
              <a:cs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6492"/>
            <a:ext cx="10155935" cy="1011935"/>
          </a:xfrm>
          <a:prstGeom prst="rect">
            <a:avLst/>
          </a:prstGeom>
        </p:spPr>
      </p:pic>
      <p:sp>
        <p:nvSpPr>
          <p:cNvPr id="3" name="object 3"/>
          <p:cNvSpPr txBox="1">
            <a:spLocks noGrp="1"/>
          </p:cNvSpPr>
          <p:nvPr>
            <p:ph type="title"/>
          </p:nvPr>
        </p:nvSpPr>
        <p:spPr>
          <a:xfrm>
            <a:off x="142416" y="249913"/>
            <a:ext cx="971042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ED9115"/>
                </a:solidFill>
              </a:rPr>
              <a:t>SOME</a:t>
            </a:r>
            <a:r>
              <a:rPr sz="3600" spc="-25" dirty="0">
                <a:solidFill>
                  <a:srgbClr val="ED9115"/>
                </a:solidFill>
              </a:rPr>
              <a:t> </a:t>
            </a:r>
            <a:r>
              <a:rPr sz="3600" dirty="0">
                <a:solidFill>
                  <a:srgbClr val="ED9115"/>
                </a:solidFill>
              </a:rPr>
              <a:t>OF</a:t>
            </a:r>
            <a:r>
              <a:rPr sz="3600" spc="-10" dirty="0">
                <a:solidFill>
                  <a:srgbClr val="ED9115"/>
                </a:solidFill>
              </a:rPr>
              <a:t> </a:t>
            </a:r>
            <a:r>
              <a:rPr sz="3600" dirty="0">
                <a:solidFill>
                  <a:srgbClr val="ED9115"/>
                </a:solidFill>
              </a:rPr>
              <a:t>THE</a:t>
            </a:r>
            <a:r>
              <a:rPr sz="3600" spc="-10" dirty="0">
                <a:solidFill>
                  <a:srgbClr val="ED9115"/>
                </a:solidFill>
              </a:rPr>
              <a:t> </a:t>
            </a:r>
            <a:r>
              <a:rPr sz="3600" spc="-5" dirty="0">
                <a:solidFill>
                  <a:srgbClr val="ED9115"/>
                </a:solidFill>
              </a:rPr>
              <a:t>BIG</a:t>
            </a:r>
            <a:r>
              <a:rPr sz="3600" spc="-20" dirty="0">
                <a:solidFill>
                  <a:srgbClr val="ED9115"/>
                </a:solidFill>
              </a:rPr>
              <a:t> </a:t>
            </a:r>
            <a:r>
              <a:rPr sz="3600" dirty="0">
                <a:solidFill>
                  <a:srgbClr val="ED9115"/>
                </a:solidFill>
              </a:rPr>
              <a:t>LEGAL</a:t>
            </a:r>
            <a:r>
              <a:rPr sz="3600" spc="-35" dirty="0">
                <a:solidFill>
                  <a:srgbClr val="ED9115"/>
                </a:solidFill>
              </a:rPr>
              <a:t> </a:t>
            </a:r>
            <a:r>
              <a:rPr sz="3600" dirty="0">
                <a:solidFill>
                  <a:srgbClr val="ED9115"/>
                </a:solidFill>
              </a:rPr>
              <a:t>AND</a:t>
            </a:r>
            <a:r>
              <a:rPr sz="3600" spc="-15" dirty="0">
                <a:solidFill>
                  <a:srgbClr val="ED9115"/>
                </a:solidFill>
              </a:rPr>
              <a:t> </a:t>
            </a:r>
            <a:r>
              <a:rPr sz="3600" dirty="0">
                <a:solidFill>
                  <a:srgbClr val="ED9115"/>
                </a:solidFill>
              </a:rPr>
              <a:t>POLICY</a:t>
            </a:r>
            <a:r>
              <a:rPr sz="3600" spc="-40" dirty="0">
                <a:solidFill>
                  <a:srgbClr val="ED9115"/>
                </a:solidFill>
              </a:rPr>
              <a:t> </a:t>
            </a:r>
            <a:r>
              <a:rPr sz="3600" spc="-5" dirty="0">
                <a:solidFill>
                  <a:srgbClr val="ED9115"/>
                </a:solidFill>
              </a:rPr>
              <a:t>ISSUES</a:t>
            </a:r>
            <a:endParaRPr sz="3600"/>
          </a:p>
        </p:txBody>
      </p:sp>
      <p:sp>
        <p:nvSpPr>
          <p:cNvPr id="4" name="object 4"/>
          <p:cNvSpPr txBox="1"/>
          <p:nvPr/>
        </p:nvSpPr>
        <p:spPr>
          <a:xfrm>
            <a:off x="304800" y="1353506"/>
            <a:ext cx="10792460" cy="2895664"/>
          </a:xfrm>
          <a:prstGeom prst="rect">
            <a:avLst/>
          </a:prstGeom>
        </p:spPr>
        <p:txBody>
          <a:bodyPr vert="horz" wrap="square" lIns="0" tIns="93980" rIns="0" bIns="0" rtlCol="0">
            <a:spAutoFit/>
          </a:bodyPr>
          <a:lstStyle/>
          <a:p>
            <a:pPr marL="12700">
              <a:lnSpc>
                <a:spcPct val="100000"/>
              </a:lnSpc>
              <a:spcBef>
                <a:spcPts val="740"/>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dirty="0">
                <a:solidFill>
                  <a:srgbClr val="FFFF00"/>
                </a:solidFill>
                <a:latin typeface="Century Gothic"/>
                <a:cs typeface="Century Gothic"/>
              </a:rPr>
              <a:t>Overview</a:t>
            </a:r>
            <a:r>
              <a:rPr sz="1600" spc="-50" dirty="0">
                <a:solidFill>
                  <a:srgbClr val="FFFF00"/>
                </a:solidFill>
                <a:latin typeface="Century Gothic"/>
                <a:cs typeface="Century Gothic"/>
              </a:rPr>
              <a:t> </a:t>
            </a:r>
            <a:r>
              <a:rPr sz="1600" spc="-5" dirty="0">
                <a:solidFill>
                  <a:srgbClr val="FFFF00"/>
                </a:solidFill>
                <a:latin typeface="Century Gothic"/>
                <a:cs typeface="Century Gothic"/>
              </a:rPr>
              <a:t>of some</a:t>
            </a:r>
            <a:r>
              <a:rPr sz="1600" spc="-10" dirty="0">
                <a:solidFill>
                  <a:srgbClr val="FFFF00"/>
                </a:solidFill>
                <a:latin typeface="Century Gothic"/>
                <a:cs typeface="Century Gothic"/>
              </a:rPr>
              <a:t> </a:t>
            </a:r>
            <a:r>
              <a:rPr sz="1600" spc="-5" dirty="0">
                <a:solidFill>
                  <a:srgbClr val="FFFF00"/>
                </a:solidFill>
                <a:latin typeface="Century Gothic"/>
                <a:cs typeface="Century Gothic"/>
              </a:rPr>
              <a:t>of</a:t>
            </a:r>
            <a:r>
              <a:rPr sz="1600" dirty="0">
                <a:solidFill>
                  <a:srgbClr val="FFFF00"/>
                </a:solidFill>
                <a:latin typeface="Century Gothic"/>
                <a:cs typeface="Century Gothic"/>
              </a:rPr>
              <a:t> </a:t>
            </a:r>
            <a:r>
              <a:rPr sz="1600" spc="-10" dirty="0">
                <a:solidFill>
                  <a:srgbClr val="FFFF00"/>
                </a:solidFill>
                <a:latin typeface="Century Gothic"/>
                <a:cs typeface="Century Gothic"/>
              </a:rPr>
              <a:t>the</a:t>
            </a:r>
            <a:r>
              <a:rPr sz="1600" dirty="0">
                <a:solidFill>
                  <a:srgbClr val="FFFF00"/>
                </a:solidFill>
                <a:latin typeface="Century Gothic"/>
                <a:cs typeface="Century Gothic"/>
              </a:rPr>
              <a:t> </a:t>
            </a:r>
            <a:r>
              <a:rPr sz="1600" spc="-5" dirty="0">
                <a:solidFill>
                  <a:srgbClr val="FFFF00"/>
                </a:solidFill>
                <a:latin typeface="Century Gothic"/>
                <a:cs typeface="Century Gothic"/>
              </a:rPr>
              <a:t>big</a:t>
            </a:r>
            <a:r>
              <a:rPr sz="1600" spc="-15" dirty="0">
                <a:solidFill>
                  <a:srgbClr val="FFFF00"/>
                </a:solidFill>
                <a:latin typeface="Century Gothic"/>
                <a:cs typeface="Century Gothic"/>
              </a:rPr>
              <a:t> </a:t>
            </a:r>
            <a:r>
              <a:rPr sz="1600" spc="-10" dirty="0">
                <a:solidFill>
                  <a:srgbClr val="FFFF00"/>
                </a:solidFill>
                <a:latin typeface="Century Gothic"/>
                <a:cs typeface="Century Gothic"/>
              </a:rPr>
              <a:t>takings</a:t>
            </a:r>
            <a:r>
              <a:rPr sz="1600" spc="-5" dirty="0">
                <a:solidFill>
                  <a:srgbClr val="FFFF00"/>
                </a:solidFill>
                <a:latin typeface="Century Gothic"/>
                <a:cs typeface="Century Gothic"/>
              </a:rPr>
              <a:t> issues</a:t>
            </a:r>
            <a:r>
              <a:rPr sz="1600" spc="-5" dirty="0">
                <a:solidFill>
                  <a:srgbClr val="FFFFFF"/>
                </a:solidFill>
                <a:latin typeface="Century Gothic"/>
                <a:cs typeface="Century Gothic"/>
              </a:rPr>
              <a:t>:</a:t>
            </a:r>
            <a:endParaRPr sz="1600" dirty="0">
              <a:latin typeface="Century Gothic"/>
              <a:cs typeface="Century Gothic"/>
            </a:endParaRPr>
          </a:p>
          <a:p>
            <a:pPr marL="469900">
              <a:lnSpc>
                <a:spcPct val="100000"/>
              </a:lnSpc>
              <a:spcBef>
                <a:spcPts val="600"/>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dirty="0">
                <a:latin typeface="Century Gothic"/>
                <a:cs typeface="Century Gothic"/>
              </a:rPr>
              <a:t>Liability</a:t>
            </a:r>
            <a:r>
              <a:rPr sz="1500" spc="-40" dirty="0">
                <a:latin typeface="Century Gothic"/>
                <a:cs typeface="Century Gothic"/>
              </a:rPr>
              <a:t> </a:t>
            </a:r>
            <a:r>
              <a:rPr sz="1500" spc="-5" dirty="0">
                <a:latin typeface="Century Gothic"/>
                <a:cs typeface="Century Gothic"/>
              </a:rPr>
              <a:t>for</a:t>
            </a:r>
            <a:r>
              <a:rPr sz="1500" spc="10" dirty="0">
                <a:latin typeface="Century Gothic"/>
                <a:cs typeface="Century Gothic"/>
              </a:rPr>
              <a:t> </a:t>
            </a:r>
            <a:r>
              <a:rPr sz="1500" dirty="0">
                <a:latin typeface="Century Gothic"/>
                <a:cs typeface="Century Gothic"/>
              </a:rPr>
              <a:t>takings</a:t>
            </a:r>
            <a:r>
              <a:rPr sz="1500" spc="-10" dirty="0">
                <a:latin typeface="Century Gothic"/>
                <a:cs typeface="Century Gothic"/>
              </a:rPr>
              <a:t> </a:t>
            </a:r>
            <a:r>
              <a:rPr sz="1500" spc="-5" dirty="0">
                <a:latin typeface="Century Gothic"/>
                <a:cs typeface="Century Gothic"/>
              </a:rPr>
              <a:t>for</a:t>
            </a:r>
            <a:r>
              <a:rPr sz="1500" spc="10" dirty="0">
                <a:latin typeface="Century Gothic"/>
                <a:cs typeface="Century Gothic"/>
              </a:rPr>
              <a:t> </a:t>
            </a:r>
            <a:r>
              <a:rPr sz="1500" dirty="0">
                <a:latin typeface="Century Gothic"/>
                <a:cs typeface="Century Gothic"/>
              </a:rPr>
              <a:t>failure</a:t>
            </a:r>
            <a:r>
              <a:rPr sz="1500" spc="-20" dirty="0">
                <a:latin typeface="Century Gothic"/>
                <a:cs typeface="Century Gothic"/>
              </a:rPr>
              <a:t> </a:t>
            </a:r>
            <a:r>
              <a:rPr sz="1500" dirty="0">
                <a:latin typeface="Century Gothic"/>
                <a:cs typeface="Century Gothic"/>
              </a:rPr>
              <a:t>to</a:t>
            </a:r>
            <a:r>
              <a:rPr sz="1500" spc="-5" dirty="0">
                <a:latin typeface="Century Gothic"/>
                <a:cs typeface="Century Gothic"/>
              </a:rPr>
              <a:t> </a:t>
            </a:r>
            <a:r>
              <a:rPr sz="1500" dirty="0">
                <a:latin typeface="Century Gothic"/>
                <a:cs typeface="Century Gothic"/>
              </a:rPr>
              <a:t>maintain</a:t>
            </a:r>
            <a:r>
              <a:rPr sz="1500" spc="-5" dirty="0">
                <a:latin typeface="Century Gothic"/>
                <a:cs typeface="Century Gothic"/>
              </a:rPr>
              <a:t> </a:t>
            </a:r>
            <a:r>
              <a:rPr sz="1500" dirty="0">
                <a:latin typeface="Century Gothic"/>
                <a:cs typeface="Century Gothic"/>
              </a:rPr>
              <a:t>with</a:t>
            </a:r>
            <a:r>
              <a:rPr sz="1500" spc="-15" dirty="0">
                <a:latin typeface="Century Gothic"/>
                <a:cs typeface="Century Gothic"/>
              </a:rPr>
              <a:t> </a:t>
            </a:r>
            <a:r>
              <a:rPr sz="1500" spc="-5" dirty="0">
                <a:latin typeface="Century Gothic"/>
                <a:cs typeface="Century Gothic"/>
              </a:rPr>
              <a:t>reasonable</a:t>
            </a:r>
            <a:r>
              <a:rPr sz="1500" spc="5" dirty="0">
                <a:latin typeface="Century Gothic"/>
                <a:cs typeface="Century Gothic"/>
              </a:rPr>
              <a:t> </a:t>
            </a:r>
            <a:r>
              <a:rPr sz="1500" spc="-5" dirty="0">
                <a:latin typeface="Century Gothic"/>
                <a:cs typeface="Century Gothic"/>
              </a:rPr>
              <a:t>care</a:t>
            </a:r>
            <a:r>
              <a:rPr sz="1500" spc="5" dirty="0">
                <a:latin typeface="Century Gothic"/>
                <a:cs typeface="Century Gothic"/>
              </a:rPr>
              <a:t> </a:t>
            </a:r>
            <a:r>
              <a:rPr sz="1500" spc="-10" dirty="0">
                <a:latin typeface="Century Gothic"/>
                <a:cs typeface="Century Gothic"/>
              </a:rPr>
              <a:t>(St.</a:t>
            </a:r>
            <a:r>
              <a:rPr sz="1500" spc="35" dirty="0">
                <a:latin typeface="Century Gothic"/>
                <a:cs typeface="Century Gothic"/>
              </a:rPr>
              <a:t> </a:t>
            </a:r>
            <a:r>
              <a:rPr sz="1500" spc="-5" dirty="0">
                <a:latin typeface="Century Gothic"/>
                <a:cs typeface="Century Gothic"/>
              </a:rPr>
              <a:t>Johns</a:t>
            </a:r>
            <a:r>
              <a:rPr sz="1500" spc="15" dirty="0">
                <a:latin typeface="Century Gothic"/>
                <a:cs typeface="Century Gothic"/>
              </a:rPr>
              <a:t> </a:t>
            </a:r>
            <a:r>
              <a:rPr sz="1500" spc="-5" dirty="0">
                <a:latin typeface="Century Gothic"/>
                <a:cs typeface="Century Gothic"/>
              </a:rPr>
              <a:t>County)</a:t>
            </a:r>
            <a:endParaRPr sz="1500" dirty="0">
              <a:latin typeface="Century Gothic"/>
              <a:cs typeface="Century Gothic"/>
            </a:endParaRPr>
          </a:p>
          <a:p>
            <a:pPr marL="469900">
              <a:lnSpc>
                <a:spcPct val="100000"/>
              </a:lnSpc>
              <a:spcBef>
                <a:spcPts val="600"/>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spc="-5" dirty="0">
                <a:latin typeface="Century Gothic"/>
                <a:cs typeface="Century Gothic"/>
              </a:rPr>
              <a:t>Nuisance</a:t>
            </a:r>
            <a:r>
              <a:rPr sz="1500" spc="-15" dirty="0">
                <a:latin typeface="Century Gothic"/>
                <a:cs typeface="Century Gothic"/>
              </a:rPr>
              <a:t> </a:t>
            </a:r>
            <a:r>
              <a:rPr sz="1500" spc="-5" dirty="0">
                <a:latin typeface="Century Gothic"/>
                <a:cs typeface="Century Gothic"/>
              </a:rPr>
              <a:t>for </a:t>
            </a:r>
            <a:r>
              <a:rPr sz="1500" dirty="0">
                <a:latin typeface="Century Gothic"/>
                <a:cs typeface="Century Gothic"/>
              </a:rPr>
              <a:t>seawall</a:t>
            </a:r>
            <a:r>
              <a:rPr sz="1500" spc="-20" dirty="0">
                <a:latin typeface="Century Gothic"/>
                <a:cs typeface="Century Gothic"/>
              </a:rPr>
              <a:t> </a:t>
            </a:r>
            <a:r>
              <a:rPr sz="1500" dirty="0">
                <a:latin typeface="Century Gothic"/>
                <a:cs typeface="Century Gothic"/>
              </a:rPr>
              <a:t>induced</a:t>
            </a:r>
            <a:r>
              <a:rPr sz="1500" spc="-25" dirty="0">
                <a:latin typeface="Century Gothic"/>
                <a:cs typeface="Century Gothic"/>
              </a:rPr>
              <a:t> </a:t>
            </a:r>
            <a:r>
              <a:rPr sz="1500" dirty="0">
                <a:latin typeface="Century Gothic"/>
                <a:cs typeface="Century Gothic"/>
              </a:rPr>
              <a:t>flooding</a:t>
            </a:r>
            <a:r>
              <a:rPr lang="en-US" sz="1500" dirty="0">
                <a:latin typeface="Century Gothic"/>
                <a:cs typeface="Century Gothic"/>
              </a:rPr>
              <a:t> (can be nuisance to private or public property owners or infrastructure)</a:t>
            </a:r>
            <a:endParaRPr sz="1500" dirty="0">
              <a:latin typeface="Century Gothic"/>
              <a:cs typeface="Century Gothic"/>
            </a:endParaRPr>
          </a:p>
          <a:p>
            <a:pPr marL="469900">
              <a:lnSpc>
                <a:spcPct val="100000"/>
              </a:lnSpc>
              <a:spcBef>
                <a:spcPts val="600"/>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spc="-5" dirty="0">
                <a:latin typeface="Century Gothic"/>
                <a:cs typeface="Century Gothic"/>
              </a:rPr>
              <a:t>Takings</a:t>
            </a:r>
            <a:r>
              <a:rPr sz="1500" dirty="0">
                <a:latin typeface="Century Gothic"/>
                <a:cs typeface="Century Gothic"/>
              </a:rPr>
              <a:t> determinations</a:t>
            </a:r>
            <a:r>
              <a:rPr sz="1500" spc="-25" dirty="0">
                <a:latin typeface="Century Gothic"/>
                <a:cs typeface="Century Gothic"/>
              </a:rPr>
              <a:t> </a:t>
            </a:r>
            <a:r>
              <a:rPr sz="1500" dirty="0">
                <a:latin typeface="Century Gothic"/>
                <a:cs typeface="Century Gothic"/>
              </a:rPr>
              <a:t>factoring</a:t>
            </a:r>
            <a:r>
              <a:rPr sz="1500" spc="10" dirty="0">
                <a:latin typeface="Century Gothic"/>
                <a:cs typeface="Century Gothic"/>
              </a:rPr>
              <a:t> </a:t>
            </a:r>
            <a:r>
              <a:rPr sz="1500" spc="5" dirty="0">
                <a:latin typeface="Century Gothic"/>
                <a:cs typeface="Century Gothic"/>
              </a:rPr>
              <a:t>in</a:t>
            </a:r>
            <a:r>
              <a:rPr sz="1500" spc="-20" dirty="0">
                <a:latin typeface="Century Gothic"/>
                <a:cs typeface="Century Gothic"/>
              </a:rPr>
              <a:t> </a:t>
            </a:r>
            <a:r>
              <a:rPr sz="1500" spc="-5" dirty="0">
                <a:latin typeface="Century Gothic"/>
                <a:cs typeface="Century Gothic"/>
              </a:rPr>
              <a:t>benefits</a:t>
            </a:r>
            <a:r>
              <a:rPr sz="1500" spc="15" dirty="0">
                <a:latin typeface="Century Gothic"/>
                <a:cs typeface="Century Gothic"/>
              </a:rPr>
              <a:t> </a:t>
            </a:r>
            <a:r>
              <a:rPr sz="1500" dirty="0">
                <a:latin typeface="Century Gothic"/>
                <a:cs typeface="Century Gothic"/>
              </a:rPr>
              <a:t>of</a:t>
            </a:r>
            <a:r>
              <a:rPr sz="1500" spc="10" dirty="0">
                <a:latin typeface="Century Gothic"/>
                <a:cs typeface="Century Gothic"/>
              </a:rPr>
              <a:t> </a:t>
            </a:r>
            <a:r>
              <a:rPr sz="1500" spc="-5" dirty="0">
                <a:latin typeface="Century Gothic"/>
                <a:cs typeface="Century Gothic"/>
              </a:rPr>
              <a:t>“adaptation”</a:t>
            </a:r>
            <a:r>
              <a:rPr sz="1500" spc="-10" dirty="0">
                <a:latin typeface="Century Gothic"/>
                <a:cs typeface="Century Gothic"/>
              </a:rPr>
              <a:t> (</a:t>
            </a:r>
            <a:r>
              <a:rPr sz="1500" i="1" spc="-10" dirty="0">
                <a:latin typeface="Century Gothic"/>
                <a:cs typeface="Century Gothic"/>
              </a:rPr>
              <a:t>Borough</a:t>
            </a:r>
            <a:r>
              <a:rPr sz="1500" i="1" spc="45" dirty="0">
                <a:latin typeface="Century Gothic"/>
                <a:cs typeface="Century Gothic"/>
              </a:rPr>
              <a:t> </a:t>
            </a:r>
            <a:r>
              <a:rPr sz="1500" i="1" dirty="0">
                <a:latin typeface="Century Gothic"/>
                <a:cs typeface="Century Gothic"/>
              </a:rPr>
              <a:t>of</a:t>
            </a:r>
            <a:r>
              <a:rPr sz="1500" i="1" spc="5" dirty="0">
                <a:latin typeface="Century Gothic"/>
                <a:cs typeface="Century Gothic"/>
              </a:rPr>
              <a:t> </a:t>
            </a:r>
            <a:r>
              <a:rPr sz="1500" i="1" spc="-5" dirty="0">
                <a:latin typeface="Century Gothic"/>
                <a:cs typeface="Century Gothic"/>
              </a:rPr>
              <a:t>Havey</a:t>
            </a:r>
            <a:r>
              <a:rPr sz="1500" i="1" spc="25" dirty="0">
                <a:latin typeface="Century Gothic"/>
                <a:cs typeface="Century Gothic"/>
              </a:rPr>
              <a:t> </a:t>
            </a:r>
            <a:r>
              <a:rPr sz="1500" i="1" spc="-5" dirty="0">
                <a:latin typeface="Century Gothic"/>
                <a:cs typeface="Century Gothic"/>
              </a:rPr>
              <a:t>Cedars</a:t>
            </a:r>
            <a:r>
              <a:rPr sz="1500" i="1" dirty="0">
                <a:latin typeface="Century Gothic"/>
                <a:cs typeface="Century Gothic"/>
              </a:rPr>
              <a:t> </a:t>
            </a:r>
            <a:r>
              <a:rPr sz="1500" i="1" spc="-5" dirty="0">
                <a:latin typeface="Century Gothic"/>
                <a:cs typeface="Century Gothic"/>
              </a:rPr>
              <a:t>v.</a:t>
            </a:r>
            <a:r>
              <a:rPr sz="1500" i="1" spc="10" dirty="0">
                <a:latin typeface="Century Gothic"/>
                <a:cs typeface="Century Gothic"/>
              </a:rPr>
              <a:t> </a:t>
            </a:r>
            <a:r>
              <a:rPr sz="1500" i="1" spc="-5" dirty="0">
                <a:latin typeface="Century Gothic"/>
                <a:cs typeface="Century Gothic"/>
              </a:rPr>
              <a:t>Karan,</a:t>
            </a:r>
            <a:r>
              <a:rPr sz="1500" i="1" spc="5" dirty="0">
                <a:latin typeface="Century Gothic"/>
                <a:cs typeface="Century Gothic"/>
              </a:rPr>
              <a:t> </a:t>
            </a:r>
            <a:r>
              <a:rPr sz="1500" spc="-5" dirty="0">
                <a:latin typeface="Century Gothic"/>
                <a:cs typeface="Century Gothic"/>
              </a:rPr>
              <a:t>214</a:t>
            </a:r>
            <a:r>
              <a:rPr sz="1500" spc="30" dirty="0">
                <a:latin typeface="Century Gothic"/>
                <a:cs typeface="Century Gothic"/>
              </a:rPr>
              <a:t> </a:t>
            </a:r>
            <a:r>
              <a:rPr sz="1500" spc="-10" dirty="0">
                <a:latin typeface="Century Gothic"/>
                <a:cs typeface="Century Gothic"/>
              </a:rPr>
              <a:t>N.J.</a:t>
            </a:r>
            <a:r>
              <a:rPr sz="1500" spc="15" dirty="0">
                <a:latin typeface="Century Gothic"/>
                <a:cs typeface="Century Gothic"/>
              </a:rPr>
              <a:t> </a:t>
            </a:r>
            <a:r>
              <a:rPr sz="1500" spc="-5" dirty="0">
                <a:latin typeface="Century Gothic"/>
                <a:cs typeface="Century Gothic"/>
              </a:rPr>
              <a:t>384 </a:t>
            </a:r>
            <a:r>
              <a:rPr sz="1500" spc="-400" dirty="0">
                <a:latin typeface="Century Gothic"/>
                <a:cs typeface="Century Gothic"/>
              </a:rPr>
              <a:t> </a:t>
            </a:r>
            <a:r>
              <a:rPr sz="1500" spc="-10" dirty="0">
                <a:latin typeface="Century Gothic"/>
                <a:cs typeface="Century Gothic"/>
              </a:rPr>
              <a:t>(2013)).</a:t>
            </a:r>
            <a:endParaRPr sz="1500" dirty="0">
              <a:latin typeface="Century Gothic"/>
              <a:cs typeface="Century Gothic"/>
            </a:endParaRPr>
          </a:p>
          <a:p>
            <a:pPr marL="12700">
              <a:lnSpc>
                <a:spcPct val="100000"/>
              </a:lnSpc>
              <a:spcBef>
                <a:spcPts val="610"/>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dirty="0">
                <a:solidFill>
                  <a:srgbClr val="FFFF00"/>
                </a:solidFill>
                <a:latin typeface="Century Gothic"/>
                <a:cs typeface="Century Gothic"/>
              </a:rPr>
              <a:t>Levels</a:t>
            </a:r>
            <a:r>
              <a:rPr sz="1600" spc="-50" dirty="0">
                <a:solidFill>
                  <a:srgbClr val="FFFF00"/>
                </a:solidFill>
                <a:latin typeface="Century Gothic"/>
                <a:cs typeface="Century Gothic"/>
              </a:rPr>
              <a:t> </a:t>
            </a:r>
            <a:r>
              <a:rPr sz="1600" spc="-5" dirty="0">
                <a:solidFill>
                  <a:srgbClr val="FFFF00"/>
                </a:solidFill>
                <a:latin typeface="Century Gothic"/>
                <a:cs typeface="Century Gothic"/>
              </a:rPr>
              <a:t>of</a:t>
            </a:r>
            <a:r>
              <a:rPr sz="1600" spc="-25" dirty="0">
                <a:solidFill>
                  <a:srgbClr val="FFFF00"/>
                </a:solidFill>
                <a:latin typeface="Century Gothic"/>
                <a:cs typeface="Century Gothic"/>
              </a:rPr>
              <a:t> </a:t>
            </a:r>
            <a:r>
              <a:rPr sz="1600" spc="-5" dirty="0">
                <a:solidFill>
                  <a:srgbClr val="FFFF00"/>
                </a:solidFill>
                <a:latin typeface="Century Gothic"/>
                <a:cs typeface="Century Gothic"/>
              </a:rPr>
              <a:t>service/torts:</a:t>
            </a:r>
            <a:endParaRPr sz="1600" dirty="0">
              <a:latin typeface="Century Gothic"/>
              <a:cs typeface="Century Gothic"/>
            </a:endParaRPr>
          </a:p>
          <a:p>
            <a:pPr marL="469900">
              <a:lnSpc>
                <a:spcPct val="100000"/>
              </a:lnSpc>
              <a:spcBef>
                <a:spcPts val="600"/>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dirty="0">
                <a:latin typeface="Century Gothic"/>
                <a:cs typeface="Century Gothic"/>
              </a:rPr>
              <a:t>Duty</a:t>
            </a:r>
            <a:r>
              <a:rPr sz="1500" spc="-20" dirty="0">
                <a:latin typeface="Century Gothic"/>
                <a:cs typeface="Century Gothic"/>
              </a:rPr>
              <a:t> </a:t>
            </a:r>
            <a:r>
              <a:rPr sz="1500" dirty="0">
                <a:latin typeface="Century Gothic"/>
                <a:cs typeface="Century Gothic"/>
              </a:rPr>
              <a:t>to</a:t>
            </a:r>
            <a:r>
              <a:rPr sz="1500" spc="5" dirty="0">
                <a:latin typeface="Century Gothic"/>
                <a:cs typeface="Century Gothic"/>
              </a:rPr>
              <a:t> </a:t>
            </a:r>
            <a:r>
              <a:rPr sz="1500" dirty="0">
                <a:solidFill>
                  <a:srgbClr val="FF99FF"/>
                </a:solidFill>
                <a:latin typeface="Century Gothic"/>
                <a:cs typeface="Century Gothic"/>
              </a:rPr>
              <a:t>maintain</a:t>
            </a:r>
            <a:r>
              <a:rPr sz="1500" spc="-10" dirty="0">
                <a:solidFill>
                  <a:srgbClr val="FF99FF"/>
                </a:solidFill>
                <a:latin typeface="Century Gothic"/>
                <a:cs typeface="Century Gothic"/>
              </a:rPr>
              <a:t> </a:t>
            </a:r>
            <a:r>
              <a:rPr sz="1500" spc="10" dirty="0">
                <a:solidFill>
                  <a:srgbClr val="FF99FF"/>
                </a:solidFill>
                <a:latin typeface="Century Gothic"/>
                <a:cs typeface="Century Gothic"/>
              </a:rPr>
              <a:t>v.</a:t>
            </a:r>
            <a:r>
              <a:rPr sz="1500" spc="-30" dirty="0">
                <a:solidFill>
                  <a:srgbClr val="FF99FF"/>
                </a:solidFill>
                <a:latin typeface="Century Gothic"/>
                <a:cs typeface="Century Gothic"/>
              </a:rPr>
              <a:t> </a:t>
            </a:r>
            <a:r>
              <a:rPr sz="1500" spc="-5" dirty="0">
                <a:solidFill>
                  <a:srgbClr val="FF99FF"/>
                </a:solidFill>
                <a:latin typeface="Century Gothic"/>
                <a:cs typeface="Century Gothic"/>
              </a:rPr>
              <a:t>upgrade</a:t>
            </a:r>
            <a:r>
              <a:rPr sz="1500" dirty="0">
                <a:solidFill>
                  <a:srgbClr val="FF99FF"/>
                </a:solidFill>
                <a:latin typeface="Century Gothic"/>
                <a:cs typeface="Century Gothic"/>
              </a:rPr>
              <a:t> infrastructure</a:t>
            </a:r>
            <a:r>
              <a:rPr sz="1500" dirty="0">
                <a:latin typeface="Century Gothic"/>
                <a:cs typeface="Century Gothic"/>
              </a:rPr>
              <a:t>:</a:t>
            </a:r>
            <a:r>
              <a:rPr sz="1500" spc="395" dirty="0">
                <a:latin typeface="Century Gothic"/>
                <a:cs typeface="Century Gothic"/>
              </a:rPr>
              <a:t> </a:t>
            </a:r>
            <a:r>
              <a:rPr sz="1500" spc="-5" dirty="0">
                <a:latin typeface="Century Gothic"/>
                <a:cs typeface="Century Gothic"/>
              </a:rPr>
              <a:t>what</a:t>
            </a:r>
            <a:r>
              <a:rPr sz="1500" dirty="0">
                <a:latin typeface="Century Gothic"/>
                <a:cs typeface="Century Gothic"/>
              </a:rPr>
              <a:t> </a:t>
            </a:r>
            <a:r>
              <a:rPr sz="1500" spc="5" dirty="0">
                <a:latin typeface="Century Gothic"/>
                <a:cs typeface="Century Gothic"/>
              </a:rPr>
              <a:t>is</a:t>
            </a:r>
            <a:r>
              <a:rPr sz="1500" spc="-5" dirty="0">
                <a:latin typeface="Century Gothic"/>
                <a:cs typeface="Century Gothic"/>
              </a:rPr>
              <a:t> “maintenance” </a:t>
            </a:r>
            <a:r>
              <a:rPr sz="1500" dirty="0">
                <a:latin typeface="Century Gothic"/>
                <a:cs typeface="Century Gothic"/>
              </a:rPr>
              <a:t>with</a:t>
            </a:r>
            <a:r>
              <a:rPr sz="1500" spc="-25" dirty="0">
                <a:latin typeface="Century Gothic"/>
                <a:cs typeface="Century Gothic"/>
              </a:rPr>
              <a:t> </a:t>
            </a:r>
            <a:r>
              <a:rPr sz="1500" dirty="0">
                <a:latin typeface="Century Gothic"/>
                <a:cs typeface="Century Gothic"/>
              </a:rPr>
              <a:t>continued</a:t>
            </a:r>
            <a:r>
              <a:rPr sz="1500" spc="-5" dirty="0">
                <a:latin typeface="Century Gothic"/>
                <a:cs typeface="Century Gothic"/>
              </a:rPr>
              <a:t> </a:t>
            </a:r>
            <a:r>
              <a:rPr sz="1500" dirty="0">
                <a:latin typeface="Century Gothic"/>
                <a:cs typeface="Century Gothic"/>
              </a:rPr>
              <a:t>tidal</a:t>
            </a:r>
            <a:r>
              <a:rPr sz="1500" spc="-20" dirty="0">
                <a:latin typeface="Century Gothic"/>
                <a:cs typeface="Century Gothic"/>
              </a:rPr>
              <a:t> </a:t>
            </a:r>
            <a:r>
              <a:rPr sz="1500" dirty="0">
                <a:latin typeface="Century Gothic"/>
                <a:cs typeface="Century Gothic"/>
              </a:rPr>
              <a:t>inundation</a:t>
            </a:r>
            <a:r>
              <a:rPr lang="en-US" sz="1500" dirty="0">
                <a:latin typeface="Century Gothic"/>
                <a:cs typeface="Century Gothic"/>
              </a:rPr>
              <a:t> and flooding impacts</a:t>
            </a:r>
            <a:r>
              <a:rPr sz="1500" dirty="0">
                <a:latin typeface="Century Gothic"/>
                <a:cs typeface="Century Gothic"/>
              </a:rPr>
              <a:t>?</a:t>
            </a:r>
          </a:p>
          <a:p>
            <a:pPr marL="469900">
              <a:lnSpc>
                <a:spcPct val="100000"/>
              </a:lnSpc>
              <a:spcBef>
                <a:spcPts val="600"/>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dirty="0">
                <a:latin typeface="Century Gothic"/>
                <a:cs typeface="Century Gothic"/>
              </a:rPr>
              <a:t>Apportioning</a:t>
            </a:r>
            <a:r>
              <a:rPr sz="1500" spc="-25" dirty="0">
                <a:latin typeface="Century Gothic"/>
                <a:cs typeface="Century Gothic"/>
              </a:rPr>
              <a:t> </a:t>
            </a:r>
            <a:r>
              <a:rPr sz="1500" dirty="0">
                <a:latin typeface="Century Gothic"/>
                <a:cs typeface="Century Gothic"/>
              </a:rPr>
              <a:t>costs:  </a:t>
            </a:r>
            <a:r>
              <a:rPr sz="1500" spc="-5" dirty="0">
                <a:latin typeface="Century Gothic"/>
                <a:cs typeface="Century Gothic"/>
              </a:rPr>
              <a:t>who</a:t>
            </a:r>
            <a:r>
              <a:rPr sz="1500" spc="10" dirty="0">
                <a:latin typeface="Century Gothic"/>
                <a:cs typeface="Century Gothic"/>
              </a:rPr>
              <a:t> </a:t>
            </a:r>
            <a:r>
              <a:rPr sz="1500" spc="-5" dirty="0">
                <a:latin typeface="Century Gothic"/>
                <a:cs typeface="Century Gothic"/>
              </a:rPr>
              <a:t>pays</a:t>
            </a:r>
            <a:r>
              <a:rPr sz="1500" spc="15" dirty="0">
                <a:latin typeface="Century Gothic"/>
                <a:cs typeface="Century Gothic"/>
              </a:rPr>
              <a:t> </a:t>
            </a:r>
            <a:r>
              <a:rPr sz="1500" spc="-5" dirty="0">
                <a:latin typeface="Century Gothic"/>
                <a:cs typeface="Century Gothic"/>
              </a:rPr>
              <a:t>for</a:t>
            </a:r>
            <a:r>
              <a:rPr sz="1500" spc="10" dirty="0">
                <a:latin typeface="Century Gothic"/>
                <a:cs typeface="Century Gothic"/>
              </a:rPr>
              <a:t> </a:t>
            </a:r>
            <a:r>
              <a:rPr sz="1500" spc="-5" dirty="0">
                <a:latin typeface="Century Gothic"/>
                <a:cs typeface="Century Gothic"/>
              </a:rPr>
              <a:t>what</a:t>
            </a:r>
            <a:r>
              <a:rPr sz="1500" spc="10" dirty="0">
                <a:latin typeface="Century Gothic"/>
                <a:cs typeface="Century Gothic"/>
              </a:rPr>
              <a:t> </a:t>
            </a:r>
            <a:r>
              <a:rPr sz="1500" dirty="0">
                <a:latin typeface="Century Gothic"/>
                <a:cs typeface="Century Gothic"/>
              </a:rPr>
              <a:t>level</a:t>
            </a:r>
            <a:r>
              <a:rPr sz="1500" spc="-30" dirty="0">
                <a:latin typeface="Century Gothic"/>
                <a:cs typeface="Century Gothic"/>
              </a:rPr>
              <a:t> </a:t>
            </a:r>
            <a:r>
              <a:rPr sz="1500" dirty="0">
                <a:latin typeface="Century Gothic"/>
                <a:cs typeface="Century Gothic"/>
              </a:rPr>
              <a:t>of</a:t>
            </a:r>
            <a:r>
              <a:rPr sz="1500" spc="15" dirty="0">
                <a:latin typeface="Century Gothic"/>
                <a:cs typeface="Century Gothic"/>
              </a:rPr>
              <a:t> </a:t>
            </a:r>
            <a:r>
              <a:rPr sz="1500" dirty="0">
                <a:latin typeface="Century Gothic"/>
                <a:cs typeface="Century Gothic"/>
              </a:rPr>
              <a:t>service</a:t>
            </a:r>
            <a:r>
              <a:rPr sz="1500" spc="-30" dirty="0">
                <a:latin typeface="Century Gothic"/>
                <a:cs typeface="Century Gothic"/>
              </a:rPr>
              <a:t> </a:t>
            </a:r>
            <a:r>
              <a:rPr sz="1500" spc="-5" dirty="0">
                <a:latin typeface="Century Gothic"/>
                <a:cs typeface="Century Gothic"/>
              </a:rPr>
              <a:t>when</a:t>
            </a:r>
            <a:r>
              <a:rPr sz="1500" spc="5" dirty="0">
                <a:latin typeface="Century Gothic"/>
                <a:cs typeface="Century Gothic"/>
              </a:rPr>
              <a:t> </a:t>
            </a:r>
            <a:r>
              <a:rPr sz="1500" dirty="0">
                <a:latin typeface="Century Gothic"/>
                <a:cs typeface="Century Gothic"/>
              </a:rPr>
              <a:t>everyone</a:t>
            </a:r>
            <a:r>
              <a:rPr sz="1500" spc="-25" dirty="0">
                <a:latin typeface="Century Gothic"/>
                <a:cs typeface="Century Gothic"/>
              </a:rPr>
              <a:t> </a:t>
            </a:r>
            <a:r>
              <a:rPr sz="1500" spc="5" dirty="0">
                <a:latin typeface="Century Gothic"/>
                <a:cs typeface="Century Gothic"/>
              </a:rPr>
              <a:t>is</a:t>
            </a:r>
            <a:r>
              <a:rPr sz="1500" dirty="0">
                <a:latin typeface="Century Gothic"/>
                <a:cs typeface="Century Gothic"/>
              </a:rPr>
              <a:t> </a:t>
            </a:r>
            <a:r>
              <a:rPr sz="1500" spc="-5" dirty="0">
                <a:latin typeface="Century Gothic"/>
                <a:cs typeface="Century Gothic"/>
              </a:rPr>
              <a:t>not</a:t>
            </a:r>
            <a:r>
              <a:rPr sz="1500" spc="5" dirty="0">
                <a:latin typeface="Century Gothic"/>
                <a:cs typeface="Century Gothic"/>
              </a:rPr>
              <a:t> </a:t>
            </a:r>
            <a:r>
              <a:rPr sz="1500" dirty="0">
                <a:latin typeface="Century Gothic"/>
                <a:cs typeface="Century Gothic"/>
              </a:rPr>
              <a:t>receiving</a:t>
            </a:r>
            <a:r>
              <a:rPr sz="1500" spc="-30" dirty="0">
                <a:latin typeface="Century Gothic"/>
                <a:cs typeface="Century Gothic"/>
              </a:rPr>
              <a:t> </a:t>
            </a:r>
            <a:r>
              <a:rPr sz="1500" dirty="0">
                <a:latin typeface="Century Gothic"/>
                <a:cs typeface="Century Gothic"/>
              </a:rPr>
              <a:t>the</a:t>
            </a:r>
            <a:r>
              <a:rPr sz="1500" spc="-5" dirty="0">
                <a:latin typeface="Century Gothic"/>
                <a:cs typeface="Century Gothic"/>
              </a:rPr>
              <a:t> same?</a:t>
            </a:r>
            <a:endParaRPr sz="1500" dirty="0">
              <a:latin typeface="Century Gothic"/>
              <a:cs typeface="Century Gothic"/>
            </a:endParaRPr>
          </a:p>
        </p:txBody>
      </p:sp>
      <p:pic>
        <p:nvPicPr>
          <p:cNvPr id="5" name="object 5"/>
          <p:cNvPicPr/>
          <p:nvPr/>
        </p:nvPicPr>
        <p:blipFill>
          <a:blip r:embed="rId3" cstate="print"/>
          <a:stretch>
            <a:fillRect/>
          </a:stretch>
        </p:blipFill>
        <p:spPr>
          <a:xfrm>
            <a:off x="7010400" y="4931142"/>
            <a:ext cx="4698492" cy="1002791"/>
          </a:xfrm>
          <a:prstGeom prst="rect">
            <a:avLst/>
          </a:prstGeom>
        </p:spPr>
      </p:pic>
      <p:pic>
        <p:nvPicPr>
          <p:cNvPr id="6" name="object 6"/>
          <p:cNvPicPr/>
          <p:nvPr/>
        </p:nvPicPr>
        <p:blipFill>
          <a:blip r:embed="rId4" cstate="print"/>
          <a:stretch>
            <a:fillRect/>
          </a:stretch>
        </p:blipFill>
        <p:spPr>
          <a:xfrm>
            <a:off x="366796" y="4931143"/>
            <a:ext cx="5954268" cy="1002791"/>
          </a:xfrm>
          <a:prstGeom prst="rect">
            <a:avLst/>
          </a:prstGeom>
        </p:spPr>
      </p:pic>
      <p:sp>
        <p:nvSpPr>
          <p:cNvPr id="7" name="object 7"/>
          <p:cNvSpPr txBox="1">
            <a:spLocks noGrp="1"/>
          </p:cNvSpPr>
          <p:nvPr>
            <p:ph type="ftr" sz="quarter" idx="5"/>
          </p:nvPr>
        </p:nvSpPr>
        <p:spPr>
          <a:xfrm>
            <a:off x="78739" y="6624373"/>
            <a:ext cx="2124075" cy="166712"/>
          </a:xfrm>
          <a:prstGeom prst="rect">
            <a:avLst/>
          </a:prstGeom>
        </p:spPr>
        <p:txBody>
          <a:bodyPr vert="horz" wrap="square" lIns="0" tIns="12700" rIns="0" bIns="0" rtlCol="0">
            <a:spAutoFit/>
          </a:body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a:t>
            </a:r>
            <a:r>
              <a:rPr lang="en-US" spc="-10" dirty="0"/>
              <a:t>2</a:t>
            </a:r>
            <a:r>
              <a:rPr spc="-10"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6407" y="332231"/>
            <a:ext cx="7816850" cy="1012190"/>
            <a:chOff x="216407" y="332231"/>
            <a:chExt cx="7816850" cy="1012190"/>
          </a:xfrm>
        </p:grpSpPr>
        <p:pic>
          <p:nvPicPr>
            <p:cNvPr id="3" name="object 3"/>
            <p:cNvPicPr/>
            <p:nvPr/>
          </p:nvPicPr>
          <p:blipFill>
            <a:blip r:embed="rId2" cstate="print"/>
            <a:stretch>
              <a:fillRect/>
            </a:stretch>
          </p:blipFill>
          <p:spPr>
            <a:xfrm>
              <a:off x="216407" y="332231"/>
              <a:ext cx="3389375" cy="1011935"/>
            </a:xfrm>
            <a:prstGeom prst="rect">
              <a:avLst/>
            </a:prstGeom>
          </p:spPr>
        </p:pic>
        <p:pic>
          <p:nvPicPr>
            <p:cNvPr id="4" name="object 4"/>
            <p:cNvPicPr/>
            <p:nvPr/>
          </p:nvPicPr>
          <p:blipFill>
            <a:blip r:embed="rId3" cstate="print"/>
            <a:stretch>
              <a:fillRect/>
            </a:stretch>
          </p:blipFill>
          <p:spPr>
            <a:xfrm>
              <a:off x="3005328" y="332231"/>
              <a:ext cx="752855" cy="1011935"/>
            </a:xfrm>
            <a:prstGeom prst="rect">
              <a:avLst/>
            </a:prstGeom>
          </p:spPr>
        </p:pic>
        <p:pic>
          <p:nvPicPr>
            <p:cNvPr id="5" name="object 5"/>
            <p:cNvPicPr/>
            <p:nvPr/>
          </p:nvPicPr>
          <p:blipFill>
            <a:blip r:embed="rId4" cstate="print"/>
            <a:stretch>
              <a:fillRect/>
            </a:stretch>
          </p:blipFill>
          <p:spPr>
            <a:xfrm>
              <a:off x="3157728" y="332231"/>
              <a:ext cx="4875275" cy="1011935"/>
            </a:xfrm>
            <a:prstGeom prst="rect">
              <a:avLst/>
            </a:prstGeom>
          </p:spPr>
        </p:pic>
      </p:grpSp>
      <p:sp>
        <p:nvSpPr>
          <p:cNvPr id="6" name="object 6"/>
          <p:cNvSpPr txBox="1">
            <a:spLocks noGrp="1"/>
          </p:cNvSpPr>
          <p:nvPr>
            <p:ph type="title"/>
          </p:nvPr>
        </p:nvSpPr>
        <p:spPr>
          <a:xfrm>
            <a:off x="487743" y="455845"/>
            <a:ext cx="724217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E47B22"/>
                </a:solidFill>
              </a:rPr>
              <a:t>STATE</a:t>
            </a:r>
            <a:r>
              <a:rPr sz="3600" spc="-15" dirty="0">
                <a:solidFill>
                  <a:srgbClr val="E47B22"/>
                </a:solidFill>
              </a:rPr>
              <a:t> </a:t>
            </a:r>
            <a:r>
              <a:rPr sz="3600" dirty="0">
                <a:solidFill>
                  <a:srgbClr val="E47B22"/>
                </a:solidFill>
              </a:rPr>
              <a:t>OF</a:t>
            </a:r>
            <a:r>
              <a:rPr sz="3600" spc="-25" dirty="0">
                <a:solidFill>
                  <a:srgbClr val="E47B22"/>
                </a:solidFill>
              </a:rPr>
              <a:t> </a:t>
            </a:r>
            <a:r>
              <a:rPr sz="3600" spc="-5" dirty="0">
                <a:solidFill>
                  <a:srgbClr val="E47B22"/>
                </a:solidFill>
              </a:rPr>
              <a:t>SLR-RELATED</a:t>
            </a:r>
            <a:r>
              <a:rPr sz="3600" spc="-25" dirty="0">
                <a:solidFill>
                  <a:srgbClr val="E47B22"/>
                </a:solidFill>
              </a:rPr>
              <a:t> </a:t>
            </a:r>
            <a:r>
              <a:rPr sz="3600" spc="-5" dirty="0">
                <a:solidFill>
                  <a:srgbClr val="E47B22"/>
                </a:solidFill>
              </a:rPr>
              <a:t>CASE</a:t>
            </a:r>
            <a:r>
              <a:rPr sz="3600" spc="-25" dirty="0">
                <a:solidFill>
                  <a:srgbClr val="E47B22"/>
                </a:solidFill>
              </a:rPr>
              <a:t> </a:t>
            </a:r>
            <a:r>
              <a:rPr sz="3600" dirty="0">
                <a:solidFill>
                  <a:srgbClr val="E47B22"/>
                </a:solidFill>
              </a:rPr>
              <a:t>LAW</a:t>
            </a:r>
            <a:endParaRPr sz="3600"/>
          </a:p>
        </p:txBody>
      </p:sp>
      <p:sp>
        <p:nvSpPr>
          <p:cNvPr id="7" name="object 7"/>
          <p:cNvSpPr txBox="1"/>
          <p:nvPr/>
        </p:nvSpPr>
        <p:spPr>
          <a:xfrm>
            <a:off x="597589" y="1947924"/>
            <a:ext cx="6464300" cy="3530454"/>
          </a:xfrm>
          <a:prstGeom prst="rect">
            <a:avLst/>
          </a:prstGeom>
        </p:spPr>
        <p:txBody>
          <a:bodyPr vert="horz" wrap="square" lIns="0" tIns="41910" rIns="0" bIns="0" rtlCol="0">
            <a:spAutoFit/>
          </a:bodyPr>
          <a:lstStyle/>
          <a:p>
            <a:pPr marL="299085" marR="351790" indent="-287020">
              <a:lnSpc>
                <a:spcPts val="1839"/>
              </a:lnSpc>
              <a:spcBef>
                <a:spcPts val="330"/>
              </a:spcBef>
              <a:tabLst>
                <a:tab pos="299085" algn="l"/>
              </a:tabLst>
            </a:pPr>
            <a:r>
              <a:rPr sz="1350" spc="5" dirty="0">
                <a:solidFill>
                  <a:srgbClr val="FFFFFF"/>
                </a:solidFill>
                <a:latin typeface="Wingdings 3"/>
                <a:cs typeface="Wingdings 3"/>
              </a:rPr>
              <a:t></a:t>
            </a:r>
            <a:r>
              <a:rPr sz="1350" spc="5" dirty="0">
                <a:solidFill>
                  <a:srgbClr val="FFFFFF"/>
                </a:solidFill>
                <a:latin typeface="Times New Roman"/>
                <a:cs typeface="Times New Roman"/>
              </a:rPr>
              <a:t>	</a:t>
            </a:r>
            <a:r>
              <a:rPr sz="1700" dirty="0">
                <a:latin typeface="Century Gothic"/>
                <a:cs typeface="Century Gothic"/>
              </a:rPr>
              <a:t>There is currently </a:t>
            </a:r>
            <a:r>
              <a:rPr sz="1700" dirty="0">
                <a:solidFill>
                  <a:srgbClr val="FFFF00"/>
                </a:solidFill>
                <a:latin typeface="Century Gothic"/>
                <a:cs typeface="Century Gothic"/>
              </a:rPr>
              <a:t>no </a:t>
            </a:r>
            <a:r>
              <a:rPr sz="1700" spc="-5" dirty="0">
                <a:solidFill>
                  <a:srgbClr val="FFFF00"/>
                </a:solidFill>
                <a:latin typeface="Century Gothic"/>
                <a:cs typeface="Century Gothic"/>
              </a:rPr>
              <a:t>case </a:t>
            </a:r>
            <a:r>
              <a:rPr sz="1700" spc="5" dirty="0">
                <a:solidFill>
                  <a:srgbClr val="FFFF00"/>
                </a:solidFill>
                <a:latin typeface="Century Gothic"/>
                <a:cs typeface="Century Gothic"/>
              </a:rPr>
              <a:t>law </a:t>
            </a:r>
            <a:r>
              <a:rPr sz="1700" dirty="0">
                <a:latin typeface="Century Gothic"/>
                <a:cs typeface="Century Gothic"/>
              </a:rPr>
              <a:t>in </a:t>
            </a:r>
            <a:r>
              <a:rPr sz="1700" spc="-5" dirty="0">
                <a:latin typeface="Century Gothic"/>
                <a:cs typeface="Century Gothic"/>
              </a:rPr>
              <a:t>the State </a:t>
            </a:r>
            <a:r>
              <a:rPr sz="1700" dirty="0">
                <a:latin typeface="Century Gothic"/>
                <a:cs typeface="Century Gothic"/>
              </a:rPr>
              <a:t>of Florida </a:t>
            </a:r>
            <a:r>
              <a:rPr sz="1700" spc="-5" dirty="0">
                <a:latin typeface="Century Gothic"/>
                <a:cs typeface="Century Gothic"/>
              </a:rPr>
              <a:t>that </a:t>
            </a:r>
            <a:r>
              <a:rPr sz="1700" spc="-465" dirty="0">
                <a:latin typeface="Century Gothic"/>
                <a:cs typeface="Century Gothic"/>
              </a:rPr>
              <a:t> </a:t>
            </a:r>
            <a:r>
              <a:rPr sz="1700" dirty="0">
                <a:latin typeface="Century Gothic"/>
                <a:cs typeface="Century Gothic"/>
              </a:rPr>
              <a:t>directly </a:t>
            </a:r>
            <a:r>
              <a:rPr sz="1700" spc="-5" dirty="0">
                <a:latin typeface="Century Gothic"/>
                <a:cs typeface="Century Gothic"/>
              </a:rPr>
              <a:t>addresses </a:t>
            </a:r>
            <a:r>
              <a:rPr sz="1700" dirty="0">
                <a:latin typeface="Century Gothic"/>
                <a:cs typeface="Century Gothic"/>
              </a:rPr>
              <a:t>government </a:t>
            </a:r>
            <a:r>
              <a:rPr sz="1700" spc="-5" dirty="0">
                <a:latin typeface="Century Gothic"/>
                <a:cs typeface="Century Gothic"/>
              </a:rPr>
              <a:t>liability </a:t>
            </a:r>
            <a:r>
              <a:rPr sz="1700" dirty="0">
                <a:latin typeface="Century Gothic"/>
                <a:cs typeface="Century Gothic"/>
              </a:rPr>
              <a:t>when flooding </a:t>
            </a:r>
            <a:r>
              <a:rPr sz="1700" spc="5" dirty="0">
                <a:latin typeface="Century Gothic"/>
                <a:cs typeface="Century Gothic"/>
              </a:rPr>
              <a:t> </a:t>
            </a:r>
            <a:r>
              <a:rPr sz="1700" dirty="0">
                <a:latin typeface="Century Gothic"/>
                <a:cs typeface="Century Gothic"/>
              </a:rPr>
              <a:t>damages</a:t>
            </a:r>
            <a:r>
              <a:rPr sz="1700" spc="-5" dirty="0">
                <a:latin typeface="Century Gothic"/>
                <a:cs typeface="Century Gothic"/>
              </a:rPr>
              <a:t> </a:t>
            </a:r>
            <a:r>
              <a:rPr sz="1700" dirty="0">
                <a:latin typeface="Century Gothic"/>
                <a:cs typeface="Century Gothic"/>
              </a:rPr>
              <a:t>private</a:t>
            </a:r>
            <a:r>
              <a:rPr sz="1700" spc="-30" dirty="0">
                <a:latin typeface="Century Gothic"/>
                <a:cs typeface="Century Gothic"/>
              </a:rPr>
              <a:t> </a:t>
            </a:r>
            <a:r>
              <a:rPr sz="1700" spc="-5" dirty="0">
                <a:latin typeface="Century Gothic"/>
                <a:cs typeface="Century Gothic"/>
              </a:rPr>
              <a:t>property</a:t>
            </a:r>
            <a:r>
              <a:rPr sz="1700" dirty="0">
                <a:latin typeface="Century Gothic"/>
                <a:cs typeface="Century Gothic"/>
              </a:rPr>
              <a:t> as</a:t>
            </a:r>
            <a:r>
              <a:rPr sz="1700" spc="5" dirty="0">
                <a:latin typeface="Century Gothic"/>
                <a:cs typeface="Century Gothic"/>
              </a:rPr>
              <a:t> </a:t>
            </a:r>
            <a:r>
              <a:rPr sz="1700" dirty="0">
                <a:latin typeface="Century Gothic"/>
                <a:cs typeface="Century Gothic"/>
              </a:rPr>
              <a:t>a result</a:t>
            </a:r>
            <a:r>
              <a:rPr sz="1700" spc="-20" dirty="0">
                <a:latin typeface="Century Gothic"/>
                <a:cs typeface="Century Gothic"/>
              </a:rPr>
              <a:t> </a:t>
            </a:r>
            <a:r>
              <a:rPr sz="1700" dirty="0">
                <a:latin typeface="Century Gothic"/>
                <a:cs typeface="Century Gothic"/>
              </a:rPr>
              <a:t>of</a:t>
            </a:r>
            <a:r>
              <a:rPr sz="1700" spc="5" dirty="0">
                <a:latin typeface="Century Gothic"/>
                <a:cs typeface="Century Gothic"/>
              </a:rPr>
              <a:t> </a:t>
            </a:r>
            <a:r>
              <a:rPr sz="1700" spc="-5" dirty="0">
                <a:latin typeface="Century Gothic"/>
                <a:cs typeface="Century Gothic"/>
              </a:rPr>
              <a:t>sea level</a:t>
            </a:r>
            <a:r>
              <a:rPr sz="1700" spc="5" dirty="0">
                <a:latin typeface="Century Gothic"/>
                <a:cs typeface="Century Gothic"/>
              </a:rPr>
              <a:t> </a:t>
            </a:r>
            <a:r>
              <a:rPr sz="1700" spc="-5" dirty="0">
                <a:latin typeface="Century Gothic"/>
                <a:cs typeface="Century Gothic"/>
              </a:rPr>
              <a:t>rise.</a:t>
            </a:r>
            <a:endParaRPr sz="1700" dirty="0">
              <a:latin typeface="Century Gothic"/>
              <a:cs typeface="Century Gothic"/>
            </a:endParaRPr>
          </a:p>
          <a:p>
            <a:pPr marL="299085" marR="5080" indent="-287020">
              <a:lnSpc>
                <a:spcPts val="1839"/>
              </a:lnSpc>
              <a:spcBef>
                <a:spcPts val="994"/>
              </a:spcBef>
              <a:tabLst>
                <a:tab pos="299085" algn="l"/>
              </a:tabLst>
            </a:pPr>
            <a:r>
              <a:rPr sz="1350" spc="5" dirty="0">
                <a:solidFill>
                  <a:srgbClr val="FFFFFF"/>
                </a:solidFill>
                <a:latin typeface="Wingdings 3"/>
                <a:cs typeface="Wingdings 3"/>
              </a:rPr>
              <a:t></a:t>
            </a:r>
            <a:r>
              <a:rPr sz="1350" spc="5" dirty="0">
                <a:solidFill>
                  <a:srgbClr val="FFFFFF"/>
                </a:solidFill>
                <a:latin typeface="Times New Roman"/>
                <a:cs typeface="Times New Roman"/>
              </a:rPr>
              <a:t>	</a:t>
            </a:r>
            <a:r>
              <a:rPr sz="1700" dirty="0">
                <a:latin typeface="Century Gothic"/>
                <a:cs typeface="Century Gothic"/>
              </a:rPr>
              <a:t>However, </a:t>
            </a:r>
            <a:r>
              <a:rPr sz="1700" spc="-5" dirty="0">
                <a:latin typeface="Century Gothic"/>
                <a:cs typeface="Century Gothic"/>
              </a:rPr>
              <a:t>there </a:t>
            </a:r>
            <a:r>
              <a:rPr sz="1700" dirty="0">
                <a:latin typeface="Century Gothic"/>
                <a:cs typeface="Century Gothic"/>
              </a:rPr>
              <a:t>is existing, helpful case </a:t>
            </a:r>
            <a:r>
              <a:rPr sz="1700" spc="5" dirty="0">
                <a:latin typeface="Century Gothic"/>
                <a:cs typeface="Century Gothic"/>
              </a:rPr>
              <a:t>law </a:t>
            </a:r>
            <a:r>
              <a:rPr sz="1700" dirty="0">
                <a:latin typeface="Century Gothic"/>
                <a:cs typeface="Century Gothic"/>
              </a:rPr>
              <a:t>regarding </a:t>
            </a:r>
            <a:r>
              <a:rPr sz="1700" spc="-5" dirty="0">
                <a:latin typeface="Century Gothic"/>
                <a:cs typeface="Century Gothic"/>
              </a:rPr>
              <a:t>the </a:t>
            </a:r>
            <a:r>
              <a:rPr sz="1700" dirty="0">
                <a:latin typeface="Century Gothic"/>
                <a:cs typeface="Century Gothic"/>
              </a:rPr>
              <a:t> </a:t>
            </a:r>
            <a:r>
              <a:rPr sz="1700" spc="-5" dirty="0">
                <a:solidFill>
                  <a:srgbClr val="FFFF00"/>
                </a:solidFill>
                <a:latin typeface="Century Gothic"/>
                <a:cs typeface="Century Gothic"/>
              </a:rPr>
              <a:t>construction</a:t>
            </a:r>
            <a:r>
              <a:rPr sz="1700" spc="5" dirty="0">
                <a:solidFill>
                  <a:srgbClr val="FFFF00"/>
                </a:solidFill>
                <a:latin typeface="Century Gothic"/>
                <a:cs typeface="Century Gothic"/>
              </a:rPr>
              <a:t> </a:t>
            </a:r>
            <a:r>
              <a:rPr sz="1700" dirty="0">
                <a:solidFill>
                  <a:srgbClr val="FFFF00"/>
                </a:solidFill>
                <a:latin typeface="Century Gothic"/>
                <a:cs typeface="Century Gothic"/>
              </a:rPr>
              <a:t>and</a:t>
            </a:r>
            <a:r>
              <a:rPr sz="1700" spc="-10" dirty="0">
                <a:solidFill>
                  <a:srgbClr val="FFFF00"/>
                </a:solidFill>
                <a:latin typeface="Century Gothic"/>
                <a:cs typeface="Century Gothic"/>
              </a:rPr>
              <a:t> </a:t>
            </a:r>
            <a:r>
              <a:rPr sz="1700" dirty="0">
                <a:solidFill>
                  <a:srgbClr val="FFFF00"/>
                </a:solidFill>
                <a:latin typeface="Century Gothic"/>
                <a:cs typeface="Century Gothic"/>
              </a:rPr>
              <a:t>maintenance</a:t>
            </a:r>
            <a:r>
              <a:rPr sz="1700" spc="-25" dirty="0">
                <a:solidFill>
                  <a:srgbClr val="FFFF00"/>
                </a:solidFill>
                <a:latin typeface="Century Gothic"/>
                <a:cs typeface="Century Gothic"/>
              </a:rPr>
              <a:t> </a:t>
            </a:r>
            <a:r>
              <a:rPr sz="1700" dirty="0">
                <a:solidFill>
                  <a:srgbClr val="FFFF00"/>
                </a:solidFill>
                <a:latin typeface="Century Gothic"/>
                <a:cs typeface="Century Gothic"/>
              </a:rPr>
              <a:t>of</a:t>
            </a:r>
            <a:r>
              <a:rPr sz="1700" spc="20" dirty="0">
                <a:solidFill>
                  <a:srgbClr val="FFFF00"/>
                </a:solidFill>
                <a:latin typeface="Century Gothic"/>
                <a:cs typeface="Century Gothic"/>
              </a:rPr>
              <a:t> </a:t>
            </a:r>
            <a:r>
              <a:rPr sz="1700" spc="-5" dirty="0">
                <a:solidFill>
                  <a:srgbClr val="FFFF00"/>
                </a:solidFill>
                <a:latin typeface="Century Gothic"/>
                <a:cs typeface="Century Gothic"/>
              </a:rPr>
              <a:t>infrastructure</a:t>
            </a:r>
            <a:r>
              <a:rPr sz="1700" dirty="0">
                <a:solidFill>
                  <a:srgbClr val="FFFF00"/>
                </a:solidFill>
                <a:latin typeface="Century Gothic"/>
                <a:cs typeface="Century Gothic"/>
              </a:rPr>
              <a:t> </a:t>
            </a:r>
            <a:r>
              <a:rPr sz="1700" spc="-5" dirty="0">
                <a:solidFill>
                  <a:srgbClr val="FFFF00"/>
                </a:solidFill>
                <a:latin typeface="Century Gothic"/>
                <a:cs typeface="Century Gothic"/>
              </a:rPr>
              <a:t>projects</a:t>
            </a:r>
            <a:r>
              <a:rPr sz="1700" spc="-5" dirty="0">
                <a:solidFill>
                  <a:srgbClr val="0F486E"/>
                </a:solidFill>
                <a:latin typeface="Century Gothic"/>
                <a:cs typeface="Century Gothic"/>
              </a:rPr>
              <a:t>, </a:t>
            </a:r>
            <a:r>
              <a:rPr sz="1700" dirty="0">
                <a:solidFill>
                  <a:srgbClr val="0F486E"/>
                </a:solidFill>
                <a:latin typeface="Century Gothic"/>
                <a:cs typeface="Century Gothic"/>
              </a:rPr>
              <a:t> </a:t>
            </a:r>
            <a:r>
              <a:rPr sz="1700" spc="-5" dirty="0">
                <a:latin typeface="Century Gothic"/>
                <a:cs typeface="Century Gothic"/>
              </a:rPr>
              <a:t>such as </a:t>
            </a:r>
            <a:r>
              <a:rPr sz="1700" dirty="0">
                <a:latin typeface="Century Gothic"/>
                <a:cs typeface="Century Gothic"/>
              </a:rPr>
              <a:t>roads and drainage</a:t>
            </a:r>
            <a:r>
              <a:rPr lang="en-US" sz="1700" dirty="0">
                <a:latin typeface="Century Gothic"/>
                <a:cs typeface="Century Gothic"/>
              </a:rPr>
              <a:t> </a:t>
            </a:r>
            <a:r>
              <a:rPr lang="en-US" sz="1700" u="sng" dirty="0">
                <a:latin typeface="Century Gothic"/>
                <a:cs typeface="Century Gothic"/>
              </a:rPr>
              <a:t>and other assets</a:t>
            </a:r>
            <a:r>
              <a:rPr sz="1700" dirty="0">
                <a:latin typeface="Century Gothic"/>
                <a:cs typeface="Century Gothic"/>
              </a:rPr>
              <a:t>, which can provide some </a:t>
            </a:r>
            <a:r>
              <a:rPr sz="1700" spc="5" dirty="0">
                <a:latin typeface="Century Gothic"/>
                <a:cs typeface="Century Gothic"/>
              </a:rPr>
              <a:t> </a:t>
            </a:r>
            <a:r>
              <a:rPr sz="1700" dirty="0">
                <a:latin typeface="Century Gothic"/>
                <a:cs typeface="Century Gothic"/>
              </a:rPr>
              <a:t>assistance in determining what </a:t>
            </a:r>
            <a:r>
              <a:rPr sz="1700" spc="-5" dirty="0">
                <a:latin typeface="Century Gothic"/>
                <a:cs typeface="Century Gothic"/>
              </a:rPr>
              <a:t>responsibility </a:t>
            </a:r>
            <a:r>
              <a:rPr sz="1700" dirty="0">
                <a:latin typeface="Century Gothic"/>
                <a:cs typeface="Century Gothic"/>
              </a:rPr>
              <a:t>a government </a:t>
            </a:r>
            <a:r>
              <a:rPr sz="1700" spc="-459" dirty="0">
                <a:latin typeface="Century Gothic"/>
                <a:cs typeface="Century Gothic"/>
              </a:rPr>
              <a:t> </a:t>
            </a:r>
            <a:r>
              <a:rPr sz="1700" spc="-5" dirty="0">
                <a:latin typeface="Century Gothic"/>
                <a:cs typeface="Century Gothic"/>
              </a:rPr>
              <a:t>entity</a:t>
            </a:r>
            <a:r>
              <a:rPr sz="1700" spc="5" dirty="0">
                <a:latin typeface="Century Gothic"/>
                <a:cs typeface="Century Gothic"/>
              </a:rPr>
              <a:t> </a:t>
            </a:r>
            <a:r>
              <a:rPr sz="1700" spc="-10" dirty="0">
                <a:latin typeface="Century Gothic"/>
                <a:cs typeface="Century Gothic"/>
              </a:rPr>
              <a:t>(GE)</a:t>
            </a:r>
            <a:r>
              <a:rPr sz="1700" spc="15" dirty="0">
                <a:latin typeface="Century Gothic"/>
                <a:cs typeface="Century Gothic"/>
              </a:rPr>
              <a:t> </a:t>
            </a:r>
            <a:r>
              <a:rPr sz="1700" dirty="0">
                <a:latin typeface="Century Gothic"/>
                <a:cs typeface="Century Gothic"/>
              </a:rPr>
              <a:t>has</a:t>
            </a:r>
            <a:r>
              <a:rPr sz="1700" spc="10" dirty="0">
                <a:latin typeface="Century Gothic"/>
                <a:cs typeface="Century Gothic"/>
              </a:rPr>
              <a:t> </a:t>
            </a:r>
            <a:r>
              <a:rPr sz="1700" dirty="0">
                <a:latin typeface="Century Gothic"/>
                <a:cs typeface="Century Gothic"/>
              </a:rPr>
              <a:t>for</a:t>
            </a:r>
            <a:r>
              <a:rPr sz="1700" spc="-15" dirty="0">
                <a:latin typeface="Century Gothic"/>
                <a:cs typeface="Century Gothic"/>
              </a:rPr>
              <a:t> </a:t>
            </a:r>
            <a:r>
              <a:rPr sz="1700" dirty="0">
                <a:latin typeface="Century Gothic"/>
                <a:cs typeface="Century Gothic"/>
              </a:rPr>
              <a:t>managing</a:t>
            </a:r>
            <a:r>
              <a:rPr sz="1700" spc="-10" dirty="0">
                <a:latin typeface="Century Gothic"/>
                <a:cs typeface="Century Gothic"/>
              </a:rPr>
              <a:t> </a:t>
            </a:r>
            <a:r>
              <a:rPr sz="1700" dirty="0">
                <a:latin typeface="Century Gothic"/>
                <a:cs typeface="Century Gothic"/>
              </a:rPr>
              <a:t>flooding</a:t>
            </a:r>
            <a:r>
              <a:rPr sz="1700" spc="-5" dirty="0">
                <a:latin typeface="Century Gothic"/>
                <a:cs typeface="Century Gothic"/>
              </a:rPr>
              <a:t> </a:t>
            </a:r>
            <a:r>
              <a:rPr sz="1700" dirty="0">
                <a:latin typeface="Century Gothic"/>
                <a:cs typeface="Century Gothic"/>
              </a:rPr>
              <a:t>in</a:t>
            </a:r>
            <a:r>
              <a:rPr sz="1700" spc="-35" dirty="0">
                <a:latin typeface="Century Gothic"/>
                <a:cs typeface="Century Gothic"/>
              </a:rPr>
              <a:t> </a:t>
            </a:r>
            <a:r>
              <a:rPr sz="1700" dirty="0">
                <a:latin typeface="Century Gothic"/>
                <a:cs typeface="Century Gothic"/>
              </a:rPr>
              <a:t>general.</a:t>
            </a:r>
          </a:p>
          <a:p>
            <a:pPr marL="299085" marR="66675" indent="-287020">
              <a:lnSpc>
                <a:spcPts val="1839"/>
              </a:lnSpc>
              <a:spcBef>
                <a:spcPts val="990"/>
              </a:spcBef>
              <a:tabLst>
                <a:tab pos="299085" algn="l"/>
              </a:tabLst>
            </a:pPr>
            <a:r>
              <a:rPr sz="1350" spc="5" dirty="0">
                <a:solidFill>
                  <a:srgbClr val="FFFFFF"/>
                </a:solidFill>
                <a:latin typeface="Wingdings 3"/>
                <a:cs typeface="Wingdings 3"/>
              </a:rPr>
              <a:t></a:t>
            </a:r>
            <a:r>
              <a:rPr sz="1350" spc="5" dirty="0">
                <a:solidFill>
                  <a:srgbClr val="FFFFFF"/>
                </a:solidFill>
                <a:latin typeface="Times New Roman"/>
                <a:cs typeface="Times New Roman"/>
              </a:rPr>
              <a:t>	</a:t>
            </a:r>
            <a:r>
              <a:rPr sz="1700" dirty="0">
                <a:latin typeface="Century Gothic"/>
                <a:cs typeface="Century Gothic"/>
              </a:rPr>
              <a:t>A</a:t>
            </a:r>
            <a:r>
              <a:rPr sz="1700" spc="10" dirty="0">
                <a:latin typeface="Century Gothic"/>
                <a:cs typeface="Century Gothic"/>
              </a:rPr>
              <a:t> </a:t>
            </a:r>
            <a:r>
              <a:rPr sz="1700" dirty="0">
                <a:latin typeface="Century Gothic"/>
                <a:cs typeface="Century Gothic"/>
              </a:rPr>
              <a:t>GE</a:t>
            </a:r>
            <a:r>
              <a:rPr sz="1700" spc="5" dirty="0">
                <a:latin typeface="Century Gothic"/>
                <a:cs typeface="Century Gothic"/>
              </a:rPr>
              <a:t> </a:t>
            </a:r>
            <a:r>
              <a:rPr sz="1700" dirty="0">
                <a:latin typeface="Century Gothic"/>
                <a:cs typeface="Century Gothic"/>
              </a:rPr>
              <a:t>has</a:t>
            </a:r>
            <a:r>
              <a:rPr sz="1700" spc="5" dirty="0">
                <a:latin typeface="Century Gothic"/>
                <a:cs typeface="Century Gothic"/>
              </a:rPr>
              <a:t> </a:t>
            </a:r>
            <a:r>
              <a:rPr sz="1700" dirty="0">
                <a:latin typeface="Century Gothic"/>
                <a:cs typeface="Century Gothic"/>
              </a:rPr>
              <a:t>a</a:t>
            </a:r>
            <a:r>
              <a:rPr sz="1700" spc="10" dirty="0">
                <a:latin typeface="Century Gothic"/>
                <a:cs typeface="Century Gothic"/>
              </a:rPr>
              <a:t> </a:t>
            </a:r>
            <a:r>
              <a:rPr sz="1700" u="sng" spc="-5" dirty="0">
                <a:solidFill>
                  <a:srgbClr val="FFFF00"/>
                </a:solidFill>
                <a:uFill>
                  <a:solidFill>
                    <a:srgbClr val="FFFF00"/>
                  </a:solidFill>
                </a:uFill>
                <a:latin typeface="Century Gothic"/>
                <a:cs typeface="Century Gothic"/>
              </a:rPr>
              <a:t>responsibility</a:t>
            </a:r>
            <a:r>
              <a:rPr sz="1700" u="sng" spc="-10" dirty="0">
                <a:solidFill>
                  <a:srgbClr val="FFFF00"/>
                </a:solidFill>
                <a:uFill>
                  <a:solidFill>
                    <a:srgbClr val="FFFF00"/>
                  </a:solidFill>
                </a:uFill>
                <a:latin typeface="Century Gothic"/>
                <a:cs typeface="Century Gothic"/>
              </a:rPr>
              <a:t> to</a:t>
            </a:r>
            <a:r>
              <a:rPr sz="1700" u="sng" spc="15" dirty="0">
                <a:solidFill>
                  <a:srgbClr val="FFFF00"/>
                </a:solidFill>
                <a:uFill>
                  <a:solidFill>
                    <a:srgbClr val="FFFF00"/>
                  </a:solidFill>
                </a:uFill>
                <a:latin typeface="Century Gothic"/>
                <a:cs typeface="Century Gothic"/>
              </a:rPr>
              <a:t> </a:t>
            </a:r>
            <a:r>
              <a:rPr sz="1700" u="sng" dirty="0">
                <a:solidFill>
                  <a:srgbClr val="FFFF00"/>
                </a:solidFill>
                <a:uFill>
                  <a:solidFill>
                    <a:srgbClr val="FFFF00"/>
                  </a:solidFill>
                </a:uFill>
                <a:latin typeface="Century Gothic"/>
                <a:cs typeface="Century Gothic"/>
              </a:rPr>
              <a:t>maintain</a:t>
            </a:r>
            <a:r>
              <a:rPr sz="1700" u="sng" spc="-5" dirty="0">
                <a:solidFill>
                  <a:srgbClr val="FFFF00"/>
                </a:solidFill>
                <a:uFill>
                  <a:solidFill>
                    <a:srgbClr val="FFFF00"/>
                  </a:solidFill>
                </a:uFill>
                <a:latin typeface="Century Gothic"/>
                <a:cs typeface="Century Gothic"/>
              </a:rPr>
              <a:t> the</a:t>
            </a:r>
            <a:r>
              <a:rPr sz="1700" u="sng" dirty="0">
                <a:solidFill>
                  <a:srgbClr val="FFFF00"/>
                </a:solidFill>
                <a:uFill>
                  <a:solidFill>
                    <a:srgbClr val="FFFF00"/>
                  </a:solidFill>
                </a:uFill>
                <a:latin typeface="Century Gothic"/>
                <a:cs typeface="Century Gothic"/>
              </a:rPr>
              <a:t> </a:t>
            </a:r>
            <a:r>
              <a:rPr sz="1700" u="sng" spc="-5" dirty="0">
                <a:solidFill>
                  <a:srgbClr val="FFFF00"/>
                </a:solidFill>
                <a:uFill>
                  <a:solidFill>
                    <a:srgbClr val="FFFF00"/>
                  </a:solidFill>
                </a:uFill>
                <a:latin typeface="Century Gothic"/>
                <a:cs typeface="Century Gothic"/>
              </a:rPr>
              <a:t>infrastructure</a:t>
            </a:r>
            <a:r>
              <a:rPr sz="1700" u="sng" spc="15" dirty="0">
                <a:solidFill>
                  <a:srgbClr val="FFFF00"/>
                </a:solidFill>
                <a:uFill>
                  <a:solidFill>
                    <a:srgbClr val="FFFF00"/>
                  </a:solidFill>
                </a:uFill>
                <a:latin typeface="Century Gothic"/>
                <a:cs typeface="Century Gothic"/>
              </a:rPr>
              <a:t> </a:t>
            </a:r>
            <a:r>
              <a:rPr sz="1700" u="sng" spc="5" dirty="0">
                <a:solidFill>
                  <a:srgbClr val="FFFF00"/>
                </a:solidFill>
                <a:uFill>
                  <a:solidFill>
                    <a:srgbClr val="FFFF00"/>
                  </a:solidFill>
                </a:uFill>
                <a:latin typeface="Century Gothic"/>
                <a:cs typeface="Century Gothic"/>
              </a:rPr>
              <a:t>and </a:t>
            </a:r>
            <a:r>
              <a:rPr sz="1700" spc="-459" dirty="0">
                <a:solidFill>
                  <a:srgbClr val="FFFF00"/>
                </a:solidFill>
                <a:latin typeface="Century Gothic"/>
                <a:cs typeface="Century Gothic"/>
              </a:rPr>
              <a:t> </a:t>
            </a:r>
            <a:r>
              <a:rPr sz="1700" u="sng" spc="-5" dirty="0">
                <a:solidFill>
                  <a:srgbClr val="FFFF00"/>
                </a:solidFill>
                <a:uFill>
                  <a:solidFill>
                    <a:srgbClr val="FFFF00"/>
                  </a:solidFill>
                </a:uFill>
                <a:latin typeface="Century Gothic"/>
                <a:cs typeface="Century Gothic"/>
              </a:rPr>
              <a:t>assets </a:t>
            </a:r>
            <a:r>
              <a:rPr sz="1700" u="sng" dirty="0">
                <a:solidFill>
                  <a:srgbClr val="FFFF00"/>
                </a:solidFill>
                <a:uFill>
                  <a:solidFill>
                    <a:srgbClr val="FFFF00"/>
                  </a:solidFill>
                </a:uFill>
                <a:latin typeface="Century Gothic"/>
                <a:cs typeface="Century Gothic"/>
              </a:rPr>
              <a:t>it owns, builds, and maintains</a:t>
            </a:r>
            <a:r>
              <a:rPr sz="1700" dirty="0">
                <a:solidFill>
                  <a:srgbClr val="0F486E"/>
                </a:solidFill>
                <a:latin typeface="Century Gothic"/>
                <a:cs typeface="Century Gothic"/>
              </a:rPr>
              <a:t>, </a:t>
            </a:r>
            <a:r>
              <a:rPr sz="1700" dirty="0">
                <a:latin typeface="Century Gothic"/>
                <a:cs typeface="Century Gothic"/>
              </a:rPr>
              <a:t>but </a:t>
            </a:r>
            <a:r>
              <a:rPr sz="1700" spc="-5" dirty="0">
                <a:latin typeface="Century Gothic"/>
                <a:cs typeface="Century Gothic"/>
              </a:rPr>
              <a:t>there </a:t>
            </a:r>
            <a:r>
              <a:rPr sz="1700" dirty="0">
                <a:latin typeface="Century Gothic"/>
                <a:cs typeface="Century Gothic"/>
              </a:rPr>
              <a:t>is some </a:t>
            </a:r>
            <a:r>
              <a:rPr sz="1700" spc="5" dirty="0">
                <a:latin typeface="Century Gothic"/>
                <a:cs typeface="Century Gothic"/>
              </a:rPr>
              <a:t> </a:t>
            </a:r>
            <a:r>
              <a:rPr sz="1700" spc="-5" dirty="0">
                <a:solidFill>
                  <a:srgbClr val="FFC000"/>
                </a:solidFill>
                <a:latin typeface="Century Gothic"/>
                <a:cs typeface="Century Gothic"/>
              </a:rPr>
              <a:t>uncertainty </a:t>
            </a:r>
            <a:r>
              <a:rPr sz="1700" dirty="0">
                <a:latin typeface="Century Gothic"/>
                <a:cs typeface="Century Gothic"/>
              </a:rPr>
              <a:t>about what </a:t>
            </a:r>
            <a:r>
              <a:rPr sz="1700" spc="-5" dirty="0">
                <a:latin typeface="Century Gothic"/>
                <a:cs typeface="Century Gothic"/>
              </a:rPr>
              <a:t>that responsibility may </a:t>
            </a:r>
            <a:r>
              <a:rPr sz="1700" dirty="0">
                <a:latin typeface="Century Gothic"/>
                <a:cs typeface="Century Gothic"/>
              </a:rPr>
              <a:t>be in </a:t>
            </a:r>
            <a:r>
              <a:rPr sz="1700" spc="5" dirty="0">
                <a:latin typeface="Century Gothic"/>
                <a:cs typeface="Century Gothic"/>
              </a:rPr>
              <a:t> </a:t>
            </a:r>
            <a:r>
              <a:rPr sz="1700" dirty="0">
                <a:latin typeface="Century Gothic"/>
                <a:cs typeface="Century Gothic"/>
              </a:rPr>
              <a:t>response </a:t>
            </a:r>
            <a:r>
              <a:rPr sz="1700" spc="-10" dirty="0">
                <a:latin typeface="Century Gothic"/>
                <a:cs typeface="Century Gothic"/>
              </a:rPr>
              <a:t>to </a:t>
            </a:r>
            <a:r>
              <a:rPr sz="1700" dirty="0">
                <a:solidFill>
                  <a:srgbClr val="FFC000"/>
                </a:solidFill>
                <a:latin typeface="Century Gothic"/>
                <a:cs typeface="Century Gothic"/>
              </a:rPr>
              <a:t>a condition it </a:t>
            </a:r>
            <a:r>
              <a:rPr sz="1700" spc="-5" dirty="0">
                <a:solidFill>
                  <a:srgbClr val="FFC000"/>
                </a:solidFill>
                <a:latin typeface="Century Gothic"/>
                <a:cs typeface="Century Gothic"/>
              </a:rPr>
              <a:t>does </a:t>
            </a:r>
            <a:r>
              <a:rPr sz="1700" dirty="0">
                <a:solidFill>
                  <a:srgbClr val="FFC000"/>
                </a:solidFill>
                <a:latin typeface="Century Gothic"/>
                <a:cs typeface="Century Gothic"/>
              </a:rPr>
              <a:t>not control – </a:t>
            </a:r>
            <a:r>
              <a:rPr sz="1700" spc="-5" dirty="0">
                <a:solidFill>
                  <a:srgbClr val="FFC000"/>
                </a:solidFill>
                <a:latin typeface="Century Gothic"/>
                <a:cs typeface="Century Gothic"/>
              </a:rPr>
              <a:t>sea level rise </a:t>
            </a:r>
            <a:r>
              <a:rPr sz="1700" dirty="0">
                <a:solidFill>
                  <a:srgbClr val="FFC000"/>
                </a:solidFill>
                <a:latin typeface="Century Gothic"/>
                <a:cs typeface="Century Gothic"/>
              </a:rPr>
              <a:t> and</a:t>
            </a:r>
            <a:r>
              <a:rPr sz="1700" spc="-10" dirty="0">
                <a:solidFill>
                  <a:srgbClr val="FFC000"/>
                </a:solidFill>
                <a:latin typeface="Century Gothic"/>
                <a:cs typeface="Century Gothic"/>
              </a:rPr>
              <a:t> </a:t>
            </a:r>
            <a:r>
              <a:rPr sz="1700" spc="-5" dirty="0">
                <a:solidFill>
                  <a:srgbClr val="FFC000"/>
                </a:solidFill>
                <a:latin typeface="Century Gothic"/>
                <a:cs typeface="Century Gothic"/>
              </a:rPr>
              <a:t>the</a:t>
            </a:r>
            <a:r>
              <a:rPr sz="1700" spc="-10" dirty="0">
                <a:solidFill>
                  <a:srgbClr val="FFC000"/>
                </a:solidFill>
                <a:latin typeface="Century Gothic"/>
                <a:cs typeface="Century Gothic"/>
              </a:rPr>
              <a:t> </a:t>
            </a:r>
            <a:r>
              <a:rPr sz="1700" dirty="0">
                <a:solidFill>
                  <a:srgbClr val="FFC000"/>
                </a:solidFill>
                <a:latin typeface="Century Gothic"/>
                <a:cs typeface="Century Gothic"/>
              </a:rPr>
              <a:t>government</a:t>
            </a:r>
            <a:r>
              <a:rPr sz="1700" spc="-30" dirty="0">
                <a:solidFill>
                  <a:srgbClr val="FFC000"/>
                </a:solidFill>
                <a:latin typeface="Century Gothic"/>
                <a:cs typeface="Century Gothic"/>
              </a:rPr>
              <a:t> </a:t>
            </a:r>
            <a:r>
              <a:rPr sz="1700" dirty="0">
                <a:solidFill>
                  <a:srgbClr val="FFC000"/>
                </a:solidFill>
                <a:latin typeface="Century Gothic"/>
                <a:cs typeface="Century Gothic"/>
              </a:rPr>
              <a:t>has</a:t>
            </a:r>
            <a:r>
              <a:rPr sz="1700" spc="-5" dirty="0">
                <a:solidFill>
                  <a:srgbClr val="FFC000"/>
                </a:solidFill>
                <a:latin typeface="Century Gothic"/>
                <a:cs typeface="Century Gothic"/>
              </a:rPr>
              <a:t> </a:t>
            </a:r>
            <a:r>
              <a:rPr sz="1700" dirty="0">
                <a:solidFill>
                  <a:srgbClr val="FFC000"/>
                </a:solidFill>
                <a:latin typeface="Century Gothic"/>
                <a:cs typeface="Century Gothic"/>
              </a:rPr>
              <a:t>not</a:t>
            </a:r>
            <a:r>
              <a:rPr sz="1700" spc="-5" dirty="0">
                <a:solidFill>
                  <a:srgbClr val="FFC000"/>
                </a:solidFill>
                <a:latin typeface="Century Gothic"/>
                <a:cs typeface="Century Gothic"/>
              </a:rPr>
              <a:t> “acted”</a:t>
            </a:r>
            <a:r>
              <a:rPr sz="1700" dirty="0">
                <a:solidFill>
                  <a:srgbClr val="FFC000"/>
                </a:solidFill>
                <a:latin typeface="Century Gothic"/>
                <a:cs typeface="Century Gothic"/>
              </a:rPr>
              <a:t> </a:t>
            </a:r>
            <a:r>
              <a:rPr sz="1700" spc="-10" dirty="0">
                <a:solidFill>
                  <a:srgbClr val="FFC000"/>
                </a:solidFill>
                <a:latin typeface="Century Gothic"/>
                <a:cs typeface="Century Gothic"/>
              </a:rPr>
              <a:t>to</a:t>
            </a:r>
            <a:r>
              <a:rPr sz="1700" spc="5" dirty="0">
                <a:solidFill>
                  <a:srgbClr val="FFC000"/>
                </a:solidFill>
                <a:latin typeface="Century Gothic"/>
                <a:cs typeface="Century Gothic"/>
              </a:rPr>
              <a:t> </a:t>
            </a:r>
            <a:r>
              <a:rPr sz="1700" spc="-5" dirty="0">
                <a:solidFill>
                  <a:srgbClr val="FFC000"/>
                </a:solidFill>
                <a:latin typeface="Century Gothic"/>
                <a:cs typeface="Century Gothic"/>
              </a:rPr>
              <a:t>create</a:t>
            </a:r>
            <a:r>
              <a:rPr sz="1700" spc="-5" dirty="0">
                <a:latin typeface="Century Gothic"/>
                <a:cs typeface="Century Gothic"/>
              </a:rPr>
              <a:t>.</a:t>
            </a:r>
            <a:endParaRPr sz="1700" dirty="0">
              <a:latin typeface="Century Gothic"/>
              <a:cs typeface="Century Gothic"/>
            </a:endParaRPr>
          </a:p>
        </p:txBody>
      </p:sp>
      <p:pic>
        <p:nvPicPr>
          <p:cNvPr id="8" name="object 8"/>
          <p:cNvPicPr/>
          <p:nvPr/>
        </p:nvPicPr>
        <p:blipFill>
          <a:blip r:embed="rId5" cstate="print"/>
          <a:stretch>
            <a:fillRect/>
          </a:stretch>
        </p:blipFill>
        <p:spPr>
          <a:xfrm>
            <a:off x="7411211" y="1952244"/>
            <a:ext cx="4488179" cy="3364991"/>
          </a:xfrm>
          <a:prstGeom prst="rect">
            <a:avLst/>
          </a:prstGeom>
        </p:spPr>
      </p:pic>
      <p:sp>
        <p:nvSpPr>
          <p:cNvPr id="9" name="object 9"/>
          <p:cNvSpPr txBox="1">
            <a:spLocks noGrp="1"/>
          </p:cNvSpPr>
          <p:nvPr>
            <p:ph type="ftr" sz="quarter" idx="5"/>
          </p:nvPr>
        </p:nvSpPr>
        <p:spPr>
          <a:xfrm>
            <a:off x="78739" y="6624373"/>
            <a:ext cx="2124075" cy="166712"/>
          </a:xfrm>
          <a:prstGeom prst="rect">
            <a:avLst/>
          </a:prstGeom>
        </p:spPr>
        <p:txBody>
          <a:bodyPr vert="horz" wrap="square" lIns="0" tIns="12700" rIns="0" bIns="0" rtlCol="0">
            <a:spAutoFit/>
          </a:body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a:t>
            </a:r>
            <a:r>
              <a:rPr lang="en-US" spc="-10" dirty="0"/>
              <a:t>2</a:t>
            </a:r>
            <a:r>
              <a:rPr spc="-10" dirty="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37160"/>
            <a:ext cx="9015983" cy="1011935"/>
          </a:xfrm>
          <a:prstGeom prst="rect">
            <a:avLst/>
          </a:prstGeom>
        </p:spPr>
      </p:pic>
      <p:sp>
        <p:nvSpPr>
          <p:cNvPr id="3" name="object 3"/>
          <p:cNvSpPr txBox="1">
            <a:spLocks noGrp="1"/>
          </p:cNvSpPr>
          <p:nvPr>
            <p:ph type="title"/>
          </p:nvPr>
        </p:nvSpPr>
        <p:spPr>
          <a:xfrm>
            <a:off x="115514" y="260536"/>
            <a:ext cx="8599170" cy="574040"/>
          </a:xfrm>
          <a:prstGeom prst="rect">
            <a:avLst/>
          </a:prstGeom>
        </p:spPr>
        <p:txBody>
          <a:bodyPr vert="horz" wrap="square" lIns="0" tIns="12700" rIns="0" bIns="0" rtlCol="0">
            <a:spAutoFit/>
          </a:bodyPr>
          <a:lstStyle/>
          <a:p>
            <a:pPr marL="12700">
              <a:lnSpc>
                <a:spcPct val="100000"/>
              </a:lnSpc>
              <a:spcBef>
                <a:spcPts val="100"/>
              </a:spcBef>
              <a:tabLst>
                <a:tab pos="4719320" algn="l"/>
              </a:tabLst>
            </a:pPr>
            <a:r>
              <a:rPr sz="3600" spc="-5" dirty="0">
                <a:solidFill>
                  <a:srgbClr val="E47B22"/>
                </a:solidFill>
              </a:rPr>
              <a:t>CAUSES </a:t>
            </a:r>
            <a:r>
              <a:rPr sz="3600" dirty="0">
                <a:solidFill>
                  <a:srgbClr val="E47B22"/>
                </a:solidFill>
              </a:rPr>
              <a:t>OF</a:t>
            </a:r>
            <a:r>
              <a:rPr sz="3600" spc="5" dirty="0">
                <a:solidFill>
                  <a:srgbClr val="E47B22"/>
                </a:solidFill>
              </a:rPr>
              <a:t> </a:t>
            </a:r>
            <a:r>
              <a:rPr sz="3600" dirty="0">
                <a:solidFill>
                  <a:srgbClr val="E47B22"/>
                </a:solidFill>
              </a:rPr>
              <a:t>ACTION:	</a:t>
            </a:r>
            <a:r>
              <a:rPr sz="3600" spc="-5" dirty="0">
                <a:solidFill>
                  <a:srgbClr val="E47B22"/>
                </a:solidFill>
              </a:rPr>
              <a:t>TORTS</a:t>
            </a:r>
            <a:r>
              <a:rPr sz="3600" spc="-30" dirty="0">
                <a:solidFill>
                  <a:srgbClr val="E47B22"/>
                </a:solidFill>
              </a:rPr>
              <a:t> </a:t>
            </a:r>
            <a:r>
              <a:rPr sz="3600" dirty="0">
                <a:solidFill>
                  <a:srgbClr val="E47B22"/>
                </a:solidFill>
              </a:rPr>
              <a:t>V.</a:t>
            </a:r>
            <a:r>
              <a:rPr sz="3600" spc="-35" dirty="0">
                <a:solidFill>
                  <a:srgbClr val="E47B22"/>
                </a:solidFill>
              </a:rPr>
              <a:t> </a:t>
            </a:r>
            <a:r>
              <a:rPr sz="3600" spc="-5" dirty="0">
                <a:solidFill>
                  <a:srgbClr val="E47B22"/>
                </a:solidFill>
              </a:rPr>
              <a:t>TAKINGS</a:t>
            </a:r>
            <a:endParaRPr sz="3600"/>
          </a:p>
        </p:txBody>
      </p:sp>
      <p:sp>
        <p:nvSpPr>
          <p:cNvPr id="6" name="object 6"/>
          <p:cNvSpPr txBox="1">
            <a:spLocks noGrp="1"/>
          </p:cNvSpPr>
          <p:nvPr>
            <p:ph type="ftr" sz="quarter" idx="5"/>
          </p:nvPr>
        </p:nvSpPr>
        <p:spPr>
          <a:xfrm>
            <a:off x="78739" y="6624373"/>
            <a:ext cx="2124075" cy="166712"/>
          </a:xfrm>
          <a:prstGeom prst="rect">
            <a:avLst/>
          </a:prstGeom>
        </p:spPr>
        <p:txBody>
          <a:bodyPr vert="horz" wrap="square" lIns="0" tIns="12700" rIns="0" bIns="0" rtlCol="0">
            <a:spAutoFit/>
          </a:body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a:t>
            </a:r>
            <a:r>
              <a:rPr lang="en-US" spc="-10" dirty="0"/>
              <a:t>2</a:t>
            </a:r>
            <a:r>
              <a:rPr spc="-10" dirty="0"/>
              <a:t>.</a:t>
            </a:r>
          </a:p>
        </p:txBody>
      </p:sp>
      <p:sp>
        <p:nvSpPr>
          <p:cNvPr id="4" name="object 4"/>
          <p:cNvSpPr txBox="1">
            <a:spLocks noGrp="1"/>
          </p:cNvSpPr>
          <p:nvPr>
            <p:ph sz="half" idx="2"/>
          </p:nvPr>
        </p:nvSpPr>
        <p:spPr>
          <a:xfrm>
            <a:off x="838200" y="1364764"/>
            <a:ext cx="4705350" cy="5257465"/>
          </a:xfrm>
          <a:prstGeom prst="rect">
            <a:avLst/>
          </a:prstGeom>
        </p:spPr>
        <p:txBody>
          <a:bodyPr vert="horz" wrap="square" lIns="0" tIns="116205" rIns="0" bIns="0" rtlCol="0">
            <a:spAutoFit/>
          </a:bodyPr>
          <a:lstStyle/>
          <a:p>
            <a:pPr marL="12700">
              <a:lnSpc>
                <a:spcPct val="100000"/>
              </a:lnSpc>
              <a:spcBef>
                <a:spcPts val="915"/>
              </a:spcBef>
            </a:pPr>
            <a:r>
              <a:rPr spc="-5" dirty="0"/>
              <a:t>Torts:</a:t>
            </a:r>
          </a:p>
          <a:p>
            <a:pPr marL="299085" marR="100965" indent="-287020" algn="just">
              <a:lnSpc>
                <a:spcPts val="2050"/>
              </a:lnSpc>
              <a:spcBef>
                <a:spcPts val="1075"/>
              </a:spcBef>
            </a:pPr>
            <a:r>
              <a:rPr sz="1500" b="0" u="none" spc="20" dirty="0">
                <a:solidFill>
                  <a:srgbClr val="FFFFFF"/>
                </a:solidFill>
                <a:latin typeface="Wingdings 3"/>
                <a:cs typeface="Wingdings 3"/>
              </a:rPr>
              <a:t></a:t>
            </a:r>
            <a:r>
              <a:rPr sz="1500" b="0" u="none" spc="25" dirty="0">
                <a:solidFill>
                  <a:srgbClr val="FFFFFF"/>
                </a:solidFill>
                <a:latin typeface="Times New Roman"/>
                <a:cs typeface="Times New Roman"/>
              </a:rPr>
              <a:t> </a:t>
            </a:r>
            <a:r>
              <a:rPr b="0" u="none" spc="-10" dirty="0">
                <a:latin typeface="Century Gothic"/>
                <a:cs typeface="Century Gothic"/>
              </a:rPr>
              <a:t>It </a:t>
            </a:r>
            <a:r>
              <a:rPr b="0" u="none" spc="-5" dirty="0">
                <a:latin typeface="Century Gothic"/>
                <a:cs typeface="Century Gothic"/>
              </a:rPr>
              <a:t>depends </a:t>
            </a:r>
            <a:r>
              <a:rPr b="0" u="none" spc="-10" dirty="0">
                <a:latin typeface="Century Gothic"/>
                <a:cs typeface="Century Gothic"/>
              </a:rPr>
              <a:t>on </a:t>
            </a:r>
            <a:r>
              <a:rPr b="0" u="none" spc="-5" dirty="0">
                <a:latin typeface="Century Gothic"/>
                <a:cs typeface="Century Gothic"/>
              </a:rPr>
              <a:t>whether the </a:t>
            </a:r>
            <a:r>
              <a:rPr b="0" u="none" dirty="0">
                <a:solidFill>
                  <a:srgbClr val="FF99FF"/>
                </a:solidFill>
                <a:latin typeface="Century Gothic"/>
                <a:cs typeface="Century Gothic"/>
              </a:rPr>
              <a:t>injury</a:t>
            </a:r>
            <a:r>
              <a:rPr b="0" u="none" dirty="0">
                <a:solidFill>
                  <a:srgbClr val="F9C2EC"/>
                </a:solidFill>
                <a:latin typeface="Century Gothic"/>
                <a:cs typeface="Century Gothic"/>
              </a:rPr>
              <a:t> </a:t>
            </a:r>
            <a:r>
              <a:rPr b="0" u="none" spc="-5" dirty="0">
                <a:latin typeface="Century Gothic"/>
                <a:cs typeface="Century Gothic"/>
              </a:rPr>
              <a:t>was </a:t>
            </a:r>
            <a:r>
              <a:rPr b="0" u="none" spc="-515" dirty="0">
                <a:latin typeface="Century Gothic"/>
                <a:cs typeface="Century Gothic"/>
              </a:rPr>
              <a:t> </a:t>
            </a:r>
            <a:r>
              <a:rPr b="0" u="none" spc="-10" dirty="0">
                <a:latin typeface="Century Gothic"/>
                <a:cs typeface="Century Gothic"/>
              </a:rPr>
              <a:t>caused </a:t>
            </a:r>
            <a:r>
              <a:rPr b="0" u="none" spc="-5" dirty="0">
                <a:latin typeface="Century Gothic"/>
                <a:cs typeface="Century Gothic"/>
              </a:rPr>
              <a:t>by operational- </a:t>
            </a:r>
            <a:r>
              <a:rPr b="0" u="none" spc="-10" dirty="0">
                <a:latin typeface="Century Gothic"/>
                <a:cs typeface="Century Gothic"/>
              </a:rPr>
              <a:t>or </a:t>
            </a:r>
            <a:r>
              <a:rPr b="0" u="none" spc="-5" dirty="0">
                <a:latin typeface="Century Gothic"/>
                <a:cs typeface="Century Gothic"/>
              </a:rPr>
              <a:t>planning- </a:t>
            </a:r>
            <a:r>
              <a:rPr b="0" u="none" dirty="0">
                <a:latin typeface="Century Gothic"/>
                <a:cs typeface="Century Gothic"/>
              </a:rPr>
              <a:t> </a:t>
            </a:r>
            <a:r>
              <a:rPr b="0" u="none" spc="-5" dirty="0">
                <a:latin typeface="Century Gothic"/>
                <a:cs typeface="Century Gothic"/>
              </a:rPr>
              <a:t>level</a:t>
            </a:r>
            <a:r>
              <a:rPr b="0" u="none" spc="-25" dirty="0">
                <a:latin typeface="Century Gothic"/>
                <a:cs typeface="Century Gothic"/>
              </a:rPr>
              <a:t> </a:t>
            </a:r>
            <a:r>
              <a:rPr b="0" u="none" spc="-10" dirty="0">
                <a:latin typeface="Century Gothic"/>
                <a:cs typeface="Century Gothic"/>
              </a:rPr>
              <a:t>conduct</a:t>
            </a:r>
            <a:r>
              <a:rPr b="0" u="none" spc="25" dirty="0">
                <a:latin typeface="Century Gothic"/>
                <a:cs typeface="Century Gothic"/>
              </a:rPr>
              <a:t> </a:t>
            </a:r>
            <a:r>
              <a:rPr b="0" u="none" spc="-10" dirty="0">
                <a:solidFill>
                  <a:srgbClr val="FFFF00"/>
                </a:solidFill>
                <a:latin typeface="Century Gothic"/>
                <a:cs typeface="Century Gothic"/>
              </a:rPr>
              <a:t>on</a:t>
            </a:r>
            <a:r>
              <a:rPr b="0" u="none" spc="20" dirty="0">
                <a:solidFill>
                  <a:srgbClr val="FFFF00"/>
                </a:solidFill>
                <a:latin typeface="Century Gothic"/>
                <a:cs typeface="Century Gothic"/>
              </a:rPr>
              <a:t> </a:t>
            </a:r>
            <a:r>
              <a:rPr b="0" u="none" spc="-5" dirty="0">
                <a:solidFill>
                  <a:srgbClr val="FFFF00"/>
                </a:solidFill>
                <a:latin typeface="Century Gothic"/>
                <a:cs typeface="Century Gothic"/>
              </a:rPr>
              <a:t>the</a:t>
            </a:r>
            <a:r>
              <a:rPr b="0" u="none" spc="10" dirty="0">
                <a:solidFill>
                  <a:srgbClr val="FFFF00"/>
                </a:solidFill>
                <a:latin typeface="Century Gothic"/>
                <a:cs typeface="Century Gothic"/>
              </a:rPr>
              <a:t> </a:t>
            </a:r>
            <a:r>
              <a:rPr b="0" u="none" spc="-5" dirty="0">
                <a:solidFill>
                  <a:srgbClr val="FFFF00"/>
                </a:solidFill>
                <a:latin typeface="Century Gothic"/>
                <a:cs typeface="Century Gothic"/>
              </a:rPr>
              <a:t>part</a:t>
            </a:r>
            <a:r>
              <a:rPr b="0" u="none" spc="20" dirty="0">
                <a:solidFill>
                  <a:srgbClr val="FFFF00"/>
                </a:solidFill>
                <a:latin typeface="Century Gothic"/>
                <a:cs typeface="Century Gothic"/>
              </a:rPr>
              <a:t> </a:t>
            </a:r>
            <a:r>
              <a:rPr b="0" u="none" spc="-10" dirty="0">
                <a:solidFill>
                  <a:srgbClr val="FFFF00"/>
                </a:solidFill>
                <a:latin typeface="Century Gothic"/>
                <a:cs typeface="Century Gothic"/>
              </a:rPr>
              <a:t>of</a:t>
            </a:r>
            <a:r>
              <a:rPr b="0" u="none" spc="5" dirty="0">
                <a:solidFill>
                  <a:srgbClr val="FFFF00"/>
                </a:solidFill>
                <a:latin typeface="Century Gothic"/>
                <a:cs typeface="Century Gothic"/>
              </a:rPr>
              <a:t> </a:t>
            </a:r>
            <a:r>
              <a:rPr b="0" u="none" spc="-5" dirty="0">
                <a:solidFill>
                  <a:srgbClr val="FFFF00"/>
                </a:solidFill>
                <a:latin typeface="Century Gothic"/>
                <a:cs typeface="Century Gothic"/>
              </a:rPr>
              <a:t>the</a:t>
            </a:r>
            <a:r>
              <a:rPr b="0" u="none" spc="10" dirty="0">
                <a:solidFill>
                  <a:srgbClr val="FFFF00"/>
                </a:solidFill>
                <a:latin typeface="Century Gothic"/>
                <a:cs typeface="Century Gothic"/>
              </a:rPr>
              <a:t> </a:t>
            </a:r>
            <a:r>
              <a:rPr b="0" u="none" spc="-5" dirty="0">
                <a:solidFill>
                  <a:srgbClr val="FFFF00"/>
                </a:solidFill>
                <a:latin typeface="Century Gothic"/>
                <a:cs typeface="Century Gothic"/>
              </a:rPr>
              <a:t>GE</a:t>
            </a:r>
            <a:r>
              <a:rPr b="0" u="none" spc="-5" dirty="0">
                <a:solidFill>
                  <a:srgbClr val="0F486E"/>
                </a:solidFill>
                <a:latin typeface="Century Gothic"/>
                <a:cs typeface="Century Gothic"/>
              </a:rPr>
              <a:t>.</a:t>
            </a:r>
            <a:endParaRPr sz="1500" dirty="0">
              <a:latin typeface="Century Gothic"/>
              <a:cs typeface="Century Gothic"/>
            </a:endParaRPr>
          </a:p>
          <a:p>
            <a:pPr marL="299085" marR="5080" indent="-287020">
              <a:lnSpc>
                <a:spcPts val="2050"/>
              </a:lnSpc>
              <a:spcBef>
                <a:spcPts val="1065"/>
              </a:spcBef>
            </a:pPr>
            <a:r>
              <a:rPr sz="1500" b="0" u="none" spc="20" dirty="0">
                <a:solidFill>
                  <a:srgbClr val="FFFFFF"/>
                </a:solidFill>
                <a:latin typeface="Wingdings 3"/>
                <a:cs typeface="Wingdings 3"/>
              </a:rPr>
              <a:t></a:t>
            </a:r>
            <a:r>
              <a:rPr sz="1500" b="0" u="none" spc="125" dirty="0">
                <a:solidFill>
                  <a:srgbClr val="FFFFFF"/>
                </a:solidFill>
                <a:latin typeface="Times New Roman"/>
                <a:cs typeface="Times New Roman"/>
              </a:rPr>
              <a:t> </a:t>
            </a:r>
            <a:r>
              <a:rPr b="0" u="none" spc="-5" dirty="0">
                <a:latin typeface="Century Gothic"/>
                <a:cs typeface="Century Gothic"/>
              </a:rPr>
              <a:t>GEs</a:t>
            </a:r>
            <a:r>
              <a:rPr b="0" u="none" spc="-10" dirty="0">
                <a:latin typeface="Century Gothic"/>
                <a:cs typeface="Century Gothic"/>
              </a:rPr>
              <a:t> </a:t>
            </a:r>
            <a:r>
              <a:rPr b="0" u="none" spc="-5" dirty="0">
                <a:latin typeface="Century Gothic"/>
                <a:cs typeface="Century Gothic"/>
              </a:rPr>
              <a:t>can</a:t>
            </a:r>
            <a:r>
              <a:rPr b="0" u="none" spc="5" dirty="0">
                <a:latin typeface="Century Gothic"/>
                <a:cs typeface="Century Gothic"/>
              </a:rPr>
              <a:t> </a:t>
            </a:r>
            <a:r>
              <a:rPr b="0" u="none" spc="-5" dirty="0">
                <a:latin typeface="Century Gothic"/>
                <a:cs typeface="Century Gothic"/>
              </a:rPr>
              <a:t>be</a:t>
            </a:r>
            <a:r>
              <a:rPr b="0" u="none" dirty="0">
                <a:latin typeface="Century Gothic"/>
                <a:cs typeface="Century Gothic"/>
              </a:rPr>
              <a:t> </a:t>
            </a:r>
            <a:r>
              <a:rPr b="0" u="none" spc="-5" dirty="0">
                <a:latin typeface="Century Gothic"/>
                <a:cs typeface="Century Gothic"/>
              </a:rPr>
              <a:t>liable</a:t>
            </a:r>
            <a:r>
              <a:rPr b="0" u="none" dirty="0">
                <a:latin typeface="Century Gothic"/>
                <a:cs typeface="Century Gothic"/>
              </a:rPr>
              <a:t> to </a:t>
            </a:r>
            <a:r>
              <a:rPr b="0" u="none" spc="-5" dirty="0">
                <a:latin typeface="Century Gothic"/>
                <a:cs typeface="Century Gothic"/>
              </a:rPr>
              <a:t>property</a:t>
            </a:r>
            <a:r>
              <a:rPr b="0" u="none" spc="10" dirty="0">
                <a:latin typeface="Century Gothic"/>
                <a:cs typeface="Century Gothic"/>
              </a:rPr>
              <a:t> </a:t>
            </a:r>
            <a:r>
              <a:rPr b="0" u="none" spc="-5" dirty="0">
                <a:latin typeface="Century Gothic"/>
                <a:cs typeface="Century Gothic"/>
              </a:rPr>
              <a:t>owners </a:t>
            </a:r>
            <a:r>
              <a:rPr b="0" u="none" dirty="0">
                <a:latin typeface="Century Gothic"/>
                <a:cs typeface="Century Gothic"/>
              </a:rPr>
              <a:t> </a:t>
            </a:r>
            <a:r>
              <a:rPr b="0" u="none" spc="-5" dirty="0">
                <a:latin typeface="Century Gothic"/>
                <a:cs typeface="Century Gothic"/>
              </a:rPr>
              <a:t>where</a:t>
            </a:r>
            <a:r>
              <a:rPr b="0" u="none" spc="10" dirty="0">
                <a:latin typeface="Century Gothic"/>
                <a:cs typeface="Century Gothic"/>
              </a:rPr>
              <a:t> </a:t>
            </a:r>
            <a:r>
              <a:rPr b="0" u="none" spc="-5" dirty="0">
                <a:latin typeface="Century Gothic"/>
                <a:cs typeface="Century Gothic"/>
              </a:rPr>
              <a:t>there</a:t>
            </a:r>
            <a:r>
              <a:rPr b="0" u="none" spc="10" dirty="0">
                <a:latin typeface="Century Gothic"/>
                <a:cs typeface="Century Gothic"/>
              </a:rPr>
              <a:t> </a:t>
            </a:r>
            <a:r>
              <a:rPr b="0" u="none" spc="5" dirty="0">
                <a:latin typeface="Century Gothic"/>
                <a:cs typeface="Century Gothic"/>
              </a:rPr>
              <a:t>is</a:t>
            </a:r>
            <a:r>
              <a:rPr b="0" u="none" spc="-35" dirty="0">
                <a:latin typeface="Century Gothic"/>
                <a:cs typeface="Century Gothic"/>
              </a:rPr>
              <a:t> </a:t>
            </a:r>
            <a:r>
              <a:rPr b="0" u="none" spc="-5" dirty="0">
                <a:latin typeface="Century Gothic"/>
                <a:cs typeface="Century Gothic"/>
              </a:rPr>
              <a:t>a</a:t>
            </a:r>
            <a:r>
              <a:rPr b="0" u="none" spc="10" dirty="0">
                <a:latin typeface="Century Gothic"/>
                <a:cs typeface="Century Gothic"/>
              </a:rPr>
              <a:t> </a:t>
            </a:r>
            <a:r>
              <a:rPr b="0" u="none" spc="-5" dirty="0">
                <a:solidFill>
                  <a:srgbClr val="FF99FF"/>
                </a:solidFill>
                <a:latin typeface="Century Gothic"/>
                <a:cs typeface="Century Gothic"/>
              </a:rPr>
              <a:t>breach</a:t>
            </a:r>
            <a:r>
              <a:rPr b="0" u="none" spc="5" dirty="0">
                <a:solidFill>
                  <a:srgbClr val="FF99FF"/>
                </a:solidFill>
                <a:latin typeface="Century Gothic"/>
                <a:cs typeface="Century Gothic"/>
              </a:rPr>
              <a:t> </a:t>
            </a:r>
            <a:r>
              <a:rPr b="0" u="none" spc="-10" dirty="0">
                <a:solidFill>
                  <a:srgbClr val="FF99FF"/>
                </a:solidFill>
                <a:latin typeface="Century Gothic"/>
                <a:cs typeface="Century Gothic"/>
              </a:rPr>
              <a:t>of</a:t>
            </a:r>
            <a:r>
              <a:rPr b="0" u="none" spc="10" dirty="0">
                <a:solidFill>
                  <a:srgbClr val="FF99FF"/>
                </a:solidFill>
                <a:latin typeface="Century Gothic"/>
                <a:cs typeface="Century Gothic"/>
              </a:rPr>
              <a:t> </a:t>
            </a:r>
            <a:r>
              <a:rPr b="0" u="none" spc="-5" dirty="0">
                <a:solidFill>
                  <a:srgbClr val="FF99FF"/>
                </a:solidFill>
                <a:latin typeface="Century Gothic"/>
                <a:cs typeface="Century Gothic"/>
              </a:rPr>
              <a:t>duty</a:t>
            </a:r>
            <a:r>
              <a:rPr b="0" u="none" spc="-10" dirty="0">
                <a:solidFill>
                  <a:srgbClr val="FF99FF"/>
                </a:solidFill>
                <a:latin typeface="Century Gothic"/>
                <a:cs typeface="Century Gothic"/>
              </a:rPr>
              <a:t> </a:t>
            </a:r>
            <a:r>
              <a:rPr b="0" u="none" spc="5" dirty="0">
                <a:latin typeface="Century Gothic"/>
                <a:cs typeface="Century Gothic"/>
              </a:rPr>
              <a:t>in</a:t>
            </a:r>
            <a:r>
              <a:rPr b="0" u="none" spc="-20" dirty="0">
                <a:latin typeface="Century Gothic"/>
                <a:cs typeface="Century Gothic"/>
              </a:rPr>
              <a:t> </a:t>
            </a:r>
            <a:r>
              <a:rPr b="0" u="none" spc="-5" dirty="0">
                <a:latin typeface="Century Gothic"/>
                <a:cs typeface="Century Gothic"/>
              </a:rPr>
              <a:t>the </a:t>
            </a:r>
            <a:r>
              <a:rPr b="0" u="none" spc="-509" dirty="0">
                <a:latin typeface="Century Gothic"/>
                <a:cs typeface="Century Gothic"/>
              </a:rPr>
              <a:t> </a:t>
            </a:r>
            <a:r>
              <a:rPr b="0" u="none" spc="-10" dirty="0">
                <a:latin typeface="Century Gothic"/>
                <a:cs typeface="Century Gothic"/>
              </a:rPr>
              <a:t>course</a:t>
            </a:r>
            <a:r>
              <a:rPr b="0" u="none" spc="10" dirty="0">
                <a:latin typeface="Century Gothic"/>
                <a:cs typeface="Century Gothic"/>
              </a:rPr>
              <a:t> </a:t>
            </a:r>
            <a:r>
              <a:rPr b="0" u="none" spc="-10" dirty="0">
                <a:latin typeface="Century Gothic"/>
                <a:cs typeface="Century Gothic"/>
              </a:rPr>
              <a:t>of</a:t>
            </a:r>
            <a:r>
              <a:rPr b="0" u="none" spc="10" dirty="0">
                <a:latin typeface="Century Gothic"/>
                <a:cs typeface="Century Gothic"/>
              </a:rPr>
              <a:t> </a:t>
            </a:r>
            <a:r>
              <a:rPr b="0" u="none" spc="-5" dirty="0">
                <a:latin typeface="Century Gothic"/>
                <a:cs typeface="Century Gothic"/>
              </a:rPr>
              <a:t>executing</a:t>
            </a:r>
            <a:r>
              <a:rPr b="0" u="none" spc="-10" dirty="0">
                <a:latin typeface="Century Gothic"/>
                <a:cs typeface="Century Gothic"/>
              </a:rPr>
              <a:t> </a:t>
            </a:r>
            <a:r>
              <a:rPr b="0" u="none" spc="-5" dirty="0">
                <a:latin typeface="Century Gothic"/>
                <a:cs typeface="Century Gothic"/>
              </a:rPr>
              <a:t>adopted</a:t>
            </a:r>
            <a:r>
              <a:rPr b="0" u="none" spc="15" dirty="0">
                <a:latin typeface="Century Gothic"/>
                <a:cs typeface="Century Gothic"/>
              </a:rPr>
              <a:t> </a:t>
            </a:r>
            <a:r>
              <a:rPr b="0" u="none" spc="-5" dirty="0">
                <a:latin typeface="Century Gothic"/>
                <a:cs typeface="Century Gothic"/>
              </a:rPr>
              <a:t>policy </a:t>
            </a:r>
            <a:r>
              <a:rPr b="0" u="none" dirty="0">
                <a:latin typeface="Century Gothic"/>
                <a:cs typeface="Century Gothic"/>
              </a:rPr>
              <a:t> </a:t>
            </a:r>
            <a:r>
              <a:rPr b="0" u="none" spc="-5" dirty="0">
                <a:latin typeface="Century Gothic"/>
                <a:cs typeface="Century Gothic"/>
              </a:rPr>
              <a:t>(</a:t>
            </a:r>
            <a:r>
              <a:rPr b="0" u="none" spc="-5" dirty="0">
                <a:solidFill>
                  <a:srgbClr val="FFFF00"/>
                </a:solidFill>
                <a:latin typeface="Century Gothic"/>
                <a:cs typeface="Century Gothic"/>
              </a:rPr>
              <a:t>operational</a:t>
            </a:r>
            <a:r>
              <a:rPr b="0" u="none" spc="-5" dirty="0">
                <a:latin typeface="Century Gothic"/>
                <a:cs typeface="Century Gothic"/>
              </a:rPr>
              <a:t>-level</a:t>
            </a:r>
            <a:r>
              <a:rPr b="0" u="none" spc="25" dirty="0">
                <a:latin typeface="Century Gothic"/>
                <a:cs typeface="Century Gothic"/>
              </a:rPr>
              <a:t> </a:t>
            </a:r>
            <a:r>
              <a:rPr b="0" u="none" spc="-10" dirty="0">
                <a:latin typeface="Century Gothic"/>
                <a:cs typeface="Century Gothic"/>
              </a:rPr>
              <a:t>conduct),</a:t>
            </a:r>
            <a:r>
              <a:rPr b="0" u="none" spc="45" dirty="0">
                <a:latin typeface="Century Gothic"/>
                <a:cs typeface="Century Gothic"/>
              </a:rPr>
              <a:t> </a:t>
            </a:r>
            <a:r>
              <a:rPr b="0" u="none" spc="-5" dirty="0">
                <a:latin typeface="Century Gothic"/>
                <a:cs typeface="Century Gothic"/>
              </a:rPr>
              <a:t>but </a:t>
            </a:r>
            <a:r>
              <a:rPr b="0" u="none" dirty="0">
                <a:latin typeface="Century Gothic"/>
                <a:cs typeface="Century Gothic"/>
              </a:rPr>
              <a:t> </a:t>
            </a:r>
            <a:r>
              <a:rPr b="0" u="none" spc="-5" dirty="0">
                <a:latin typeface="Century Gothic"/>
                <a:cs typeface="Century Gothic"/>
              </a:rPr>
              <a:t>Florida courts</a:t>
            </a:r>
            <a:r>
              <a:rPr b="0" u="none" spc="10" dirty="0">
                <a:latin typeface="Century Gothic"/>
                <a:cs typeface="Century Gothic"/>
              </a:rPr>
              <a:t> </a:t>
            </a:r>
            <a:r>
              <a:rPr b="0" u="none" spc="-5" dirty="0">
                <a:latin typeface="Century Gothic"/>
                <a:cs typeface="Century Gothic"/>
              </a:rPr>
              <a:t>typically</a:t>
            </a:r>
            <a:r>
              <a:rPr b="0" u="none" dirty="0">
                <a:latin typeface="Century Gothic"/>
                <a:cs typeface="Century Gothic"/>
              </a:rPr>
              <a:t> </a:t>
            </a:r>
            <a:r>
              <a:rPr b="0" u="none" spc="-10" dirty="0">
                <a:latin typeface="Century Gothic"/>
                <a:cs typeface="Century Gothic"/>
              </a:rPr>
              <a:t>do</a:t>
            </a:r>
            <a:r>
              <a:rPr b="0" u="none" spc="5" dirty="0">
                <a:latin typeface="Century Gothic"/>
                <a:cs typeface="Century Gothic"/>
              </a:rPr>
              <a:t> </a:t>
            </a:r>
            <a:r>
              <a:rPr b="0" u="none" spc="-10" dirty="0">
                <a:latin typeface="Century Gothic"/>
                <a:cs typeface="Century Gothic"/>
              </a:rPr>
              <a:t>not</a:t>
            </a:r>
            <a:r>
              <a:rPr b="0" u="none" spc="25" dirty="0">
                <a:latin typeface="Century Gothic"/>
                <a:cs typeface="Century Gothic"/>
              </a:rPr>
              <a:t> </a:t>
            </a:r>
            <a:r>
              <a:rPr b="0" u="none" spc="-5" dirty="0">
                <a:latin typeface="Century Gothic"/>
                <a:cs typeface="Century Gothic"/>
              </a:rPr>
              <a:t>tread </a:t>
            </a:r>
            <a:r>
              <a:rPr b="0" u="none" dirty="0">
                <a:latin typeface="Century Gothic"/>
                <a:cs typeface="Century Gothic"/>
              </a:rPr>
              <a:t> into </a:t>
            </a:r>
            <a:r>
              <a:rPr b="0" u="none" spc="-5" dirty="0">
                <a:latin typeface="Century Gothic"/>
                <a:cs typeface="Century Gothic"/>
              </a:rPr>
              <a:t>the </a:t>
            </a:r>
            <a:r>
              <a:rPr b="0" u="none" dirty="0">
                <a:latin typeface="Century Gothic"/>
                <a:cs typeface="Century Gothic"/>
              </a:rPr>
              <a:t>purview </a:t>
            </a:r>
            <a:r>
              <a:rPr b="0" u="none" spc="-10" dirty="0">
                <a:latin typeface="Century Gothic"/>
                <a:cs typeface="Century Gothic"/>
              </a:rPr>
              <a:t>of </a:t>
            </a:r>
            <a:r>
              <a:rPr b="0" u="none" spc="-5" dirty="0">
                <a:latin typeface="Century Gothic"/>
                <a:cs typeface="Century Gothic"/>
              </a:rPr>
              <a:t>a GE’s discretion </a:t>
            </a:r>
            <a:r>
              <a:rPr b="0" u="none" dirty="0">
                <a:latin typeface="Century Gothic"/>
                <a:cs typeface="Century Gothic"/>
              </a:rPr>
              <a:t> to </a:t>
            </a:r>
            <a:r>
              <a:rPr b="0" u="none" spc="-10" dirty="0">
                <a:latin typeface="Century Gothic"/>
                <a:cs typeface="Century Gothic"/>
              </a:rPr>
              <a:t>engage </a:t>
            </a:r>
            <a:r>
              <a:rPr b="0" u="none" spc="5" dirty="0">
                <a:latin typeface="Century Gothic"/>
                <a:cs typeface="Century Gothic"/>
              </a:rPr>
              <a:t>in </a:t>
            </a:r>
            <a:r>
              <a:rPr b="0" u="none" dirty="0">
                <a:latin typeface="Century Gothic"/>
                <a:cs typeface="Century Gothic"/>
              </a:rPr>
              <a:t>legislative </a:t>
            </a:r>
            <a:r>
              <a:rPr b="0" u="none" spc="-10" dirty="0">
                <a:latin typeface="Century Gothic"/>
                <a:cs typeface="Century Gothic"/>
              </a:rPr>
              <a:t>or </a:t>
            </a:r>
            <a:r>
              <a:rPr b="0" u="none" dirty="0">
                <a:latin typeface="Century Gothic"/>
                <a:cs typeface="Century Gothic"/>
              </a:rPr>
              <a:t>executive </a:t>
            </a:r>
            <a:r>
              <a:rPr b="0" u="none" spc="5" dirty="0">
                <a:latin typeface="Century Gothic"/>
                <a:cs typeface="Century Gothic"/>
              </a:rPr>
              <a:t> </a:t>
            </a:r>
            <a:r>
              <a:rPr b="0" u="none" spc="-5" dirty="0">
                <a:latin typeface="Century Gothic"/>
                <a:cs typeface="Century Gothic"/>
              </a:rPr>
              <a:t>functions</a:t>
            </a:r>
            <a:r>
              <a:rPr b="0" u="none" spc="10" dirty="0">
                <a:latin typeface="Century Gothic"/>
                <a:cs typeface="Century Gothic"/>
              </a:rPr>
              <a:t> </a:t>
            </a:r>
            <a:r>
              <a:rPr b="0" u="none" spc="-10" dirty="0">
                <a:latin typeface="Century Gothic"/>
                <a:cs typeface="Century Gothic"/>
              </a:rPr>
              <a:t>(</a:t>
            </a:r>
            <a:r>
              <a:rPr b="0" u="none" spc="-10" dirty="0">
                <a:solidFill>
                  <a:srgbClr val="FFFF00"/>
                </a:solidFill>
                <a:latin typeface="Century Gothic"/>
                <a:cs typeface="Century Gothic"/>
              </a:rPr>
              <a:t>planning</a:t>
            </a:r>
            <a:r>
              <a:rPr b="0" u="none" spc="-10" dirty="0">
                <a:latin typeface="Century Gothic"/>
                <a:cs typeface="Century Gothic"/>
              </a:rPr>
              <a:t>-level</a:t>
            </a:r>
            <a:r>
              <a:rPr b="0" u="none" spc="40" dirty="0">
                <a:latin typeface="Century Gothic"/>
                <a:cs typeface="Century Gothic"/>
              </a:rPr>
              <a:t> </a:t>
            </a:r>
            <a:r>
              <a:rPr b="0" u="none" spc="-10" dirty="0">
                <a:latin typeface="Century Gothic"/>
                <a:cs typeface="Century Gothic"/>
              </a:rPr>
              <a:t>conduct).</a:t>
            </a:r>
            <a:endParaRPr lang="en-US" b="0" u="none" spc="-10" dirty="0">
              <a:latin typeface="Century Gothic"/>
              <a:cs typeface="Century Gothic"/>
            </a:endParaRPr>
          </a:p>
          <a:p>
            <a:pPr marL="299085" marR="5080" indent="-287020">
              <a:lnSpc>
                <a:spcPts val="2050"/>
              </a:lnSpc>
              <a:spcBef>
                <a:spcPts val="1065"/>
              </a:spcBef>
            </a:pPr>
            <a:r>
              <a:rPr lang="en-US" sz="2000" b="0" u="none" spc="20" dirty="0">
                <a:solidFill>
                  <a:srgbClr val="FFFFFF"/>
                </a:solidFill>
                <a:latin typeface="Wingdings 3"/>
                <a:cs typeface="Wingdings 3"/>
              </a:rPr>
              <a:t></a:t>
            </a:r>
            <a:r>
              <a:rPr lang="en-US" sz="2000" b="0" u="none" spc="-10" dirty="0">
                <a:solidFill>
                  <a:srgbClr val="FFFFFF"/>
                </a:solidFill>
                <a:cs typeface="Wingdings 3"/>
              </a:rPr>
              <a:t> </a:t>
            </a:r>
            <a:r>
              <a:rPr lang="en-US" sz="2000" b="0" u="none" spc="-10" dirty="0">
                <a:cs typeface="Wingdings 3"/>
              </a:rPr>
              <a:t>Example:  the Hurricane Harvey “dam” cases against the Corps [or insert drainage district or </a:t>
            </a:r>
            <a:r>
              <a:rPr lang="en-US" sz="2000" b="0" u="none" spc="-10" dirty="0">
                <a:solidFill>
                  <a:srgbClr val="FF99FF"/>
                </a:solidFill>
                <a:cs typeface="Wingdings 3"/>
              </a:rPr>
              <a:t>whoever “let” infrastructure fail</a:t>
            </a:r>
            <a:r>
              <a:rPr lang="en-US" sz="2000" b="0" u="none" spc="-10" dirty="0">
                <a:cs typeface="Wingdings 3"/>
              </a:rPr>
              <a:t>]….</a:t>
            </a:r>
            <a:endParaRPr lang="en-US" b="0" u="none" spc="-10" dirty="0">
              <a:latin typeface="Century Gothic"/>
              <a:cs typeface="Century Gothic"/>
            </a:endParaRPr>
          </a:p>
          <a:p>
            <a:pPr marL="299085" marR="5080" indent="-287020">
              <a:lnSpc>
                <a:spcPts val="2050"/>
              </a:lnSpc>
              <a:spcBef>
                <a:spcPts val="1065"/>
              </a:spcBef>
            </a:pPr>
            <a:endParaRPr sz="1500" dirty="0">
              <a:latin typeface="Century Gothic"/>
              <a:cs typeface="Century Gothic"/>
            </a:endParaRPr>
          </a:p>
        </p:txBody>
      </p:sp>
      <p:sp>
        <p:nvSpPr>
          <p:cNvPr id="5" name="object 5"/>
          <p:cNvSpPr txBox="1"/>
          <p:nvPr/>
        </p:nvSpPr>
        <p:spPr>
          <a:xfrm>
            <a:off x="5867400" y="1364764"/>
            <a:ext cx="4760595" cy="3654205"/>
          </a:xfrm>
          <a:prstGeom prst="rect">
            <a:avLst/>
          </a:prstGeom>
        </p:spPr>
        <p:txBody>
          <a:bodyPr vert="horz" wrap="square" lIns="0" tIns="116205" rIns="0" bIns="0" rtlCol="0">
            <a:spAutoFit/>
          </a:bodyPr>
          <a:lstStyle/>
          <a:p>
            <a:pPr marL="12700">
              <a:lnSpc>
                <a:spcPct val="100000"/>
              </a:lnSpc>
              <a:spcBef>
                <a:spcPts val="915"/>
              </a:spcBef>
            </a:pPr>
            <a:r>
              <a:rPr sz="1900" b="1" u="sng" spc="-5" dirty="0">
                <a:uFill>
                  <a:solidFill>
                    <a:srgbClr val="000000"/>
                  </a:solidFill>
                </a:uFill>
                <a:latin typeface="Century Gothic"/>
                <a:cs typeface="Century Gothic"/>
              </a:rPr>
              <a:t>Takings:</a:t>
            </a:r>
            <a:endParaRPr sz="1900" dirty="0">
              <a:latin typeface="Century Gothic"/>
              <a:cs typeface="Century Gothic"/>
            </a:endParaRPr>
          </a:p>
          <a:p>
            <a:pPr marL="299085" marR="5080" indent="-287020">
              <a:lnSpc>
                <a:spcPts val="2050"/>
              </a:lnSpc>
              <a:spcBef>
                <a:spcPts val="1075"/>
              </a:spcBef>
            </a:pPr>
            <a:r>
              <a:rPr sz="1500" spc="20" dirty="0">
                <a:solidFill>
                  <a:srgbClr val="FFFFFF"/>
                </a:solidFill>
                <a:latin typeface="Wingdings 3"/>
                <a:cs typeface="Wingdings 3"/>
              </a:rPr>
              <a:t></a:t>
            </a:r>
            <a:r>
              <a:rPr sz="1500" spc="135" dirty="0">
                <a:solidFill>
                  <a:srgbClr val="FFFFFF"/>
                </a:solidFill>
                <a:latin typeface="Times New Roman"/>
                <a:cs typeface="Times New Roman"/>
              </a:rPr>
              <a:t> </a:t>
            </a:r>
            <a:r>
              <a:rPr sz="1900" spc="-10" dirty="0">
                <a:latin typeface="Century Gothic"/>
                <a:cs typeface="Century Gothic"/>
              </a:rPr>
              <a:t>If</a:t>
            </a:r>
            <a:r>
              <a:rPr sz="1900" spc="5" dirty="0">
                <a:latin typeface="Century Gothic"/>
                <a:cs typeface="Century Gothic"/>
              </a:rPr>
              <a:t> </a:t>
            </a:r>
            <a:r>
              <a:rPr sz="1900" spc="-5" dirty="0">
                <a:latin typeface="Century Gothic"/>
                <a:cs typeface="Century Gothic"/>
              </a:rPr>
              <a:t>a</a:t>
            </a:r>
            <a:r>
              <a:rPr sz="1900" dirty="0">
                <a:latin typeface="Century Gothic"/>
                <a:cs typeface="Century Gothic"/>
              </a:rPr>
              <a:t> </a:t>
            </a:r>
            <a:r>
              <a:rPr sz="1900" spc="-5" dirty="0">
                <a:latin typeface="Century Gothic"/>
                <a:cs typeface="Century Gothic"/>
              </a:rPr>
              <a:t>GE</a:t>
            </a:r>
            <a:r>
              <a:rPr sz="1900" spc="5" dirty="0">
                <a:latin typeface="Century Gothic"/>
                <a:cs typeface="Century Gothic"/>
              </a:rPr>
              <a:t> </a:t>
            </a:r>
            <a:r>
              <a:rPr sz="1900" spc="-5" dirty="0">
                <a:latin typeface="Century Gothic"/>
                <a:cs typeface="Century Gothic"/>
              </a:rPr>
              <a:t>experiences </a:t>
            </a:r>
            <a:r>
              <a:rPr sz="1900" spc="-5" dirty="0">
                <a:solidFill>
                  <a:srgbClr val="FFFF00"/>
                </a:solidFill>
                <a:latin typeface="Century Gothic"/>
                <a:cs typeface="Century Gothic"/>
              </a:rPr>
              <a:t>a</a:t>
            </a:r>
            <a:r>
              <a:rPr sz="1900" dirty="0">
                <a:solidFill>
                  <a:srgbClr val="FFFF00"/>
                </a:solidFill>
                <a:latin typeface="Century Gothic"/>
                <a:cs typeface="Century Gothic"/>
              </a:rPr>
              <a:t> </a:t>
            </a:r>
            <a:r>
              <a:rPr sz="1900" spc="-5" dirty="0">
                <a:solidFill>
                  <a:srgbClr val="FFFF00"/>
                </a:solidFill>
                <a:latin typeface="Century Gothic"/>
                <a:cs typeface="Century Gothic"/>
              </a:rPr>
              <a:t>benefit</a:t>
            </a:r>
            <a:r>
              <a:rPr sz="1900" spc="5" dirty="0">
                <a:solidFill>
                  <a:srgbClr val="FFFF00"/>
                </a:solidFill>
                <a:latin typeface="Century Gothic"/>
                <a:cs typeface="Century Gothic"/>
              </a:rPr>
              <a:t> </a:t>
            </a:r>
            <a:r>
              <a:rPr sz="1900" spc="-5" dirty="0">
                <a:solidFill>
                  <a:srgbClr val="FFFF00"/>
                </a:solidFill>
                <a:latin typeface="Century Gothic"/>
                <a:cs typeface="Century Gothic"/>
              </a:rPr>
              <a:t>from</a:t>
            </a:r>
            <a:r>
              <a:rPr sz="1900" spc="20" dirty="0">
                <a:solidFill>
                  <a:srgbClr val="FFFF00"/>
                </a:solidFill>
                <a:latin typeface="Century Gothic"/>
                <a:cs typeface="Century Gothic"/>
              </a:rPr>
              <a:t> </a:t>
            </a:r>
            <a:r>
              <a:rPr sz="1900" spc="-5" dirty="0">
                <a:solidFill>
                  <a:srgbClr val="FFFF00"/>
                </a:solidFill>
                <a:latin typeface="Century Gothic"/>
                <a:cs typeface="Century Gothic"/>
              </a:rPr>
              <a:t>the </a:t>
            </a:r>
            <a:r>
              <a:rPr sz="1900" spc="-515" dirty="0">
                <a:solidFill>
                  <a:srgbClr val="FFFF00"/>
                </a:solidFill>
                <a:latin typeface="Century Gothic"/>
                <a:cs typeface="Century Gothic"/>
              </a:rPr>
              <a:t> </a:t>
            </a:r>
            <a:r>
              <a:rPr sz="1900" spc="-10" dirty="0">
                <a:solidFill>
                  <a:srgbClr val="FFFF00"/>
                </a:solidFill>
                <a:latin typeface="Century Gothic"/>
                <a:cs typeface="Century Gothic"/>
              </a:rPr>
              <a:t>use</a:t>
            </a:r>
            <a:r>
              <a:rPr sz="1900" dirty="0">
                <a:solidFill>
                  <a:srgbClr val="FFFF00"/>
                </a:solidFill>
                <a:latin typeface="Century Gothic"/>
                <a:cs typeface="Century Gothic"/>
              </a:rPr>
              <a:t> </a:t>
            </a:r>
            <a:r>
              <a:rPr sz="1900" spc="-10" dirty="0">
                <a:solidFill>
                  <a:srgbClr val="FFFF00"/>
                </a:solidFill>
                <a:latin typeface="Century Gothic"/>
                <a:cs typeface="Century Gothic"/>
              </a:rPr>
              <a:t>of</a:t>
            </a:r>
            <a:r>
              <a:rPr sz="1900" spc="15" dirty="0">
                <a:solidFill>
                  <a:srgbClr val="FFFF00"/>
                </a:solidFill>
                <a:latin typeface="Century Gothic"/>
                <a:cs typeface="Century Gothic"/>
              </a:rPr>
              <a:t> </a:t>
            </a:r>
            <a:r>
              <a:rPr sz="1900" dirty="0">
                <a:solidFill>
                  <a:srgbClr val="FFFF00"/>
                </a:solidFill>
                <a:latin typeface="Century Gothic"/>
                <a:cs typeface="Century Gothic"/>
              </a:rPr>
              <a:t>private</a:t>
            </a:r>
            <a:r>
              <a:rPr sz="1900" spc="-30" dirty="0">
                <a:solidFill>
                  <a:srgbClr val="FFFF00"/>
                </a:solidFill>
                <a:latin typeface="Century Gothic"/>
                <a:cs typeface="Century Gothic"/>
              </a:rPr>
              <a:t> </a:t>
            </a:r>
            <a:r>
              <a:rPr sz="1900" spc="-10" dirty="0">
                <a:solidFill>
                  <a:srgbClr val="FFFF00"/>
                </a:solidFill>
                <a:latin typeface="Century Gothic"/>
                <a:cs typeface="Century Gothic"/>
              </a:rPr>
              <a:t>land</a:t>
            </a:r>
            <a:r>
              <a:rPr sz="1900" spc="20" dirty="0">
                <a:solidFill>
                  <a:srgbClr val="FFFF00"/>
                </a:solidFill>
                <a:latin typeface="Century Gothic"/>
                <a:cs typeface="Century Gothic"/>
              </a:rPr>
              <a:t> </a:t>
            </a:r>
            <a:r>
              <a:rPr sz="1900" spc="-5" dirty="0">
                <a:solidFill>
                  <a:srgbClr val="FFFF00"/>
                </a:solidFill>
                <a:latin typeface="Century Gothic"/>
                <a:cs typeface="Century Gothic"/>
              </a:rPr>
              <a:t>at</a:t>
            </a:r>
            <a:r>
              <a:rPr sz="1900" spc="5" dirty="0">
                <a:solidFill>
                  <a:srgbClr val="FFFF00"/>
                </a:solidFill>
                <a:latin typeface="Century Gothic"/>
                <a:cs typeface="Century Gothic"/>
              </a:rPr>
              <a:t> </a:t>
            </a:r>
            <a:r>
              <a:rPr sz="1900" spc="-5" dirty="0">
                <a:solidFill>
                  <a:srgbClr val="FFFF00"/>
                </a:solidFill>
                <a:latin typeface="Century Gothic"/>
                <a:cs typeface="Century Gothic"/>
              </a:rPr>
              <a:t>the</a:t>
            </a:r>
            <a:r>
              <a:rPr sz="1900" spc="10" dirty="0">
                <a:solidFill>
                  <a:srgbClr val="FFFF00"/>
                </a:solidFill>
                <a:latin typeface="Century Gothic"/>
                <a:cs typeface="Century Gothic"/>
              </a:rPr>
              <a:t> </a:t>
            </a:r>
            <a:r>
              <a:rPr sz="1900" spc="-5" dirty="0">
                <a:solidFill>
                  <a:srgbClr val="FFFF00"/>
                </a:solidFill>
                <a:latin typeface="Century Gothic"/>
                <a:cs typeface="Century Gothic"/>
              </a:rPr>
              <a:t>expense</a:t>
            </a:r>
            <a:r>
              <a:rPr sz="1900" spc="30" dirty="0">
                <a:solidFill>
                  <a:srgbClr val="FFFF00"/>
                </a:solidFill>
                <a:latin typeface="Century Gothic"/>
                <a:cs typeface="Century Gothic"/>
              </a:rPr>
              <a:t> </a:t>
            </a:r>
            <a:r>
              <a:rPr sz="1900" spc="-10" dirty="0">
                <a:solidFill>
                  <a:srgbClr val="FFFF00"/>
                </a:solidFill>
                <a:latin typeface="Century Gothic"/>
                <a:cs typeface="Century Gothic"/>
              </a:rPr>
              <a:t>of </a:t>
            </a:r>
            <a:r>
              <a:rPr sz="1900" spc="-5" dirty="0">
                <a:solidFill>
                  <a:srgbClr val="FFFF00"/>
                </a:solidFill>
                <a:latin typeface="Century Gothic"/>
                <a:cs typeface="Century Gothic"/>
              </a:rPr>
              <a:t> a protected</a:t>
            </a:r>
            <a:r>
              <a:rPr sz="1900" spc="15" dirty="0">
                <a:solidFill>
                  <a:srgbClr val="FFFF00"/>
                </a:solidFill>
                <a:latin typeface="Century Gothic"/>
                <a:cs typeface="Century Gothic"/>
              </a:rPr>
              <a:t> </a:t>
            </a:r>
            <a:r>
              <a:rPr sz="1900" spc="-5" dirty="0">
                <a:solidFill>
                  <a:srgbClr val="FFFF00"/>
                </a:solidFill>
                <a:latin typeface="Century Gothic"/>
                <a:cs typeface="Century Gothic"/>
              </a:rPr>
              <a:t>property</a:t>
            </a:r>
            <a:r>
              <a:rPr sz="1900" spc="10" dirty="0">
                <a:solidFill>
                  <a:srgbClr val="FFFF00"/>
                </a:solidFill>
                <a:latin typeface="Century Gothic"/>
                <a:cs typeface="Century Gothic"/>
              </a:rPr>
              <a:t> </a:t>
            </a:r>
            <a:r>
              <a:rPr sz="1900" dirty="0">
                <a:latin typeface="Century Gothic"/>
                <a:cs typeface="Century Gothic"/>
              </a:rPr>
              <a:t>interest </a:t>
            </a:r>
            <a:r>
              <a:rPr sz="1900" spc="-5" dirty="0">
                <a:latin typeface="Century Gothic"/>
                <a:cs typeface="Century Gothic"/>
              </a:rPr>
              <a:t>that</a:t>
            </a:r>
            <a:r>
              <a:rPr sz="1900" spc="10" dirty="0">
                <a:latin typeface="Century Gothic"/>
                <a:cs typeface="Century Gothic"/>
              </a:rPr>
              <a:t> </a:t>
            </a:r>
            <a:r>
              <a:rPr sz="1900" spc="5" dirty="0">
                <a:solidFill>
                  <a:srgbClr val="FF99FF"/>
                </a:solidFill>
                <a:latin typeface="Century Gothic"/>
                <a:cs typeface="Century Gothic"/>
              </a:rPr>
              <a:t>is </a:t>
            </a:r>
            <a:r>
              <a:rPr sz="1900" spc="10" dirty="0">
                <a:solidFill>
                  <a:srgbClr val="FF99FF"/>
                </a:solidFill>
                <a:latin typeface="Century Gothic"/>
                <a:cs typeface="Century Gothic"/>
              </a:rPr>
              <a:t> </a:t>
            </a:r>
            <a:r>
              <a:rPr sz="1900" dirty="0">
                <a:solidFill>
                  <a:srgbClr val="FF99FF"/>
                </a:solidFill>
                <a:latin typeface="Century Gothic"/>
                <a:cs typeface="Century Gothic"/>
              </a:rPr>
              <a:t>infringed</a:t>
            </a:r>
            <a:r>
              <a:rPr sz="1900" spc="-20" dirty="0">
                <a:solidFill>
                  <a:srgbClr val="FF99FF"/>
                </a:solidFill>
                <a:latin typeface="Century Gothic"/>
                <a:cs typeface="Century Gothic"/>
              </a:rPr>
              <a:t> </a:t>
            </a:r>
            <a:r>
              <a:rPr sz="1900" spc="-10" dirty="0">
                <a:latin typeface="Century Gothic"/>
                <a:cs typeface="Century Gothic"/>
              </a:rPr>
              <a:t>upon</a:t>
            </a:r>
            <a:r>
              <a:rPr sz="1900" spc="15" dirty="0">
                <a:latin typeface="Century Gothic"/>
                <a:cs typeface="Century Gothic"/>
              </a:rPr>
              <a:t> </a:t>
            </a:r>
            <a:r>
              <a:rPr sz="1900" spc="-10" dirty="0">
                <a:latin typeface="Century Gothic"/>
                <a:cs typeface="Century Gothic"/>
              </a:rPr>
              <a:t>or</a:t>
            </a:r>
            <a:r>
              <a:rPr sz="1900" dirty="0">
                <a:latin typeface="Century Gothic"/>
                <a:cs typeface="Century Gothic"/>
              </a:rPr>
              <a:t> </a:t>
            </a:r>
            <a:r>
              <a:rPr sz="1900" spc="-10" dirty="0">
                <a:latin typeface="Century Gothic"/>
                <a:cs typeface="Century Gothic"/>
              </a:rPr>
              <a:t>damaged</a:t>
            </a:r>
            <a:r>
              <a:rPr sz="1900" spc="30" dirty="0">
                <a:latin typeface="Century Gothic"/>
                <a:cs typeface="Century Gothic"/>
              </a:rPr>
              <a:t> </a:t>
            </a:r>
            <a:r>
              <a:rPr sz="1900" spc="-5" dirty="0">
                <a:latin typeface="Century Gothic"/>
                <a:cs typeface="Century Gothic"/>
              </a:rPr>
              <a:t>due</a:t>
            </a:r>
            <a:r>
              <a:rPr sz="1900" dirty="0">
                <a:latin typeface="Century Gothic"/>
                <a:cs typeface="Century Gothic"/>
              </a:rPr>
              <a:t> to </a:t>
            </a:r>
            <a:r>
              <a:rPr sz="1900" spc="-5" dirty="0">
                <a:latin typeface="Century Gothic"/>
                <a:cs typeface="Century Gothic"/>
              </a:rPr>
              <a:t>a </a:t>
            </a:r>
            <a:r>
              <a:rPr sz="1900" dirty="0">
                <a:latin typeface="Century Gothic"/>
                <a:cs typeface="Century Gothic"/>
              </a:rPr>
              <a:t> </a:t>
            </a:r>
            <a:r>
              <a:rPr sz="1900" spc="-5" dirty="0">
                <a:latin typeface="Century Gothic"/>
                <a:cs typeface="Century Gothic"/>
              </a:rPr>
              <a:t>GE’s</a:t>
            </a:r>
            <a:r>
              <a:rPr sz="1900" spc="-10" dirty="0">
                <a:latin typeface="Century Gothic"/>
                <a:cs typeface="Century Gothic"/>
              </a:rPr>
              <a:t> </a:t>
            </a:r>
            <a:r>
              <a:rPr sz="1900" spc="-5" dirty="0">
                <a:latin typeface="Century Gothic"/>
                <a:cs typeface="Century Gothic"/>
              </a:rPr>
              <a:t>actions,</a:t>
            </a:r>
            <a:r>
              <a:rPr sz="1900" spc="10" dirty="0">
                <a:latin typeface="Century Gothic"/>
                <a:cs typeface="Century Gothic"/>
              </a:rPr>
              <a:t> </a:t>
            </a:r>
            <a:r>
              <a:rPr sz="1900" spc="-5" dirty="0">
                <a:latin typeface="Century Gothic"/>
                <a:cs typeface="Century Gothic"/>
              </a:rPr>
              <a:t>a</a:t>
            </a:r>
            <a:r>
              <a:rPr sz="1900" dirty="0">
                <a:latin typeface="Century Gothic"/>
                <a:cs typeface="Century Gothic"/>
              </a:rPr>
              <a:t> </a:t>
            </a:r>
            <a:r>
              <a:rPr sz="1900" spc="-5" dirty="0">
                <a:latin typeface="Century Gothic"/>
                <a:cs typeface="Century Gothic"/>
              </a:rPr>
              <a:t>taking</a:t>
            </a:r>
            <a:r>
              <a:rPr sz="1900" spc="-10" dirty="0">
                <a:latin typeface="Century Gothic"/>
                <a:cs typeface="Century Gothic"/>
              </a:rPr>
              <a:t> </a:t>
            </a:r>
            <a:r>
              <a:rPr sz="1900" spc="-5" dirty="0">
                <a:latin typeface="Century Gothic"/>
                <a:cs typeface="Century Gothic"/>
              </a:rPr>
              <a:t>may</a:t>
            </a:r>
            <a:r>
              <a:rPr sz="1900" spc="5" dirty="0">
                <a:latin typeface="Century Gothic"/>
                <a:cs typeface="Century Gothic"/>
              </a:rPr>
              <a:t> </a:t>
            </a:r>
            <a:r>
              <a:rPr sz="1900" dirty="0">
                <a:latin typeface="Century Gothic"/>
                <a:cs typeface="Century Gothic"/>
              </a:rPr>
              <a:t>arise.</a:t>
            </a:r>
          </a:p>
          <a:p>
            <a:pPr marL="299085" marR="194945" indent="-287020">
              <a:lnSpc>
                <a:spcPts val="2050"/>
              </a:lnSpc>
              <a:spcBef>
                <a:spcPts val="1065"/>
              </a:spcBef>
            </a:pPr>
            <a:r>
              <a:rPr sz="1500" spc="20" dirty="0">
                <a:solidFill>
                  <a:srgbClr val="FFFFFF"/>
                </a:solidFill>
                <a:latin typeface="Wingdings 3"/>
                <a:cs typeface="Wingdings 3"/>
              </a:rPr>
              <a:t></a:t>
            </a:r>
            <a:r>
              <a:rPr sz="1500" spc="120" dirty="0">
                <a:solidFill>
                  <a:srgbClr val="FFFFFF"/>
                </a:solidFill>
                <a:latin typeface="Times New Roman"/>
                <a:cs typeface="Times New Roman"/>
              </a:rPr>
              <a:t> </a:t>
            </a:r>
            <a:r>
              <a:rPr sz="1900" spc="-5" dirty="0">
                <a:latin typeface="Century Gothic"/>
                <a:cs typeface="Century Gothic"/>
              </a:rPr>
              <a:t>Takings</a:t>
            </a:r>
            <a:r>
              <a:rPr sz="1900" spc="10" dirty="0">
                <a:latin typeface="Century Gothic"/>
                <a:cs typeface="Century Gothic"/>
              </a:rPr>
              <a:t> </a:t>
            </a:r>
            <a:r>
              <a:rPr sz="1900" dirty="0">
                <a:latin typeface="Century Gothic"/>
                <a:cs typeface="Century Gothic"/>
              </a:rPr>
              <a:t>inquiries</a:t>
            </a:r>
            <a:r>
              <a:rPr sz="1900" spc="-40" dirty="0">
                <a:latin typeface="Century Gothic"/>
                <a:cs typeface="Century Gothic"/>
              </a:rPr>
              <a:t> </a:t>
            </a:r>
            <a:r>
              <a:rPr sz="1900" spc="-5" dirty="0">
                <a:latin typeface="Century Gothic"/>
                <a:cs typeface="Century Gothic"/>
              </a:rPr>
              <a:t>are</a:t>
            </a:r>
            <a:r>
              <a:rPr sz="1900" dirty="0">
                <a:latin typeface="Century Gothic"/>
                <a:cs typeface="Century Gothic"/>
              </a:rPr>
              <a:t> heavily</a:t>
            </a:r>
            <a:r>
              <a:rPr sz="1900" spc="-40" dirty="0">
                <a:latin typeface="Century Gothic"/>
                <a:cs typeface="Century Gothic"/>
              </a:rPr>
              <a:t> </a:t>
            </a:r>
            <a:r>
              <a:rPr sz="1900" spc="-5" dirty="0">
                <a:latin typeface="Century Gothic"/>
                <a:cs typeface="Century Gothic"/>
              </a:rPr>
              <a:t>fact- </a:t>
            </a:r>
            <a:r>
              <a:rPr sz="1900" dirty="0">
                <a:latin typeface="Century Gothic"/>
                <a:cs typeface="Century Gothic"/>
              </a:rPr>
              <a:t> </a:t>
            </a:r>
            <a:r>
              <a:rPr sz="1900" spc="-5" dirty="0">
                <a:latin typeface="Century Gothic"/>
                <a:cs typeface="Century Gothic"/>
              </a:rPr>
              <a:t>specific,</a:t>
            </a:r>
            <a:r>
              <a:rPr sz="1900" spc="-40" dirty="0">
                <a:latin typeface="Century Gothic"/>
                <a:cs typeface="Century Gothic"/>
              </a:rPr>
              <a:t> </a:t>
            </a:r>
            <a:r>
              <a:rPr sz="1900" spc="-5" dirty="0">
                <a:latin typeface="Century Gothic"/>
                <a:cs typeface="Century Gothic"/>
              </a:rPr>
              <a:t>but</a:t>
            </a:r>
            <a:r>
              <a:rPr sz="1900" spc="5" dirty="0">
                <a:latin typeface="Century Gothic"/>
                <a:cs typeface="Century Gothic"/>
              </a:rPr>
              <a:t> </a:t>
            </a:r>
            <a:r>
              <a:rPr sz="1900" spc="-5" dirty="0">
                <a:latin typeface="Century Gothic"/>
                <a:cs typeface="Century Gothic"/>
              </a:rPr>
              <a:t>where</a:t>
            </a:r>
            <a:r>
              <a:rPr sz="1900" spc="15" dirty="0">
                <a:latin typeface="Century Gothic"/>
                <a:cs typeface="Century Gothic"/>
              </a:rPr>
              <a:t> </a:t>
            </a:r>
            <a:r>
              <a:rPr sz="1900" spc="-5" dirty="0">
                <a:latin typeface="Century Gothic"/>
                <a:cs typeface="Century Gothic"/>
              </a:rPr>
              <a:t>a GE</a:t>
            </a:r>
            <a:r>
              <a:rPr sz="1900" spc="5" dirty="0">
                <a:latin typeface="Century Gothic"/>
                <a:cs typeface="Century Gothic"/>
              </a:rPr>
              <a:t> </a:t>
            </a:r>
            <a:r>
              <a:rPr sz="1900" spc="-5" dirty="0">
                <a:latin typeface="Century Gothic"/>
                <a:cs typeface="Century Gothic"/>
              </a:rPr>
              <a:t>project </a:t>
            </a:r>
            <a:r>
              <a:rPr sz="1900" dirty="0">
                <a:latin typeface="Century Gothic"/>
                <a:cs typeface="Century Gothic"/>
              </a:rPr>
              <a:t> </a:t>
            </a:r>
            <a:r>
              <a:rPr sz="1900" dirty="0">
                <a:solidFill>
                  <a:srgbClr val="FFFF00"/>
                </a:solidFill>
                <a:latin typeface="Century Gothic"/>
                <a:cs typeface="Century Gothic"/>
              </a:rPr>
              <a:t>diverts traditional </a:t>
            </a:r>
            <a:r>
              <a:rPr sz="1900" spc="-5" dirty="0">
                <a:solidFill>
                  <a:srgbClr val="FFFF00"/>
                </a:solidFill>
                <a:latin typeface="Century Gothic"/>
                <a:cs typeface="Century Gothic"/>
              </a:rPr>
              <a:t>floodwaters onto </a:t>
            </a:r>
            <a:r>
              <a:rPr sz="1900" dirty="0">
                <a:solidFill>
                  <a:srgbClr val="FFFF00"/>
                </a:solidFill>
                <a:latin typeface="Century Gothic"/>
                <a:cs typeface="Century Gothic"/>
              </a:rPr>
              <a:t> private</a:t>
            </a:r>
            <a:r>
              <a:rPr sz="1900" spc="-40" dirty="0">
                <a:solidFill>
                  <a:srgbClr val="FFFF00"/>
                </a:solidFill>
                <a:latin typeface="Century Gothic"/>
                <a:cs typeface="Century Gothic"/>
              </a:rPr>
              <a:t> </a:t>
            </a:r>
            <a:r>
              <a:rPr sz="1900" spc="-5" dirty="0">
                <a:solidFill>
                  <a:srgbClr val="FFFF00"/>
                </a:solidFill>
                <a:latin typeface="Century Gothic"/>
                <a:cs typeface="Century Gothic"/>
              </a:rPr>
              <a:t>property</a:t>
            </a:r>
            <a:r>
              <a:rPr sz="1900" spc="10" dirty="0">
                <a:solidFill>
                  <a:srgbClr val="FFFF00"/>
                </a:solidFill>
                <a:latin typeface="Century Gothic"/>
                <a:cs typeface="Century Gothic"/>
              </a:rPr>
              <a:t> </a:t>
            </a:r>
            <a:r>
              <a:rPr sz="1900" spc="-10" dirty="0">
                <a:latin typeface="Century Gothic"/>
                <a:cs typeface="Century Gothic"/>
              </a:rPr>
              <a:t>such</a:t>
            </a:r>
            <a:r>
              <a:rPr sz="1900" spc="10" dirty="0">
                <a:latin typeface="Century Gothic"/>
                <a:cs typeface="Century Gothic"/>
              </a:rPr>
              <a:t> </a:t>
            </a:r>
            <a:r>
              <a:rPr sz="1900" spc="-5" dirty="0">
                <a:latin typeface="Century Gothic"/>
                <a:cs typeface="Century Gothic"/>
              </a:rPr>
              <a:t>that</a:t>
            </a:r>
            <a:r>
              <a:rPr sz="1900" spc="30" dirty="0">
                <a:latin typeface="Century Gothic"/>
                <a:cs typeface="Century Gothic"/>
              </a:rPr>
              <a:t> </a:t>
            </a:r>
            <a:r>
              <a:rPr sz="1900" spc="-5" dirty="0">
                <a:latin typeface="Century Gothic"/>
                <a:cs typeface="Century Gothic"/>
              </a:rPr>
              <a:t>an </a:t>
            </a:r>
            <a:r>
              <a:rPr sz="1900" dirty="0">
                <a:latin typeface="Century Gothic"/>
                <a:cs typeface="Century Gothic"/>
              </a:rPr>
              <a:t> </a:t>
            </a:r>
            <a:r>
              <a:rPr sz="1900" spc="-5" dirty="0">
                <a:solidFill>
                  <a:srgbClr val="FF99FF"/>
                </a:solidFill>
                <a:latin typeface="Century Gothic"/>
                <a:cs typeface="Century Gothic"/>
              </a:rPr>
              <a:t>involuntary </a:t>
            </a:r>
            <a:r>
              <a:rPr sz="1900" dirty="0">
                <a:solidFill>
                  <a:srgbClr val="FF99FF"/>
                </a:solidFill>
                <a:latin typeface="Century Gothic"/>
                <a:cs typeface="Century Gothic"/>
              </a:rPr>
              <a:t>servitude </a:t>
            </a:r>
            <a:r>
              <a:rPr sz="1900" spc="-5" dirty="0">
                <a:latin typeface="Century Gothic"/>
                <a:cs typeface="Century Gothic"/>
              </a:rPr>
              <a:t>arises, a finding </a:t>
            </a:r>
            <a:r>
              <a:rPr sz="1900" spc="-515" dirty="0">
                <a:latin typeface="Century Gothic"/>
                <a:cs typeface="Century Gothic"/>
              </a:rPr>
              <a:t> </a:t>
            </a:r>
            <a:r>
              <a:rPr sz="1900" spc="-10" dirty="0">
                <a:latin typeface="Century Gothic"/>
                <a:cs typeface="Century Gothic"/>
              </a:rPr>
              <a:t>of</a:t>
            </a:r>
            <a:r>
              <a:rPr sz="1900" spc="5" dirty="0">
                <a:latin typeface="Century Gothic"/>
                <a:cs typeface="Century Gothic"/>
              </a:rPr>
              <a:t> </a:t>
            </a:r>
            <a:r>
              <a:rPr sz="1900" dirty="0">
                <a:latin typeface="Century Gothic"/>
                <a:cs typeface="Century Gothic"/>
              </a:rPr>
              <a:t>inverse</a:t>
            </a:r>
            <a:r>
              <a:rPr sz="1900" spc="-25" dirty="0">
                <a:latin typeface="Century Gothic"/>
                <a:cs typeface="Century Gothic"/>
              </a:rPr>
              <a:t> </a:t>
            </a:r>
            <a:r>
              <a:rPr sz="1900" spc="-5" dirty="0">
                <a:latin typeface="Century Gothic"/>
                <a:cs typeface="Century Gothic"/>
              </a:rPr>
              <a:t>condemnation</a:t>
            </a:r>
            <a:r>
              <a:rPr sz="1900" spc="45" dirty="0">
                <a:latin typeface="Century Gothic"/>
                <a:cs typeface="Century Gothic"/>
              </a:rPr>
              <a:t> </a:t>
            </a:r>
            <a:r>
              <a:rPr sz="1900" spc="5" dirty="0">
                <a:latin typeface="Century Gothic"/>
                <a:cs typeface="Century Gothic"/>
              </a:rPr>
              <a:t>is</a:t>
            </a:r>
            <a:r>
              <a:rPr sz="1900" spc="-35" dirty="0">
                <a:latin typeface="Century Gothic"/>
                <a:cs typeface="Century Gothic"/>
              </a:rPr>
              <a:t> </a:t>
            </a:r>
            <a:r>
              <a:rPr sz="1900" spc="-5" dirty="0">
                <a:latin typeface="Century Gothic"/>
                <a:cs typeface="Century Gothic"/>
              </a:rPr>
              <a:t>likely.</a:t>
            </a:r>
            <a:endParaRPr sz="1900" dirty="0">
              <a:latin typeface="Century Gothic"/>
              <a:cs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17C81-0977-48F2-8A2E-6999E973471E}"/>
              </a:ext>
            </a:extLst>
          </p:cNvPr>
          <p:cNvSpPr>
            <a:spLocks noGrp="1"/>
          </p:cNvSpPr>
          <p:nvPr>
            <p:ph type="title"/>
          </p:nvPr>
        </p:nvSpPr>
        <p:spPr>
          <a:xfrm>
            <a:off x="573973" y="277327"/>
            <a:ext cx="11353800" cy="1325563"/>
          </a:xfrm>
        </p:spPr>
        <p:txBody>
          <a:bodyPr/>
          <a:lstStyle/>
          <a:p>
            <a:r>
              <a:rPr lang="en-US" dirty="0">
                <a:solidFill>
                  <a:srgbClr val="E57C23"/>
                </a:solidFill>
                <a:effectLst>
                  <a:outerShdw blurRad="38100" dist="38100" dir="2700000" algn="tl">
                    <a:srgbClr val="000000">
                      <a:alpha val="43137"/>
                    </a:srgbClr>
                  </a:outerShdw>
                </a:effectLst>
              </a:rPr>
              <a:t>What “Flooding” Are We Talking About?</a:t>
            </a:r>
          </a:p>
        </p:txBody>
      </p:sp>
      <p:pic>
        <p:nvPicPr>
          <p:cNvPr id="5" name="Content Placeholder 4">
            <a:extLst>
              <a:ext uri="{FF2B5EF4-FFF2-40B4-BE49-F238E27FC236}">
                <a16:creationId xmlns:a16="http://schemas.microsoft.com/office/drawing/2014/main" id="{D5CC3955-6D6E-4EF1-9D95-76CCD94EFFD9}"/>
              </a:ext>
            </a:extLst>
          </p:cNvPr>
          <p:cNvPicPr>
            <a:picLocks noGrp="1" noChangeAspect="1"/>
          </p:cNvPicPr>
          <p:nvPr>
            <p:ph idx="1"/>
          </p:nvPr>
        </p:nvPicPr>
        <p:blipFill rotWithShape="1">
          <a:blip r:embed="rId2"/>
          <a:srcRect l="15349" t="36171" r="54498" b="14039"/>
          <a:stretch/>
        </p:blipFill>
        <p:spPr>
          <a:xfrm>
            <a:off x="573973" y="3174543"/>
            <a:ext cx="5522027" cy="2564537"/>
          </a:xfrm>
        </p:spPr>
      </p:pic>
      <p:pic>
        <p:nvPicPr>
          <p:cNvPr id="7" name="Picture 6">
            <a:extLst>
              <a:ext uri="{FF2B5EF4-FFF2-40B4-BE49-F238E27FC236}">
                <a16:creationId xmlns:a16="http://schemas.microsoft.com/office/drawing/2014/main" id="{956F0590-BDBC-42F7-8281-23B1FB054E14}"/>
              </a:ext>
            </a:extLst>
          </p:cNvPr>
          <p:cNvPicPr>
            <a:picLocks noChangeAspect="1"/>
          </p:cNvPicPr>
          <p:nvPr/>
        </p:nvPicPr>
        <p:blipFill>
          <a:blip r:embed="rId3"/>
          <a:stretch>
            <a:fillRect/>
          </a:stretch>
        </p:blipFill>
        <p:spPr>
          <a:xfrm>
            <a:off x="6925559" y="3115539"/>
            <a:ext cx="4668982" cy="2624635"/>
          </a:xfrm>
          <a:prstGeom prst="rect">
            <a:avLst/>
          </a:prstGeom>
        </p:spPr>
      </p:pic>
      <p:sp>
        <p:nvSpPr>
          <p:cNvPr id="8" name="TextBox 7">
            <a:extLst>
              <a:ext uri="{FF2B5EF4-FFF2-40B4-BE49-F238E27FC236}">
                <a16:creationId xmlns:a16="http://schemas.microsoft.com/office/drawing/2014/main" id="{D86EC996-B5B5-42D3-B86E-20593CBE8DF2}"/>
              </a:ext>
            </a:extLst>
          </p:cNvPr>
          <p:cNvSpPr txBox="1"/>
          <p:nvPr/>
        </p:nvSpPr>
        <p:spPr>
          <a:xfrm>
            <a:off x="6877069" y="5737872"/>
            <a:ext cx="2758343" cy="276999"/>
          </a:xfrm>
          <a:prstGeom prst="rect">
            <a:avLst/>
          </a:prstGeom>
          <a:noFill/>
        </p:spPr>
        <p:txBody>
          <a:bodyPr wrap="square" rtlCol="0">
            <a:spAutoFit/>
          </a:bodyPr>
          <a:lstStyle/>
          <a:p>
            <a:r>
              <a:rPr lang="en-US" sz="1200" dirty="0">
                <a:solidFill>
                  <a:srgbClr val="FFFF00"/>
                </a:solidFill>
              </a:rPr>
              <a:t>NPR (Pensacola), 9/16/20</a:t>
            </a:r>
          </a:p>
        </p:txBody>
      </p:sp>
      <p:sp>
        <p:nvSpPr>
          <p:cNvPr id="10" name="TextBox 9">
            <a:extLst>
              <a:ext uri="{FF2B5EF4-FFF2-40B4-BE49-F238E27FC236}">
                <a16:creationId xmlns:a16="http://schemas.microsoft.com/office/drawing/2014/main" id="{7F3E74E1-DC48-42A3-B509-39E56F48381D}"/>
              </a:ext>
            </a:extLst>
          </p:cNvPr>
          <p:cNvSpPr txBox="1"/>
          <p:nvPr/>
        </p:nvSpPr>
        <p:spPr>
          <a:xfrm>
            <a:off x="573973" y="5739080"/>
            <a:ext cx="4556292" cy="276999"/>
          </a:xfrm>
          <a:prstGeom prst="rect">
            <a:avLst/>
          </a:prstGeom>
          <a:noFill/>
        </p:spPr>
        <p:txBody>
          <a:bodyPr wrap="square" rtlCol="0">
            <a:spAutoFit/>
          </a:bodyPr>
          <a:lstStyle/>
          <a:p>
            <a:r>
              <a:rPr lang="en-US" sz="1200" dirty="0">
                <a:solidFill>
                  <a:srgbClr val="FFFF00"/>
                </a:solidFill>
              </a:rPr>
              <a:t>Monroe BOCC Presentation 11/20/20</a:t>
            </a:r>
          </a:p>
        </p:txBody>
      </p:sp>
      <p:sp>
        <p:nvSpPr>
          <p:cNvPr id="11" name="TextBox 10">
            <a:extLst>
              <a:ext uri="{FF2B5EF4-FFF2-40B4-BE49-F238E27FC236}">
                <a16:creationId xmlns:a16="http://schemas.microsoft.com/office/drawing/2014/main" id="{5563CAE4-2B01-4B0B-9F8A-72413DFC51EB}"/>
              </a:ext>
            </a:extLst>
          </p:cNvPr>
          <p:cNvSpPr txBox="1"/>
          <p:nvPr/>
        </p:nvSpPr>
        <p:spPr>
          <a:xfrm>
            <a:off x="3334986" y="1394238"/>
            <a:ext cx="5425044" cy="1200329"/>
          </a:xfrm>
          <a:prstGeom prst="rect">
            <a:avLst/>
          </a:prstGeom>
          <a:noFill/>
        </p:spPr>
        <p:txBody>
          <a:bodyPr wrap="square" rtlCol="0">
            <a:spAutoFit/>
          </a:bodyPr>
          <a:lstStyle/>
          <a:p>
            <a:pPr algn="ctr"/>
            <a:r>
              <a:rPr lang="en-US" dirty="0"/>
              <a:t>Road Design must </a:t>
            </a:r>
            <a:r>
              <a:rPr lang="en-US" b="1" u="sng" dirty="0"/>
              <a:t>account</a:t>
            </a:r>
            <a:r>
              <a:rPr lang="en-US" dirty="0"/>
              <a:t> for rainfall driven flooding (regulated by WMDs and other design factors) and sea level rise (not regulated by WMDs) based on conditions in the future, not in the past</a:t>
            </a:r>
          </a:p>
        </p:txBody>
      </p:sp>
      <p:pic>
        <p:nvPicPr>
          <p:cNvPr id="14" name="Picture 13">
            <a:extLst>
              <a:ext uri="{FF2B5EF4-FFF2-40B4-BE49-F238E27FC236}">
                <a16:creationId xmlns:a16="http://schemas.microsoft.com/office/drawing/2014/main" id="{6A2E734B-6BA3-4E84-ACA0-9238E972F3E0}"/>
              </a:ext>
            </a:extLst>
          </p:cNvPr>
          <p:cNvPicPr>
            <a:picLocks noChangeAspect="1"/>
          </p:cNvPicPr>
          <p:nvPr/>
        </p:nvPicPr>
        <p:blipFill>
          <a:blip r:embed="rId4"/>
          <a:stretch>
            <a:fillRect/>
          </a:stretch>
        </p:blipFill>
        <p:spPr>
          <a:xfrm>
            <a:off x="7224246" y="2755218"/>
            <a:ext cx="481626" cy="1127858"/>
          </a:xfrm>
          <a:prstGeom prst="rect">
            <a:avLst/>
          </a:prstGeom>
        </p:spPr>
      </p:pic>
      <p:pic>
        <p:nvPicPr>
          <p:cNvPr id="15" name="Picture 14">
            <a:extLst>
              <a:ext uri="{FF2B5EF4-FFF2-40B4-BE49-F238E27FC236}">
                <a16:creationId xmlns:a16="http://schemas.microsoft.com/office/drawing/2014/main" id="{BA801978-0E20-4FF0-A592-CAFAE1FF5BBA}"/>
              </a:ext>
            </a:extLst>
          </p:cNvPr>
          <p:cNvPicPr>
            <a:picLocks noChangeAspect="1"/>
          </p:cNvPicPr>
          <p:nvPr/>
        </p:nvPicPr>
        <p:blipFill>
          <a:blip r:embed="rId4"/>
          <a:stretch>
            <a:fillRect/>
          </a:stretch>
        </p:blipFill>
        <p:spPr>
          <a:xfrm>
            <a:off x="9260050" y="2755218"/>
            <a:ext cx="481626" cy="1127858"/>
          </a:xfrm>
          <a:prstGeom prst="rect">
            <a:avLst/>
          </a:prstGeom>
        </p:spPr>
      </p:pic>
      <p:pic>
        <p:nvPicPr>
          <p:cNvPr id="16" name="Picture 15">
            <a:extLst>
              <a:ext uri="{FF2B5EF4-FFF2-40B4-BE49-F238E27FC236}">
                <a16:creationId xmlns:a16="http://schemas.microsoft.com/office/drawing/2014/main" id="{492BFD0E-61A8-4287-AAD0-5FED2D134445}"/>
              </a:ext>
            </a:extLst>
          </p:cNvPr>
          <p:cNvPicPr>
            <a:picLocks noChangeAspect="1"/>
          </p:cNvPicPr>
          <p:nvPr/>
        </p:nvPicPr>
        <p:blipFill>
          <a:blip r:embed="rId4"/>
          <a:stretch>
            <a:fillRect/>
          </a:stretch>
        </p:blipFill>
        <p:spPr>
          <a:xfrm>
            <a:off x="7918388" y="2755218"/>
            <a:ext cx="481626" cy="1127858"/>
          </a:xfrm>
          <a:prstGeom prst="rect">
            <a:avLst/>
          </a:prstGeom>
        </p:spPr>
      </p:pic>
      <p:pic>
        <p:nvPicPr>
          <p:cNvPr id="4" name="Picture 3">
            <a:extLst>
              <a:ext uri="{FF2B5EF4-FFF2-40B4-BE49-F238E27FC236}">
                <a16:creationId xmlns:a16="http://schemas.microsoft.com/office/drawing/2014/main" id="{FE8BFC05-1927-4381-AE69-C05DF67911C0}"/>
              </a:ext>
            </a:extLst>
          </p:cNvPr>
          <p:cNvPicPr>
            <a:picLocks noChangeAspect="1"/>
          </p:cNvPicPr>
          <p:nvPr/>
        </p:nvPicPr>
        <p:blipFill>
          <a:blip r:embed="rId4"/>
          <a:stretch>
            <a:fillRect/>
          </a:stretch>
        </p:blipFill>
        <p:spPr>
          <a:xfrm>
            <a:off x="8601931" y="2756276"/>
            <a:ext cx="481626" cy="1127858"/>
          </a:xfrm>
          <a:prstGeom prst="rect">
            <a:avLst/>
          </a:prstGeom>
        </p:spPr>
      </p:pic>
    </p:spTree>
    <p:extLst>
      <p:ext uri="{BB962C8B-B14F-4D97-AF65-F5344CB8AC3E}">
        <p14:creationId xmlns:p14="http://schemas.microsoft.com/office/powerpoint/2010/main" val="330613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394624" y="75171"/>
            <a:ext cx="10602595" cy="1001394"/>
          </a:xfrm>
          <a:prstGeom prst="rect">
            <a:avLst/>
          </a:prstGeom>
        </p:spPr>
        <p:txBody>
          <a:bodyPr vert="horz" wrap="square" lIns="0" tIns="12700" rIns="0" bIns="0" rtlCol="0">
            <a:spAutoFit/>
          </a:bodyPr>
          <a:lstStyle/>
          <a:p>
            <a:pPr marL="12700" marR="5080">
              <a:lnSpc>
                <a:spcPct val="100000"/>
              </a:lnSpc>
              <a:spcBef>
                <a:spcPts val="100"/>
              </a:spcBef>
            </a:pPr>
            <a:r>
              <a:rPr sz="3200" dirty="0">
                <a:solidFill>
                  <a:srgbClr val="E47B22"/>
                </a:solidFill>
                <a:effectLst>
                  <a:outerShdw blurRad="38100" dist="38100" dir="2700000" algn="tl">
                    <a:srgbClr val="000000">
                      <a:alpha val="43137"/>
                    </a:srgbClr>
                  </a:outerShdw>
                </a:effectLst>
              </a:rPr>
              <a:t>ROAD</a:t>
            </a:r>
            <a:r>
              <a:rPr sz="3200" spc="-10" dirty="0">
                <a:solidFill>
                  <a:srgbClr val="E47B22"/>
                </a:solidFill>
                <a:effectLst>
                  <a:outerShdw blurRad="38100" dist="38100" dir="2700000" algn="tl">
                    <a:srgbClr val="000000">
                      <a:alpha val="43137"/>
                    </a:srgbClr>
                  </a:outerShdw>
                </a:effectLst>
              </a:rPr>
              <a:t> </a:t>
            </a:r>
            <a:r>
              <a:rPr sz="3200" spc="-5" dirty="0">
                <a:solidFill>
                  <a:srgbClr val="E47B22"/>
                </a:solidFill>
                <a:effectLst>
                  <a:outerShdw blurRad="38100" dist="38100" dir="2700000" algn="tl">
                    <a:srgbClr val="000000">
                      <a:alpha val="43137"/>
                    </a:srgbClr>
                  </a:outerShdw>
                </a:effectLst>
              </a:rPr>
              <a:t>ELEVATION</a:t>
            </a:r>
            <a:r>
              <a:rPr sz="3200" spc="-30" dirty="0">
                <a:solidFill>
                  <a:srgbClr val="E47B22"/>
                </a:solidFill>
                <a:effectLst>
                  <a:outerShdw blurRad="38100" dist="38100" dir="2700000" algn="tl">
                    <a:srgbClr val="000000">
                      <a:alpha val="43137"/>
                    </a:srgbClr>
                  </a:outerShdw>
                </a:effectLst>
              </a:rPr>
              <a:t> </a:t>
            </a:r>
            <a:r>
              <a:rPr lang="en-US" sz="3200" spc="-30" dirty="0">
                <a:solidFill>
                  <a:srgbClr val="E47B22"/>
                </a:solidFill>
                <a:effectLst>
                  <a:outerShdw blurRad="38100" dist="38100" dir="2700000" algn="tl">
                    <a:srgbClr val="000000">
                      <a:alpha val="43137"/>
                    </a:srgbClr>
                  </a:outerShdw>
                </a:effectLst>
              </a:rPr>
              <a:t>/ STORMWATER </a:t>
            </a:r>
            <a:r>
              <a:rPr sz="3200" dirty="0">
                <a:solidFill>
                  <a:srgbClr val="E47B22"/>
                </a:solidFill>
                <a:effectLst>
                  <a:outerShdw blurRad="38100" dist="38100" dir="2700000" algn="tl">
                    <a:srgbClr val="000000">
                      <a:alpha val="43137"/>
                    </a:srgbClr>
                  </a:outerShdw>
                </a:effectLst>
              </a:rPr>
              <a:t>TAKINGS</a:t>
            </a:r>
            <a:r>
              <a:rPr sz="3200" spc="-30" dirty="0">
                <a:solidFill>
                  <a:srgbClr val="E47B22"/>
                </a:solidFill>
                <a:effectLst>
                  <a:outerShdw blurRad="38100" dist="38100" dir="2700000" algn="tl">
                    <a:srgbClr val="000000">
                      <a:alpha val="43137"/>
                    </a:srgbClr>
                  </a:outerShdw>
                </a:effectLst>
              </a:rPr>
              <a:t> </a:t>
            </a:r>
            <a:r>
              <a:rPr sz="3200" dirty="0">
                <a:solidFill>
                  <a:srgbClr val="E47B22"/>
                </a:solidFill>
                <a:effectLst>
                  <a:outerShdw blurRad="38100" dist="38100" dir="2700000" algn="tl">
                    <a:srgbClr val="000000">
                      <a:alpha val="43137"/>
                    </a:srgbClr>
                  </a:outerShdw>
                </a:effectLst>
              </a:rPr>
              <a:t>CASE</a:t>
            </a:r>
            <a:r>
              <a:rPr sz="3200" spc="-25" dirty="0">
                <a:solidFill>
                  <a:srgbClr val="E47B22"/>
                </a:solidFill>
                <a:effectLst>
                  <a:outerShdw blurRad="38100" dist="38100" dir="2700000" algn="tl">
                    <a:srgbClr val="000000">
                      <a:alpha val="43137"/>
                    </a:srgbClr>
                  </a:outerShdw>
                </a:effectLst>
              </a:rPr>
              <a:t> </a:t>
            </a:r>
            <a:r>
              <a:rPr sz="3200" dirty="0">
                <a:solidFill>
                  <a:srgbClr val="E47B22"/>
                </a:solidFill>
                <a:effectLst>
                  <a:outerShdw blurRad="38100" dist="38100" dir="2700000" algn="tl">
                    <a:srgbClr val="000000">
                      <a:alpha val="43137"/>
                    </a:srgbClr>
                  </a:outerShdw>
                </a:effectLst>
              </a:rPr>
              <a:t>(VARCAMP</a:t>
            </a:r>
            <a:r>
              <a:rPr sz="3200" spc="-20" dirty="0">
                <a:solidFill>
                  <a:srgbClr val="E47B22"/>
                </a:solidFill>
                <a:effectLst>
                  <a:outerShdw blurRad="38100" dist="38100" dir="2700000" algn="tl">
                    <a:srgbClr val="000000">
                      <a:alpha val="43137"/>
                    </a:srgbClr>
                  </a:outerShdw>
                </a:effectLst>
              </a:rPr>
              <a:t> </a:t>
            </a:r>
            <a:r>
              <a:rPr sz="3200" spc="-5" dirty="0">
                <a:solidFill>
                  <a:srgbClr val="E47B22"/>
                </a:solidFill>
                <a:effectLst>
                  <a:outerShdw blurRad="38100" dist="38100" dir="2700000" algn="tl">
                    <a:srgbClr val="000000">
                      <a:alpha val="43137"/>
                    </a:srgbClr>
                  </a:outerShdw>
                </a:effectLst>
              </a:rPr>
              <a:t>V.</a:t>
            </a:r>
            <a:r>
              <a:rPr sz="3200" dirty="0">
                <a:solidFill>
                  <a:srgbClr val="E47B22"/>
                </a:solidFill>
                <a:effectLst>
                  <a:outerShdw blurRad="38100" dist="38100" dir="2700000" algn="tl">
                    <a:srgbClr val="000000">
                      <a:alpha val="43137"/>
                    </a:srgbClr>
                  </a:outerShdw>
                </a:effectLst>
              </a:rPr>
              <a:t> </a:t>
            </a:r>
            <a:r>
              <a:rPr sz="3200" spc="-5" dirty="0">
                <a:solidFill>
                  <a:srgbClr val="E47B22"/>
                </a:solidFill>
                <a:effectLst>
                  <a:outerShdw blurRad="38100" dist="38100" dir="2700000" algn="tl">
                    <a:srgbClr val="000000">
                      <a:alpha val="43137"/>
                    </a:srgbClr>
                  </a:outerShdw>
                </a:effectLst>
              </a:rPr>
              <a:t>MIAMI </a:t>
            </a:r>
            <a:r>
              <a:rPr sz="3200" spc="-869" dirty="0">
                <a:solidFill>
                  <a:srgbClr val="E47B22"/>
                </a:solidFill>
                <a:effectLst>
                  <a:outerShdw blurRad="38100" dist="38100" dir="2700000" algn="tl">
                    <a:srgbClr val="000000">
                      <a:alpha val="43137"/>
                    </a:srgbClr>
                  </a:outerShdw>
                </a:effectLst>
              </a:rPr>
              <a:t> </a:t>
            </a:r>
            <a:r>
              <a:rPr sz="3200" spc="-5" dirty="0">
                <a:solidFill>
                  <a:srgbClr val="E47B22"/>
                </a:solidFill>
                <a:effectLst>
                  <a:outerShdw blurRad="38100" dist="38100" dir="2700000" algn="tl">
                    <a:srgbClr val="000000">
                      <a:alpha val="43137"/>
                    </a:srgbClr>
                  </a:outerShdw>
                </a:effectLst>
              </a:rPr>
              <a:t>BEACH)</a:t>
            </a:r>
            <a:endParaRPr sz="3200" dirty="0">
              <a:effectLst>
                <a:outerShdw blurRad="38100" dist="38100" dir="2700000" algn="tl">
                  <a:srgbClr val="000000">
                    <a:alpha val="43137"/>
                  </a:srgbClr>
                </a:outerShdw>
              </a:effectLst>
            </a:endParaRPr>
          </a:p>
        </p:txBody>
      </p:sp>
      <p:sp>
        <p:nvSpPr>
          <p:cNvPr id="8" name="object 8"/>
          <p:cNvSpPr txBox="1"/>
          <p:nvPr/>
        </p:nvSpPr>
        <p:spPr>
          <a:xfrm>
            <a:off x="840616" y="1245118"/>
            <a:ext cx="10163810" cy="2265364"/>
          </a:xfrm>
          <a:prstGeom prst="rect">
            <a:avLst/>
          </a:prstGeom>
        </p:spPr>
        <p:txBody>
          <a:bodyPr vert="horz" wrap="square" lIns="0" tIns="13335" rIns="0" bIns="0" rtlCol="0">
            <a:spAutoFit/>
          </a:bodyPr>
          <a:lstStyle/>
          <a:p>
            <a:pPr marL="311785" marR="17780" indent="-287020">
              <a:lnSpc>
                <a:spcPct val="100000"/>
              </a:lnSpc>
              <a:spcBef>
                <a:spcPts val="105"/>
              </a:spcBef>
              <a:tabLst>
                <a:tab pos="311785" algn="l"/>
              </a:tabLst>
            </a:pPr>
            <a:r>
              <a:rPr sz="1350" spc="5" dirty="0">
                <a:solidFill>
                  <a:srgbClr val="FFFFFF"/>
                </a:solidFill>
                <a:latin typeface="Wingdings 3"/>
                <a:cs typeface="Wingdings 3"/>
              </a:rPr>
              <a:t></a:t>
            </a:r>
            <a:r>
              <a:rPr sz="1350" spc="5" dirty="0">
                <a:latin typeface="Times New Roman"/>
                <a:cs typeface="Times New Roman"/>
              </a:rPr>
              <a:t>	</a:t>
            </a:r>
            <a:r>
              <a:rPr sz="1700" dirty="0">
                <a:latin typeface="Century Gothic"/>
                <a:cs typeface="Century Gothic"/>
              </a:rPr>
              <a:t>Varcamp </a:t>
            </a:r>
            <a:r>
              <a:rPr sz="1700" spc="-5" dirty="0">
                <a:latin typeface="Century Gothic"/>
                <a:cs typeface="Century Gothic"/>
              </a:rPr>
              <a:t>requests </a:t>
            </a:r>
            <a:r>
              <a:rPr sz="1700" dirty="0">
                <a:latin typeface="Century Gothic"/>
                <a:cs typeface="Century Gothic"/>
              </a:rPr>
              <a:t>court </a:t>
            </a:r>
            <a:r>
              <a:rPr sz="1700" spc="-10" dirty="0">
                <a:latin typeface="Century Gothic"/>
                <a:cs typeface="Century Gothic"/>
              </a:rPr>
              <a:t>to </a:t>
            </a:r>
            <a:r>
              <a:rPr sz="1700" dirty="0">
                <a:latin typeface="Century Gothic"/>
                <a:cs typeface="Century Gothic"/>
              </a:rPr>
              <a:t>declare </a:t>
            </a:r>
            <a:r>
              <a:rPr sz="1700" spc="-5" dirty="0">
                <a:latin typeface="Century Gothic"/>
                <a:cs typeface="Century Gothic"/>
              </a:rPr>
              <a:t>City’s </a:t>
            </a:r>
            <a:r>
              <a:rPr sz="1700" dirty="0">
                <a:latin typeface="Century Gothic"/>
                <a:cs typeface="Century Gothic"/>
              </a:rPr>
              <a:t>actions related road </a:t>
            </a:r>
            <a:r>
              <a:rPr sz="1700" spc="-5" dirty="0">
                <a:latin typeface="Century Gothic"/>
                <a:cs typeface="Century Gothic"/>
              </a:rPr>
              <a:t>elevation </a:t>
            </a:r>
            <a:r>
              <a:rPr sz="1700" dirty="0">
                <a:latin typeface="Century Gothic"/>
                <a:cs typeface="Century Gothic"/>
              </a:rPr>
              <a:t>a </a:t>
            </a:r>
            <a:r>
              <a:rPr sz="1700" spc="-5" dirty="0">
                <a:latin typeface="Century Gothic"/>
                <a:cs typeface="Century Gothic"/>
              </a:rPr>
              <a:t>taking under </a:t>
            </a:r>
            <a:r>
              <a:rPr sz="1700" spc="-10" dirty="0">
                <a:latin typeface="Century Gothic"/>
                <a:cs typeface="Century Gothic"/>
              </a:rPr>
              <a:t>U.S. </a:t>
            </a:r>
            <a:r>
              <a:rPr sz="1700" spc="-5" dirty="0">
                <a:latin typeface="Century Gothic"/>
                <a:cs typeface="Century Gothic"/>
              </a:rPr>
              <a:t> Constitution, determine </a:t>
            </a:r>
            <a:r>
              <a:rPr sz="1700" spc="5" dirty="0">
                <a:latin typeface="Century Gothic"/>
                <a:cs typeface="Century Gothic"/>
              </a:rPr>
              <a:t>value </a:t>
            </a:r>
            <a:r>
              <a:rPr sz="1700" dirty="0">
                <a:latin typeface="Century Gothic"/>
                <a:cs typeface="Century Gothic"/>
              </a:rPr>
              <a:t>of taking and grant plaintiff’s claims for inverse condemnation + </a:t>
            </a:r>
            <a:r>
              <a:rPr sz="1700" spc="-459" dirty="0">
                <a:latin typeface="Century Gothic"/>
                <a:cs typeface="Century Gothic"/>
              </a:rPr>
              <a:t> </a:t>
            </a:r>
            <a:r>
              <a:rPr sz="1700" spc="-5" dirty="0">
                <a:latin typeface="Century Gothic"/>
                <a:cs typeface="Century Gothic"/>
              </a:rPr>
              <a:t>attorney’s</a:t>
            </a:r>
            <a:r>
              <a:rPr sz="1700" dirty="0">
                <a:latin typeface="Century Gothic"/>
                <a:cs typeface="Century Gothic"/>
              </a:rPr>
              <a:t> </a:t>
            </a:r>
            <a:r>
              <a:rPr sz="1700" spc="-5" dirty="0">
                <a:latin typeface="Century Gothic"/>
                <a:cs typeface="Century Gothic"/>
              </a:rPr>
              <a:t>fees.</a:t>
            </a:r>
            <a:r>
              <a:rPr lang="en-US" sz="1700" spc="-5" dirty="0">
                <a:latin typeface="Century Gothic"/>
                <a:cs typeface="Century Gothic"/>
              </a:rPr>
              <a:t>  Parties in discussions, service extended to 4/2/22.</a:t>
            </a:r>
            <a:endParaRPr sz="1700" dirty="0">
              <a:latin typeface="Century Gothic"/>
              <a:cs typeface="Century Gothic"/>
            </a:endParaRPr>
          </a:p>
          <a:p>
            <a:pPr marL="25400">
              <a:lnSpc>
                <a:spcPct val="100000"/>
              </a:lnSpc>
              <a:spcBef>
                <a:spcPts val="1005"/>
              </a:spcBef>
              <a:tabLst>
                <a:tab pos="311785" algn="l"/>
              </a:tabLst>
            </a:pPr>
            <a:r>
              <a:rPr sz="1350" spc="5" dirty="0">
                <a:solidFill>
                  <a:schemeClr val="bg1"/>
                </a:solidFill>
                <a:latin typeface="Wingdings 3"/>
                <a:cs typeface="Wingdings 3"/>
              </a:rPr>
              <a:t></a:t>
            </a:r>
            <a:r>
              <a:rPr sz="1350" spc="5" dirty="0">
                <a:solidFill>
                  <a:schemeClr val="bg1"/>
                </a:solidFill>
                <a:latin typeface="Times New Roman"/>
                <a:cs typeface="Times New Roman"/>
              </a:rPr>
              <a:t>	</a:t>
            </a:r>
            <a:r>
              <a:rPr sz="1700" dirty="0">
                <a:latin typeface="Century Gothic"/>
                <a:cs typeface="Century Gothic"/>
              </a:rPr>
              <a:t>Varcamp</a:t>
            </a:r>
            <a:r>
              <a:rPr sz="1700" spc="-45" dirty="0">
                <a:latin typeface="Century Gothic"/>
                <a:cs typeface="Century Gothic"/>
              </a:rPr>
              <a:t> </a:t>
            </a:r>
            <a:r>
              <a:rPr sz="1700" spc="-5" dirty="0">
                <a:latin typeface="Century Gothic"/>
                <a:cs typeface="Century Gothic"/>
              </a:rPr>
              <a:t>arguments</a:t>
            </a:r>
            <a:endParaRPr sz="1700" dirty="0">
              <a:latin typeface="Century Gothic"/>
              <a:cs typeface="Century Gothic"/>
            </a:endParaRPr>
          </a:p>
          <a:p>
            <a:pPr marL="482600">
              <a:lnSpc>
                <a:spcPct val="100000"/>
              </a:lnSpc>
              <a:spcBef>
                <a:spcPts val="955"/>
              </a:spcBef>
              <a:tabLst>
                <a:tab pos="768985" algn="l"/>
              </a:tabLst>
            </a:pPr>
            <a:r>
              <a:rPr sz="1200" dirty="0">
                <a:latin typeface="Wingdings 3"/>
                <a:cs typeface="Wingdings 3"/>
              </a:rPr>
              <a:t></a:t>
            </a:r>
            <a:r>
              <a:rPr sz="1200" dirty="0">
                <a:latin typeface="Times New Roman"/>
                <a:cs typeface="Times New Roman"/>
              </a:rPr>
              <a:t>	</a:t>
            </a:r>
            <a:r>
              <a:rPr sz="1500" spc="-5" dirty="0">
                <a:latin typeface="Century Gothic"/>
                <a:cs typeface="Century Gothic"/>
              </a:rPr>
              <a:t>1.</a:t>
            </a:r>
            <a:r>
              <a:rPr sz="1500" spc="405" dirty="0">
                <a:latin typeface="Century Gothic"/>
                <a:cs typeface="Century Gothic"/>
              </a:rPr>
              <a:t> </a:t>
            </a:r>
            <a:r>
              <a:rPr sz="1500" dirty="0">
                <a:latin typeface="Century Gothic"/>
                <a:cs typeface="Century Gothic"/>
              </a:rPr>
              <a:t>Properties</a:t>
            </a:r>
            <a:r>
              <a:rPr sz="1500" spc="-15" dirty="0">
                <a:latin typeface="Century Gothic"/>
                <a:cs typeface="Century Gothic"/>
              </a:rPr>
              <a:t> </a:t>
            </a:r>
            <a:r>
              <a:rPr sz="1500" dirty="0">
                <a:latin typeface="Century Gothic"/>
                <a:cs typeface="Century Gothic"/>
              </a:rPr>
              <a:t>drain</a:t>
            </a:r>
            <a:r>
              <a:rPr sz="1500" spc="-30" dirty="0">
                <a:latin typeface="Century Gothic"/>
                <a:cs typeface="Century Gothic"/>
              </a:rPr>
              <a:t> </a:t>
            </a:r>
            <a:r>
              <a:rPr sz="1500" dirty="0">
                <a:latin typeface="Century Gothic"/>
                <a:cs typeface="Century Gothic"/>
              </a:rPr>
              <a:t>onto </a:t>
            </a:r>
            <a:r>
              <a:rPr sz="1500" spc="-5" dirty="0">
                <a:latin typeface="Century Gothic"/>
                <a:cs typeface="Century Gothic"/>
              </a:rPr>
              <a:t>14</a:t>
            </a:r>
            <a:r>
              <a:rPr sz="1500" spc="-7" baseline="25000" dirty="0">
                <a:latin typeface="Century Gothic"/>
                <a:cs typeface="Century Gothic"/>
              </a:rPr>
              <a:t>th</a:t>
            </a:r>
            <a:r>
              <a:rPr sz="1500" spc="217" baseline="25000" dirty="0">
                <a:latin typeface="Century Gothic"/>
                <a:cs typeface="Century Gothic"/>
              </a:rPr>
              <a:t> </a:t>
            </a:r>
            <a:r>
              <a:rPr sz="1500" spc="-5" dirty="0">
                <a:latin typeface="Century Gothic"/>
                <a:cs typeface="Century Gothic"/>
              </a:rPr>
              <a:t>Street and </a:t>
            </a:r>
            <a:r>
              <a:rPr sz="1500" dirty="0">
                <a:latin typeface="Century Gothic"/>
                <a:cs typeface="Century Gothic"/>
              </a:rPr>
              <a:t>West</a:t>
            </a:r>
            <a:r>
              <a:rPr sz="1500" spc="-5" dirty="0">
                <a:latin typeface="Century Gothic"/>
                <a:cs typeface="Century Gothic"/>
              </a:rPr>
              <a:t> </a:t>
            </a:r>
            <a:r>
              <a:rPr sz="1500" dirty="0">
                <a:latin typeface="Century Gothic"/>
                <a:cs typeface="Century Gothic"/>
              </a:rPr>
              <a:t>Avenue</a:t>
            </a:r>
          </a:p>
          <a:p>
            <a:pPr marL="482600">
              <a:lnSpc>
                <a:spcPct val="100000"/>
              </a:lnSpc>
              <a:spcBef>
                <a:spcPts val="960"/>
              </a:spcBef>
              <a:tabLst>
                <a:tab pos="768985" algn="l"/>
              </a:tabLst>
            </a:pPr>
            <a:r>
              <a:rPr sz="1200" dirty="0">
                <a:latin typeface="Wingdings 3"/>
                <a:cs typeface="Wingdings 3"/>
              </a:rPr>
              <a:t></a:t>
            </a:r>
            <a:r>
              <a:rPr sz="1200" dirty="0">
                <a:latin typeface="Times New Roman"/>
                <a:cs typeface="Times New Roman"/>
              </a:rPr>
              <a:t>	</a:t>
            </a:r>
            <a:r>
              <a:rPr sz="1500" spc="-5" dirty="0">
                <a:latin typeface="Century Gothic"/>
                <a:cs typeface="Century Gothic"/>
              </a:rPr>
              <a:t>2.</a:t>
            </a:r>
            <a:r>
              <a:rPr sz="1500" spc="405" dirty="0">
                <a:latin typeface="Century Gothic"/>
                <a:cs typeface="Century Gothic"/>
              </a:rPr>
              <a:t> </a:t>
            </a:r>
            <a:r>
              <a:rPr sz="1500" dirty="0">
                <a:latin typeface="Century Gothic"/>
                <a:cs typeface="Century Gothic"/>
              </a:rPr>
              <a:t>City</a:t>
            </a:r>
            <a:r>
              <a:rPr sz="1500" spc="-25" dirty="0">
                <a:latin typeface="Century Gothic"/>
                <a:cs typeface="Century Gothic"/>
              </a:rPr>
              <a:t> </a:t>
            </a:r>
            <a:r>
              <a:rPr lang="en-US" sz="1500" dirty="0">
                <a:latin typeface="Century Gothic"/>
                <a:cs typeface="Century Gothic"/>
              </a:rPr>
              <a:t>significantly</a:t>
            </a:r>
            <a:r>
              <a:rPr lang="en-US" sz="1500" spc="-50" dirty="0">
                <a:latin typeface="Century Gothic"/>
                <a:cs typeface="Century Gothic"/>
              </a:rPr>
              <a:t> </a:t>
            </a:r>
            <a:r>
              <a:rPr sz="1500" dirty="0">
                <a:latin typeface="Century Gothic"/>
                <a:cs typeface="Century Gothic"/>
              </a:rPr>
              <a:t>elevated</a:t>
            </a:r>
            <a:r>
              <a:rPr sz="1500" spc="-20" dirty="0">
                <a:latin typeface="Century Gothic"/>
                <a:cs typeface="Century Gothic"/>
              </a:rPr>
              <a:t> </a:t>
            </a:r>
            <a:r>
              <a:rPr sz="1500" spc="-5" dirty="0">
                <a:latin typeface="Century Gothic"/>
                <a:cs typeface="Century Gothic"/>
              </a:rPr>
              <a:t>road</a:t>
            </a:r>
            <a:endParaRPr sz="1500" dirty="0">
              <a:latin typeface="Century Gothic"/>
              <a:cs typeface="Century Gothic"/>
            </a:endParaRPr>
          </a:p>
          <a:p>
            <a:pPr marL="482600">
              <a:lnSpc>
                <a:spcPct val="100000"/>
              </a:lnSpc>
              <a:spcBef>
                <a:spcPts val="960"/>
              </a:spcBef>
              <a:tabLst>
                <a:tab pos="768985" algn="l"/>
              </a:tabLst>
            </a:pPr>
            <a:r>
              <a:rPr sz="1200" dirty="0">
                <a:latin typeface="Wingdings 3"/>
                <a:cs typeface="Wingdings 3"/>
              </a:rPr>
              <a:t></a:t>
            </a:r>
            <a:r>
              <a:rPr sz="1200" dirty="0">
                <a:latin typeface="Times New Roman"/>
                <a:cs typeface="Times New Roman"/>
              </a:rPr>
              <a:t>	</a:t>
            </a:r>
            <a:r>
              <a:rPr sz="1500" spc="-5" dirty="0">
                <a:latin typeface="Century Gothic"/>
                <a:cs typeface="Century Gothic"/>
              </a:rPr>
              <a:t>3.</a:t>
            </a:r>
            <a:r>
              <a:rPr sz="1500" spc="425" dirty="0">
                <a:latin typeface="Century Gothic"/>
                <a:cs typeface="Century Gothic"/>
              </a:rPr>
              <a:t> </a:t>
            </a:r>
            <a:r>
              <a:rPr lang="en-US" sz="1500" dirty="0">
                <a:latin typeface="Century Gothic"/>
                <a:cs typeface="Century Gothic"/>
              </a:rPr>
              <a:t>P</a:t>
            </a:r>
            <a:r>
              <a:rPr sz="1500" dirty="0">
                <a:latin typeface="Century Gothic"/>
                <a:cs typeface="Century Gothic"/>
              </a:rPr>
              <a:t>ropert</a:t>
            </a:r>
            <a:r>
              <a:rPr lang="en-US" sz="1500" dirty="0">
                <a:latin typeface="Century Gothic"/>
                <a:cs typeface="Century Gothic"/>
              </a:rPr>
              <a:t>y owners allege they </a:t>
            </a:r>
            <a:r>
              <a:rPr sz="1500" spc="-5" dirty="0">
                <a:latin typeface="Century Gothic"/>
                <a:cs typeface="Century Gothic"/>
              </a:rPr>
              <a:t>now</a:t>
            </a:r>
            <a:r>
              <a:rPr sz="1500" spc="10" dirty="0">
                <a:latin typeface="Century Gothic"/>
                <a:cs typeface="Century Gothic"/>
              </a:rPr>
              <a:t> </a:t>
            </a:r>
            <a:r>
              <a:rPr sz="1500" dirty="0">
                <a:latin typeface="Century Gothic"/>
                <a:cs typeface="Century Gothic"/>
              </a:rPr>
              <a:t>flood </a:t>
            </a:r>
            <a:r>
              <a:rPr sz="1500" spc="5" dirty="0">
                <a:latin typeface="Century Gothic"/>
                <a:cs typeface="Century Gothic"/>
              </a:rPr>
              <a:t>violating</a:t>
            </a:r>
            <a:r>
              <a:rPr sz="1500" spc="-40" dirty="0">
                <a:latin typeface="Century Gothic"/>
                <a:cs typeface="Century Gothic"/>
              </a:rPr>
              <a:t> </a:t>
            </a:r>
            <a:r>
              <a:rPr sz="1500" dirty="0">
                <a:latin typeface="Century Gothic"/>
                <a:cs typeface="Century Gothic"/>
              </a:rPr>
              <a:t>Article</a:t>
            </a:r>
            <a:r>
              <a:rPr sz="1500" spc="-30" dirty="0">
                <a:latin typeface="Century Gothic"/>
                <a:cs typeface="Century Gothic"/>
              </a:rPr>
              <a:t> </a:t>
            </a:r>
            <a:r>
              <a:rPr sz="1500" spc="-5" dirty="0">
                <a:latin typeface="Century Gothic"/>
                <a:cs typeface="Century Gothic"/>
              </a:rPr>
              <a:t>X,</a:t>
            </a:r>
            <a:r>
              <a:rPr sz="1500" dirty="0">
                <a:latin typeface="Century Gothic"/>
                <a:cs typeface="Century Gothic"/>
              </a:rPr>
              <a:t> §6</a:t>
            </a:r>
            <a:r>
              <a:rPr sz="1500" spc="5" dirty="0">
                <a:latin typeface="Century Gothic"/>
                <a:cs typeface="Century Gothic"/>
              </a:rPr>
              <a:t> </a:t>
            </a:r>
            <a:r>
              <a:rPr sz="1500" dirty="0">
                <a:latin typeface="Century Gothic"/>
                <a:cs typeface="Century Gothic"/>
              </a:rPr>
              <a:t>of</a:t>
            </a:r>
            <a:r>
              <a:rPr sz="1500" spc="5" dirty="0">
                <a:latin typeface="Century Gothic"/>
                <a:cs typeface="Century Gothic"/>
              </a:rPr>
              <a:t> </a:t>
            </a:r>
            <a:r>
              <a:rPr sz="1500" dirty="0">
                <a:latin typeface="Century Gothic"/>
                <a:cs typeface="Century Gothic"/>
              </a:rPr>
              <a:t>the</a:t>
            </a:r>
            <a:r>
              <a:rPr sz="1500" spc="5" dirty="0">
                <a:latin typeface="Century Gothic"/>
                <a:cs typeface="Century Gothic"/>
              </a:rPr>
              <a:t> </a:t>
            </a:r>
            <a:r>
              <a:rPr sz="1500" dirty="0">
                <a:latin typeface="Century Gothic"/>
                <a:cs typeface="Century Gothic"/>
              </a:rPr>
              <a:t>Florida</a:t>
            </a:r>
            <a:r>
              <a:rPr sz="1500" spc="-35" dirty="0">
                <a:latin typeface="Century Gothic"/>
                <a:cs typeface="Century Gothic"/>
              </a:rPr>
              <a:t> </a:t>
            </a:r>
            <a:r>
              <a:rPr sz="1500" dirty="0">
                <a:latin typeface="Century Gothic"/>
                <a:cs typeface="Century Gothic"/>
              </a:rPr>
              <a:t>Constitution</a:t>
            </a:r>
          </a:p>
        </p:txBody>
      </p:sp>
      <p:graphicFrame>
        <p:nvGraphicFramePr>
          <p:cNvPr id="9" name="object 9"/>
          <p:cNvGraphicFramePr>
            <a:graphicFrameLocks noGrp="1"/>
          </p:cNvGraphicFramePr>
          <p:nvPr>
            <p:extLst>
              <p:ext uri="{D42A27DB-BD31-4B8C-83A1-F6EECF244321}">
                <p14:modId xmlns:p14="http://schemas.microsoft.com/office/powerpoint/2010/main" val="4097146343"/>
              </p:ext>
            </p:extLst>
          </p:nvPr>
        </p:nvGraphicFramePr>
        <p:xfrm>
          <a:off x="394624" y="3823775"/>
          <a:ext cx="11389994" cy="2595245"/>
        </p:xfrm>
        <a:graphic>
          <a:graphicData uri="http://schemas.openxmlformats.org/drawingml/2006/table">
            <a:tbl>
              <a:tblPr firstRow="1" bandRow="1">
                <a:tableStyleId>{2D5ABB26-0587-4C30-8999-92F81FD0307C}</a:tableStyleId>
              </a:tblPr>
              <a:tblGrid>
                <a:gridCol w="2710815">
                  <a:extLst>
                    <a:ext uri="{9D8B030D-6E8A-4147-A177-3AD203B41FA5}">
                      <a16:colId xmlns:a16="http://schemas.microsoft.com/office/drawing/2014/main" val="20000"/>
                    </a:ext>
                  </a:extLst>
                </a:gridCol>
                <a:gridCol w="8679179">
                  <a:extLst>
                    <a:ext uri="{9D8B030D-6E8A-4147-A177-3AD203B41FA5}">
                      <a16:colId xmlns:a16="http://schemas.microsoft.com/office/drawing/2014/main" val="20001"/>
                    </a:ext>
                  </a:extLst>
                </a:gridCol>
              </a:tblGrid>
              <a:tr h="418465">
                <a:tc>
                  <a:txBody>
                    <a:bodyPr/>
                    <a:lstStyle/>
                    <a:p>
                      <a:pPr marL="90805">
                        <a:lnSpc>
                          <a:spcPct val="100000"/>
                        </a:lnSpc>
                        <a:spcBef>
                          <a:spcPts val="340"/>
                        </a:spcBef>
                      </a:pPr>
                      <a:r>
                        <a:rPr sz="1400" b="1" spc="-5" dirty="0">
                          <a:solidFill>
                            <a:srgbClr val="FFFFFF"/>
                          </a:solidFill>
                          <a:latin typeface="Century Gothic"/>
                          <a:cs typeface="Century Gothic"/>
                        </a:rPr>
                        <a:t>Issue</a:t>
                      </a:r>
                      <a:endParaRPr sz="1400">
                        <a:latin typeface="Century Gothic"/>
                        <a:cs typeface="Century Gothic"/>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A9E1F"/>
                    </a:solidFill>
                  </a:tcPr>
                </a:tc>
                <a:tc>
                  <a:txBody>
                    <a:bodyPr/>
                    <a:lstStyle/>
                    <a:p>
                      <a:pPr marL="91440">
                        <a:lnSpc>
                          <a:spcPct val="100000"/>
                        </a:lnSpc>
                        <a:spcBef>
                          <a:spcPts val="340"/>
                        </a:spcBef>
                      </a:pPr>
                      <a:r>
                        <a:rPr sz="1400" b="1" spc="-5" dirty="0">
                          <a:solidFill>
                            <a:srgbClr val="FFFFFF"/>
                          </a:solidFill>
                          <a:latin typeface="Century Gothic"/>
                          <a:cs typeface="Century Gothic"/>
                        </a:rPr>
                        <a:t>Disposition</a:t>
                      </a:r>
                      <a:endParaRPr sz="1400">
                        <a:latin typeface="Century Gothic"/>
                        <a:cs typeface="Century Gothic"/>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A9E1F"/>
                    </a:solidFill>
                  </a:tcPr>
                </a:tc>
                <a:extLst>
                  <a:ext uri="{0D108BD9-81ED-4DB2-BD59-A6C34878D82A}">
                    <a16:rowId xmlns:a16="http://schemas.microsoft.com/office/drawing/2014/main" val="10000"/>
                  </a:ext>
                </a:extLst>
              </a:tr>
              <a:tr h="722630">
                <a:tc>
                  <a:txBody>
                    <a:bodyPr/>
                    <a:lstStyle/>
                    <a:p>
                      <a:pPr marL="90805">
                        <a:lnSpc>
                          <a:spcPct val="100000"/>
                        </a:lnSpc>
                        <a:spcBef>
                          <a:spcPts val="325"/>
                        </a:spcBef>
                      </a:pPr>
                      <a:r>
                        <a:rPr sz="1400" spc="-5" dirty="0">
                          <a:latin typeface="Century Gothic"/>
                          <a:cs typeface="Century Gothic"/>
                        </a:rPr>
                        <a:t>Complaint</a:t>
                      </a:r>
                      <a:r>
                        <a:rPr sz="1400" spc="-60" dirty="0">
                          <a:latin typeface="Century Gothic"/>
                          <a:cs typeface="Century Gothic"/>
                        </a:rPr>
                        <a:t> </a:t>
                      </a:r>
                      <a:r>
                        <a:rPr sz="1400" dirty="0">
                          <a:latin typeface="Century Gothic"/>
                          <a:cs typeface="Century Gothic"/>
                        </a:rPr>
                        <a:t>filed</a:t>
                      </a:r>
                      <a:endParaRPr sz="1400">
                        <a:latin typeface="Century Gothic"/>
                        <a:cs typeface="Century Gothic"/>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3DFCC"/>
                    </a:solidFill>
                  </a:tcPr>
                </a:tc>
                <a:tc>
                  <a:txBody>
                    <a:bodyPr/>
                    <a:lstStyle/>
                    <a:p>
                      <a:pPr marL="91440">
                        <a:lnSpc>
                          <a:spcPct val="100000"/>
                        </a:lnSpc>
                        <a:spcBef>
                          <a:spcPts val="325"/>
                        </a:spcBef>
                      </a:pPr>
                      <a:r>
                        <a:rPr sz="1400" dirty="0">
                          <a:latin typeface="Century Gothic"/>
                          <a:cs typeface="Century Gothic"/>
                        </a:rPr>
                        <a:t>Case</a:t>
                      </a:r>
                      <a:r>
                        <a:rPr sz="1400" spc="-5" dirty="0">
                          <a:latin typeface="Century Gothic"/>
                          <a:cs typeface="Century Gothic"/>
                        </a:rPr>
                        <a:t> </a:t>
                      </a:r>
                      <a:r>
                        <a:rPr sz="1400" dirty="0">
                          <a:latin typeface="Century Gothic"/>
                          <a:cs typeface="Century Gothic"/>
                        </a:rPr>
                        <a:t>filed</a:t>
                      </a:r>
                      <a:r>
                        <a:rPr sz="1400" spc="-30" dirty="0">
                          <a:latin typeface="Century Gothic"/>
                          <a:cs typeface="Century Gothic"/>
                        </a:rPr>
                        <a:t> </a:t>
                      </a:r>
                      <a:r>
                        <a:rPr sz="1400" dirty="0">
                          <a:latin typeface="Century Gothic"/>
                          <a:cs typeface="Century Gothic"/>
                        </a:rPr>
                        <a:t>8/5/21-</a:t>
                      </a:r>
                      <a:r>
                        <a:rPr sz="1400" spc="-25" dirty="0">
                          <a:latin typeface="Century Gothic"/>
                          <a:cs typeface="Century Gothic"/>
                        </a:rPr>
                        <a:t> </a:t>
                      </a:r>
                      <a:r>
                        <a:rPr sz="1400" dirty="0">
                          <a:latin typeface="Century Gothic"/>
                          <a:cs typeface="Century Gothic"/>
                        </a:rPr>
                        <a:t>no</a:t>
                      </a:r>
                      <a:r>
                        <a:rPr sz="1400" spc="-15" dirty="0">
                          <a:latin typeface="Century Gothic"/>
                          <a:cs typeface="Century Gothic"/>
                        </a:rPr>
                        <a:t> </a:t>
                      </a:r>
                      <a:r>
                        <a:rPr sz="1400" spc="-5" dirty="0">
                          <a:latin typeface="Century Gothic"/>
                          <a:cs typeface="Century Gothic"/>
                        </a:rPr>
                        <a:t>disposition</a:t>
                      </a:r>
                      <a:r>
                        <a:rPr sz="1400" spc="-40" dirty="0">
                          <a:latin typeface="Century Gothic"/>
                          <a:cs typeface="Century Gothic"/>
                        </a:rPr>
                        <a:t> </a:t>
                      </a:r>
                      <a:r>
                        <a:rPr sz="1400" spc="-5" dirty="0">
                          <a:latin typeface="Century Gothic"/>
                          <a:cs typeface="Century Gothic"/>
                        </a:rPr>
                        <a:t>yet.</a:t>
                      </a:r>
                      <a:r>
                        <a:rPr sz="1400" spc="390" dirty="0">
                          <a:latin typeface="Century Gothic"/>
                          <a:cs typeface="Century Gothic"/>
                        </a:rPr>
                        <a:t> </a:t>
                      </a:r>
                      <a:r>
                        <a:rPr sz="1400" spc="5" dirty="0">
                          <a:latin typeface="Century Gothic"/>
                          <a:cs typeface="Century Gothic"/>
                        </a:rPr>
                        <a:t>No</a:t>
                      </a:r>
                      <a:r>
                        <a:rPr sz="1400" spc="-10" dirty="0">
                          <a:latin typeface="Century Gothic"/>
                          <a:cs typeface="Century Gothic"/>
                        </a:rPr>
                        <a:t> </a:t>
                      </a:r>
                      <a:r>
                        <a:rPr sz="1400" spc="-5" dirty="0">
                          <a:latin typeface="Century Gothic"/>
                          <a:cs typeface="Century Gothic"/>
                        </a:rPr>
                        <a:t>response</a:t>
                      </a:r>
                      <a:r>
                        <a:rPr sz="1400" spc="-30" dirty="0">
                          <a:latin typeface="Century Gothic"/>
                          <a:cs typeface="Century Gothic"/>
                        </a:rPr>
                        <a:t> </a:t>
                      </a:r>
                      <a:r>
                        <a:rPr sz="1400" dirty="0">
                          <a:latin typeface="Century Gothic"/>
                          <a:cs typeface="Century Gothic"/>
                        </a:rPr>
                        <a:t>from</a:t>
                      </a:r>
                      <a:r>
                        <a:rPr sz="1400" spc="-10" dirty="0">
                          <a:latin typeface="Century Gothic"/>
                          <a:cs typeface="Century Gothic"/>
                        </a:rPr>
                        <a:t> </a:t>
                      </a:r>
                      <a:r>
                        <a:rPr sz="1400" dirty="0">
                          <a:latin typeface="Century Gothic"/>
                          <a:cs typeface="Century Gothic"/>
                        </a:rPr>
                        <a:t>City</a:t>
                      </a:r>
                      <a:r>
                        <a:rPr sz="1400" spc="-30" dirty="0">
                          <a:latin typeface="Century Gothic"/>
                          <a:cs typeface="Century Gothic"/>
                        </a:rPr>
                        <a:t> </a:t>
                      </a:r>
                      <a:r>
                        <a:rPr sz="1400" dirty="0">
                          <a:latin typeface="Century Gothic"/>
                          <a:cs typeface="Century Gothic"/>
                        </a:rPr>
                        <a:t>as</a:t>
                      </a:r>
                      <a:r>
                        <a:rPr sz="1400" spc="-5" dirty="0">
                          <a:latin typeface="Century Gothic"/>
                          <a:cs typeface="Century Gothic"/>
                        </a:rPr>
                        <a:t> </a:t>
                      </a:r>
                      <a:r>
                        <a:rPr sz="1400" dirty="0">
                          <a:latin typeface="Century Gothic"/>
                          <a:cs typeface="Century Gothic"/>
                        </a:rPr>
                        <a:t>of</a:t>
                      </a:r>
                      <a:r>
                        <a:rPr sz="1400" spc="-15" dirty="0">
                          <a:latin typeface="Century Gothic"/>
                          <a:cs typeface="Century Gothic"/>
                        </a:rPr>
                        <a:t> </a:t>
                      </a:r>
                      <a:r>
                        <a:rPr sz="1400" spc="-5" dirty="0">
                          <a:latin typeface="Century Gothic"/>
                          <a:cs typeface="Century Gothic"/>
                        </a:rPr>
                        <a:t>yet.</a:t>
                      </a:r>
                      <a:endParaRPr sz="1400">
                        <a:latin typeface="Century Gothic"/>
                        <a:cs typeface="Century Gothic"/>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3DFCC"/>
                    </a:solidFill>
                  </a:tcPr>
                </a:tc>
                <a:extLst>
                  <a:ext uri="{0D108BD9-81ED-4DB2-BD59-A6C34878D82A}">
                    <a16:rowId xmlns:a16="http://schemas.microsoft.com/office/drawing/2014/main" val="10001"/>
                  </a:ext>
                </a:extLst>
              </a:tr>
              <a:tr h="722630">
                <a:tc>
                  <a:txBody>
                    <a:bodyPr/>
                    <a:lstStyle/>
                    <a:p>
                      <a:pPr marL="91440">
                        <a:lnSpc>
                          <a:spcPct val="100000"/>
                        </a:lnSpc>
                        <a:spcBef>
                          <a:spcPts val="325"/>
                        </a:spcBef>
                      </a:pPr>
                      <a:r>
                        <a:rPr sz="1400" dirty="0">
                          <a:latin typeface="Century Gothic"/>
                          <a:cs typeface="Century Gothic"/>
                        </a:rPr>
                        <a:t>Actions</a:t>
                      </a:r>
                      <a:r>
                        <a:rPr sz="1400" spc="-70" dirty="0">
                          <a:latin typeface="Century Gothic"/>
                          <a:cs typeface="Century Gothic"/>
                        </a:rPr>
                        <a:t> </a:t>
                      </a:r>
                      <a:r>
                        <a:rPr sz="1400" dirty="0">
                          <a:latin typeface="Century Gothic"/>
                          <a:cs typeface="Century Gothic"/>
                        </a:rPr>
                        <a:t>by</a:t>
                      </a:r>
                      <a:r>
                        <a:rPr sz="1400" spc="-40" dirty="0">
                          <a:latin typeface="Century Gothic"/>
                          <a:cs typeface="Century Gothic"/>
                        </a:rPr>
                        <a:t> </a:t>
                      </a:r>
                      <a:r>
                        <a:rPr sz="1400" dirty="0">
                          <a:latin typeface="Century Gothic"/>
                          <a:cs typeface="Century Gothic"/>
                        </a:rPr>
                        <a:t>City</a:t>
                      </a:r>
                      <a:endParaRPr sz="14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tc>
                  <a:txBody>
                    <a:bodyPr/>
                    <a:lstStyle/>
                    <a:p>
                      <a:pPr marL="91440" marR="203835">
                        <a:lnSpc>
                          <a:spcPct val="100000"/>
                        </a:lnSpc>
                        <a:spcBef>
                          <a:spcPts val="325"/>
                        </a:spcBef>
                      </a:pPr>
                      <a:r>
                        <a:rPr sz="1400" spc="-5" dirty="0">
                          <a:latin typeface="Century Gothic"/>
                          <a:cs typeface="Century Gothic"/>
                        </a:rPr>
                        <a:t>Cause “permanent” </a:t>
                      </a:r>
                      <a:r>
                        <a:rPr sz="1400" dirty="0">
                          <a:latin typeface="Century Gothic"/>
                          <a:cs typeface="Century Gothic"/>
                        </a:rPr>
                        <a:t>flooding on </a:t>
                      </a:r>
                      <a:r>
                        <a:rPr sz="1400" spc="-5" dirty="0">
                          <a:latin typeface="Century Gothic"/>
                          <a:cs typeface="Century Gothic"/>
                        </a:rPr>
                        <a:t>plaintiff’s properties </a:t>
                      </a:r>
                      <a:r>
                        <a:rPr sz="1400" dirty="0">
                          <a:latin typeface="Century Gothic"/>
                          <a:cs typeface="Century Gothic"/>
                        </a:rPr>
                        <a:t>eliminating long </a:t>
                      </a:r>
                      <a:r>
                        <a:rPr sz="1400" spc="-5" dirty="0">
                          <a:latin typeface="Century Gothic"/>
                          <a:cs typeface="Century Gothic"/>
                        </a:rPr>
                        <a:t>held </a:t>
                      </a:r>
                      <a:r>
                        <a:rPr sz="1400" dirty="0">
                          <a:latin typeface="Century Gothic"/>
                          <a:cs typeface="Century Gothic"/>
                        </a:rPr>
                        <a:t>drainage rights without </a:t>
                      </a:r>
                      <a:r>
                        <a:rPr sz="1400" spc="-375" dirty="0">
                          <a:latin typeface="Century Gothic"/>
                          <a:cs typeface="Century Gothic"/>
                        </a:rPr>
                        <a:t> </a:t>
                      </a:r>
                      <a:r>
                        <a:rPr sz="1400" spc="-5" dirty="0">
                          <a:latin typeface="Century Gothic"/>
                          <a:cs typeface="Century Gothic"/>
                        </a:rPr>
                        <a:t>compensation</a:t>
                      </a:r>
                      <a:r>
                        <a:rPr sz="1400" spc="-45" dirty="0">
                          <a:latin typeface="Century Gothic"/>
                          <a:cs typeface="Century Gothic"/>
                        </a:rPr>
                        <a:t> </a:t>
                      </a:r>
                      <a:r>
                        <a:rPr sz="1400" dirty="0">
                          <a:latin typeface="Century Gothic"/>
                          <a:cs typeface="Century Gothic"/>
                        </a:rPr>
                        <a:t>and</a:t>
                      </a:r>
                      <a:r>
                        <a:rPr sz="1400" spc="5" dirty="0">
                          <a:latin typeface="Century Gothic"/>
                          <a:cs typeface="Century Gothic"/>
                        </a:rPr>
                        <a:t> </a:t>
                      </a:r>
                      <a:r>
                        <a:rPr sz="1400" dirty="0">
                          <a:latin typeface="Century Gothic"/>
                          <a:cs typeface="Century Gothic"/>
                        </a:rPr>
                        <a:t>have</a:t>
                      </a:r>
                      <a:r>
                        <a:rPr sz="1400" spc="-15" dirty="0">
                          <a:latin typeface="Century Gothic"/>
                          <a:cs typeface="Century Gothic"/>
                        </a:rPr>
                        <a:t> </a:t>
                      </a:r>
                      <a:r>
                        <a:rPr sz="1400" dirty="0">
                          <a:latin typeface="Century Gothic"/>
                          <a:cs typeface="Century Gothic"/>
                        </a:rPr>
                        <a:t>deprived</a:t>
                      </a:r>
                      <a:r>
                        <a:rPr sz="1400" spc="-30" dirty="0">
                          <a:latin typeface="Century Gothic"/>
                          <a:cs typeface="Century Gothic"/>
                        </a:rPr>
                        <a:t> </a:t>
                      </a:r>
                      <a:r>
                        <a:rPr sz="1400" spc="-5" dirty="0">
                          <a:latin typeface="Century Gothic"/>
                          <a:cs typeface="Century Gothic"/>
                        </a:rPr>
                        <a:t>plaintiff’s</a:t>
                      </a:r>
                      <a:r>
                        <a:rPr sz="1400" spc="-20" dirty="0">
                          <a:latin typeface="Century Gothic"/>
                          <a:cs typeface="Century Gothic"/>
                        </a:rPr>
                        <a:t> </a:t>
                      </a:r>
                      <a:r>
                        <a:rPr sz="1400" dirty="0">
                          <a:latin typeface="Century Gothic"/>
                          <a:cs typeface="Century Gothic"/>
                        </a:rPr>
                        <a:t>of</a:t>
                      </a:r>
                      <a:r>
                        <a:rPr sz="1400" spc="-50" dirty="0">
                          <a:latin typeface="Century Gothic"/>
                          <a:cs typeface="Century Gothic"/>
                        </a:rPr>
                        <a:t> </a:t>
                      </a:r>
                      <a:r>
                        <a:rPr sz="1400" spc="5" dirty="0">
                          <a:latin typeface="Century Gothic"/>
                          <a:cs typeface="Century Gothic"/>
                        </a:rPr>
                        <a:t>“all”</a:t>
                      </a:r>
                      <a:r>
                        <a:rPr sz="1400" spc="-45" dirty="0">
                          <a:latin typeface="Century Gothic"/>
                          <a:cs typeface="Century Gothic"/>
                        </a:rPr>
                        <a:t> </a:t>
                      </a:r>
                      <a:r>
                        <a:rPr sz="1400" spc="-5" dirty="0">
                          <a:latin typeface="Century Gothic"/>
                          <a:cs typeface="Century Gothic"/>
                        </a:rPr>
                        <a:t>beneficial</a:t>
                      </a:r>
                      <a:r>
                        <a:rPr sz="1400" spc="-35" dirty="0">
                          <a:latin typeface="Century Gothic"/>
                          <a:cs typeface="Century Gothic"/>
                        </a:rPr>
                        <a:t> </a:t>
                      </a:r>
                      <a:r>
                        <a:rPr sz="1400" spc="-5" dirty="0">
                          <a:latin typeface="Century Gothic"/>
                          <a:cs typeface="Century Gothic"/>
                        </a:rPr>
                        <a:t>use</a:t>
                      </a:r>
                      <a:r>
                        <a:rPr sz="1400" dirty="0">
                          <a:latin typeface="Century Gothic"/>
                          <a:cs typeface="Century Gothic"/>
                        </a:rPr>
                        <a:t> of</a:t>
                      </a:r>
                      <a:r>
                        <a:rPr sz="1400" spc="-15" dirty="0">
                          <a:latin typeface="Century Gothic"/>
                          <a:cs typeface="Century Gothic"/>
                        </a:rPr>
                        <a:t> </a:t>
                      </a:r>
                      <a:r>
                        <a:rPr sz="1400" spc="-5" dirty="0">
                          <a:latin typeface="Century Gothic"/>
                          <a:cs typeface="Century Gothic"/>
                        </a:rPr>
                        <a:t>property</a:t>
                      </a:r>
                      <a:endParaRPr sz="14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extLst>
                  <a:ext uri="{0D108BD9-81ED-4DB2-BD59-A6C34878D82A}">
                    <a16:rowId xmlns:a16="http://schemas.microsoft.com/office/drawing/2014/main" val="10002"/>
                  </a:ext>
                </a:extLst>
              </a:tr>
              <a:tr h="731520">
                <a:tc>
                  <a:txBody>
                    <a:bodyPr/>
                    <a:lstStyle/>
                    <a:p>
                      <a:pPr marL="91440">
                        <a:lnSpc>
                          <a:spcPct val="100000"/>
                        </a:lnSpc>
                        <a:spcBef>
                          <a:spcPts val="325"/>
                        </a:spcBef>
                      </a:pPr>
                      <a:r>
                        <a:rPr sz="1400" dirty="0">
                          <a:latin typeface="Century Gothic"/>
                          <a:cs typeface="Century Gothic"/>
                        </a:rPr>
                        <a:t>Case</a:t>
                      </a:r>
                      <a:r>
                        <a:rPr sz="1400" spc="-25" dirty="0">
                          <a:latin typeface="Century Gothic"/>
                          <a:cs typeface="Century Gothic"/>
                        </a:rPr>
                        <a:t> </a:t>
                      </a:r>
                      <a:r>
                        <a:rPr sz="1400" spc="5" dirty="0">
                          <a:latin typeface="Century Gothic"/>
                          <a:cs typeface="Century Gothic"/>
                        </a:rPr>
                        <a:t>law</a:t>
                      </a:r>
                      <a:r>
                        <a:rPr sz="1400" spc="-45" dirty="0">
                          <a:latin typeface="Century Gothic"/>
                          <a:cs typeface="Century Gothic"/>
                        </a:rPr>
                        <a:t> </a:t>
                      </a:r>
                      <a:r>
                        <a:rPr sz="1400" dirty="0">
                          <a:latin typeface="Century Gothic"/>
                          <a:cs typeface="Century Gothic"/>
                        </a:rPr>
                        <a:t>relied</a:t>
                      </a:r>
                      <a:r>
                        <a:rPr sz="1400" spc="-60" dirty="0">
                          <a:latin typeface="Century Gothic"/>
                          <a:cs typeface="Century Gothic"/>
                        </a:rPr>
                        <a:t> </a:t>
                      </a:r>
                      <a:r>
                        <a:rPr sz="1400" spc="-5" dirty="0">
                          <a:latin typeface="Century Gothic"/>
                          <a:cs typeface="Century Gothic"/>
                        </a:rPr>
                        <a:t>up</a:t>
                      </a:r>
                      <a:endParaRPr sz="1400" dirty="0">
                        <a:latin typeface="Century Gothic"/>
                        <a:cs typeface="Century Gothic"/>
                      </a:endParaRPr>
                    </a:p>
                    <a:p>
                      <a:pPr>
                        <a:lnSpc>
                          <a:spcPct val="100000"/>
                        </a:lnSpc>
                        <a:spcBef>
                          <a:spcPts val="30"/>
                        </a:spcBef>
                      </a:pPr>
                      <a:endParaRPr sz="1800" dirty="0">
                        <a:latin typeface="Times New Roman"/>
                        <a:cs typeface="Times New Roman"/>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3DFCC"/>
                    </a:solidFill>
                  </a:tcPr>
                </a:tc>
                <a:tc>
                  <a:txBody>
                    <a:bodyPr/>
                    <a:lstStyle/>
                    <a:p>
                      <a:pPr marL="91440" marR="231140">
                        <a:lnSpc>
                          <a:spcPct val="100000"/>
                        </a:lnSpc>
                        <a:spcBef>
                          <a:spcPts val="325"/>
                        </a:spcBef>
                      </a:pPr>
                      <a:r>
                        <a:rPr sz="1400" i="1" spc="-5" dirty="0">
                          <a:latin typeface="Century Gothic"/>
                          <a:cs typeface="Century Gothic"/>
                        </a:rPr>
                        <a:t>Kendry </a:t>
                      </a:r>
                      <a:r>
                        <a:rPr sz="1400" i="1" dirty="0">
                          <a:latin typeface="Century Gothic"/>
                          <a:cs typeface="Century Gothic"/>
                        </a:rPr>
                        <a:t>v. </a:t>
                      </a:r>
                      <a:r>
                        <a:rPr sz="1400" i="1" spc="5" dirty="0">
                          <a:latin typeface="Century Gothic"/>
                          <a:cs typeface="Century Gothic"/>
                        </a:rPr>
                        <a:t>State </a:t>
                      </a:r>
                      <a:r>
                        <a:rPr sz="1400" i="1" dirty="0">
                          <a:latin typeface="Century Gothic"/>
                          <a:cs typeface="Century Gothic"/>
                        </a:rPr>
                        <a:t>Road </a:t>
                      </a:r>
                      <a:r>
                        <a:rPr sz="1400" i="1" spc="-5" dirty="0">
                          <a:latin typeface="Century Gothic"/>
                          <a:cs typeface="Century Gothic"/>
                        </a:rPr>
                        <a:t>Dept </a:t>
                      </a:r>
                      <a:r>
                        <a:rPr sz="1400" spc="-5" dirty="0">
                          <a:latin typeface="Century Gothic"/>
                          <a:cs typeface="Century Gothic"/>
                        </a:rPr>
                        <a:t>(1968), “…“[c]onstruction </a:t>
                      </a:r>
                      <a:r>
                        <a:rPr sz="1400" dirty="0">
                          <a:latin typeface="Century Gothic"/>
                          <a:cs typeface="Century Gothic"/>
                        </a:rPr>
                        <a:t>by </a:t>
                      </a:r>
                      <a:r>
                        <a:rPr sz="1400" spc="-5" dirty="0">
                          <a:latin typeface="Century Gothic"/>
                          <a:cs typeface="Century Gothic"/>
                        </a:rPr>
                        <a:t>the state </a:t>
                      </a:r>
                      <a:r>
                        <a:rPr sz="1400" dirty="0">
                          <a:latin typeface="Century Gothic"/>
                          <a:cs typeface="Century Gothic"/>
                        </a:rPr>
                        <a:t>which </a:t>
                      </a:r>
                      <a:r>
                        <a:rPr sz="1400" spc="-5" dirty="0">
                          <a:latin typeface="Century Gothic"/>
                          <a:cs typeface="Century Gothic"/>
                        </a:rPr>
                        <a:t>causes </a:t>
                      </a:r>
                      <a:r>
                        <a:rPr sz="1400" dirty="0">
                          <a:latin typeface="Century Gothic"/>
                          <a:cs typeface="Century Gothic"/>
                        </a:rPr>
                        <a:t>flooding on </a:t>
                      </a:r>
                      <a:r>
                        <a:rPr sz="1400" spc="5" dirty="0">
                          <a:latin typeface="Century Gothic"/>
                          <a:cs typeface="Century Gothic"/>
                        </a:rPr>
                        <a:t> </a:t>
                      </a:r>
                      <a:r>
                        <a:rPr sz="1400" dirty="0">
                          <a:latin typeface="Century Gothic"/>
                          <a:cs typeface="Century Gothic"/>
                        </a:rPr>
                        <a:t>abutting private </a:t>
                      </a:r>
                      <a:r>
                        <a:rPr sz="1400" spc="-5" dirty="0">
                          <a:latin typeface="Century Gothic"/>
                          <a:cs typeface="Century Gothic"/>
                        </a:rPr>
                        <a:t>property </a:t>
                      </a:r>
                      <a:r>
                        <a:rPr sz="1400" dirty="0">
                          <a:latin typeface="Century Gothic"/>
                          <a:cs typeface="Century Gothic"/>
                        </a:rPr>
                        <a:t>may </a:t>
                      </a:r>
                      <a:r>
                        <a:rPr sz="1400" spc="-5" dirty="0">
                          <a:latin typeface="Century Gothic"/>
                          <a:cs typeface="Century Gothic"/>
                        </a:rPr>
                        <a:t>constitute </a:t>
                      </a:r>
                      <a:r>
                        <a:rPr sz="1400" dirty="0">
                          <a:latin typeface="Century Gothic"/>
                          <a:cs typeface="Century Gothic"/>
                        </a:rPr>
                        <a:t>a taking where </a:t>
                      </a:r>
                      <a:r>
                        <a:rPr sz="1400" spc="-5" dirty="0">
                          <a:latin typeface="Century Gothic"/>
                          <a:cs typeface="Century Gothic"/>
                        </a:rPr>
                        <a:t>flooding </a:t>
                      </a:r>
                      <a:r>
                        <a:rPr sz="1400" spc="5" dirty="0">
                          <a:latin typeface="Century Gothic"/>
                          <a:cs typeface="Century Gothic"/>
                        </a:rPr>
                        <a:t>is </a:t>
                      </a:r>
                      <a:r>
                        <a:rPr sz="1400" dirty="0">
                          <a:latin typeface="Century Gothic"/>
                          <a:cs typeface="Century Gothic"/>
                        </a:rPr>
                        <a:t>a </a:t>
                      </a:r>
                      <a:r>
                        <a:rPr sz="1400" spc="-5" dirty="0">
                          <a:latin typeface="Century Gothic"/>
                          <a:cs typeface="Century Gothic"/>
                        </a:rPr>
                        <a:t>permanent </a:t>
                      </a:r>
                      <a:r>
                        <a:rPr sz="1400" dirty="0">
                          <a:latin typeface="Century Gothic"/>
                          <a:cs typeface="Century Gothic"/>
                        </a:rPr>
                        <a:t>invasion of land </a:t>
                      </a:r>
                      <a:r>
                        <a:rPr sz="1400" spc="-375" dirty="0">
                          <a:latin typeface="Century Gothic"/>
                          <a:cs typeface="Century Gothic"/>
                        </a:rPr>
                        <a:t> </a:t>
                      </a:r>
                      <a:r>
                        <a:rPr sz="1400" dirty="0">
                          <a:latin typeface="Century Gothic"/>
                          <a:cs typeface="Century Gothic"/>
                        </a:rPr>
                        <a:t>amounting</a:t>
                      </a:r>
                      <a:r>
                        <a:rPr sz="1400" spc="-55" dirty="0">
                          <a:latin typeface="Century Gothic"/>
                          <a:cs typeface="Century Gothic"/>
                        </a:rPr>
                        <a:t> </a:t>
                      </a:r>
                      <a:r>
                        <a:rPr sz="1400" spc="-5" dirty="0">
                          <a:latin typeface="Century Gothic"/>
                          <a:cs typeface="Century Gothic"/>
                        </a:rPr>
                        <a:t>to</a:t>
                      </a:r>
                      <a:r>
                        <a:rPr sz="1400" dirty="0">
                          <a:latin typeface="Century Gothic"/>
                          <a:cs typeface="Century Gothic"/>
                        </a:rPr>
                        <a:t> an</a:t>
                      </a:r>
                      <a:r>
                        <a:rPr sz="1400" spc="-10" dirty="0">
                          <a:latin typeface="Century Gothic"/>
                          <a:cs typeface="Century Gothic"/>
                        </a:rPr>
                        <a:t> </a:t>
                      </a:r>
                      <a:r>
                        <a:rPr sz="1400" spc="-5" dirty="0">
                          <a:latin typeface="Century Gothic"/>
                          <a:cs typeface="Century Gothic"/>
                        </a:rPr>
                        <a:t>appropriation….”</a:t>
                      </a:r>
                      <a:endParaRPr sz="1400" dirty="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3DFCC"/>
                    </a:solid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A9EC4B30-AC53-4EC3-8C7B-586B17D93A3D}"/>
              </a:ext>
            </a:extLst>
          </p:cNvPr>
          <p:cNvSpPr txBox="1"/>
          <p:nvPr/>
        </p:nvSpPr>
        <p:spPr>
          <a:xfrm flipH="1">
            <a:off x="8915400" y="6554828"/>
            <a:ext cx="3701469" cy="246221"/>
          </a:xfrm>
          <a:prstGeom prst="rect">
            <a:avLst/>
          </a:prstGeom>
          <a:noFill/>
        </p:spPr>
        <p:txBody>
          <a:bodyPr wrap="square" rtlCol="0">
            <a:spAutoFit/>
          </a:bodyPr>
          <a:lstStyle/>
          <a:p>
            <a:pPr marL="374650">
              <a:lnSpc>
                <a:spcPct val="100000"/>
              </a:lnSpc>
            </a:pPr>
            <a:r>
              <a:rPr lang="en-US" sz="1000" spc="-5" dirty="0">
                <a:solidFill>
                  <a:schemeClr val="bg1"/>
                </a:solidFill>
                <a:latin typeface="Century Gothic"/>
                <a:cs typeface="Century Gothic"/>
              </a:rPr>
              <a:t>Copyright</a:t>
            </a:r>
            <a:r>
              <a:rPr lang="en-US" sz="1000" spc="5" dirty="0">
                <a:solidFill>
                  <a:schemeClr val="bg1"/>
                </a:solidFill>
                <a:latin typeface="Century Gothic"/>
                <a:cs typeface="Century Gothic"/>
              </a:rPr>
              <a:t> </a:t>
            </a:r>
            <a:r>
              <a:rPr lang="en-US" sz="1000" dirty="0">
                <a:solidFill>
                  <a:schemeClr val="bg1"/>
                </a:solidFill>
                <a:latin typeface="Century Gothic"/>
                <a:cs typeface="Century Gothic"/>
              </a:rPr>
              <a:t>Erin</a:t>
            </a:r>
            <a:r>
              <a:rPr lang="en-US" sz="1000" spc="-20" dirty="0">
                <a:solidFill>
                  <a:schemeClr val="bg1"/>
                </a:solidFill>
                <a:latin typeface="Century Gothic"/>
                <a:cs typeface="Century Gothic"/>
              </a:rPr>
              <a:t> </a:t>
            </a:r>
            <a:r>
              <a:rPr lang="en-US" sz="1000" spc="-5" dirty="0">
                <a:solidFill>
                  <a:schemeClr val="bg1"/>
                </a:solidFill>
                <a:latin typeface="Century Gothic"/>
                <a:cs typeface="Century Gothic"/>
              </a:rPr>
              <a:t>L.</a:t>
            </a:r>
            <a:r>
              <a:rPr lang="en-US" sz="1000" dirty="0">
                <a:solidFill>
                  <a:schemeClr val="bg1"/>
                </a:solidFill>
                <a:latin typeface="Century Gothic"/>
                <a:cs typeface="Century Gothic"/>
              </a:rPr>
              <a:t> </a:t>
            </a:r>
            <a:r>
              <a:rPr lang="en-US" sz="1000" spc="-5" dirty="0">
                <a:solidFill>
                  <a:schemeClr val="bg1"/>
                </a:solidFill>
                <a:latin typeface="Century Gothic"/>
                <a:cs typeface="Century Gothic"/>
              </a:rPr>
              <a:t>Deady,</a:t>
            </a:r>
            <a:r>
              <a:rPr lang="en-US" sz="1000" spc="10" dirty="0">
                <a:solidFill>
                  <a:schemeClr val="bg1"/>
                </a:solidFill>
                <a:latin typeface="Century Gothic"/>
                <a:cs typeface="Century Gothic"/>
              </a:rPr>
              <a:t> </a:t>
            </a:r>
            <a:r>
              <a:rPr lang="en-US" sz="1000" spc="-15" dirty="0">
                <a:solidFill>
                  <a:schemeClr val="bg1"/>
                </a:solidFill>
                <a:latin typeface="Century Gothic"/>
                <a:cs typeface="Century Gothic"/>
              </a:rPr>
              <a:t>P.A.</a:t>
            </a:r>
            <a:r>
              <a:rPr lang="en-US" sz="1000" spc="25" dirty="0">
                <a:solidFill>
                  <a:schemeClr val="bg1"/>
                </a:solidFill>
                <a:latin typeface="Century Gothic"/>
                <a:cs typeface="Century Gothic"/>
              </a:rPr>
              <a:t> </a:t>
            </a:r>
            <a:r>
              <a:rPr lang="en-US" sz="1000" spc="-10" dirty="0">
                <a:solidFill>
                  <a:schemeClr val="bg1"/>
                </a:solidFill>
                <a:latin typeface="Century Gothic"/>
                <a:cs typeface="Century Gothic"/>
              </a:rPr>
              <a:t>2022</a:t>
            </a:r>
            <a:r>
              <a:rPr lang="en-US" sz="800" spc="-10" dirty="0">
                <a:solidFill>
                  <a:schemeClr val="bg1"/>
                </a:solidFill>
                <a:latin typeface="Century Gothic"/>
                <a:cs typeface="Century Gothic"/>
              </a:rPr>
              <a:t>.</a:t>
            </a:r>
            <a:endParaRPr lang="en-US" sz="800" dirty="0">
              <a:solidFill>
                <a:schemeClr val="bg1"/>
              </a:solidFill>
              <a:latin typeface="Century Gothic"/>
              <a:cs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39269"/>
            <a:ext cx="8724899" cy="1011934"/>
          </a:xfrm>
          <a:prstGeom prst="rect">
            <a:avLst/>
          </a:prstGeom>
        </p:spPr>
      </p:pic>
      <p:sp>
        <p:nvSpPr>
          <p:cNvPr id="3" name="object 3"/>
          <p:cNvSpPr txBox="1">
            <a:spLocks noGrp="1"/>
          </p:cNvSpPr>
          <p:nvPr>
            <p:ph type="title"/>
          </p:nvPr>
        </p:nvSpPr>
        <p:spPr>
          <a:xfrm>
            <a:off x="231140" y="362711"/>
            <a:ext cx="819023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E47B22"/>
                </a:solidFill>
              </a:rPr>
              <a:t>FUNDING</a:t>
            </a:r>
            <a:r>
              <a:rPr sz="3600" dirty="0">
                <a:solidFill>
                  <a:srgbClr val="E47B22"/>
                </a:solidFill>
              </a:rPr>
              <a:t> </a:t>
            </a:r>
            <a:r>
              <a:rPr sz="3600" spc="-5" dirty="0">
                <a:solidFill>
                  <a:srgbClr val="E47B22"/>
                </a:solidFill>
              </a:rPr>
              <a:t>STRATEGIES</a:t>
            </a:r>
            <a:r>
              <a:rPr sz="3600" spc="-20" dirty="0">
                <a:solidFill>
                  <a:srgbClr val="E47B22"/>
                </a:solidFill>
              </a:rPr>
              <a:t> </a:t>
            </a:r>
            <a:r>
              <a:rPr sz="3600" spc="-5" dirty="0">
                <a:solidFill>
                  <a:srgbClr val="E47B22"/>
                </a:solidFill>
              </a:rPr>
              <a:t>FOR</a:t>
            </a:r>
            <a:r>
              <a:rPr sz="3600" spc="-10" dirty="0">
                <a:solidFill>
                  <a:srgbClr val="E47B22"/>
                </a:solidFill>
              </a:rPr>
              <a:t> </a:t>
            </a:r>
            <a:r>
              <a:rPr sz="3600" spc="-5" dirty="0">
                <a:solidFill>
                  <a:srgbClr val="E47B22"/>
                </a:solidFill>
              </a:rPr>
              <a:t>RESILIENCY</a:t>
            </a:r>
            <a:endParaRPr sz="3600"/>
          </a:p>
        </p:txBody>
      </p:sp>
      <p:grpSp>
        <p:nvGrpSpPr>
          <p:cNvPr id="4" name="object 4"/>
          <p:cNvGrpSpPr/>
          <p:nvPr/>
        </p:nvGrpSpPr>
        <p:grpSpPr>
          <a:xfrm>
            <a:off x="296862" y="2076894"/>
            <a:ext cx="11293475" cy="4560570"/>
            <a:chOff x="296862" y="2076894"/>
            <a:chExt cx="11293475" cy="4560570"/>
          </a:xfrm>
        </p:grpSpPr>
        <p:sp>
          <p:nvSpPr>
            <p:cNvPr id="5" name="object 5"/>
            <p:cNvSpPr/>
            <p:nvPr/>
          </p:nvSpPr>
          <p:spPr>
            <a:xfrm>
              <a:off x="304800" y="2084832"/>
              <a:ext cx="11277600" cy="0"/>
            </a:xfrm>
            <a:custGeom>
              <a:avLst/>
              <a:gdLst/>
              <a:ahLst/>
              <a:cxnLst/>
              <a:rect l="l" t="t" r="r" b="b"/>
              <a:pathLst>
                <a:path w="11277600">
                  <a:moveTo>
                    <a:pt x="0" y="0"/>
                  </a:moveTo>
                  <a:lnTo>
                    <a:pt x="11277600" y="0"/>
                  </a:lnTo>
                </a:path>
              </a:pathLst>
            </a:custGeom>
            <a:ln w="15875">
              <a:solidFill>
                <a:srgbClr val="052E60"/>
              </a:solidFill>
            </a:ln>
          </p:spPr>
          <p:txBody>
            <a:bodyPr wrap="square" lIns="0" tIns="0" rIns="0" bIns="0" rtlCol="0"/>
            <a:lstStyle/>
            <a:p>
              <a:endParaRPr/>
            </a:p>
          </p:txBody>
        </p:sp>
        <p:sp>
          <p:nvSpPr>
            <p:cNvPr id="6" name="object 6"/>
            <p:cNvSpPr/>
            <p:nvPr/>
          </p:nvSpPr>
          <p:spPr>
            <a:xfrm>
              <a:off x="304800" y="2993136"/>
              <a:ext cx="11277600" cy="0"/>
            </a:xfrm>
            <a:custGeom>
              <a:avLst/>
              <a:gdLst/>
              <a:ahLst/>
              <a:cxnLst/>
              <a:rect l="l" t="t" r="r" b="b"/>
              <a:pathLst>
                <a:path w="11277600">
                  <a:moveTo>
                    <a:pt x="0" y="0"/>
                  </a:moveTo>
                  <a:lnTo>
                    <a:pt x="11277600" y="0"/>
                  </a:lnTo>
                </a:path>
              </a:pathLst>
            </a:custGeom>
            <a:ln w="15875">
              <a:solidFill>
                <a:srgbClr val="052E60"/>
              </a:solidFill>
            </a:ln>
          </p:spPr>
          <p:txBody>
            <a:bodyPr wrap="square" lIns="0" tIns="0" rIns="0" bIns="0" rtlCol="0"/>
            <a:lstStyle/>
            <a:p>
              <a:endParaRPr/>
            </a:p>
          </p:txBody>
        </p:sp>
        <p:sp>
          <p:nvSpPr>
            <p:cNvPr id="7" name="object 7"/>
            <p:cNvSpPr/>
            <p:nvPr/>
          </p:nvSpPr>
          <p:spPr>
            <a:xfrm>
              <a:off x="304800" y="3902964"/>
              <a:ext cx="11277600" cy="0"/>
            </a:xfrm>
            <a:custGeom>
              <a:avLst/>
              <a:gdLst/>
              <a:ahLst/>
              <a:cxnLst/>
              <a:rect l="l" t="t" r="r" b="b"/>
              <a:pathLst>
                <a:path w="11277600">
                  <a:moveTo>
                    <a:pt x="0" y="0"/>
                  </a:moveTo>
                  <a:lnTo>
                    <a:pt x="11277600" y="0"/>
                  </a:lnTo>
                </a:path>
              </a:pathLst>
            </a:custGeom>
            <a:ln w="15875">
              <a:solidFill>
                <a:srgbClr val="052E60"/>
              </a:solidFill>
            </a:ln>
          </p:spPr>
          <p:txBody>
            <a:bodyPr wrap="square" lIns="0" tIns="0" rIns="0" bIns="0" rtlCol="0"/>
            <a:lstStyle/>
            <a:p>
              <a:endParaRPr/>
            </a:p>
          </p:txBody>
        </p:sp>
        <p:sp>
          <p:nvSpPr>
            <p:cNvPr id="8" name="object 8"/>
            <p:cNvSpPr/>
            <p:nvPr/>
          </p:nvSpPr>
          <p:spPr>
            <a:xfrm>
              <a:off x="304800" y="4811267"/>
              <a:ext cx="11277600" cy="0"/>
            </a:xfrm>
            <a:custGeom>
              <a:avLst/>
              <a:gdLst/>
              <a:ahLst/>
              <a:cxnLst/>
              <a:rect l="l" t="t" r="r" b="b"/>
              <a:pathLst>
                <a:path w="11277600">
                  <a:moveTo>
                    <a:pt x="0" y="0"/>
                  </a:moveTo>
                  <a:lnTo>
                    <a:pt x="11277600" y="0"/>
                  </a:lnTo>
                </a:path>
              </a:pathLst>
            </a:custGeom>
            <a:ln w="15875">
              <a:solidFill>
                <a:srgbClr val="052E60"/>
              </a:solidFill>
            </a:ln>
          </p:spPr>
          <p:txBody>
            <a:bodyPr wrap="square" lIns="0" tIns="0" rIns="0" bIns="0" rtlCol="0"/>
            <a:lstStyle/>
            <a:p>
              <a:endParaRPr/>
            </a:p>
          </p:txBody>
        </p:sp>
        <p:sp>
          <p:nvSpPr>
            <p:cNvPr id="9" name="object 9"/>
            <p:cNvSpPr/>
            <p:nvPr/>
          </p:nvSpPr>
          <p:spPr>
            <a:xfrm>
              <a:off x="304800" y="5719572"/>
              <a:ext cx="11277600" cy="0"/>
            </a:xfrm>
            <a:custGeom>
              <a:avLst/>
              <a:gdLst/>
              <a:ahLst/>
              <a:cxnLst/>
              <a:rect l="l" t="t" r="r" b="b"/>
              <a:pathLst>
                <a:path w="11277600">
                  <a:moveTo>
                    <a:pt x="0" y="0"/>
                  </a:moveTo>
                  <a:lnTo>
                    <a:pt x="11277600" y="0"/>
                  </a:lnTo>
                </a:path>
              </a:pathLst>
            </a:custGeom>
            <a:ln w="15875">
              <a:solidFill>
                <a:srgbClr val="052E60"/>
              </a:solidFill>
            </a:ln>
          </p:spPr>
          <p:txBody>
            <a:bodyPr wrap="square" lIns="0" tIns="0" rIns="0" bIns="0" rtlCol="0"/>
            <a:lstStyle/>
            <a:p>
              <a:endParaRPr/>
            </a:p>
          </p:txBody>
        </p:sp>
        <p:sp>
          <p:nvSpPr>
            <p:cNvPr id="10" name="object 10"/>
            <p:cNvSpPr/>
            <p:nvPr/>
          </p:nvSpPr>
          <p:spPr>
            <a:xfrm>
              <a:off x="304800" y="6629400"/>
              <a:ext cx="11277600" cy="0"/>
            </a:xfrm>
            <a:custGeom>
              <a:avLst/>
              <a:gdLst/>
              <a:ahLst/>
              <a:cxnLst/>
              <a:rect l="l" t="t" r="r" b="b"/>
              <a:pathLst>
                <a:path w="11277600">
                  <a:moveTo>
                    <a:pt x="0" y="0"/>
                  </a:moveTo>
                  <a:lnTo>
                    <a:pt x="11277600" y="0"/>
                  </a:lnTo>
                </a:path>
              </a:pathLst>
            </a:custGeom>
            <a:ln w="15875">
              <a:solidFill>
                <a:srgbClr val="052E60"/>
              </a:solidFill>
            </a:ln>
          </p:spPr>
          <p:txBody>
            <a:bodyPr wrap="square" lIns="0" tIns="0" rIns="0" bIns="0" rtlCol="0"/>
            <a:lstStyle/>
            <a:p>
              <a:endParaRPr/>
            </a:p>
          </p:txBody>
        </p:sp>
      </p:grpSp>
      <p:sp>
        <p:nvSpPr>
          <p:cNvPr id="11" name="object 11"/>
          <p:cNvSpPr txBox="1"/>
          <p:nvPr/>
        </p:nvSpPr>
        <p:spPr>
          <a:xfrm>
            <a:off x="3252851" y="1600457"/>
            <a:ext cx="8207375" cy="464820"/>
          </a:xfrm>
          <a:prstGeom prst="rect">
            <a:avLst/>
          </a:prstGeom>
        </p:spPr>
        <p:txBody>
          <a:bodyPr vert="horz" wrap="square" lIns="0" tIns="34290" rIns="0" bIns="0" rtlCol="0">
            <a:spAutoFit/>
          </a:bodyPr>
          <a:lstStyle/>
          <a:p>
            <a:pPr marL="12700" marR="5080">
              <a:lnSpc>
                <a:spcPts val="1660"/>
              </a:lnSpc>
              <a:spcBef>
                <a:spcPts val="270"/>
              </a:spcBef>
            </a:pPr>
            <a:r>
              <a:rPr sz="1500" dirty="0">
                <a:solidFill>
                  <a:srgbClr val="FFFFFF"/>
                </a:solidFill>
                <a:latin typeface="Century Gothic"/>
                <a:cs typeface="Century Gothic"/>
              </a:rPr>
              <a:t>Direct</a:t>
            </a:r>
            <a:r>
              <a:rPr sz="1500" spc="-15" dirty="0">
                <a:solidFill>
                  <a:srgbClr val="FFFFFF"/>
                </a:solidFill>
                <a:latin typeface="Century Gothic"/>
                <a:cs typeface="Century Gothic"/>
              </a:rPr>
              <a:t> </a:t>
            </a:r>
            <a:r>
              <a:rPr sz="1500" spc="-5" dirty="0">
                <a:solidFill>
                  <a:srgbClr val="FFFFFF"/>
                </a:solidFill>
                <a:latin typeface="Century Gothic"/>
                <a:cs typeface="Century Gothic"/>
              </a:rPr>
              <a:t>taxes</a:t>
            </a:r>
            <a:r>
              <a:rPr sz="1500" dirty="0">
                <a:solidFill>
                  <a:srgbClr val="FFFFFF"/>
                </a:solidFill>
                <a:latin typeface="Century Gothic"/>
                <a:cs typeface="Century Gothic"/>
              </a:rPr>
              <a:t> </a:t>
            </a:r>
            <a:r>
              <a:rPr sz="1500" spc="-10" dirty="0">
                <a:solidFill>
                  <a:srgbClr val="FFFFFF"/>
                </a:solidFill>
                <a:latin typeface="Century Gothic"/>
                <a:cs typeface="Century Gothic"/>
              </a:rPr>
              <a:t>(i.e.,</a:t>
            </a:r>
            <a:r>
              <a:rPr sz="1500" spc="45" dirty="0">
                <a:solidFill>
                  <a:srgbClr val="FFFFFF"/>
                </a:solidFill>
                <a:latin typeface="Century Gothic"/>
                <a:cs typeface="Century Gothic"/>
              </a:rPr>
              <a:t> </a:t>
            </a:r>
            <a:r>
              <a:rPr sz="1500" spc="-5" dirty="0">
                <a:solidFill>
                  <a:srgbClr val="FFFFFF"/>
                </a:solidFill>
                <a:latin typeface="Century Gothic"/>
                <a:cs typeface="Century Gothic"/>
              </a:rPr>
              <a:t>property </a:t>
            </a:r>
            <a:r>
              <a:rPr sz="1500" dirty="0">
                <a:solidFill>
                  <a:srgbClr val="FFFFFF"/>
                </a:solidFill>
                <a:latin typeface="Century Gothic"/>
                <a:cs typeface="Century Gothic"/>
              </a:rPr>
              <a:t>taxes)</a:t>
            </a:r>
            <a:r>
              <a:rPr sz="1500" spc="-10" dirty="0">
                <a:solidFill>
                  <a:srgbClr val="FFFFFF"/>
                </a:solidFill>
                <a:latin typeface="Century Gothic"/>
                <a:cs typeface="Century Gothic"/>
              </a:rPr>
              <a:t> </a:t>
            </a:r>
            <a:r>
              <a:rPr sz="1500" spc="-5" dirty="0">
                <a:solidFill>
                  <a:srgbClr val="FFFFFF"/>
                </a:solidFill>
                <a:latin typeface="Century Gothic"/>
                <a:cs typeface="Century Gothic"/>
              </a:rPr>
              <a:t>and</a:t>
            </a:r>
            <a:r>
              <a:rPr sz="1500" spc="10" dirty="0">
                <a:solidFill>
                  <a:srgbClr val="FFFFFF"/>
                </a:solidFill>
                <a:latin typeface="Century Gothic"/>
                <a:cs typeface="Century Gothic"/>
              </a:rPr>
              <a:t> </a:t>
            </a:r>
            <a:r>
              <a:rPr sz="1500" dirty="0">
                <a:solidFill>
                  <a:srgbClr val="FFFFFF"/>
                </a:solidFill>
                <a:latin typeface="Century Gothic"/>
                <a:cs typeface="Century Gothic"/>
              </a:rPr>
              <a:t>indirect</a:t>
            </a:r>
            <a:r>
              <a:rPr sz="1500" spc="-40" dirty="0">
                <a:solidFill>
                  <a:srgbClr val="FFFFFF"/>
                </a:solidFill>
                <a:latin typeface="Century Gothic"/>
                <a:cs typeface="Century Gothic"/>
              </a:rPr>
              <a:t> </a:t>
            </a:r>
            <a:r>
              <a:rPr sz="1500" spc="-5" dirty="0">
                <a:solidFill>
                  <a:srgbClr val="FFFFFF"/>
                </a:solidFill>
                <a:latin typeface="Century Gothic"/>
                <a:cs typeface="Century Gothic"/>
              </a:rPr>
              <a:t>taxes</a:t>
            </a:r>
            <a:r>
              <a:rPr sz="1500" spc="15" dirty="0">
                <a:solidFill>
                  <a:srgbClr val="FFFFFF"/>
                </a:solidFill>
                <a:latin typeface="Century Gothic"/>
                <a:cs typeface="Century Gothic"/>
              </a:rPr>
              <a:t> </a:t>
            </a:r>
            <a:r>
              <a:rPr sz="1500" spc="-10" dirty="0">
                <a:solidFill>
                  <a:srgbClr val="FFFFFF"/>
                </a:solidFill>
                <a:latin typeface="Century Gothic"/>
                <a:cs typeface="Century Gothic"/>
              </a:rPr>
              <a:t>(i.e.,</a:t>
            </a:r>
            <a:r>
              <a:rPr sz="1500" spc="50" dirty="0">
                <a:solidFill>
                  <a:srgbClr val="FFFFFF"/>
                </a:solidFill>
                <a:latin typeface="Century Gothic"/>
                <a:cs typeface="Century Gothic"/>
              </a:rPr>
              <a:t> </a:t>
            </a:r>
            <a:r>
              <a:rPr sz="1500" dirty="0">
                <a:solidFill>
                  <a:srgbClr val="FFFFFF"/>
                </a:solidFill>
                <a:latin typeface="Century Gothic"/>
                <a:cs typeface="Century Gothic"/>
              </a:rPr>
              <a:t>sales</a:t>
            </a:r>
            <a:r>
              <a:rPr sz="1500" spc="-15" dirty="0">
                <a:solidFill>
                  <a:srgbClr val="FFFFFF"/>
                </a:solidFill>
                <a:latin typeface="Century Gothic"/>
                <a:cs typeface="Century Gothic"/>
              </a:rPr>
              <a:t> </a:t>
            </a:r>
            <a:r>
              <a:rPr sz="1500" spc="-5" dirty="0">
                <a:solidFill>
                  <a:srgbClr val="FFFFFF"/>
                </a:solidFill>
                <a:latin typeface="Century Gothic"/>
                <a:cs typeface="Century Gothic"/>
              </a:rPr>
              <a:t>taxes</a:t>
            </a:r>
            <a:r>
              <a:rPr sz="1500" dirty="0">
                <a:solidFill>
                  <a:srgbClr val="FFFFFF"/>
                </a:solidFill>
                <a:latin typeface="Century Gothic"/>
                <a:cs typeface="Century Gothic"/>
              </a:rPr>
              <a:t> </a:t>
            </a:r>
            <a:r>
              <a:rPr sz="1500" spc="-5" dirty="0">
                <a:solidFill>
                  <a:srgbClr val="FFFFFF"/>
                </a:solidFill>
                <a:latin typeface="Century Gothic"/>
                <a:cs typeface="Century Gothic"/>
              </a:rPr>
              <a:t>and</a:t>
            </a:r>
            <a:r>
              <a:rPr sz="1500" spc="5" dirty="0">
                <a:solidFill>
                  <a:srgbClr val="FFFFFF"/>
                </a:solidFill>
                <a:latin typeface="Century Gothic"/>
                <a:cs typeface="Century Gothic"/>
              </a:rPr>
              <a:t> </a:t>
            </a:r>
            <a:r>
              <a:rPr sz="1500" dirty="0">
                <a:solidFill>
                  <a:srgbClr val="FFFFFF"/>
                </a:solidFill>
                <a:latin typeface="Century Gothic"/>
                <a:cs typeface="Century Gothic"/>
              </a:rPr>
              <a:t>use</a:t>
            </a:r>
            <a:r>
              <a:rPr sz="1500" spc="-5" dirty="0">
                <a:solidFill>
                  <a:srgbClr val="FFFFFF"/>
                </a:solidFill>
                <a:latin typeface="Century Gothic"/>
                <a:cs typeface="Century Gothic"/>
              </a:rPr>
              <a:t> </a:t>
            </a:r>
            <a:r>
              <a:rPr sz="1500" dirty="0">
                <a:solidFill>
                  <a:srgbClr val="FFFFFF"/>
                </a:solidFill>
                <a:latin typeface="Century Gothic"/>
                <a:cs typeface="Century Gothic"/>
              </a:rPr>
              <a:t>taxes) levied </a:t>
            </a:r>
            <a:r>
              <a:rPr sz="1500" spc="-400" dirty="0">
                <a:solidFill>
                  <a:srgbClr val="FFFFFF"/>
                </a:solidFill>
                <a:latin typeface="Century Gothic"/>
                <a:cs typeface="Century Gothic"/>
              </a:rPr>
              <a:t> </a:t>
            </a:r>
            <a:r>
              <a:rPr sz="1500" spc="-5" dirty="0">
                <a:solidFill>
                  <a:srgbClr val="FFFFFF"/>
                </a:solidFill>
                <a:latin typeface="Century Gothic"/>
                <a:cs typeface="Century Gothic"/>
              </a:rPr>
              <a:t>for</a:t>
            </a:r>
            <a:r>
              <a:rPr sz="1500" spc="-10" dirty="0">
                <a:solidFill>
                  <a:srgbClr val="FFFFFF"/>
                </a:solidFill>
                <a:latin typeface="Century Gothic"/>
                <a:cs typeface="Century Gothic"/>
              </a:rPr>
              <a:t> </a:t>
            </a:r>
            <a:r>
              <a:rPr sz="1500" dirty="0">
                <a:solidFill>
                  <a:srgbClr val="FFFFFF"/>
                </a:solidFill>
                <a:latin typeface="Century Gothic"/>
                <a:cs typeface="Century Gothic"/>
              </a:rPr>
              <a:t>lawful</a:t>
            </a:r>
            <a:r>
              <a:rPr sz="1500" spc="-10" dirty="0">
                <a:solidFill>
                  <a:srgbClr val="FFFFFF"/>
                </a:solidFill>
                <a:latin typeface="Century Gothic"/>
                <a:cs typeface="Century Gothic"/>
              </a:rPr>
              <a:t> </a:t>
            </a:r>
            <a:r>
              <a:rPr sz="1500" dirty="0">
                <a:solidFill>
                  <a:srgbClr val="FFFFFF"/>
                </a:solidFill>
                <a:latin typeface="Century Gothic"/>
                <a:cs typeface="Century Gothic"/>
              </a:rPr>
              <a:t>public</a:t>
            </a:r>
            <a:r>
              <a:rPr sz="1500" spc="-10" dirty="0">
                <a:solidFill>
                  <a:srgbClr val="FFFFFF"/>
                </a:solidFill>
                <a:latin typeface="Century Gothic"/>
                <a:cs typeface="Century Gothic"/>
              </a:rPr>
              <a:t> </a:t>
            </a:r>
            <a:r>
              <a:rPr sz="1500" spc="-5" dirty="0">
                <a:solidFill>
                  <a:srgbClr val="FFFFFF"/>
                </a:solidFill>
                <a:latin typeface="Century Gothic"/>
                <a:cs typeface="Century Gothic"/>
              </a:rPr>
              <a:t>purpose.</a:t>
            </a:r>
            <a:r>
              <a:rPr sz="1500" spc="400" dirty="0">
                <a:solidFill>
                  <a:srgbClr val="FFFFFF"/>
                </a:solidFill>
                <a:latin typeface="Century Gothic"/>
                <a:cs typeface="Century Gothic"/>
              </a:rPr>
              <a:t> </a:t>
            </a:r>
            <a:r>
              <a:rPr sz="1500" spc="-5" dirty="0">
                <a:solidFill>
                  <a:srgbClr val="FFFFFF"/>
                </a:solidFill>
                <a:latin typeface="Century Gothic"/>
                <a:cs typeface="Century Gothic"/>
              </a:rPr>
              <a:t>Local</a:t>
            </a:r>
            <a:r>
              <a:rPr sz="1500" dirty="0">
                <a:solidFill>
                  <a:srgbClr val="FFFFFF"/>
                </a:solidFill>
                <a:latin typeface="Century Gothic"/>
                <a:cs typeface="Century Gothic"/>
              </a:rPr>
              <a:t> discretionary</a:t>
            </a:r>
            <a:r>
              <a:rPr sz="1500" spc="-40" dirty="0">
                <a:solidFill>
                  <a:srgbClr val="FFFFFF"/>
                </a:solidFill>
                <a:latin typeface="Century Gothic"/>
                <a:cs typeface="Century Gothic"/>
              </a:rPr>
              <a:t> </a:t>
            </a:r>
            <a:r>
              <a:rPr sz="1500" dirty="0">
                <a:solidFill>
                  <a:srgbClr val="FFFFFF"/>
                </a:solidFill>
                <a:latin typeface="Century Gothic"/>
                <a:cs typeface="Century Gothic"/>
              </a:rPr>
              <a:t>sales</a:t>
            </a:r>
            <a:r>
              <a:rPr sz="1500" spc="-15" dirty="0">
                <a:solidFill>
                  <a:srgbClr val="FFFFFF"/>
                </a:solidFill>
                <a:latin typeface="Century Gothic"/>
                <a:cs typeface="Century Gothic"/>
              </a:rPr>
              <a:t> </a:t>
            </a:r>
            <a:r>
              <a:rPr sz="1500" dirty="0">
                <a:solidFill>
                  <a:srgbClr val="FFFFFF"/>
                </a:solidFill>
                <a:latin typeface="Century Gothic"/>
                <a:cs typeface="Century Gothic"/>
              </a:rPr>
              <a:t>surtaxes</a:t>
            </a:r>
            <a:r>
              <a:rPr sz="1500" spc="-15" dirty="0">
                <a:solidFill>
                  <a:srgbClr val="FFFFFF"/>
                </a:solidFill>
                <a:latin typeface="Century Gothic"/>
                <a:cs typeface="Century Gothic"/>
              </a:rPr>
              <a:t> </a:t>
            </a:r>
            <a:r>
              <a:rPr sz="1500" dirty="0">
                <a:solidFill>
                  <a:srgbClr val="FFFFFF"/>
                </a:solidFill>
                <a:latin typeface="Century Gothic"/>
                <a:cs typeface="Century Gothic"/>
              </a:rPr>
              <a:t>ie;</a:t>
            </a:r>
            <a:r>
              <a:rPr sz="1500" spc="-5" dirty="0">
                <a:solidFill>
                  <a:srgbClr val="FFFFFF"/>
                </a:solidFill>
                <a:latin typeface="Century Gothic"/>
                <a:cs typeface="Century Gothic"/>
              </a:rPr>
              <a:t> </a:t>
            </a:r>
            <a:r>
              <a:rPr sz="1500" dirty="0">
                <a:solidFill>
                  <a:srgbClr val="FFFF00"/>
                </a:solidFill>
                <a:latin typeface="Century Gothic"/>
                <a:cs typeface="Century Gothic"/>
              </a:rPr>
              <a:t>infrastructure</a:t>
            </a:r>
            <a:r>
              <a:rPr sz="1500" spc="-40" dirty="0">
                <a:solidFill>
                  <a:srgbClr val="FFFF00"/>
                </a:solidFill>
                <a:latin typeface="Century Gothic"/>
                <a:cs typeface="Century Gothic"/>
              </a:rPr>
              <a:t> </a:t>
            </a:r>
            <a:r>
              <a:rPr sz="1500" dirty="0">
                <a:solidFill>
                  <a:srgbClr val="FFFF00"/>
                </a:solidFill>
                <a:latin typeface="Century Gothic"/>
                <a:cs typeface="Century Gothic"/>
              </a:rPr>
              <a:t>+</a:t>
            </a:r>
            <a:r>
              <a:rPr sz="1500" spc="-5" dirty="0">
                <a:solidFill>
                  <a:srgbClr val="FFFF00"/>
                </a:solidFill>
                <a:latin typeface="Century Gothic"/>
                <a:cs typeface="Century Gothic"/>
              </a:rPr>
              <a:t> </a:t>
            </a:r>
            <a:r>
              <a:rPr sz="1500" dirty="0">
                <a:solidFill>
                  <a:srgbClr val="FFFF00"/>
                </a:solidFill>
                <a:latin typeface="Century Gothic"/>
                <a:cs typeface="Century Gothic"/>
              </a:rPr>
              <a:t>resiliency?</a:t>
            </a:r>
            <a:endParaRPr sz="1500">
              <a:latin typeface="Century Gothic"/>
              <a:cs typeface="Century Gothic"/>
            </a:endParaRPr>
          </a:p>
        </p:txBody>
      </p:sp>
      <p:grpSp>
        <p:nvGrpSpPr>
          <p:cNvPr id="12" name="object 12"/>
          <p:cNvGrpSpPr/>
          <p:nvPr/>
        </p:nvGrpSpPr>
        <p:grpSpPr>
          <a:xfrm>
            <a:off x="296865" y="1211262"/>
            <a:ext cx="2948305" cy="882015"/>
            <a:chOff x="296865" y="1211262"/>
            <a:chExt cx="2948305" cy="882015"/>
          </a:xfrm>
        </p:grpSpPr>
        <p:sp>
          <p:nvSpPr>
            <p:cNvPr id="13" name="object 13"/>
            <p:cNvSpPr/>
            <p:nvPr/>
          </p:nvSpPr>
          <p:spPr>
            <a:xfrm>
              <a:off x="304802" y="1219200"/>
              <a:ext cx="2932430" cy="866140"/>
            </a:xfrm>
            <a:custGeom>
              <a:avLst/>
              <a:gdLst/>
              <a:ahLst/>
              <a:cxnLst/>
              <a:rect l="l" t="t" r="r" b="b"/>
              <a:pathLst>
                <a:path w="2932430" h="866139">
                  <a:moveTo>
                    <a:pt x="2787878" y="0"/>
                  </a:moveTo>
                  <a:lnTo>
                    <a:pt x="144297" y="0"/>
                  </a:lnTo>
                  <a:lnTo>
                    <a:pt x="98688" y="7356"/>
                  </a:lnTo>
                  <a:lnTo>
                    <a:pt x="59077" y="27841"/>
                  </a:lnTo>
                  <a:lnTo>
                    <a:pt x="27841" y="59077"/>
                  </a:lnTo>
                  <a:lnTo>
                    <a:pt x="7356" y="98688"/>
                  </a:lnTo>
                  <a:lnTo>
                    <a:pt x="0" y="144297"/>
                  </a:lnTo>
                  <a:lnTo>
                    <a:pt x="0" y="865632"/>
                  </a:lnTo>
                  <a:lnTo>
                    <a:pt x="2932176" y="865632"/>
                  </a:lnTo>
                  <a:lnTo>
                    <a:pt x="2932176" y="144297"/>
                  </a:lnTo>
                  <a:lnTo>
                    <a:pt x="2924819" y="98688"/>
                  </a:lnTo>
                  <a:lnTo>
                    <a:pt x="2904334" y="59077"/>
                  </a:lnTo>
                  <a:lnTo>
                    <a:pt x="2873098" y="27841"/>
                  </a:lnTo>
                  <a:lnTo>
                    <a:pt x="2833487" y="7356"/>
                  </a:lnTo>
                  <a:lnTo>
                    <a:pt x="2787878" y="0"/>
                  </a:lnTo>
                  <a:close/>
                </a:path>
              </a:pathLst>
            </a:custGeom>
            <a:solidFill>
              <a:srgbClr val="A40E82"/>
            </a:solidFill>
          </p:spPr>
          <p:txBody>
            <a:bodyPr wrap="square" lIns="0" tIns="0" rIns="0" bIns="0" rtlCol="0"/>
            <a:lstStyle/>
            <a:p>
              <a:endParaRPr/>
            </a:p>
          </p:txBody>
        </p:sp>
        <p:sp>
          <p:nvSpPr>
            <p:cNvPr id="14" name="object 14"/>
            <p:cNvSpPr/>
            <p:nvPr/>
          </p:nvSpPr>
          <p:spPr>
            <a:xfrm>
              <a:off x="304802" y="1219200"/>
              <a:ext cx="2932430" cy="866140"/>
            </a:xfrm>
            <a:custGeom>
              <a:avLst/>
              <a:gdLst/>
              <a:ahLst/>
              <a:cxnLst/>
              <a:rect l="l" t="t" r="r" b="b"/>
              <a:pathLst>
                <a:path w="2932430" h="866139">
                  <a:moveTo>
                    <a:pt x="144297" y="0"/>
                  </a:moveTo>
                  <a:lnTo>
                    <a:pt x="2787878" y="0"/>
                  </a:lnTo>
                  <a:lnTo>
                    <a:pt x="2833487" y="7356"/>
                  </a:lnTo>
                  <a:lnTo>
                    <a:pt x="2873098" y="27841"/>
                  </a:lnTo>
                  <a:lnTo>
                    <a:pt x="2904334" y="59077"/>
                  </a:lnTo>
                  <a:lnTo>
                    <a:pt x="2924819" y="98688"/>
                  </a:lnTo>
                  <a:lnTo>
                    <a:pt x="2932176" y="144297"/>
                  </a:lnTo>
                  <a:lnTo>
                    <a:pt x="2932176" y="865632"/>
                  </a:lnTo>
                  <a:lnTo>
                    <a:pt x="0" y="865632"/>
                  </a:lnTo>
                  <a:lnTo>
                    <a:pt x="0" y="144297"/>
                  </a:lnTo>
                  <a:lnTo>
                    <a:pt x="7356" y="98688"/>
                  </a:lnTo>
                  <a:lnTo>
                    <a:pt x="27841" y="59077"/>
                  </a:lnTo>
                  <a:lnTo>
                    <a:pt x="59077" y="27841"/>
                  </a:lnTo>
                  <a:lnTo>
                    <a:pt x="98688" y="7356"/>
                  </a:lnTo>
                  <a:lnTo>
                    <a:pt x="144297" y="0"/>
                  </a:lnTo>
                  <a:close/>
                </a:path>
              </a:pathLst>
            </a:custGeom>
            <a:ln w="15875">
              <a:solidFill>
                <a:srgbClr val="A40E82"/>
              </a:solidFill>
            </a:ln>
          </p:spPr>
          <p:txBody>
            <a:bodyPr wrap="square" lIns="0" tIns="0" rIns="0" bIns="0" rtlCol="0"/>
            <a:lstStyle/>
            <a:p>
              <a:endParaRPr/>
            </a:p>
          </p:txBody>
        </p:sp>
      </p:grpSp>
      <p:sp>
        <p:nvSpPr>
          <p:cNvPr id="15" name="object 15"/>
          <p:cNvSpPr txBox="1"/>
          <p:nvPr/>
        </p:nvSpPr>
        <p:spPr>
          <a:xfrm>
            <a:off x="1424050" y="1490107"/>
            <a:ext cx="694690" cy="330835"/>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FFFFFF"/>
                </a:solidFill>
                <a:latin typeface="Century Gothic"/>
                <a:cs typeface="Century Gothic"/>
              </a:rPr>
              <a:t>Tax</a:t>
            </a:r>
            <a:r>
              <a:rPr sz="2000" spc="5" dirty="0">
                <a:solidFill>
                  <a:srgbClr val="FFFFFF"/>
                </a:solidFill>
                <a:latin typeface="Century Gothic"/>
                <a:cs typeface="Century Gothic"/>
              </a:rPr>
              <a:t>e</a:t>
            </a:r>
            <a:r>
              <a:rPr sz="2000" dirty="0">
                <a:solidFill>
                  <a:srgbClr val="FFFFFF"/>
                </a:solidFill>
                <a:latin typeface="Century Gothic"/>
                <a:cs typeface="Century Gothic"/>
              </a:rPr>
              <a:t>s</a:t>
            </a:r>
            <a:endParaRPr sz="2000">
              <a:latin typeface="Century Gothic"/>
              <a:cs typeface="Century Gothic"/>
            </a:endParaRPr>
          </a:p>
        </p:txBody>
      </p:sp>
      <p:sp>
        <p:nvSpPr>
          <p:cNvPr id="16" name="object 16"/>
          <p:cNvSpPr txBox="1"/>
          <p:nvPr/>
        </p:nvSpPr>
        <p:spPr>
          <a:xfrm>
            <a:off x="3252851" y="2509242"/>
            <a:ext cx="7282180" cy="464820"/>
          </a:xfrm>
          <a:prstGeom prst="rect">
            <a:avLst/>
          </a:prstGeom>
        </p:spPr>
        <p:txBody>
          <a:bodyPr vert="horz" wrap="square" lIns="0" tIns="34290" rIns="0" bIns="0" rtlCol="0">
            <a:spAutoFit/>
          </a:bodyPr>
          <a:lstStyle/>
          <a:p>
            <a:pPr marL="12700" marR="5080">
              <a:lnSpc>
                <a:spcPts val="1660"/>
              </a:lnSpc>
              <a:spcBef>
                <a:spcPts val="270"/>
              </a:spcBef>
            </a:pPr>
            <a:r>
              <a:rPr sz="1500" spc="-5" dirty="0">
                <a:solidFill>
                  <a:srgbClr val="FFFFFF"/>
                </a:solidFill>
                <a:latin typeface="Century Gothic"/>
                <a:cs typeface="Century Gothic"/>
              </a:rPr>
              <a:t>Charge</a:t>
            </a:r>
            <a:r>
              <a:rPr sz="1500" spc="5" dirty="0">
                <a:solidFill>
                  <a:srgbClr val="FFFFFF"/>
                </a:solidFill>
                <a:latin typeface="Century Gothic"/>
                <a:cs typeface="Century Gothic"/>
              </a:rPr>
              <a:t> </a:t>
            </a:r>
            <a:r>
              <a:rPr sz="1500" spc="-5" dirty="0">
                <a:solidFill>
                  <a:srgbClr val="FFFFFF"/>
                </a:solidFill>
                <a:latin typeface="Century Gothic"/>
                <a:cs typeface="Century Gothic"/>
              </a:rPr>
              <a:t>against</a:t>
            </a:r>
            <a:r>
              <a:rPr sz="1500" spc="10" dirty="0">
                <a:solidFill>
                  <a:srgbClr val="FFFFFF"/>
                </a:solidFill>
                <a:latin typeface="Century Gothic"/>
                <a:cs typeface="Century Gothic"/>
              </a:rPr>
              <a:t> </a:t>
            </a:r>
            <a:r>
              <a:rPr sz="1500" spc="-5" dirty="0">
                <a:solidFill>
                  <a:srgbClr val="FFFFFF"/>
                </a:solidFill>
                <a:latin typeface="Century Gothic"/>
                <a:cs typeface="Century Gothic"/>
              </a:rPr>
              <a:t>property</a:t>
            </a:r>
            <a:r>
              <a:rPr sz="1500" spc="-10" dirty="0">
                <a:solidFill>
                  <a:srgbClr val="FFFFFF"/>
                </a:solidFill>
                <a:latin typeface="Century Gothic"/>
                <a:cs typeface="Century Gothic"/>
              </a:rPr>
              <a:t> </a:t>
            </a:r>
            <a:r>
              <a:rPr sz="1500" dirty="0">
                <a:solidFill>
                  <a:srgbClr val="FFFFFF"/>
                </a:solidFill>
                <a:latin typeface="Century Gothic"/>
                <a:cs typeface="Century Gothic"/>
              </a:rPr>
              <a:t>receiving</a:t>
            </a:r>
            <a:r>
              <a:rPr sz="1500" spc="-25" dirty="0">
                <a:solidFill>
                  <a:srgbClr val="FFFFFF"/>
                </a:solidFill>
                <a:latin typeface="Century Gothic"/>
                <a:cs typeface="Century Gothic"/>
              </a:rPr>
              <a:t> </a:t>
            </a:r>
            <a:r>
              <a:rPr sz="1500" spc="-5" dirty="0">
                <a:solidFill>
                  <a:srgbClr val="FFFFFF"/>
                </a:solidFill>
                <a:latin typeface="Century Gothic"/>
                <a:cs typeface="Century Gothic"/>
              </a:rPr>
              <a:t>1)</a:t>
            </a:r>
            <a:r>
              <a:rPr sz="1500" spc="10" dirty="0">
                <a:solidFill>
                  <a:srgbClr val="FFFFFF"/>
                </a:solidFill>
                <a:latin typeface="Century Gothic"/>
                <a:cs typeface="Century Gothic"/>
              </a:rPr>
              <a:t> </a:t>
            </a:r>
            <a:r>
              <a:rPr sz="1500" dirty="0">
                <a:solidFill>
                  <a:srgbClr val="FFFFFF"/>
                </a:solidFill>
                <a:latin typeface="Century Gothic"/>
                <a:cs typeface="Century Gothic"/>
              </a:rPr>
              <a:t>special</a:t>
            </a:r>
            <a:r>
              <a:rPr sz="1500" spc="-5" dirty="0">
                <a:solidFill>
                  <a:srgbClr val="FFFFFF"/>
                </a:solidFill>
                <a:latin typeface="Century Gothic"/>
                <a:cs typeface="Century Gothic"/>
              </a:rPr>
              <a:t> benefit</a:t>
            </a:r>
            <a:r>
              <a:rPr sz="1500" spc="10" dirty="0">
                <a:solidFill>
                  <a:srgbClr val="FFFFFF"/>
                </a:solidFill>
                <a:latin typeface="Century Gothic"/>
                <a:cs typeface="Century Gothic"/>
              </a:rPr>
              <a:t> </a:t>
            </a:r>
            <a:r>
              <a:rPr sz="1500" spc="-5" dirty="0">
                <a:solidFill>
                  <a:srgbClr val="FFFFFF"/>
                </a:solidFill>
                <a:latin typeface="Century Gothic"/>
                <a:cs typeface="Century Gothic"/>
              </a:rPr>
              <a:t>and</a:t>
            </a:r>
            <a:r>
              <a:rPr sz="1500" spc="15" dirty="0">
                <a:solidFill>
                  <a:srgbClr val="FFFFFF"/>
                </a:solidFill>
                <a:latin typeface="Century Gothic"/>
                <a:cs typeface="Century Gothic"/>
              </a:rPr>
              <a:t> </a:t>
            </a:r>
            <a:r>
              <a:rPr sz="1500" spc="-5" dirty="0">
                <a:solidFill>
                  <a:srgbClr val="FFFFFF"/>
                </a:solidFill>
                <a:latin typeface="Century Gothic"/>
                <a:cs typeface="Century Gothic"/>
              </a:rPr>
              <a:t>2)</a:t>
            </a:r>
            <a:r>
              <a:rPr sz="1500" spc="10" dirty="0">
                <a:solidFill>
                  <a:srgbClr val="FFFFFF"/>
                </a:solidFill>
                <a:latin typeface="Century Gothic"/>
                <a:cs typeface="Century Gothic"/>
              </a:rPr>
              <a:t> </a:t>
            </a:r>
            <a:r>
              <a:rPr sz="1500" dirty="0">
                <a:solidFill>
                  <a:srgbClr val="FFFFFF"/>
                </a:solidFill>
                <a:latin typeface="Century Gothic"/>
                <a:cs typeface="Century Gothic"/>
              </a:rPr>
              <a:t>fairly</a:t>
            </a:r>
            <a:r>
              <a:rPr sz="1500" spc="-10" dirty="0">
                <a:solidFill>
                  <a:srgbClr val="FFFFFF"/>
                </a:solidFill>
                <a:latin typeface="Century Gothic"/>
                <a:cs typeface="Century Gothic"/>
              </a:rPr>
              <a:t> </a:t>
            </a:r>
            <a:r>
              <a:rPr sz="1500" spc="-5" dirty="0">
                <a:solidFill>
                  <a:srgbClr val="FFFFFF"/>
                </a:solidFill>
                <a:latin typeface="Century Gothic"/>
                <a:cs typeface="Century Gothic"/>
              </a:rPr>
              <a:t>apportioned. </a:t>
            </a:r>
            <a:r>
              <a:rPr sz="1500" spc="-400" dirty="0">
                <a:solidFill>
                  <a:srgbClr val="FFFFFF"/>
                </a:solidFill>
                <a:latin typeface="Century Gothic"/>
                <a:cs typeface="Century Gothic"/>
              </a:rPr>
              <a:t> </a:t>
            </a:r>
            <a:r>
              <a:rPr sz="1500" dirty="0">
                <a:solidFill>
                  <a:srgbClr val="FFFFFF"/>
                </a:solidFill>
                <a:latin typeface="Century Gothic"/>
                <a:cs typeface="Century Gothic"/>
              </a:rPr>
              <a:t>Authorized</a:t>
            </a:r>
            <a:r>
              <a:rPr sz="1500" spc="-35" dirty="0">
                <a:solidFill>
                  <a:srgbClr val="FFFFFF"/>
                </a:solidFill>
                <a:latin typeface="Century Gothic"/>
                <a:cs typeface="Century Gothic"/>
              </a:rPr>
              <a:t> </a:t>
            </a:r>
            <a:r>
              <a:rPr sz="1500" spc="-5" dirty="0">
                <a:solidFill>
                  <a:srgbClr val="FFFFFF"/>
                </a:solidFill>
                <a:latin typeface="Century Gothic"/>
                <a:cs typeface="Century Gothic"/>
              </a:rPr>
              <a:t>by</a:t>
            </a:r>
            <a:r>
              <a:rPr sz="1500" dirty="0">
                <a:solidFill>
                  <a:srgbClr val="FFFFFF"/>
                </a:solidFill>
                <a:latin typeface="Century Gothic"/>
                <a:cs typeface="Century Gothic"/>
              </a:rPr>
              <a:t> specific</a:t>
            </a:r>
            <a:r>
              <a:rPr sz="1500" spc="-20" dirty="0">
                <a:solidFill>
                  <a:srgbClr val="FFFFFF"/>
                </a:solidFill>
                <a:latin typeface="Century Gothic"/>
                <a:cs typeface="Century Gothic"/>
              </a:rPr>
              <a:t> </a:t>
            </a:r>
            <a:r>
              <a:rPr sz="1500" dirty="0">
                <a:solidFill>
                  <a:srgbClr val="FFFFFF"/>
                </a:solidFill>
                <a:latin typeface="Century Gothic"/>
                <a:cs typeface="Century Gothic"/>
              </a:rPr>
              <a:t>statutes</a:t>
            </a:r>
            <a:r>
              <a:rPr sz="1500" spc="-30" dirty="0">
                <a:solidFill>
                  <a:srgbClr val="FFFFFF"/>
                </a:solidFill>
                <a:latin typeface="Century Gothic"/>
                <a:cs typeface="Century Gothic"/>
              </a:rPr>
              <a:t> </a:t>
            </a:r>
            <a:r>
              <a:rPr sz="1500" dirty="0">
                <a:solidFill>
                  <a:srgbClr val="FFFFFF"/>
                </a:solidFill>
                <a:latin typeface="Century Gothic"/>
                <a:cs typeface="Century Gothic"/>
              </a:rPr>
              <a:t>or</a:t>
            </a:r>
            <a:r>
              <a:rPr sz="1500" spc="-5" dirty="0">
                <a:solidFill>
                  <a:srgbClr val="FFFFFF"/>
                </a:solidFill>
                <a:latin typeface="Century Gothic"/>
                <a:cs typeface="Century Gothic"/>
              </a:rPr>
              <a:t> home </a:t>
            </a:r>
            <a:r>
              <a:rPr sz="1500" dirty="0">
                <a:solidFill>
                  <a:srgbClr val="FFFFFF"/>
                </a:solidFill>
                <a:latin typeface="Century Gothic"/>
                <a:cs typeface="Century Gothic"/>
              </a:rPr>
              <a:t>rule</a:t>
            </a:r>
            <a:r>
              <a:rPr sz="1500" spc="-10" dirty="0">
                <a:solidFill>
                  <a:srgbClr val="FFFFFF"/>
                </a:solidFill>
                <a:latin typeface="Century Gothic"/>
                <a:cs typeface="Century Gothic"/>
              </a:rPr>
              <a:t> </a:t>
            </a:r>
            <a:r>
              <a:rPr sz="1500" dirty="0">
                <a:solidFill>
                  <a:srgbClr val="FFFFFF"/>
                </a:solidFill>
                <a:latin typeface="Century Gothic"/>
                <a:cs typeface="Century Gothic"/>
              </a:rPr>
              <a:t>authority.</a:t>
            </a:r>
            <a:endParaRPr sz="1500">
              <a:latin typeface="Century Gothic"/>
              <a:cs typeface="Century Gothic"/>
            </a:endParaRPr>
          </a:p>
        </p:txBody>
      </p:sp>
      <p:grpSp>
        <p:nvGrpSpPr>
          <p:cNvPr id="17" name="object 17"/>
          <p:cNvGrpSpPr/>
          <p:nvPr/>
        </p:nvGrpSpPr>
        <p:grpSpPr>
          <a:xfrm>
            <a:off x="296866" y="2121090"/>
            <a:ext cx="3014980" cy="927100"/>
            <a:chOff x="296866" y="2121090"/>
            <a:chExt cx="3014980" cy="927100"/>
          </a:xfrm>
        </p:grpSpPr>
        <p:sp>
          <p:nvSpPr>
            <p:cNvPr id="18" name="object 18"/>
            <p:cNvSpPr/>
            <p:nvPr/>
          </p:nvSpPr>
          <p:spPr>
            <a:xfrm>
              <a:off x="304803" y="2129027"/>
              <a:ext cx="2932430" cy="864235"/>
            </a:xfrm>
            <a:custGeom>
              <a:avLst/>
              <a:gdLst/>
              <a:ahLst/>
              <a:cxnLst/>
              <a:rect l="l" t="t" r="r" b="b"/>
              <a:pathLst>
                <a:path w="2932430" h="864235">
                  <a:moveTo>
                    <a:pt x="2788119" y="0"/>
                  </a:moveTo>
                  <a:lnTo>
                    <a:pt x="144043" y="0"/>
                  </a:lnTo>
                  <a:lnTo>
                    <a:pt x="98514" y="7343"/>
                  </a:lnTo>
                  <a:lnTo>
                    <a:pt x="58973" y="27792"/>
                  </a:lnTo>
                  <a:lnTo>
                    <a:pt x="27792" y="58973"/>
                  </a:lnTo>
                  <a:lnTo>
                    <a:pt x="7343" y="98514"/>
                  </a:lnTo>
                  <a:lnTo>
                    <a:pt x="0" y="144043"/>
                  </a:lnTo>
                  <a:lnTo>
                    <a:pt x="0" y="864108"/>
                  </a:lnTo>
                  <a:lnTo>
                    <a:pt x="2932176" y="864108"/>
                  </a:lnTo>
                  <a:lnTo>
                    <a:pt x="2932176" y="144043"/>
                  </a:lnTo>
                  <a:lnTo>
                    <a:pt x="2924832" y="98514"/>
                  </a:lnTo>
                  <a:lnTo>
                    <a:pt x="2904383" y="58973"/>
                  </a:lnTo>
                  <a:lnTo>
                    <a:pt x="2873199" y="27792"/>
                  </a:lnTo>
                  <a:lnTo>
                    <a:pt x="2833654" y="7343"/>
                  </a:lnTo>
                  <a:lnTo>
                    <a:pt x="2788119" y="0"/>
                  </a:lnTo>
                  <a:close/>
                </a:path>
              </a:pathLst>
            </a:custGeom>
            <a:solidFill>
              <a:srgbClr val="13957B"/>
            </a:solidFill>
          </p:spPr>
          <p:txBody>
            <a:bodyPr wrap="square" lIns="0" tIns="0" rIns="0" bIns="0" rtlCol="0"/>
            <a:lstStyle/>
            <a:p>
              <a:endParaRPr/>
            </a:p>
          </p:txBody>
        </p:sp>
        <p:sp>
          <p:nvSpPr>
            <p:cNvPr id="19" name="object 19"/>
            <p:cNvSpPr/>
            <p:nvPr/>
          </p:nvSpPr>
          <p:spPr>
            <a:xfrm>
              <a:off x="304803" y="2129027"/>
              <a:ext cx="2932430" cy="864235"/>
            </a:xfrm>
            <a:custGeom>
              <a:avLst/>
              <a:gdLst/>
              <a:ahLst/>
              <a:cxnLst/>
              <a:rect l="l" t="t" r="r" b="b"/>
              <a:pathLst>
                <a:path w="2932430" h="864235">
                  <a:moveTo>
                    <a:pt x="144043" y="0"/>
                  </a:moveTo>
                  <a:lnTo>
                    <a:pt x="2788119" y="0"/>
                  </a:lnTo>
                  <a:lnTo>
                    <a:pt x="2833654" y="7343"/>
                  </a:lnTo>
                  <a:lnTo>
                    <a:pt x="2873199" y="27792"/>
                  </a:lnTo>
                  <a:lnTo>
                    <a:pt x="2904383" y="58973"/>
                  </a:lnTo>
                  <a:lnTo>
                    <a:pt x="2924832" y="98514"/>
                  </a:lnTo>
                  <a:lnTo>
                    <a:pt x="2932176" y="144043"/>
                  </a:lnTo>
                  <a:lnTo>
                    <a:pt x="2932176" y="864108"/>
                  </a:lnTo>
                  <a:lnTo>
                    <a:pt x="0" y="864108"/>
                  </a:lnTo>
                  <a:lnTo>
                    <a:pt x="0" y="144043"/>
                  </a:lnTo>
                  <a:lnTo>
                    <a:pt x="7343" y="98514"/>
                  </a:lnTo>
                  <a:lnTo>
                    <a:pt x="27792" y="58973"/>
                  </a:lnTo>
                  <a:lnTo>
                    <a:pt x="58973" y="27792"/>
                  </a:lnTo>
                  <a:lnTo>
                    <a:pt x="98514" y="7343"/>
                  </a:lnTo>
                  <a:lnTo>
                    <a:pt x="144043" y="0"/>
                  </a:lnTo>
                  <a:close/>
                </a:path>
              </a:pathLst>
            </a:custGeom>
            <a:ln w="15875">
              <a:solidFill>
                <a:srgbClr val="13957B"/>
              </a:solidFill>
            </a:ln>
          </p:spPr>
          <p:txBody>
            <a:bodyPr wrap="square" lIns="0" tIns="0" rIns="0" bIns="0" rtlCol="0"/>
            <a:lstStyle/>
            <a:p>
              <a:endParaRPr/>
            </a:p>
          </p:txBody>
        </p:sp>
        <p:pic>
          <p:nvPicPr>
            <p:cNvPr id="20" name="object 20"/>
            <p:cNvPicPr/>
            <p:nvPr/>
          </p:nvPicPr>
          <p:blipFill>
            <a:blip r:embed="rId3" cstate="print"/>
            <a:stretch>
              <a:fillRect/>
            </a:stretch>
          </p:blipFill>
          <p:spPr>
            <a:xfrm>
              <a:off x="321563" y="2185416"/>
              <a:ext cx="2990087" cy="582167"/>
            </a:xfrm>
            <a:prstGeom prst="rect">
              <a:avLst/>
            </a:prstGeom>
          </p:spPr>
        </p:pic>
        <p:pic>
          <p:nvPicPr>
            <p:cNvPr id="21" name="object 21"/>
            <p:cNvPicPr/>
            <p:nvPr/>
          </p:nvPicPr>
          <p:blipFill>
            <a:blip r:embed="rId4" cstate="print"/>
            <a:stretch>
              <a:fillRect/>
            </a:stretch>
          </p:blipFill>
          <p:spPr>
            <a:xfrm>
              <a:off x="1149095" y="2465831"/>
              <a:ext cx="1267967" cy="582167"/>
            </a:xfrm>
            <a:prstGeom prst="rect">
              <a:avLst/>
            </a:prstGeom>
          </p:spPr>
        </p:pic>
      </p:grpSp>
      <p:sp>
        <p:nvSpPr>
          <p:cNvPr id="22" name="object 22"/>
          <p:cNvSpPr txBox="1"/>
          <p:nvPr/>
        </p:nvSpPr>
        <p:spPr>
          <a:xfrm>
            <a:off x="471551" y="2258718"/>
            <a:ext cx="2598420" cy="611505"/>
          </a:xfrm>
          <a:prstGeom prst="rect">
            <a:avLst/>
          </a:prstGeom>
        </p:spPr>
        <p:txBody>
          <a:bodyPr vert="horz" wrap="square" lIns="0" tIns="42545" rIns="0" bIns="0" rtlCol="0">
            <a:spAutoFit/>
          </a:bodyPr>
          <a:lstStyle/>
          <a:p>
            <a:pPr marL="840105" marR="5080" indent="-828040">
              <a:lnSpc>
                <a:spcPts val="2210"/>
              </a:lnSpc>
              <a:spcBef>
                <a:spcPts val="335"/>
              </a:spcBef>
            </a:pPr>
            <a:r>
              <a:rPr sz="2000" b="1" spc="-5" dirty="0">
                <a:latin typeface="Century Gothic"/>
                <a:cs typeface="Century Gothic"/>
              </a:rPr>
              <a:t>Assessments/Special </a:t>
            </a:r>
            <a:r>
              <a:rPr sz="2000" b="1" spc="-545" dirty="0">
                <a:latin typeface="Century Gothic"/>
                <a:cs typeface="Century Gothic"/>
              </a:rPr>
              <a:t> </a:t>
            </a:r>
            <a:r>
              <a:rPr sz="2000" b="1" spc="-5" dirty="0">
                <a:latin typeface="Century Gothic"/>
                <a:cs typeface="Century Gothic"/>
              </a:rPr>
              <a:t>Districts</a:t>
            </a:r>
            <a:endParaRPr sz="2000">
              <a:latin typeface="Century Gothic"/>
              <a:cs typeface="Century Gothic"/>
            </a:endParaRPr>
          </a:p>
        </p:txBody>
      </p:sp>
      <p:sp>
        <p:nvSpPr>
          <p:cNvPr id="23" name="object 23"/>
          <p:cNvSpPr txBox="1"/>
          <p:nvPr/>
        </p:nvSpPr>
        <p:spPr>
          <a:xfrm>
            <a:off x="3252851" y="3418029"/>
            <a:ext cx="7813675" cy="464820"/>
          </a:xfrm>
          <a:prstGeom prst="rect">
            <a:avLst/>
          </a:prstGeom>
        </p:spPr>
        <p:txBody>
          <a:bodyPr vert="horz" wrap="square" lIns="0" tIns="34290" rIns="0" bIns="0" rtlCol="0">
            <a:spAutoFit/>
          </a:bodyPr>
          <a:lstStyle/>
          <a:p>
            <a:pPr marL="12700" marR="5080">
              <a:lnSpc>
                <a:spcPts val="1660"/>
              </a:lnSpc>
              <a:spcBef>
                <a:spcPts val="270"/>
              </a:spcBef>
            </a:pPr>
            <a:r>
              <a:rPr sz="1500" spc="-5" dirty="0">
                <a:solidFill>
                  <a:srgbClr val="FFFFFF"/>
                </a:solidFill>
                <a:latin typeface="Century Gothic"/>
                <a:cs typeface="Century Gothic"/>
              </a:rPr>
              <a:t>General </a:t>
            </a:r>
            <a:r>
              <a:rPr sz="1500" dirty="0">
                <a:solidFill>
                  <a:srgbClr val="FFFFFF"/>
                </a:solidFill>
                <a:latin typeface="Century Gothic"/>
                <a:cs typeface="Century Gothic"/>
              </a:rPr>
              <a:t>Obligation </a:t>
            </a:r>
            <a:r>
              <a:rPr sz="1500" spc="-10" dirty="0">
                <a:solidFill>
                  <a:srgbClr val="FFFFFF"/>
                </a:solidFill>
                <a:latin typeface="Century Gothic"/>
                <a:cs typeface="Century Gothic"/>
              </a:rPr>
              <a:t>(full </a:t>
            </a:r>
            <a:r>
              <a:rPr sz="1500" dirty="0">
                <a:solidFill>
                  <a:srgbClr val="FFFFFF"/>
                </a:solidFill>
                <a:latin typeface="Century Gothic"/>
                <a:cs typeface="Century Gothic"/>
              </a:rPr>
              <a:t>faith </a:t>
            </a:r>
            <a:r>
              <a:rPr sz="1500" spc="-5" dirty="0">
                <a:solidFill>
                  <a:srgbClr val="FFFFFF"/>
                </a:solidFill>
                <a:latin typeface="Century Gothic"/>
                <a:cs typeface="Century Gothic"/>
              </a:rPr>
              <a:t>and </a:t>
            </a:r>
            <a:r>
              <a:rPr sz="1500" dirty="0">
                <a:solidFill>
                  <a:srgbClr val="FFFFFF"/>
                </a:solidFill>
                <a:latin typeface="Century Gothic"/>
                <a:cs typeface="Century Gothic"/>
              </a:rPr>
              <a:t>credit of </a:t>
            </a:r>
            <a:r>
              <a:rPr sz="1500" spc="-5" dirty="0">
                <a:solidFill>
                  <a:srgbClr val="FFFFFF"/>
                </a:solidFill>
                <a:latin typeface="Century Gothic"/>
                <a:cs typeface="Century Gothic"/>
              </a:rPr>
              <a:t>an </a:t>
            </a:r>
            <a:r>
              <a:rPr sz="1500" dirty="0">
                <a:solidFill>
                  <a:srgbClr val="FFFFFF"/>
                </a:solidFill>
                <a:latin typeface="Century Gothic"/>
                <a:cs typeface="Century Gothic"/>
              </a:rPr>
              <a:t>issuer with taxing </a:t>
            </a:r>
            <a:r>
              <a:rPr sz="1500" spc="-5" dirty="0">
                <a:solidFill>
                  <a:srgbClr val="FFFFFF"/>
                </a:solidFill>
                <a:latin typeface="Century Gothic"/>
                <a:cs typeface="Century Gothic"/>
              </a:rPr>
              <a:t>power) and </a:t>
            </a:r>
            <a:r>
              <a:rPr sz="1500" dirty="0">
                <a:solidFill>
                  <a:srgbClr val="FFFFFF"/>
                </a:solidFill>
                <a:latin typeface="Century Gothic"/>
                <a:cs typeface="Century Gothic"/>
              </a:rPr>
              <a:t>Revenue </a:t>
            </a:r>
            <a:r>
              <a:rPr sz="1500" spc="-405" dirty="0">
                <a:solidFill>
                  <a:srgbClr val="FFFFFF"/>
                </a:solidFill>
                <a:latin typeface="Century Gothic"/>
                <a:cs typeface="Century Gothic"/>
              </a:rPr>
              <a:t> </a:t>
            </a:r>
            <a:r>
              <a:rPr sz="1500" spc="-10" dirty="0">
                <a:solidFill>
                  <a:srgbClr val="FFFFFF"/>
                </a:solidFill>
                <a:latin typeface="Century Gothic"/>
                <a:cs typeface="Century Gothic"/>
              </a:rPr>
              <a:t>(payable</a:t>
            </a:r>
            <a:r>
              <a:rPr sz="1500" spc="30" dirty="0">
                <a:solidFill>
                  <a:srgbClr val="FFFFFF"/>
                </a:solidFill>
                <a:latin typeface="Century Gothic"/>
                <a:cs typeface="Century Gothic"/>
              </a:rPr>
              <a:t> </a:t>
            </a:r>
            <a:r>
              <a:rPr sz="1500" dirty="0">
                <a:solidFill>
                  <a:srgbClr val="FFFFFF"/>
                </a:solidFill>
                <a:latin typeface="Century Gothic"/>
                <a:cs typeface="Century Gothic"/>
              </a:rPr>
              <a:t>with</a:t>
            </a:r>
            <a:r>
              <a:rPr sz="1500" spc="-25" dirty="0">
                <a:solidFill>
                  <a:srgbClr val="FFFFFF"/>
                </a:solidFill>
                <a:latin typeface="Century Gothic"/>
                <a:cs typeface="Century Gothic"/>
              </a:rPr>
              <a:t> </a:t>
            </a:r>
            <a:r>
              <a:rPr sz="1500" dirty="0">
                <a:solidFill>
                  <a:srgbClr val="FFFFFF"/>
                </a:solidFill>
                <a:latin typeface="Century Gothic"/>
                <a:cs typeface="Century Gothic"/>
              </a:rPr>
              <a:t>specific</a:t>
            </a:r>
            <a:r>
              <a:rPr sz="1500" spc="-20" dirty="0">
                <a:solidFill>
                  <a:srgbClr val="FFFFFF"/>
                </a:solidFill>
                <a:latin typeface="Century Gothic"/>
                <a:cs typeface="Century Gothic"/>
              </a:rPr>
              <a:t> </a:t>
            </a:r>
            <a:r>
              <a:rPr sz="1500" dirty="0">
                <a:solidFill>
                  <a:srgbClr val="FFFFFF"/>
                </a:solidFill>
                <a:latin typeface="Century Gothic"/>
                <a:cs typeface="Century Gothic"/>
              </a:rPr>
              <a:t>sources</a:t>
            </a:r>
            <a:r>
              <a:rPr sz="1500" spc="-15" dirty="0">
                <a:solidFill>
                  <a:srgbClr val="FFFFFF"/>
                </a:solidFill>
                <a:latin typeface="Century Gothic"/>
                <a:cs typeface="Century Gothic"/>
              </a:rPr>
              <a:t> </a:t>
            </a:r>
            <a:r>
              <a:rPr sz="1500" dirty="0">
                <a:solidFill>
                  <a:srgbClr val="FFFFFF"/>
                </a:solidFill>
                <a:latin typeface="Century Gothic"/>
                <a:cs typeface="Century Gothic"/>
              </a:rPr>
              <a:t>of revenue</a:t>
            </a:r>
            <a:r>
              <a:rPr sz="1500" spc="-15" dirty="0">
                <a:solidFill>
                  <a:srgbClr val="FFFFFF"/>
                </a:solidFill>
                <a:latin typeface="Century Gothic"/>
                <a:cs typeface="Century Gothic"/>
              </a:rPr>
              <a:t> </a:t>
            </a:r>
            <a:r>
              <a:rPr sz="1500" dirty="0">
                <a:solidFill>
                  <a:srgbClr val="FFFFFF"/>
                </a:solidFill>
                <a:latin typeface="Century Gothic"/>
                <a:cs typeface="Century Gothic"/>
              </a:rPr>
              <a:t>ie;</a:t>
            </a:r>
            <a:r>
              <a:rPr sz="1500" spc="-15" dirty="0">
                <a:solidFill>
                  <a:srgbClr val="FFFFFF"/>
                </a:solidFill>
                <a:latin typeface="Century Gothic"/>
                <a:cs typeface="Century Gothic"/>
              </a:rPr>
              <a:t> </a:t>
            </a:r>
            <a:r>
              <a:rPr sz="1500" dirty="0">
                <a:solidFill>
                  <a:srgbClr val="FFFFFF"/>
                </a:solidFill>
                <a:latin typeface="Century Gothic"/>
                <a:cs typeface="Century Gothic"/>
              </a:rPr>
              <a:t>utilities).</a:t>
            </a:r>
            <a:endParaRPr sz="1500">
              <a:latin typeface="Century Gothic"/>
              <a:cs typeface="Century Gothic"/>
            </a:endParaRPr>
          </a:p>
        </p:txBody>
      </p:sp>
      <p:grpSp>
        <p:nvGrpSpPr>
          <p:cNvPr id="24" name="object 24"/>
          <p:cNvGrpSpPr/>
          <p:nvPr/>
        </p:nvGrpSpPr>
        <p:grpSpPr>
          <a:xfrm>
            <a:off x="296865" y="3029394"/>
            <a:ext cx="2948305" cy="882015"/>
            <a:chOff x="296865" y="3029394"/>
            <a:chExt cx="2948305" cy="882015"/>
          </a:xfrm>
        </p:grpSpPr>
        <p:sp>
          <p:nvSpPr>
            <p:cNvPr id="25" name="object 25"/>
            <p:cNvSpPr/>
            <p:nvPr/>
          </p:nvSpPr>
          <p:spPr>
            <a:xfrm>
              <a:off x="304802" y="3037332"/>
              <a:ext cx="2932430" cy="866140"/>
            </a:xfrm>
            <a:custGeom>
              <a:avLst/>
              <a:gdLst/>
              <a:ahLst/>
              <a:cxnLst/>
              <a:rect l="l" t="t" r="r" b="b"/>
              <a:pathLst>
                <a:path w="2932430" h="866139">
                  <a:moveTo>
                    <a:pt x="2787878" y="0"/>
                  </a:moveTo>
                  <a:lnTo>
                    <a:pt x="144297" y="0"/>
                  </a:lnTo>
                  <a:lnTo>
                    <a:pt x="98688" y="7356"/>
                  </a:lnTo>
                  <a:lnTo>
                    <a:pt x="59077" y="27841"/>
                  </a:lnTo>
                  <a:lnTo>
                    <a:pt x="27841" y="59077"/>
                  </a:lnTo>
                  <a:lnTo>
                    <a:pt x="7356" y="98688"/>
                  </a:lnTo>
                  <a:lnTo>
                    <a:pt x="0" y="144297"/>
                  </a:lnTo>
                  <a:lnTo>
                    <a:pt x="0" y="865632"/>
                  </a:lnTo>
                  <a:lnTo>
                    <a:pt x="2932176" y="865632"/>
                  </a:lnTo>
                  <a:lnTo>
                    <a:pt x="2932176" y="144297"/>
                  </a:lnTo>
                  <a:lnTo>
                    <a:pt x="2924819" y="98688"/>
                  </a:lnTo>
                  <a:lnTo>
                    <a:pt x="2904334" y="59077"/>
                  </a:lnTo>
                  <a:lnTo>
                    <a:pt x="2873098" y="27841"/>
                  </a:lnTo>
                  <a:lnTo>
                    <a:pt x="2833487" y="7356"/>
                  </a:lnTo>
                  <a:lnTo>
                    <a:pt x="2787878" y="0"/>
                  </a:lnTo>
                  <a:close/>
                </a:path>
              </a:pathLst>
            </a:custGeom>
            <a:solidFill>
              <a:srgbClr val="6A9E1F"/>
            </a:solidFill>
          </p:spPr>
          <p:txBody>
            <a:bodyPr wrap="square" lIns="0" tIns="0" rIns="0" bIns="0" rtlCol="0"/>
            <a:lstStyle/>
            <a:p>
              <a:endParaRPr/>
            </a:p>
          </p:txBody>
        </p:sp>
        <p:sp>
          <p:nvSpPr>
            <p:cNvPr id="26" name="object 26"/>
            <p:cNvSpPr/>
            <p:nvPr/>
          </p:nvSpPr>
          <p:spPr>
            <a:xfrm>
              <a:off x="304802" y="3037332"/>
              <a:ext cx="2932430" cy="866140"/>
            </a:xfrm>
            <a:custGeom>
              <a:avLst/>
              <a:gdLst/>
              <a:ahLst/>
              <a:cxnLst/>
              <a:rect l="l" t="t" r="r" b="b"/>
              <a:pathLst>
                <a:path w="2932430" h="866139">
                  <a:moveTo>
                    <a:pt x="144297" y="0"/>
                  </a:moveTo>
                  <a:lnTo>
                    <a:pt x="2787878" y="0"/>
                  </a:lnTo>
                  <a:lnTo>
                    <a:pt x="2833487" y="7356"/>
                  </a:lnTo>
                  <a:lnTo>
                    <a:pt x="2873098" y="27841"/>
                  </a:lnTo>
                  <a:lnTo>
                    <a:pt x="2904334" y="59077"/>
                  </a:lnTo>
                  <a:lnTo>
                    <a:pt x="2924819" y="98688"/>
                  </a:lnTo>
                  <a:lnTo>
                    <a:pt x="2932176" y="144297"/>
                  </a:lnTo>
                  <a:lnTo>
                    <a:pt x="2932176" y="865632"/>
                  </a:lnTo>
                  <a:lnTo>
                    <a:pt x="0" y="865632"/>
                  </a:lnTo>
                  <a:lnTo>
                    <a:pt x="0" y="144297"/>
                  </a:lnTo>
                  <a:lnTo>
                    <a:pt x="7356" y="98688"/>
                  </a:lnTo>
                  <a:lnTo>
                    <a:pt x="27841" y="59077"/>
                  </a:lnTo>
                  <a:lnTo>
                    <a:pt x="59077" y="27841"/>
                  </a:lnTo>
                  <a:lnTo>
                    <a:pt x="98688" y="7356"/>
                  </a:lnTo>
                  <a:lnTo>
                    <a:pt x="144297" y="0"/>
                  </a:lnTo>
                  <a:close/>
                </a:path>
              </a:pathLst>
            </a:custGeom>
            <a:ln w="15875">
              <a:solidFill>
                <a:srgbClr val="6A9E1F"/>
              </a:solidFill>
            </a:ln>
          </p:spPr>
          <p:txBody>
            <a:bodyPr wrap="square" lIns="0" tIns="0" rIns="0" bIns="0" rtlCol="0"/>
            <a:lstStyle/>
            <a:p>
              <a:endParaRPr/>
            </a:p>
          </p:txBody>
        </p:sp>
        <p:pic>
          <p:nvPicPr>
            <p:cNvPr id="27" name="object 27"/>
            <p:cNvPicPr/>
            <p:nvPr/>
          </p:nvPicPr>
          <p:blipFill>
            <a:blip r:embed="rId5" cstate="print"/>
            <a:stretch>
              <a:fillRect/>
            </a:stretch>
          </p:blipFill>
          <p:spPr>
            <a:xfrm>
              <a:off x="1101852" y="3233928"/>
              <a:ext cx="1360931" cy="583691"/>
            </a:xfrm>
            <a:prstGeom prst="rect">
              <a:avLst/>
            </a:prstGeom>
          </p:spPr>
        </p:pic>
      </p:grpSp>
      <p:sp>
        <p:nvSpPr>
          <p:cNvPr id="28" name="object 28"/>
          <p:cNvSpPr txBox="1"/>
          <p:nvPr/>
        </p:nvSpPr>
        <p:spPr>
          <a:xfrm>
            <a:off x="1251838" y="3307679"/>
            <a:ext cx="1037590" cy="330835"/>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entury Gothic"/>
                <a:cs typeface="Century Gothic"/>
              </a:rPr>
              <a:t>Bonding</a:t>
            </a:r>
            <a:endParaRPr sz="2000">
              <a:latin typeface="Century Gothic"/>
              <a:cs typeface="Century Gothic"/>
            </a:endParaRPr>
          </a:p>
        </p:txBody>
      </p:sp>
      <p:sp>
        <p:nvSpPr>
          <p:cNvPr id="29" name="object 29"/>
          <p:cNvSpPr txBox="1"/>
          <p:nvPr/>
        </p:nvSpPr>
        <p:spPr>
          <a:xfrm>
            <a:off x="3252849" y="3970769"/>
            <a:ext cx="8197850" cy="821055"/>
          </a:xfrm>
          <a:prstGeom prst="rect">
            <a:avLst/>
          </a:prstGeom>
        </p:spPr>
        <p:txBody>
          <a:bodyPr vert="horz" wrap="square" lIns="0" tIns="76200" rIns="0" bIns="0" rtlCol="0">
            <a:spAutoFit/>
          </a:bodyPr>
          <a:lstStyle/>
          <a:p>
            <a:pPr marL="12700">
              <a:lnSpc>
                <a:spcPct val="100000"/>
              </a:lnSpc>
              <a:spcBef>
                <a:spcPts val="600"/>
              </a:spcBef>
            </a:pPr>
            <a:r>
              <a:rPr sz="1500" spc="-5" dirty="0">
                <a:solidFill>
                  <a:srgbClr val="FFFFFF"/>
                </a:solidFill>
                <a:latin typeface="Century Gothic"/>
                <a:cs typeface="Century Gothic"/>
              </a:rPr>
              <a:t>Fees for</a:t>
            </a:r>
            <a:r>
              <a:rPr sz="1500" spc="5" dirty="0">
                <a:solidFill>
                  <a:srgbClr val="FFFFFF"/>
                </a:solidFill>
                <a:latin typeface="Century Gothic"/>
                <a:cs typeface="Century Gothic"/>
              </a:rPr>
              <a:t> </a:t>
            </a:r>
            <a:r>
              <a:rPr sz="1500" dirty="0">
                <a:solidFill>
                  <a:srgbClr val="FFFFFF"/>
                </a:solidFill>
                <a:latin typeface="Century Gothic"/>
                <a:cs typeface="Century Gothic"/>
              </a:rPr>
              <a:t>the</a:t>
            </a:r>
            <a:r>
              <a:rPr sz="1500" spc="-5" dirty="0">
                <a:solidFill>
                  <a:srgbClr val="FFFFFF"/>
                </a:solidFill>
                <a:latin typeface="Century Gothic"/>
                <a:cs typeface="Century Gothic"/>
              </a:rPr>
              <a:t> impact</a:t>
            </a:r>
            <a:r>
              <a:rPr sz="1500" dirty="0">
                <a:solidFill>
                  <a:srgbClr val="FFFFFF"/>
                </a:solidFill>
                <a:latin typeface="Century Gothic"/>
                <a:cs typeface="Century Gothic"/>
              </a:rPr>
              <a:t> of </a:t>
            </a:r>
            <a:r>
              <a:rPr sz="1500" spc="-5" dirty="0">
                <a:solidFill>
                  <a:srgbClr val="FFFFFF"/>
                </a:solidFill>
                <a:latin typeface="Century Gothic"/>
                <a:cs typeface="Century Gothic"/>
              </a:rPr>
              <a:t>new</a:t>
            </a:r>
            <a:r>
              <a:rPr sz="1500" spc="10" dirty="0">
                <a:solidFill>
                  <a:srgbClr val="FFFFFF"/>
                </a:solidFill>
                <a:latin typeface="Century Gothic"/>
                <a:cs typeface="Century Gothic"/>
              </a:rPr>
              <a:t> </a:t>
            </a:r>
            <a:r>
              <a:rPr sz="1500" dirty="0">
                <a:solidFill>
                  <a:srgbClr val="FFFFFF"/>
                </a:solidFill>
                <a:latin typeface="Century Gothic"/>
                <a:cs typeface="Century Gothic"/>
              </a:rPr>
              <a:t>development</a:t>
            </a:r>
            <a:r>
              <a:rPr sz="1500" spc="-25" dirty="0">
                <a:solidFill>
                  <a:srgbClr val="FFFFFF"/>
                </a:solidFill>
                <a:latin typeface="Century Gothic"/>
                <a:cs typeface="Century Gothic"/>
              </a:rPr>
              <a:t> </a:t>
            </a:r>
            <a:r>
              <a:rPr sz="1500" spc="-5" dirty="0">
                <a:solidFill>
                  <a:srgbClr val="FFFFFF"/>
                </a:solidFill>
                <a:latin typeface="Century Gothic"/>
                <a:cs typeface="Century Gothic"/>
              </a:rPr>
              <a:t>(link</a:t>
            </a:r>
            <a:r>
              <a:rPr sz="1500" spc="20" dirty="0">
                <a:solidFill>
                  <a:srgbClr val="FFFFFF"/>
                </a:solidFill>
                <a:latin typeface="Century Gothic"/>
                <a:cs typeface="Century Gothic"/>
              </a:rPr>
              <a:t> </a:t>
            </a:r>
            <a:r>
              <a:rPr sz="1500" spc="-5" dirty="0">
                <a:solidFill>
                  <a:srgbClr val="FFFFFF"/>
                </a:solidFill>
                <a:latin typeface="Century Gothic"/>
                <a:cs typeface="Century Gothic"/>
              </a:rPr>
              <a:t>between</a:t>
            </a:r>
            <a:r>
              <a:rPr sz="1500" dirty="0">
                <a:solidFill>
                  <a:srgbClr val="FFFFFF"/>
                </a:solidFill>
                <a:latin typeface="Century Gothic"/>
                <a:cs typeface="Century Gothic"/>
              </a:rPr>
              <a:t> additional</a:t>
            </a:r>
            <a:r>
              <a:rPr sz="1500" spc="-35" dirty="0">
                <a:solidFill>
                  <a:srgbClr val="FFFFFF"/>
                </a:solidFill>
                <a:latin typeface="Century Gothic"/>
                <a:cs typeface="Century Gothic"/>
              </a:rPr>
              <a:t> </a:t>
            </a:r>
            <a:r>
              <a:rPr sz="1500" dirty="0">
                <a:solidFill>
                  <a:srgbClr val="FFFFFF"/>
                </a:solidFill>
                <a:latin typeface="Century Gothic"/>
                <a:cs typeface="Century Gothic"/>
              </a:rPr>
              <a:t>facilities</a:t>
            </a:r>
            <a:r>
              <a:rPr sz="1500" spc="-25" dirty="0">
                <a:solidFill>
                  <a:srgbClr val="FFFFFF"/>
                </a:solidFill>
                <a:latin typeface="Century Gothic"/>
                <a:cs typeface="Century Gothic"/>
              </a:rPr>
              <a:t> </a:t>
            </a:r>
            <a:r>
              <a:rPr sz="1500" spc="-5" dirty="0">
                <a:solidFill>
                  <a:srgbClr val="FFFFFF"/>
                </a:solidFill>
                <a:latin typeface="Century Gothic"/>
                <a:cs typeface="Century Gothic"/>
              </a:rPr>
              <a:t>and growth.</a:t>
            </a:r>
            <a:endParaRPr sz="1500">
              <a:latin typeface="Century Gothic"/>
              <a:cs typeface="Century Gothic"/>
            </a:endParaRPr>
          </a:p>
          <a:p>
            <a:pPr marL="12700" marR="5080">
              <a:lnSpc>
                <a:spcPts val="1660"/>
              </a:lnSpc>
              <a:spcBef>
                <a:spcPts val="680"/>
              </a:spcBef>
            </a:pPr>
            <a:r>
              <a:rPr sz="1500" spc="-5" dirty="0">
                <a:solidFill>
                  <a:srgbClr val="FFFFFF"/>
                </a:solidFill>
                <a:latin typeface="Century Gothic"/>
                <a:cs typeface="Century Gothic"/>
              </a:rPr>
              <a:t>“Tax increment“:</a:t>
            </a:r>
            <a:r>
              <a:rPr sz="1500" dirty="0">
                <a:solidFill>
                  <a:srgbClr val="FFFFFF"/>
                </a:solidFill>
                <a:latin typeface="Century Gothic"/>
                <a:cs typeface="Century Gothic"/>
              </a:rPr>
              <a:t> the </a:t>
            </a:r>
            <a:r>
              <a:rPr sz="1500" spc="-5" dirty="0">
                <a:solidFill>
                  <a:srgbClr val="FFFFFF"/>
                </a:solidFill>
                <a:latin typeface="Century Gothic"/>
                <a:cs typeface="Century Gothic"/>
              </a:rPr>
              <a:t>difference between </a:t>
            </a:r>
            <a:r>
              <a:rPr sz="1500" dirty="0">
                <a:solidFill>
                  <a:srgbClr val="FFFFFF"/>
                </a:solidFill>
                <a:latin typeface="Century Gothic"/>
                <a:cs typeface="Century Gothic"/>
              </a:rPr>
              <a:t>the assessed </a:t>
            </a:r>
            <a:r>
              <a:rPr sz="1500" spc="5" dirty="0">
                <a:solidFill>
                  <a:srgbClr val="FFFFFF"/>
                </a:solidFill>
                <a:latin typeface="Century Gothic"/>
                <a:cs typeface="Century Gothic"/>
              </a:rPr>
              <a:t>value </a:t>
            </a:r>
            <a:r>
              <a:rPr sz="1500" dirty="0">
                <a:solidFill>
                  <a:srgbClr val="FFFFFF"/>
                </a:solidFill>
                <a:latin typeface="Century Gothic"/>
                <a:cs typeface="Century Gothic"/>
              </a:rPr>
              <a:t>of the </a:t>
            </a:r>
            <a:r>
              <a:rPr sz="1500" spc="-5" dirty="0">
                <a:solidFill>
                  <a:srgbClr val="FFFFFF"/>
                </a:solidFill>
                <a:latin typeface="Century Gothic"/>
                <a:cs typeface="Century Gothic"/>
              </a:rPr>
              <a:t>property before and </a:t>
            </a:r>
            <a:r>
              <a:rPr sz="1500" spc="-405" dirty="0">
                <a:solidFill>
                  <a:srgbClr val="FFFFFF"/>
                </a:solidFill>
                <a:latin typeface="Century Gothic"/>
                <a:cs typeface="Century Gothic"/>
              </a:rPr>
              <a:t> </a:t>
            </a:r>
            <a:r>
              <a:rPr sz="1500" spc="-5" dirty="0">
                <a:solidFill>
                  <a:srgbClr val="FFFFFF"/>
                </a:solidFill>
                <a:latin typeface="Century Gothic"/>
                <a:cs typeface="Century Gothic"/>
              </a:rPr>
              <a:t>after</a:t>
            </a:r>
            <a:r>
              <a:rPr sz="1500" spc="-10" dirty="0">
                <a:solidFill>
                  <a:srgbClr val="FFFFFF"/>
                </a:solidFill>
                <a:latin typeface="Century Gothic"/>
                <a:cs typeface="Century Gothic"/>
              </a:rPr>
              <a:t> </a:t>
            </a:r>
            <a:r>
              <a:rPr sz="1500" dirty="0">
                <a:solidFill>
                  <a:srgbClr val="FFFFFF"/>
                </a:solidFill>
                <a:latin typeface="Century Gothic"/>
                <a:cs typeface="Century Gothic"/>
              </a:rPr>
              <a:t>the </a:t>
            </a:r>
            <a:r>
              <a:rPr sz="1500" spc="-5" dirty="0">
                <a:solidFill>
                  <a:srgbClr val="FFFFFF"/>
                </a:solidFill>
                <a:latin typeface="Century Gothic"/>
                <a:cs typeface="Century Gothic"/>
              </a:rPr>
              <a:t>redevelopment</a:t>
            </a:r>
            <a:r>
              <a:rPr sz="1500" spc="-25" dirty="0">
                <a:solidFill>
                  <a:srgbClr val="FFFFFF"/>
                </a:solidFill>
                <a:latin typeface="Century Gothic"/>
                <a:cs typeface="Century Gothic"/>
              </a:rPr>
              <a:t> </a:t>
            </a:r>
            <a:r>
              <a:rPr sz="1500" dirty="0">
                <a:solidFill>
                  <a:srgbClr val="FFFFFF"/>
                </a:solidFill>
                <a:latin typeface="Century Gothic"/>
                <a:cs typeface="Century Gothic"/>
              </a:rPr>
              <a:t>project.</a:t>
            </a:r>
            <a:endParaRPr sz="1500">
              <a:latin typeface="Century Gothic"/>
              <a:cs typeface="Century Gothic"/>
            </a:endParaRPr>
          </a:p>
        </p:txBody>
      </p:sp>
      <p:grpSp>
        <p:nvGrpSpPr>
          <p:cNvPr id="30" name="object 30"/>
          <p:cNvGrpSpPr/>
          <p:nvPr/>
        </p:nvGrpSpPr>
        <p:grpSpPr>
          <a:xfrm>
            <a:off x="296865" y="3937698"/>
            <a:ext cx="2948305" cy="882015"/>
            <a:chOff x="296865" y="3937698"/>
            <a:chExt cx="2948305" cy="882015"/>
          </a:xfrm>
        </p:grpSpPr>
        <p:sp>
          <p:nvSpPr>
            <p:cNvPr id="31" name="object 31"/>
            <p:cNvSpPr/>
            <p:nvPr/>
          </p:nvSpPr>
          <p:spPr>
            <a:xfrm>
              <a:off x="304802" y="3945635"/>
              <a:ext cx="2932430" cy="866140"/>
            </a:xfrm>
            <a:custGeom>
              <a:avLst/>
              <a:gdLst/>
              <a:ahLst/>
              <a:cxnLst/>
              <a:rect l="l" t="t" r="r" b="b"/>
              <a:pathLst>
                <a:path w="2932430" h="866139">
                  <a:moveTo>
                    <a:pt x="2787878" y="0"/>
                  </a:moveTo>
                  <a:lnTo>
                    <a:pt x="144297" y="0"/>
                  </a:lnTo>
                  <a:lnTo>
                    <a:pt x="98688" y="7356"/>
                  </a:lnTo>
                  <a:lnTo>
                    <a:pt x="59077" y="27841"/>
                  </a:lnTo>
                  <a:lnTo>
                    <a:pt x="27841" y="59077"/>
                  </a:lnTo>
                  <a:lnTo>
                    <a:pt x="7356" y="98688"/>
                  </a:lnTo>
                  <a:lnTo>
                    <a:pt x="0" y="144297"/>
                  </a:lnTo>
                  <a:lnTo>
                    <a:pt x="0" y="865632"/>
                  </a:lnTo>
                  <a:lnTo>
                    <a:pt x="2932176" y="865632"/>
                  </a:lnTo>
                  <a:lnTo>
                    <a:pt x="2932176" y="144297"/>
                  </a:lnTo>
                  <a:lnTo>
                    <a:pt x="2924819" y="98688"/>
                  </a:lnTo>
                  <a:lnTo>
                    <a:pt x="2904334" y="59077"/>
                  </a:lnTo>
                  <a:lnTo>
                    <a:pt x="2873098" y="27841"/>
                  </a:lnTo>
                  <a:lnTo>
                    <a:pt x="2833487" y="7356"/>
                  </a:lnTo>
                  <a:lnTo>
                    <a:pt x="2787878" y="0"/>
                  </a:lnTo>
                  <a:close/>
                </a:path>
              </a:pathLst>
            </a:custGeom>
            <a:solidFill>
              <a:srgbClr val="E87C37"/>
            </a:solidFill>
          </p:spPr>
          <p:txBody>
            <a:bodyPr wrap="square" lIns="0" tIns="0" rIns="0" bIns="0" rtlCol="0"/>
            <a:lstStyle/>
            <a:p>
              <a:endParaRPr/>
            </a:p>
          </p:txBody>
        </p:sp>
        <p:sp>
          <p:nvSpPr>
            <p:cNvPr id="32" name="object 32"/>
            <p:cNvSpPr/>
            <p:nvPr/>
          </p:nvSpPr>
          <p:spPr>
            <a:xfrm>
              <a:off x="304802" y="3945635"/>
              <a:ext cx="2932430" cy="866140"/>
            </a:xfrm>
            <a:custGeom>
              <a:avLst/>
              <a:gdLst/>
              <a:ahLst/>
              <a:cxnLst/>
              <a:rect l="l" t="t" r="r" b="b"/>
              <a:pathLst>
                <a:path w="2932430" h="866139">
                  <a:moveTo>
                    <a:pt x="144297" y="0"/>
                  </a:moveTo>
                  <a:lnTo>
                    <a:pt x="2787878" y="0"/>
                  </a:lnTo>
                  <a:lnTo>
                    <a:pt x="2833487" y="7356"/>
                  </a:lnTo>
                  <a:lnTo>
                    <a:pt x="2873098" y="27841"/>
                  </a:lnTo>
                  <a:lnTo>
                    <a:pt x="2904334" y="59077"/>
                  </a:lnTo>
                  <a:lnTo>
                    <a:pt x="2924819" y="98688"/>
                  </a:lnTo>
                  <a:lnTo>
                    <a:pt x="2932176" y="144297"/>
                  </a:lnTo>
                  <a:lnTo>
                    <a:pt x="2932176" y="865632"/>
                  </a:lnTo>
                  <a:lnTo>
                    <a:pt x="0" y="865632"/>
                  </a:lnTo>
                  <a:lnTo>
                    <a:pt x="0" y="144297"/>
                  </a:lnTo>
                  <a:lnTo>
                    <a:pt x="7356" y="98688"/>
                  </a:lnTo>
                  <a:lnTo>
                    <a:pt x="27841" y="59077"/>
                  </a:lnTo>
                  <a:lnTo>
                    <a:pt x="59077" y="27841"/>
                  </a:lnTo>
                  <a:lnTo>
                    <a:pt x="98688" y="7356"/>
                  </a:lnTo>
                  <a:lnTo>
                    <a:pt x="144297" y="0"/>
                  </a:lnTo>
                  <a:close/>
                </a:path>
              </a:pathLst>
            </a:custGeom>
            <a:ln w="15875">
              <a:solidFill>
                <a:srgbClr val="E87C37"/>
              </a:solidFill>
            </a:ln>
          </p:spPr>
          <p:txBody>
            <a:bodyPr wrap="square" lIns="0" tIns="0" rIns="0" bIns="0" rtlCol="0"/>
            <a:lstStyle/>
            <a:p>
              <a:endParaRPr/>
            </a:p>
          </p:txBody>
        </p:sp>
      </p:grpSp>
      <p:sp>
        <p:nvSpPr>
          <p:cNvPr id="33" name="object 33"/>
          <p:cNvSpPr txBox="1"/>
          <p:nvPr/>
        </p:nvSpPr>
        <p:spPr>
          <a:xfrm>
            <a:off x="663543" y="4216464"/>
            <a:ext cx="2215515"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Century Gothic"/>
                <a:cs typeface="Century Gothic"/>
              </a:rPr>
              <a:t>Impact</a:t>
            </a:r>
            <a:r>
              <a:rPr sz="2000" spc="-50" dirty="0">
                <a:solidFill>
                  <a:srgbClr val="FFFFFF"/>
                </a:solidFill>
                <a:latin typeface="Century Gothic"/>
                <a:cs typeface="Century Gothic"/>
              </a:rPr>
              <a:t> </a:t>
            </a:r>
            <a:r>
              <a:rPr sz="2000" dirty="0">
                <a:solidFill>
                  <a:srgbClr val="FFFFFF"/>
                </a:solidFill>
                <a:latin typeface="Century Gothic"/>
                <a:cs typeface="Century Gothic"/>
              </a:rPr>
              <a:t>Fees</a:t>
            </a:r>
            <a:r>
              <a:rPr sz="2000" spc="-40" dirty="0">
                <a:solidFill>
                  <a:srgbClr val="FFFFFF"/>
                </a:solidFill>
                <a:latin typeface="Century Gothic"/>
                <a:cs typeface="Century Gothic"/>
              </a:rPr>
              <a:t> </a:t>
            </a:r>
            <a:r>
              <a:rPr sz="2000" spc="-5" dirty="0">
                <a:solidFill>
                  <a:srgbClr val="FFFFFF"/>
                </a:solidFill>
                <a:latin typeface="Century Gothic"/>
                <a:cs typeface="Century Gothic"/>
              </a:rPr>
              <a:t>or</a:t>
            </a:r>
            <a:r>
              <a:rPr sz="2000" spc="-10" dirty="0">
                <a:solidFill>
                  <a:srgbClr val="FFFFFF"/>
                </a:solidFill>
                <a:latin typeface="Century Gothic"/>
                <a:cs typeface="Century Gothic"/>
              </a:rPr>
              <a:t> </a:t>
            </a:r>
            <a:r>
              <a:rPr sz="2000" dirty="0">
                <a:solidFill>
                  <a:srgbClr val="FFFFFF"/>
                </a:solidFill>
                <a:latin typeface="Century Gothic"/>
                <a:cs typeface="Century Gothic"/>
              </a:rPr>
              <a:t>TIF</a:t>
            </a:r>
            <a:endParaRPr sz="2000">
              <a:latin typeface="Century Gothic"/>
              <a:cs typeface="Century Gothic"/>
            </a:endParaRPr>
          </a:p>
        </p:txBody>
      </p:sp>
      <p:sp>
        <p:nvSpPr>
          <p:cNvPr id="34" name="object 34"/>
          <p:cNvSpPr txBox="1"/>
          <p:nvPr/>
        </p:nvSpPr>
        <p:spPr>
          <a:xfrm>
            <a:off x="3252849" y="5235600"/>
            <a:ext cx="8001000" cy="464820"/>
          </a:xfrm>
          <a:prstGeom prst="rect">
            <a:avLst/>
          </a:prstGeom>
        </p:spPr>
        <p:txBody>
          <a:bodyPr vert="horz" wrap="square" lIns="0" tIns="34290" rIns="0" bIns="0" rtlCol="0">
            <a:spAutoFit/>
          </a:bodyPr>
          <a:lstStyle/>
          <a:p>
            <a:pPr marL="12700" marR="5080">
              <a:lnSpc>
                <a:spcPts val="1660"/>
              </a:lnSpc>
              <a:spcBef>
                <a:spcPts val="270"/>
              </a:spcBef>
            </a:pPr>
            <a:r>
              <a:rPr sz="1500" spc="-5" dirty="0">
                <a:solidFill>
                  <a:srgbClr val="FFFFFF"/>
                </a:solidFill>
                <a:latin typeface="Century Gothic"/>
                <a:cs typeface="Century Gothic"/>
              </a:rPr>
              <a:t>Payments for </a:t>
            </a:r>
            <a:r>
              <a:rPr sz="1500" dirty="0">
                <a:solidFill>
                  <a:srgbClr val="FFFFFF"/>
                </a:solidFill>
                <a:latin typeface="Century Gothic"/>
                <a:cs typeface="Century Gothic"/>
              </a:rPr>
              <a:t>voluntarily </a:t>
            </a:r>
            <a:r>
              <a:rPr sz="1500" spc="-5" dirty="0">
                <a:solidFill>
                  <a:srgbClr val="FFFFFF"/>
                </a:solidFill>
                <a:latin typeface="Century Gothic"/>
                <a:cs typeface="Century Gothic"/>
              </a:rPr>
              <a:t>purchased </a:t>
            </a:r>
            <a:r>
              <a:rPr sz="1500" dirty="0">
                <a:solidFill>
                  <a:srgbClr val="FFFFFF"/>
                </a:solidFill>
                <a:latin typeface="Century Gothic"/>
                <a:cs typeface="Century Gothic"/>
              </a:rPr>
              <a:t>services which </a:t>
            </a:r>
            <a:r>
              <a:rPr sz="1500" spc="-5" dirty="0">
                <a:solidFill>
                  <a:srgbClr val="FFFFFF"/>
                </a:solidFill>
                <a:latin typeface="Century Gothic"/>
                <a:cs typeface="Century Gothic"/>
              </a:rPr>
              <a:t>benefit </a:t>
            </a:r>
            <a:r>
              <a:rPr sz="1500" dirty="0">
                <a:solidFill>
                  <a:srgbClr val="FFFFFF"/>
                </a:solidFill>
                <a:latin typeface="Century Gothic"/>
                <a:cs typeface="Century Gothic"/>
              </a:rPr>
              <a:t>the specific individual to </a:t>
            </a:r>
            <a:r>
              <a:rPr sz="1500" spc="-5" dirty="0">
                <a:solidFill>
                  <a:srgbClr val="FFFFFF"/>
                </a:solidFill>
                <a:latin typeface="Century Gothic"/>
                <a:cs typeface="Century Gothic"/>
              </a:rPr>
              <a:t>the </a:t>
            </a:r>
            <a:r>
              <a:rPr sz="1500" spc="-405" dirty="0">
                <a:solidFill>
                  <a:srgbClr val="FFFFFF"/>
                </a:solidFill>
                <a:latin typeface="Century Gothic"/>
                <a:cs typeface="Century Gothic"/>
              </a:rPr>
              <a:t> </a:t>
            </a:r>
            <a:r>
              <a:rPr sz="1500" dirty="0">
                <a:solidFill>
                  <a:srgbClr val="FFFFFF"/>
                </a:solidFill>
                <a:latin typeface="Century Gothic"/>
                <a:cs typeface="Century Gothic"/>
              </a:rPr>
              <a:t>exclusion</a:t>
            </a:r>
            <a:r>
              <a:rPr sz="1500" spc="-40" dirty="0">
                <a:solidFill>
                  <a:srgbClr val="FFFFFF"/>
                </a:solidFill>
                <a:latin typeface="Century Gothic"/>
                <a:cs typeface="Century Gothic"/>
              </a:rPr>
              <a:t> </a:t>
            </a:r>
            <a:r>
              <a:rPr sz="1500" dirty="0">
                <a:solidFill>
                  <a:srgbClr val="FFFFFF"/>
                </a:solidFill>
                <a:latin typeface="Century Gothic"/>
                <a:cs typeface="Century Gothic"/>
              </a:rPr>
              <a:t>of </a:t>
            </a:r>
            <a:r>
              <a:rPr sz="1500" spc="-5" dirty="0">
                <a:solidFill>
                  <a:srgbClr val="FFFFFF"/>
                </a:solidFill>
                <a:latin typeface="Century Gothic"/>
                <a:cs typeface="Century Gothic"/>
              </a:rPr>
              <a:t>non-feepayers</a:t>
            </a:r>
            <a:r>
              <a:rPr sz="1500" spc="10" dirty="0">
                <a:solidFill>
                  <a:srgbClr val="FFFFFF"/>
                </a:solidFill>
                <a:latin typeface="Century Gothic"/>
                <a:cs typeface="Century Gothic"/>
              </a:rPr>
              <a:t> </a:t>
            </a:r>
            <a:r>
              <a:rPr sz="1500" dirty="0">
                <a:solidFill>
                  <a:srgbClr val="FFFFFF"/>
                </a:solidFill>
                <a:latin typeface="Century Gothic"/>
                <a:cs typeface="Century Gothic"/>
              </a:rPr>
              <a:t>such </a:t>
            </a:r>
            <a:r>
              <a:rPr sz="1500" spc="-5" dirty="0">
                <a:solidFill>
                  <a:srgbClr val="FFFFFF"/>
                </a:solidFill>
                <a:latin typeface="Century Gothic"/>
                <a:cs typeface="Century Gothic"/>
              </a:rPr>
              <a:t>as </a:t>
            </a:r>
            <a:r>
              <a:rPr sz="1500" dirty="0">
                <a:solidFill>
                  <a:srgbClr val="FFFF00"/>
                </a:solidFill>
                <a:latin typeface="Century Gothic"/>
                <a:cs typeface="Century Gothic"/>
              </a:rPr>
              <a:t>stormwater</a:t>
            </a:r>
            <a:r>
              <a:rPr sz="1500" spc="-15" dirty="0">
                <a:solidFill>
                  <a:srgbClr val="FFFF00"/>
                </a:solidFill>
                <a:latin typeface="Century Gothic"/>
                <a:cs typeface="Century Gothic"/>
              </a:rPr>
              <a:t> </a:t>
            </a:r>
            <a:r>
              <a:rPr sz="1500" dirty="0">
                <a:solidFill>
                  <a:srgbClr val="FFFF00"/>
                </a:solidFill>
                <a:latin typeface="Century Gothic"/>
                <a:cs typeface="Century Gothic"/>
              </a:rPr>
              <a:t>utility</a:t>
            </a:r>
            <a:r>
              <a:rPr sz="1500" dirty="0">
                <a:solidFill>
                  <a:srgbClr val="FFFFFF"/>
                </a:solidFill>
                <a:latin typeface="Century Gothic"/>
                <a:cs typeface="Century Gothic"/>
              </a:rPr>
              <a:t>.</a:t>
            </a:r>
            <a:endParaRPr sz="1500">
              <a:latin typeface="Century Gothic"/>
              <a:cs typeface="Century Gothic"/>
            </a:endParaRPr>
          </a:p>
        </p:txBody>
      </p:sp>
      <p:grpSp>
        <p:nvGrpSpPr>
          <p:cNvPr id="35" name="object 35"/>
          <p:cNvGrpSpPr/>
          <p:nvPr/>
        </p:nvGrpSpPr>
        <p:grpSpPr>
          <a:xfrm>
            <a:off x="296866" y="4847526"/>
            <a:ext cx="2948305" cy="880110"/>
            <a:chOff x="296866" y="4847526"/>
            <a:chExt cx="2948305" cy="880110"/>
          </a:xfrm>
        </p:grpSpPr>
        <p:sp>
          <p:nvSpPr>
            <p:cNvPr id="36" name="object 36"/>
            <p:cNvSpPr/>
            <p:nvPr/>
          </p:nvSpPr>
          <p:spPr>
            <a:xfrm>
              <a:off x="304803" y="4855464"/>
              <a:ext cx="2932430" cy="864235"/>
            </a:xfrm>
            <a:custGeom>
              <a:avLst/>
              <a:gdLst/>
              <a:ahLst/>
              <a:cxnLst/>
              <a:rect l="l" t="t" r="r" b="b"/>
              <a:pathLst>
                <a:path w="2932430" h="864235">
                  <a:moveTo>
                    <a:pt x="2788119" y="0"/>
                  </a:moveTo>
                  <a:lnTo>
                    <a:pt x="144043" y="0"/>
                  </a:lnTo>
                  <a:lnTo>
                    <a:pt x="98514" y="7343"/>
                  </a:lnTo>
                  <a:lnTo>
                    <a:pt x="58973" y="27792"/>
                  </a:lnTo>
                  <a:lnTo>
                    <a:pt x="27792" y="58973"/>
                  </a:lnTo>
                  <a:lnTo>
                    <a:pt x="7343" y="98514"/>
                  </a:lnTo>
                  <a:lnTo>
                    <a:pt x="0" y="144043"/>
                  </a:lnTo>
                  <a:lnTo>
                    <a:pt x="0" y="864108"/>
                  </a:lnTo>
                  <a:lnTo>
                    <a:pt x="2932176" y="864108"/>
                  </a:lnTo>
                  <a:lnTo>
                    <a:pt x="2932176" y="144043"/>
                  </a:lnTo>
                  <a:lnTo>
                    <a:pt x="2924832" y="98514"/>
                  </a:lnTo>
                  <a:lnTo>
                    <a:pt x="2904383" y="58973"/>
                  </a:lnTo>
                  <a:lnTo>
                    <a:pt x="2873199" y="27792"/>
                  </a:lnTo>
                  <a:lnTo>
                    <a:pt x="2833654" y="7343"/>
                  </a:lnTo>
                  <a:lnTo>
                    <a:pt x="2788119" y="0"/>
                  </a:lnTo>
                  <a:close/>
                </a:path>
              </a:pathLst>
            </a:custGeom>
            <a:solidFill>
              <a:srgbClr val="C52223"/>
            </a:solidFill>
          </p:spPr>
          <p:txBody>
            <a:bodyPr wrap="square" lIns="0" tIns="0" rIns="0" bIns="0" rtlCol="0"/>
            <a:lstStyle/>
            <a:p>
              <a:endParaRPr/>
            </a:p>
          </p:txBody>
        </p:sp>
        <p:sp>
          <p:nvSpPr>
            <p:cNvPr id="37" name="object 37"/>
            <p:cNvSpPr/>
            <p:nvPr/>
          </p:nvSpPr>
          <p:spPr>
            <a:xfrm>
              <a:off x="304803" y="4855464"/>
              <a:ext cx="2932430" cy="864235"/>
            </a:xfrm>
            <a:custGeom>
              <a:avLst/>
              <a:gdLst/>
              <a:ahLst/>
              <a:cxnLst/>
              <a:rect l="l" t="t" r="r" b="b"/>
              <a:pathLst>
                <a:path w="2932430" h="864235">
                  <a:moveTo>
                    <a:pt x="144043" y="0"/>
                  </a:moveTo>
                  <a:lnTo>
                    <a:pt x="2788119" y="0"/>
                  </a:lnTo>
                  <a:lnTo>
                    <a:pt x="2833654" y="7343"/>
                  </a:lnTo>
                  <a:lnTo>
                    <a:pt x="2873199" y="27792"/>
                  </a:lnTo>
                  <a:lnTo>
                    <a:pt x="2904383" y="58973"/>
                  </a:lnTo>
                  <a:lnTo>
                    <a:pt x="2924832" y="98514"/>
                  </a:lnTo>
                  <a:lnTo>
                    <a:pt x="2932176" y="144043"/>
                  </a:lnTo>
                  <a:lnTo>
                    <a:pt x="2932176" y="864108"/>
                  </a:lnTo>
                  <a:lnTo>
                    <a:pt x="0" y="864108"/>
                  </a:lnTo>
                  <a:lnTo>
                    <a:pt x="0" y="144043"/>
                  </a:lnTo>
                  <a:lnTo>
                    <a:pt x="7343" y="98514"/>
                  </a:lnTo>
                  <a:lnTo>
                    <a:pt x="27792" y="58973"/>
                  </a:lnTo>
                  <a:lnTo>
                    <a:pt x="58973" y="27792"/>
                  </a:lnTo>
                  <a:lnTo>
                    <a:pt x="98514" y="7343"/>
                  </a:lnTo>
                  <a:lnTo>
                    <a:pt x="144043" y="0"/>
                  </a:lnTo>
                  <a:close/>
                </a:path>
              </a:pathLst>
            </a:custGeom>
            <a:ln w="15875">
              <a:solidFill>
                <a:srgbClr val="C52223"/>
              </a:solidFill>
            </a:ln>
          </p:spPr>
          <p:txBody>
            <a:bodyPr wrap="square" lIns="0" tIns="0" rIns="0" bIns="0" rtlCol="0"/>
            <a:lstStyle/>
            <a:p>
              <a:endParaRPr/>
            </a:p>
          </p:txBody>
        </p:sp>
      </p:grpSp>
      <p:sp>
        <p:nvSpPr>
          <p:cNvPr id="38" name="object 38"/>
          <p:cNvSpPr txBox="1"/>
          <p:nvPr/>
        </p:nvSpPr>
        <p:spPr>
          <a:xfrm>
            <a:off x="1192402" y="5125249"/>
            <a:ext cx="1156970" cy="330835"/>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FFFFFF"/>
                </a:solidFill>
                <a:latin typeface="Century Gothic"/>
                <a:cs typeface="Century Gothic"/>
              </a:rPr>
              <a:t>User</a:t>
            </a:r>
            <a:r>
              <a:rPr sz="2000" spc="-75" dirty="0">
                <a:solidFill>
                  <a:srgbClr val="FFFFFF"/>
                </a:solidFill>
                <a:latin typeface="Century Gothic"/>
                <a:cs typeface="Century Gothic"/>
              </a:rPr>
              <a:t> </a:t>
            </a:r>
            <a:r>
              <a:rPr sz="2000" spc="5" dirty="0">
                <a:solidFill>
                  <a:srgbClr val="FFFFFF"/>
                </a:solidFill>
                <a:latin typeface="Century Gothic"/>
                <a:cs typeface="Century Gothic"/>
              </a:rPr>
              <a:t>Fees</a:t>
            </a:r>
            <a:endParaRPr sz="2000">
              <a:latin typeface="Century Gothic"/>
              <a:cs typeface="Century Gothic"/>
            </a:endParaRPr>
          </a:p>
        </p:txBody>
      </p:sp>
      <p:sp>
        <p:nvSpPr>
          <p:cNvPr id="39" name="object 39"/>
          <p:cNvSpPr txBox="1"/>
          <p:nvPr/>
        </p:nvSpPr>
        <p:spPr>
          <a:xfrm>
            <a:off x="3252849" y="5934138"/>
            <a:ext cx="7981315" cy="675005"/>
          </a:xfrm>
          <a:prstGeom prst="rect">
            <a:avLst/>
          </a:prstGeom>
        </p:spPr>
        <p:txBody>
          <a:bodyPr vert="horz" wrap="square" lIns="0" tIns="34290" rIns="0" bIns="0" rtlCol="0">
            <a:spAutoFit/>
          </a:bodyPr>
          <a:lstStyle/>
          <a:p>
            <a:pPr marL="12700" marR="5080">
              <a:lnSpc>
                <a:spcPts val="1660"/>
              </a:lnSpc>
              <a:spcBef>
                <a:spcPts val="270"/>
              </a:spcBef>
            </a:pPr>
            <a:r>
              <a:rPr sz="1500" spc="-5" dirty="0">
                <a:solidFill>
                  <a:srgbClr val="FFFFFF"/>
                </a:solidFill>
                <a:latin typeface="Century Gothic"/>
                <a:cs typeface="Century Gothic"/>
              </a:rPr>
              <a:t>New trends </a:t>
            </a:r>
            <a:r>
              <a:rPr sz="1500" dirty="0">
                <a:solidFill>
                  <a:srgbClr val="FFFFFF"/>
                </a:solidFill>
                <a:latin typeface="Century Gothic"/>
                <a:cs typeface="Century Gothic"/>
              </a:rPr>
              <a:t>include:</a:t>
            </a:r>
            <a:r>
              <a:rPr sz="1500" spc="5" dirty="0">
                <a:solidFill>
                  <a:srgbClr val="FFFFFF"/>
                </a:solidFill>
                <a:latin typeface="Century Gothic"/>
                <a:cs typeface="Century Gothic"/>
              </a:rPr>
              <a:t> </a:t>
            </a:r>
            <a:r>
              <a:rPr sz="1500" dirty="0">
                <a:solidFill>
                  <a:srgbClr val="FFFF00"/>
                </a:solidFill>
                <a:latin typeface="Century Gothic"/>
                <a:cs typeface="Century Gothic"/>
              </a:rPr>
              <a:t>disaster recovery </a:t>
            </a:r>
            <a:r>
              <a:rPr sz="1500" spc="-5" dirty="0">
                <a:solidFill>
                  <a:srgbClr val="FFFFFF"/>
                </a:solidFill>
                <a:latin typeface="Century Gothic"/>
                <a:cs typeface="Century Gothic"/>
              </a:rPr>
              <a:t>funds for </a:t>
            </a:r>
            <a:r>
              <a:rPr sz="1500" dirty="0">
                <a:solidFill>
                  <a:srgbClr val="FFFFFF"/>
                </a:solidFill>
                <a:latin typeface="Century Gothic"/>
                <a:cs typeface="Century Gothic"/>
              </a:rPr>
              <a:t>resiliency </a:t>
            </a:r>
            <a:r>
              <a:rPr sz="1500" spc="-5" dirty="0">
                <a:solidFill>
                  <a:srgbClr val="FFFFFF"/>
                </a:solidFill>
                <a:latin typeface="Century Gothic"/>
                <a:cs typeface="Century Gothic"/>
              </a:rPr>
              <a:t>and infrastructure; </a:t>
            </a:r>
            <a:r>
              <a:rPr sz="1500" dirty="0">
                <a:solidFill>
                  <a:srgbClr val="FFFFFF"/>
                </a:solidFill>
                <a:latin typeface="Century Gothic"/>
                <a:cs typeface="Century Gothic"/>
              </a:rPr>
              <a:t>traditional </a:t>
            </a:r>
            <a:r>
              <a:rPr sz="1500" spc="-405" dirty="0">
                <a:solidFill>
                  <a:srgbClr val="FFFFFF"/>
                </a:solidFill>
                <a:latin typeface="Century Gothic"/>
                <a:cs typeface="Century Gothic"/>
              </a:rPr>
              <a:t> </a:t>
            </a:r>
            <a:r>
              <a:rPr sz="1500" dirty="0">
                <a:solidFill>
                  <a:srgbClr val="FFFFFF"/>
                </a:solidFill>
                <a:latin typeface="Century Gothic"/>
                <a:cs typeface="Century Gothic"/>
              </a:rPr>
              <a:t>uses to </a:t>
            </a:r>
            <a:r>
              <a:rPr sz="1500" spc="-5" dirty="0">
                <a:solidFill>
                  <a:srgbClr val="FFFFFF"/>
                </a:solidFill>
                <a:latin typeface="Century Gothic"/>
                <a:cs typeface="Century Gothic"/>
              </a:rPr>
              <a:t>address </a:t>
            </a:r>
            <a:r>
              <a:rPr sz="1500" dirty="0">
                <a:solidFill>
                  <a:srgbClr val="FFFFFF"/>
                </a:solidFill>
                <a:latin typeface="Century Gothic"/>
                <a:cs typeface="Century Gothic"/>
              </a:rPr>
              <a:t>stormwater, septic </a:t>
            </a:r>
            <a:r>
              <a:rPr sz="1500" spc="-5" dirty="0">
                <a:solidFill>
                  <a:srgbClr val="FFFFFF"/>
                </a:solidFill>
                <a:latin typeface="Century Gothic"/>
                <a:cs typeface="Century Gothic"/>
              </a:rPr>
              <a:t>and water </a:t>
            </a:r>
            <a:r>
              <a:rPr sz="1500" dirty="0">
                <a:solidFill>
                  <a:srgbClr val="FFFFFF"/>
                </a:solidFill>
                <a:latin typeface="Century Gothic"/>
                <a:cs typeface="Century Gothic"/>
              </a:rPr>
              <a:t>quality; moving </a:t>
            </a:r>
            <a:r>
              <a:rPr sz="1500" spc="-5" dirty="0">
                <a:solidFill>
                  <a:srgbClr val="FFFFFF"/>
                </a:solidFill>
                <a:latin typeface="Century Gothic"/>
                <a:cs typeface="Century Gothic"/>
              </a:rPr>
              <a:t>from planning </a:t>
            </a:r>
            <a:r>
              <a:rPr sz="1500" dirty="0">
                <a:solidFill>
                  <a:srgbClr val="FFFFFF"/>
                </a:solidFill>
                <a:latin typeface="Century Gothic"/>
                <a:cs typeface="Century Gothic"/>
              </a:rPr>
              <a:t>to </a:t>
            </a:r>
            <a:r>
              <a:rPr sz="1500" spc="5" dirty="0">
                <a:solidFill>
                  <a:srgbClr val="FFFFFF"/>
                </a:solidFill>
                <a:latin typeface="Century Gothic"/>
                <a:cs typeface="Century Gothic"/>
              </a:rPr>
              <a:t> </a:t>
            </a:r>
            <a:r>
              <a:rPr sz="1500" spc="-5" dirty="0">
                <a:solidFill>
                  <a:srgbClr val="FFFFFF"/>
                </a:solidFill>
                <a:latin typeface="Century Gothic"/>
                <a:cs typeface="Century Gothic"/>
              </a:rPr>
              <a:t>implementation.</a:t>
            </a:r>
            <a:endParaRPr sz="1500">
              <a:latin typeface="Century Gothic"/>
              <a:cs typeface="Century Gothic"/>
            </a:endParaRPr>
          </a:p>
        </p:txBody>
      </p:sp>
      <p:grpSp>
        <p:nvGrpSpPr>
          <p:cNvPr id="40" name="object 40"/>
          <p:cNvGrpSpPr/>
          <p:nvPr/>
        </p:nvGrpSpPr>
        <p:grpSpPr>
          <a:xfrm>
            <a:off x="296865" y="5755830"/>
            <a:ext cx="2948305" cy="882015"/>
            <a:chOff x="296865" y="5755830"/>
            <a:chExt cx="2948305" cy="882015"/>
          </a:xfrm>
        </p:grpSpPr>
        <p:sp>
          <p:nvSpPr>
            <p:cNvPr id="41" name="object 41"/>
            <p:cNvSpPr/>
            <p:nvPr/>
          </p:nvSpPr>
          <p:spPr>
            <a:xfrm>
              <a:off x="304802" y="5763767"/>
              <a:ext cx="2932430" cy="866140"/>
            </a:xfrm>
            <a:custGeom>
              <a:avLst/>
              <a:gdLst/>
              <a:ahLst/>
              <a:cxnLst/>
              <a:rect l="l" t="t" r="r" b="b"/>
              <a:pathLst>
                <a:path w="2932430" h="866140">
                  <a:moveTo>
                    <a:pt x="2787878" y="0"/>
                  </a:moveTo>
                  <a:lnTo>
                    <a:pt x="144297" y="0"/>
                  </a:lnTo>
                  <a:lnTo>
                    <a:pt x="98688" y="7356"/>
                  </a:lnTo>
                  <a:lnTo>
                    <a:pt x="59077" y="27841"/>
                  </a:lnTo>
                  <a:lnTo>
                    <a:pt x="27841" y="59077"/>
                  </a:lnTo>
                  <a:lnTo>
                    <a:pt x="7356" y="98688"/>
                  </a:lnTo>
                  <a:lnTo>
                    <a:pt x="0" y="144297"/>
                  </a:lnTo>
                  <a:lnTo>
                    <a:pt x="0" y="865631"/>
                  </a:lnTo>
                  <a:lnTo>
                    <a:pt x="2932176" y="865631"/>
                  </a:lnTo>
                  <a:lnTo>
                    <a:pt x="2932176" y="144297"/>
                  </a:lnTo>
                  <a:lnTo>
                    <a:pt x="2924819" y="98688"/>
                  </a:lnTo>
                  <a:lnTo>
                    <a:pt x="2904334" y="59077"/>
                  </a:lnTo>
                  <a:lnTo>
                    <a:pt x="2873098" y="27841"/>
                  </a:lnTo>
                  <a:lnTo>
                    <a:pt x="2833487" y="7356"/>
                  </a:lnTo>
                  <a:lnTo>
                    <a:pt x="2787878" y="0"/>
                  </a:lnTo>
                  <a:close/>
                </a:path>
              </a:pathLst>
            </a:custGeom>
            <a:solidFill>
              <a:srgbClr val="A40E82"/>
            </a:solidFill>
          </p:spPr>
          <p:txBody>
            <a:bodyPr wrap="square" lIns="0" tIns="0" rIns="0" bIns="0" rtlCol="0"/>
            <a:lstStyle/>
            <a:p>
              <a:endParaRPr/>
            </a:p>
          </p:txBody>
        </p:sp>
        <p:sp>
          <p:nvSpPr>
            <p:cNvPr id="42" name="object 42"/>
            <p:cNvSpPr/>
            <p:nvPr/>
          </p:nvSpPr>
          <p:spPr>
            <a:xfrm>
              <a:off x="304802" y="5763767"/>
              <a:ext cx="2932430" cy="866140"/>
            </a:xfrm>
            <a:custGeom>
              <a:avLst/>
              <a:gdLst/>
              <a:ahLst/>
              <a:cxnLst/>
              <a:rect l="l" t="t" r="r" b="b"/>
              <a:pathLst>
                <a:path w="2932430" h="866140">
                  <a:moveTo>
                    <a:pt x="144297" y="0"/>
                  </a:moveTo>
                  <a:lnTo>
                    <a:pt x="2787878" y="0"/>
                  </a:lnTo>
                  <a:lnTo>
                    <a:pt x="2833487" y="7356"/>
                  </a:lnTo>
                  <a:lnTo>
                    <a:pt x="2873098" y="27841"/>
                  </a:lnTo>
                  <a:lnTo>
                    <a:pt x="2904334" y="59077"/>
                  </a:lnTo>
                  <a:lnTo>
                    <a:pt x="2924819" y="98688"/>
                  </a:lnTo>
                  <a:lnTo>
                    <a:pt x="2932176" y="144297"/>
                  </a:lnTo>
                  <a:lnTo>
                    <a:pt x="2932176" y="865631"/>
                  </a:lnTo>
                  <a:lnTo>
                    <a:pt x="0" y="865631"/>
                  </a:lnTo>
                  <a:lnTo>
                    <a:pt x="0" y="144297"/>
                  </a:lnTo>
                  <a:lnTo>
                    <a:pt x="7356" y="98688"/>
                  </a:lnTo>
                  <a:lnTo>
                    <a:pt x="27841" y="59077"/>
                  </a:lnTo>
                  <a:lnTo>
                    <a:pt x="59077" y="27841"/>
                  </a:lnTo>
                  <a:lnTo>
                    <a:pt x="98688" y="7356"/>
                  </a:lnTo>
                  <a:lnTo>
                    <a:pt x="144297" y="0"/>
                  </a:lnTo>
                  <a:close/>
                </a:path>
              </a:pathLst>
            </a:custGeom>
            <a:ln w="15875">
              <a:solidFill>
                <a:srgbClr val="A40E82"/>
              </a:solidFill>
            </a:ln>
          </p:spPr>
          <p:txBody>
            <a:bodyPr wrap="square" lIns="0" tIns="0" rIns="0" bIns="0" rtlCol="0"/>
            <a:lstStyle/>
            <a:p>
              <a:endParaRPr/>
            </a:p>
          </p:txBody>
        </p:sp>
      </p:grpSp>
      <p:sp>
        <p:nvSpPr>
          <p:cNvPr id="43" name="object 43"/>
          <p:cNvSpPr txBox="1"/>
          <p:nvPr/>
        </p:nvSpPr>
        <p:spPr>
          <a:xfrm>
            <a:off x="1350899" y="6034036"/>
            <a:ext cx="840740"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Century Gothic"/>
                <a:cs typeface="Century Gothic"/>
              </a:rPr>
              <a:t>G</a:t>
            </a:r>
            <a:r>
              <a:rPr sz="2000" spc="-5" dirty="0">
                <a:solidFill>
                  <a:srgbClr val="FFFFFF"/>
                </a:solidFill>
                <a:latin typeface="Century Gothic"/>
                <a:cs typeface="Century Gothic"/>
              </a:rPr>
              <a:t>ra</a:t>
            </a:r>
            <a:r>
              <a:rPr sz="2000" dirty="0">
                <a:solidFill>
                  <a:srgbClr val="FFFFFF"/>
                </a:solidFill>
                <a:latin typeface="Century Gothic"/>
                <a:cs typeface="Century Gothic"/>
              </a:rPr>
              <a:t>n</a:t>
            </a:r>
            <a:r>
              <a:rPr sz="2000" spc="15" dirty="0">
                <a:solidFill>
                  <a:srgbClr val="FFFFFF"/>
                </a:solidFill>
                <a:latin typeface="Century Gothic"/>
                <a:cs typeface="Century Gothic"/>
              </a:rPr>
              <a:t>t</a:t>
            </a:r>
            <a:r>
              <a:rPr sz="2000" dirty="0">
                <a:solidFill>
                  <a:srgbClr val="FFFFFF"/>
                </a:solidFill>
                <a:latin typeface="Century Gothic"/>
                <a:cs typeface="Century Gothic"/>
              </a:rPr>
              <a:t>s</a:t>
            </a:r>
            <a:endParaRPr sz="2000">
              <a:latin typeface="Century Gothic"/>
              <a:cs typeface="Century Gothic"/>
            </a:endParaRPr>
          </a:p>
        </p:txBody>
      </p:sp>
      <p:sp>
        <p:nvSpPr>
          <p:cNvPr id="44" name="object 44"/>
          <p:cNvSpPr txBox="1"/>
          <p:nvPr/>
        </p:nvSpPr>
        <p:spPr>
          <a:xfrm>
            <a:off x="9930805" y="6660895"/>
            <a:ext cx="2124075" cy="166071"/>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entury Gothic"/>
                <a:cs typeface="Century Gothic"/>
              </a:rPr>
              <a:t>Copyright</a:t>
            </a:r>
            <a:r>
              <a:rPr sz="1000" spc="5" dirty="0">
                <a:solidFill>
                  <a:srgbClr val="FFFFFF"/>
                </a:solidFill>
                <a:latin typeface="Century Gothic"/>
                <a:cs typeface="Century Gothic"/>
              </a:rPr>
              <a:t> </a:t>
            </a:r>
            <a:r>
              <a:rPr sz="1000" dirty="0">
                <a:solidFill>
                  <a:srgbClr val="FFFFFF"/>
                </a:solidFill>
                <a:latin typeface="Century Gothic"/>
                <a:cs typeface="Century Gothic"/>
              </a:rPr>
              <a:t>Erin</a:t>
            </a:r>
            <a:r>
              <a:rPr sz="1000" spc="-20" dirty="0">
                <a:solidFill>
                  <a:srgbClr val="FFFFFF"/>
                </a:solidFill>
                <a:latin typeface="Century Gothic"/>
                <a:cs typeface="Century Gothic"/>
              </a:rPr>
              <a:t> </a:t>
            </a:r>
            <a:r>
              <a:rPr sz="1000" spc="-5" dirty="0">
                <a:solidFill>
                  <a:srgbClr val="FFFFFF"/>
                </a:solidFill>
                <a:latin typeface="Century Gothic"/>
                <a:cs typeface="Century Gothic"/>
              </a:rPr>
              <a:t>L.</a:t>
            </a:r>
            <a:r>
              <a:rPr sz="1000" dirty="0">
                <a:solidFill>
                  <a:srgbClr val="FFFFFF"/>
                </a:solidFill>
                <a:latin typeface="Century Gothic"/>
                <a:cs typeface="Century Gothic"/>
              </a:rPr>
              <a:t> </a:t>
            </a:r>
            <a:r>
              <a:rPr sz="1000" spc="-5" dirty="0">
                <a:solidFill>
                  <a:srgbClr val="FFFFFF"/>
                </a:solidFill>
                <a:latin typeface="Century Gothic"/>
                <a:cs typeface="Century Gothic"/>
              </a:rPr>
              <a:t>Deady,</a:t>
            </a:r>
            <a:r>
              <a:rPr sz="1000" spc="5" dirty="0">
                <a:solidFill>
                  <a:srgbClr val="FFFFFF"/>
                </a:solidFill>
                <a:latin typeface="Century Gothic"/>
                <a:cs typeface="Century Gothic"/>
              </a:rPr>
              <a:t> </a:t>
            </a:r>
            <a:r>
              <a:rPr sz="1000" spc="-15" dirty="0">
                <a:solidFill>
                  <a:srgbClr val="FFFFFF"/>
                </a:solidFill>
                <a:latin typeface="Century Gothic"/>
                <a:cs typeface="Century Gothic"/>
              </a:rPr>
              <a:t>P.A.</a:t>
            </a:r>
            <a:r>
              <a:rPr sz="1000" spc="25" dirty="0">
                <a:solidFill>
                  <a:srgbClr val="FFFFFF"/>
                </a:solidFill>
                <a:latin typeface="Century Gothic"/>
                <a:cs typeface="Century Gothic"/>
              </a:rPr>
              <a:t> </a:t>
            </a:r>
            <a:r>
              <a:rPr sz="1000" spc="-10" dirty="0">
                <a:solidFill>
                  <a:srgbClr val="FFFFFF"/>
                </a:solidFill>
                <a:latin typeface="Century Gothic"/>
                <a:cs typeface="Century Gothic"/>
              </a:rPr>
              <a:t>202</a:t>
            </a:r>
            <a:r>
              <a:rPr lang="en-US" sz="1000" spc="-10" dirty="0">
                <a:solidFill>
                  <a:srgbClr val="FFFFFF"/>
                </a:solidFill>
                <a:latin typeface="Century Gothic"/>
                <a:cs typeface="Century Gothic"/>
              </a:rPr>
              <a:t>2</a:t>
            </a:r>
            <a:r>
              <a:rPr sz="1000" spc="-10" dirty="0">
                <a:solidFill>
                  <a:srgbClr val="FFFFFF"/>
                </a:solidFill>
                <a:latin typeface="Century Gothic"/>
                <a:cs typeface="Century Gothic"/>
              </a:rPr>
              <a:t>.</a:t>
            </a:r>
            <a:endParaRPr sz="1000" dirty="0">
              <a:latin typeface="Century Gothic"/>
              <a:cs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152400" y="228600"/>
            <a:ext cx="10136505" cy="997709"/>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E47B22"/>
                </a:solidFill>
                <a:effectLst>
                  <a:outerShdw blurRad="38100" dist="38100" dir="2700000" algn="tl">
                    <a:srgbClr val="000000">
                      <a:alpha val="43137"/>
                    </a:srgbClr>
                  </a:outerShdw>
                </a:effectLst>
              </a:rPr>
              <a:t>MIAMI</a:t>
            </a:r>
            <a:r>
              <a:rPr sz="3200" spc="-25" dirty="0">
                <a:solidFill>
                  <a:srgbClr val="E47B22"/>
                </a:solidFill>
                <a:effectLst>
                  <a:outerShdw blurRad="38100" dist="38100" dir="2700000" algn="tl">
                    <a:srgbClr val="000000">
                      <a:alpha val="43137"/>
                    </a:srgbClr>
                  </a:outerShdw>
                </a:effectLst>
              </a:rPr>
              <a:t> </a:t>
            </a:r>
            <a:r>
              <a:rPr sz="3200" spc="-5" dirty="0">
                <a:solidFill>
                  <a:srgbClr val="E47B22"/>
                </a:solidFill>
                <a:effectLst>
                  <a:outerShdw blurRad="38100" dist="38100" dir="2700000" algn="tl">
                    <a:srgbClr val="000000">
                      <a:alpha val="43137"/>
                    </a:srgbClr>
                  </a:outerShdw>
                </a:effectLst>
              </a:rPr>
              <a:t>BCH</a:t>
            </a:r>
            <a:r>
              <a:rPr sz="3200" spc="-10" dirty="0">
                <a:solidFill>
                  <a:srgbClr val="E47B22"/>
                </a:solidFill>
                <a:effectLst>
                  <a:outerShdw blurRad="38100" dist="38100" dir="2700000" algn="tl">
                    <a:srgbClr val="000000">
                      <a:alpha val="43137"/>
                    </a:srgbClr>
                  </a:outerShdw>
                </a:effectLst>
              </a:rPr>
              <a:t> </a:t>
            </a:r>
            <a:r>
              <a:rPr sz="3200" dirty="0">
                <a:solidFill>
                  <a:srgbClr val="E47B22"/>
                </a:solidFill>
                <a:effectLst>
                  <a:outerShdw blurRad="38100" dist="38100" dir="2700000" algn="tl">
                    <a:srgbClr val="000000">
                      <a:alpha val="43137"/>
                    </a:srgbClr>
                  </a:outerShdw>
                </a:effectLst>
              </a:rPr>
              <a:t>STORMWATER</a:t>
            </a:r>
            <a:r>
              <a:rPr sz="3200" spc="-35" dirty="0">
                <a:solidFill>
                  <a:srgbClr val="E47B22"/>
                </a:solidFill>
                <a:effectLst>
                  <a:outerShdw blurRad="38100" dist="38100" dir="2700000" algn="tl">
                    <a:srgbClr val="000000">
                      <a:alpha val="43137"/>
                    </a:srgbClr>
                  </a:outerShdw>
                </a:effectLst>
              </a:rPr>
              <a:t> </a:t>
            </a:r>
            <a:r>
              <a:rPr sz="3200" dirty="0">
                <a:solidFill>
                  <a:srgbClr val="E47B22"/>
                </a:solidFill>
                <a:effectLst>
                  <a:outerShdw blurRad="38100" dist="38100" dir="2700000" algn="tl">
                    <a:srgbClr val="000000">
                      <a:alpha val="43137"/>
                    </a:srgbClr>
                  </a:outerShdw>
                </a:effectLst>
              </a:rPr>
              <a:t>ASSESSMENT</a:t>
            </a:r>
            <a:r>
              <a:rPr sz="3200" spc="-35" dirty="0">
                <a:solidFill>
                  <a:srgbClr val="E47B22"/>
                </a:solidFill>
                <a:effectLst>
                  <a:outerShdw blurRad="38100" dist="38100" dir="2700000" algn="tl">
                    <a:srgbClr val="000000">
                      <a:alpha val="43137"/>
                    </a:srgbClr>
                  </a:outerShdw>
                </a:effectLst>
              </a:rPr>
              <a:t> </a:t>
            </a:r>
            <a:r>
              <a:rPr sz="3200" dirty="0">
                <a:solidFill>
                  <a:srgbClr val="E47B22"/>
                </a:solidFill>
                <a:effectLst>
                  <a:outerShdw blurRad="38100" dist="38100" dir="2700000" algn="tl">
                    <a:srgbClr val="000000">
                      <a:alpha val="43137"/>
                    </a:srgbClr>
                  </a:outerShdw>
                </a:effectLst>
              </a:rPr>
              <a:t>(SETAI</a:t>
            </a:r>
            <a:r>
              <a:rPr sz="3200" spc="-20" dirty="0">
                <a:solidFill>
                  <a:srgbClr val="E47B22"/>
                </a:solidFill>
                <a:effectLst>
                  <a:outerShdw blurRad="38100" dist="38100" dir="2700000" algn="tl">
                    <a:srgbClr val="000000">
                      <a:alpha val="43137"/>
                    </a:srgbClr>
                  </a:outerShdw>
                </a:effectLst>
              </a:rPr>
              <a:t> </a:t>
            </a:r>
            <a:r>
              <a:rPr sz="3200" spc="-5" dirty="0">
                <a:solidFill>
                  <a:srgbClr val="E47B22"/>
                </a:solidFill>
                <a:effectLst>
                  <a:outerShdw blurRad="38100" dist="38100" dir="2700000" algn="tl">
                    <a:srgbClr val="000000">
                      <a:alpha val="43137"/>
                    </a:srgbClr>
                  </a:outerShdw>
                </a:effectLst>
              </a:rPr>
              <a:t>V.</a:t>
            </a:r>
            <a:r>
              <a:rPr lang="en-US" sz="3200" spc="-5" dirty="0">
                <a:solidFill>
                  <a:srgbClr val="E47B22"/>
                </a:solidFill>
                <a:effectLst>
                  <a:outerShdw blurRad="38100" dist="38100" dir="2700000" algn="tl">
                    <a:srgbClr val="000000">
                      <a:alpha val="43137"/>
                    </a:srgbClr>
                  </a:outerShdw>
                </a:effectLst>
              </a:rPr>
              <a:t> </a:t>
            </a:r>
            <a:r>
              <a:rPr sz="3200" spc="-5" dirty="0">
                <a:solidFill>
                  <a:srgbClr val="E47B22"/>
                </a:solidFill>
                <a:effectLst>
                  <a:outerShdw blurRad="38100" dist="38100" dir="2700000" algn="tl">
                    <a:srgbClr val="000000">
                      <a:alpha val="43137"/>
                    </a:srgbClr>
                  </a:outerShdw>
                </a:effectLst>
              </a:rPr>
              <a:t>MB)</a:t>
            </a:r>
            <a:r>
              <a:rPr lang="en-US" sz="3200" spc="-5" dirty="0">
                <a:solidFill>
                  <a:srgbClr val="E47B22"/>
                </a:solidFill>
                <a:effectLst>
                  <a:outerShdw blurRad="38100" dist="38100" dir="2700000" algn="tl">
                    <a:srgbClr val="000000">
                      <a:alpha val="43137"/>
                    </a:srgbClr>
                  </a:outerShdw>
                </a:effectLst>
              </a:rPr>
              <a:t>-2019-022086-CA-01</a:t>
            </a:r>
            <a:endParaRPr sz="3200" dirty="0">
              <a:effectLst>
                <a:outerShdw blurRad="38100" dist="38100" dir="2700000" algn="tl">
                  <a:srgbClr val="000000">
                    <a:alpha val="43137"/>
                  </a:srgbClr>
                </a:outerShdw>
              </a:effectLst>
            </a:endParaRPr>
          </a:p>
        </p:txBody>
      </p:sp>
      <p:sp>
        <p:nvSpPr>
          <p:cNvPr id="9" name="object 9"/>
          <p:cNvSpPr txBox="1">
            <a:spLocks noGrp="1"/>
          </p:cNvSpPr>
          <p:nvPr>
            <p:ph type="ftr" sz="quarter" idx="5"/>
          </p:nvPr>
        </p:nvSpPr>
        <p:spPr>
          <a:xfrm>
            <a:off x="78739" y="6624373"/>
            <a:ext cx="2124075" cy="166712"/>
          </a:xfrm>
          <a:prstGeom prst="rect">
            <a:avLst/>
          </a:prstGeom>
        </p:spPr>
        <p:txBody>
          <a:bodyPr vert="horz" wrap="square" lIns="0" tIns="12700" rIns="0" bIns="0" rtlCol="0">
            <a:spAutoFit/>
          </a:body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a:t>
            </a:r>
            <a:r>
              <a:rPr lang="en-US" spc="-10" dirty="0"/>
              <a:t>2</a:t>
            </a:r>
            <a:r>
              <a:rPr spc="-10" dirty="0"/>
              <a:t>.</a:t>
            </a:r>
          </a:p>
        </p:txBody>
      </p:sp>
      <p:sp>
        <p:nvSpPr>
          <p:cNvPr id="7" name="object 7"/>
          <p:cNvSpPr txBox="1"/>
          <p:nvPr/>
        </p:nvSpPr>
        <p:spPr>
          <a:xfrm>
            <a:off x="762000" y="1341120"/>
            <a:ext cx="9838055" cy="2298065"/>
          </a:xfrm>
          <a:prstGeom prst="rect">
            <a:avLst/>
          </a:prstGeom>
        </p:spPr>
        <p:txBody>
          <a:bodyPr vert="horz" wrap="square" lIns="0" tIns="111760" rIns="0" bIns="0" rtlCol="0">
            <a:spAutoFit/>
          </a:bodyPr>
          <a:lstStyle/>
          <a:p>
            <a:pPr marL="12700">
              <a:lnSpc>
                <a:spcPct val="100000"/>
              </a:lnSpc>
              <a:spcBef>
                <a:spcPts val="880"/>
              </a:spcBef>
              <a:tabLst>
                <a:tab pos="2990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dirty="0">
                <a:latin typeface="Century Gothic"/>
                <a:cs typeface="Century Gothic"/>
              </a:rPr>
              <a:t>Plaintiffs</a:t>
            </a:r>
            <a:r>
              <a:rPr sz="1500" spc="-15" dirty="0">
                <a:latin typeface="Century Gothic"/>
                <a:cs typeface="Century Gothic"/>
              </a:rPr>
              <a:t> </a:t>
            </a:r>
            <a:r>
              <a:rPr sz="1500" spc="-5" dirty="0">
                <a:latin typeface="Century Gothic"/>
                <a:cs typeface="Century Gothic"/>
              </a:rPr>
              <a:t>seek</a:t>
            </a:r>
            <a:r>
              <a:rPr sz="1500" dirty="0">
                <a:latin typeface="Century Gothic"/>
                <a:cs typeface="Century Gothic"/>
              </a:rPr>
              <a:t> restitution</a:t>
            </a:r>
            <a:r>
              <a:rPr sz="1500" spc="-35" dirty="0">
                <a:latin typeface="Century Gothic"/>
                <a:cs typeface="Century Gothic"/>
              </a:rPr>
              <a:t> </a:t>
            </a:r>
            <a:r>
              <a:rPr sz="1500" spc="-5" dirty="0">
                <a:latin typeface="Century Gothic"/>
                <a:cs typeface="Century Gothic"/>
              </a:rPr>
              <a:t>for</a:t>
            </a:r>
            <a:r>
              <a:rPr sz="1500" dirty="0">
                <a:latin typeface="Century Gothic"/>
                <a:cs typeface="Century Gothic"/>
              </a:rPr>
              <a:t> stormwater</a:t>
            </a:r>
            <a:r>
              <a:rPr sz="1500" spc="5" dirty="0">
                <a:latin typeface="Century Gothic"/>
                <a:cs typeface="Century Gothic"/>
              </a:rPr>
              <a:t> </a:t>
            </a:r>
            <a:r>
              <a:rPr sz="1500" dirty="0">
                <a:latin typeface="Century Gothic"/>
                <a:cs typeface="Century Gothic"/>
              </a:rPr>
              <a:t>utility</a:t>
            </a:r>
            <a:r>
              <a:rPr sz="1500" spc="-40" dirty="0">
                <a:latin typeface="Century Gothic"/>
                <a:cs typeface="Century Gothic"/>
              </a:rPr>
              <a:t> </a:t>
            </a:r>
            <a:r>
              <a:rPr sz="1500" spc="-5" dirty="0">
                <a:latin typeface="Century Gothic"/>
                <a:cs typeface="Century Gothic"/>
              </a:rPr>
              <a:t>payments</a:t>
            </a:r>
            <a:endParaRPr sz="1500" dirty="0">
              <a:latin typeface="Century Gothic"/>
              <a:cs typeface="Century Gothic"/>
            </a:endParaRPr>
          </a:p>
          <a:p>
            <a:pPr marL="12700">
              <a:lnSpc>
                <a:spcPct val="100000"/>
              </a:lnSpc>
              <a:spcBef>
                <a:spcPts val="780"/>
              </a:spcBef>
              <a:tabLst>
                <a:tab pos="299085" algn="l"/>
              </a:tabLst>
            </a:pPr>
            <a:r>
              <a:rPr sz="1200" dirty="0">
                <a:solidFill>
                  <a:schemeClr val="bg1"/>
                </a:solidFill>
                <a:latin typeface="Wingdings 3"/>
                <a:cs typeface="Wingdings 3"/>
              </a:rPr>
              <a:t></a:t>
            </a:r>
            <a:r>
              <a:rPr sz="1200" dirty="0">
                <a:latin typeface="Times New Roman"/>
                <a:cs typeface="Times New Roman"/>
              </a:rPr>
              <a:t>	</a:t>
            </a:r>
            <a:r>
              <a:rPr sz="1500" spc="-5" dirty="0">
                <a:latin typeface="Century Gothic"/>
                <a:cs typeface="Century Gothic"/>
              </a:rPr>
              <a:t>Challenges</a:t>
            </a:r>
            <a:r>
              <a:rPr sz="1500" spc="-20" dirty="0">
                <a:latin typeface="Century Gothic"/>
                <a:cs typeface="Century Gothic"/>
              </a:rPr>
              <a:t> </a:t>
            </a:r>
            <a:r>
              <a:rPr sz="1500" dirty="0">
                <a:latin typeface="Century Gothic"/>
                <a:cs typeface="Century Gothic"/>
              </a:rPr>
              <a:t>stormwater</a:t>
            </a:r>
            <a:r>
              <a:rPr sz="1500" spc="-20" dirty="0">
                <a:latin typeface="Century Gothic"/>
                <a:cs typeface="Century Gothic"/>
              </a:rPr>
              <a:t> </a:t>
            </a:r>
            <a:r>
              <a:rPr sz="1500" spc="5" dirty="0">
                <a:latin typeface="Century Gothic"/>
                <a:cs typeface="Century Gothic"/>
              </a:rPr>
              <a:t>utility</a:t>
            </a:r>
            <a:r>
              <a:rPr sz="1500" spc="-60" dirty="0">
                <a:latin typeface="Century Gothic"/>
                <a:cs typeface="Century Gothic"/>
              </a:rPr>
              <a:t> </a:t>
            </a:r>
            <a:r>
              <a:rPr sz="1500" spc="-5" dirty="0">
                <a:latin typeface="Century Gothic"/>
                <a:cs typeface="Century Gothic"/>
              </a:rPr>
              <a:t>fee:</a:t>
            </a:r>
            <a:endParaRPr sz="1500" dirty="0">
              <a:latin typeface="Century Gothic"/>
              <a:cs typeface="Century Gothic"/>
            </a:endParaRPr>
          </a:p>
          <a:p>
            <a:pPr marL="469900">
              <a:lnSpc>
                <a:spcPct val="100000"/>
              </a:lnSpc>
              <a:spcBef>
                <a:spcPts val="770"/>
              </a:spcBef>
              <a:tabLst>
                <a:tab pos="756285" algn="l"/>
              </a:tabLst>
            </a:pPr>
            <a:r>
              <a:rPr sz="1100" spc="10" dirty="0">
                <a:latin typeface="Wingdings 3"/>
                <a:cs typeface="Wingdings 3"/>
              </a:rPr>
              <a:t></a:t>
            </a:r>
            <a:r>
              <a:rPr sz="1100" spc="10" dirty="0">
                <a:latin typeface="Times New Roman"/>
                <a:cs typeface="Times New Roman"/>
              </a:rPr>
              <a:t>	</a:t>
            </a:r>
            <a:r>
              <a:rPr sz="1400" dirty="0">
                <a:latin typeface="Century Gothic"/>
                <a:cs typeface="Century Gothic"/>
              </a:rPr>
              <a:t>1.</a:t>
            </a:r>
            <a:r>
              <a:rPr sz="1400" spc="390" dirty="0">
                <a:latin typeface="Century Gothic"/>
                <a:cs typeface="Century Gothic"/>
              </a:rPr>
              <a:t> </a:t>
            </a:r>
            <a:r>
              <a:rPr sz="1400" dirty="0">
                <a:latin typeface="Century Gothic"/>
                <a:cs typeface="Century Gothic"/>
              </a:rPr>
              <a:t>Declaratory</a:t>
            </a:r>
            <a:r>
              <a:rPr sz="1400" spc="-15" dirty="0">
                <a:latin typeface="Century Gothic"/>
                <a:cs typeface="Century Gothic"/>
              </a:rPr>
              <a:t> </a:t>
            </a:r>
            <a:r>
              <a:rPr sz="1400" spc="-5" dirty="0">
                <a:latin typeface="Century Gothic"/>
                <a:cs typeface="Century Gothic"/>
              </a:rPr>
              <a:t>judgment</a:t>
            </a:r>
            <a:r>
              <a:rPr sz="1400" spc="-15" dirty="0">
                <a:latin typeface="Century Gothic"/>
                <a:cs typeface="Century Gothic"/>
              </a:rPr>
              <a:t> </a:t>
            </a:r>
            <a:r>
              <a:rPr sz="1400" spc="-5" dirty="0">
                <a:latin typeface="Century Gothic"/>
                <a:cs typeface="Century Gothic"/>
              </a:rPr>
              <a:t>that</a:t>
            </a:r>
            <a:r>
              <a:rPr sz="1400" spc="10" dirty="0">
                <a:latin typeface="Century Gothic"/>
                <a:cs typeface="Century Gothic"/>
              </a:rPr>
              <a:t> </a:t>
            </a:r>
            <a:r>
              <a:rPr sz="1400" dirty="0">
                <a:latin typeface="Century Gothic"/>
                <a:cs typeface="Century Gothic"/>
              </a:rPr>
              <a:t>City’s</a:t>
            </a:r>
            <a:r>
              <a:rPr sz="1400" spc="-30" dirty="0">
                <a:latin typeface="Century Gothic"/>
                <a:cs typeface="Century Gothic"/>
              </a:rPr>
              <a:t> </a:t>
            </a:r>
            <a:r>
              <a:rPr sz="1400" spc="-5" dirty="0">
                <a:latin typeface="Century Gothic"/>
                <a:cs typeface="Century Gothic"/>
              </a:rPr>
              <a:t>stormwater</a:t>
            </a:r>
            <a:r>
              <a:rPr sz="1400" spc="-10" dirty="0">
                <a:latin typeface="Century Gothic"/>
                <a:cs typeface="Century Gothic"/>
              </a:rPr>
              <a:t> </a:t>
            </a:r>
            <a:r>
              <a:rPr sz="1400" dirty="0">
                <a:latin typeface="Century Gothic"/>
                <a:cs typeface="Century Gothic"/>
              </a:rPr>
              <a:t>fee</a:t>
            </a:r>
            <a:r>
              <a:rPr sz="1400" spc="5" dirty="0">
                <a:latin typeface="Century Gothic"/>
                <a:cs typeface="Century Gothic"/>
              </a:rPr>
              <a:t> is</a:t>
            </a:r>
            <a:r>
              <a:rPr sz="1400" spc="-25" dirty="0">
                <a:latin typeface="Century Gothic"/>
                <a:cs typeface="Century Gothic"/>
              </a:rPr>
              <a:t> </a:t>
            </a:r>
            <a:r>
              <a:rPr sz="1400" dirty="0">
                <a:latin typeface="Century Gothic"/>
                <a:cs typeface="Century Gothic"/>
              </a:rPr>
              <a:t>invalid</a:t>
            </a:r>
            <a:r>
              <a:rPr sz="1400" spc="-35" dirty="0">
                <a:latin typeface="Century Gothic"/>
                <a:cs typeface="Century Gothic"/>
              </a:rPr>
              <a:t> </a:t>
            </a:r>
            <a:r>
              <a:rPr sz="1400" spc="-5" dirty="0">
                <a:latin typeface="Century Gothic"/>
                <a:cs typeface="Century Gothic"/>
              </a:rPr>
              <a:t>(disproportionate</a:t>
            </a:r>
            <a:r>
              <a:rPr sz="1400" spc="-10" dirty="0">
                <a:latin typeface="Century Gothic"/>
                <a:cs typeface="Century Gothic"/>
              </a:rPr>
              <a:t> </a:t>
            </a:r>
            <a:r>
              <a:rPr sz="1400" dirty="0">
                <a:latin typeface="Century Gothic"/>
                <a:cs typeface="Century Gothic"/>
              </a:rPr>
              <a:t>impacts</a:t>
            </a:r>
            <a:r>
              <a:rPr sz="1400" spc="-30" dirty="0">
                <a:latin typeface="Century Gothic"/>
                <a:cs typeface="Century Gothic"/>
              </a:rPr>
              <a:t> </a:t>
            </a:r>
            <a:r>
              <a:rPr sz="1400" spc="5" dirty="0">
                <a:latin typeface="Century Gothic"/>
                <a:cs typeface="Century Gothic"/>
              </a:rPr>
              <a:t>in</a:t>
            </a:r>
            <a:r>
              <a:rPr sz="1400" spc="-25" dirty="0">
                <a:latin typeface="Century Gothic"/>
                <a:cs typeface="Century Gothic"/>
              </a:rPr>
              <a:t> </a:t>
            </a:r>
            <a:r>
              <a:rPr sz="1400" dirty="0">
                <a:latin typeface="Century Gothic"/>
                <a:cs typeface="Century Gothic"/>
              </a:rPr>
              <a:t>fee</a:t>
            </a:r>
            <a:r>
              <a:rPr sz="1400" spc="5" dirty="0">
                <a:latin typeface="Century Gothic"/>
                <a:cs typeface="Century Gothic"/>
              </a:rPr>
              <a:t> </a:t>
            </a:r>
            <a:r>
              <a:rPr sz="1400" spc="-5" dirty="0">
                <a:latin typeface="Century Gothic"/>
                <a:cs typeface="Century Gothic"/>
              </a:rPr>
              <a:t>calculation)</a:t>
            </a:r>
            <a:endParaRPr sz="1400" dirty="0">
              <a:latin typeface="Century Gothic"/>
              <a:cs typeface="Century Gothic"/>
            </a:endParaRPr>
          </a:p>
          <a:p>
            <a:pPr marL="469900">
              <a:lnSpc>
                <a:spcPct val="100000"/>
              </a:lnSpc>
              <a:spcBef>
                <a:spcPts val="770"/>
              </a:spcBef>
              <a:tabLst>
                <a:tab pos="756285" algn="l"/>
              </a:tabLst>
            </a:pPr>
            <a:r>
              <a:rPr sz="1100" spc="10" dirty="0">
                <a:latin typeface="Wingdings 3"/>
                <a:cs typeface="Wingdings 3"/>
              </a:rPr>
              <a:t></a:t>
            </a:r>
            <a:r>
              <a:rPr sz="1100" spc="10" dirty="0">
                <a:latin typeface="Times New Roman"/>
                <a:cs typeface="Times New Roman"/>
              </a:rPr>
              <a:t>	</a:t>
            </a:r>
            <a:r>
              <a:rPr sz="1400" dirty="0">
                <a:latin typeface="Century Gothic"/>
                <a:cs typeface="Century Gothic"/>
              </a:rPr>
              <a:t>2.</a:t>
            </a:r>
            <a:r>
              <a:rPr sz="1400" spc="370" dirty="0">
                <a:latin typeface="Century Gothic"/>
                <a:cs typeface="Century Gothic"/>
              </a:rPr>
              <a:t> </a:t>
            </a:r>
            <a:r>
              <a:rPr sz="1400" dirty="0">
                <a:latin typeface="Century Gothic"/>
                <a:cs typeface="Century Gothic"/>
              </a:rPr>
              <a:t>Restitution</a:t>
            </a:r>
            <a:r>
              <a:rPr sz="1400" spc="-20" dirty="0">
                <a:latin typeface="Century Gothic"/>
                <a:cs typeface="Century Gothic"/>
              </a:rPr>
              <a:t> </a:t>
            </a:r>
            <a:r>
              <a:rPr sz="1400" spc="-5" dirty="0">
                <a:latin typeface="Century Gothic"/>
                <a:cs typeface="Century Gothic"/>
              </a:rPr>
              <a:t>for</a:t>
            </a:r>
            <a:r>
              <a:rPr sz="1400" spc="-30" dirty="0">
                <a:latin typeface="Century Gothic"/>
                <a:cs typeface="Century Gothic"/>
              </a:rPr>
              <a:t> </a:t>
            </a:r>
            <a:r>
              <a:rPr sz="1400" spc="-5" dirty="0">
                <a:latin typeface="Century Gothic"/>
                <a:cs typeface="Century Gothic"/>
              </a:rPr>
              <a:t>illegally</a:t>
            </a:r>
            <a:r>
              <a:rPr sz="1400" spc="-15" dirty="0">
                <a:latin typeface="Century Gothic"/>
                <a:cs typeface="Century Gothic"/>
              </a:rPr>
              <a:t> </a:t>
            </a:r>
            <a:r>
              <a:rPr sz="1400" spc="-5" dirty="0">
                <a:latin typeface="Century Gothic"/>
                <a:cs typeface="Century Gothic"/>
              </a:rPr>
              <a:t>assessed</a:t>
            </a:r>
            <a:r>
              <a:rPr sz="1400" spc="-30" dirty="0">
                <a:latin typeface="Century Gothic"/>
                <a:cs typeface="Century Gothic"/>
              </a:rPr>
              <a:t> </a:t>
            </a:r>
            <a:r>
              <a:rPr sz="1400" spc="-5" dirty="0">
                <a:latin typeface="Century Gothic"/>
                <a:cs typeface="Century Gothic"/>
              </a:rPr>
              <a:t>tax</a:t>
            </a:r>
            <a:endParaRPr sz="1400" dirty="0">
              <a:latin typeface="Century Gothic"/>
              <a:cs typeface="Century Gothic"/>
            </a:endParaRPr>
          </a:p>
          <a:p>
            <a:pPr marL="469900">
              <a:lnSpc>
                <a:spcPct val="100000"/>
              </a:lnSpc>
              <a:spcBef>
                <a:spcPts val="765"/>
              </a:spcBef>
              <a:tabLst>
                <a:tab pos="756285" algn="l"/>
              </a:tabLst>
            </a:pPr>
            <a:r>
              <a:rPr sz="1100" spc="10" dirty="0">
                <a:latin typeface="Wingdings 3"/>
                <a:cs typeface="Wingdings 3"/>
              </a:rPr>
              <a:t></a:t>
            </a:r>
            <a:r>
              <a:rPr sz="1100" spc="10" dirty="0">
                <a:latin typeface="Times New Roman"/>
                <a:cs typeface="Times New Roman"/>
              </a:rPr>
              <a:t>	</a:t>
            </a:r>
            <a:r>
              <a:rPr sz="1400" dirty="0">
                <a:latin typeface="Century Gothic"/>
                <a:cs typeface="Century Gothic"/>
              </a:rPr>
              <a:t>3.</a:t>
            </a:r>
            <a:r>
              <a:rPr sz="1400" spc="360" dirty="0">
                <a:latin typeface="Century Gothic"/>
                <a:cs typeface="Century Gothic"/>
              </a:rPr>
              <a:t> </a:t>
            </a:r>
            <a:r>
              <a:rPr sz="1400" spc="-5" dirty="0">
                <a:latin typeface="Century Gothic"/>
                <a:cs typeface="Century Gothic"/>
              </a:rPr>
              <a:t>Breach</a:t>
            </a:r>
            <a:r>
              <a:rPr sz="1400" spc="-15" dirty="0">
                <a:latin typeface="Century Gothic"/>
                <a:cs typeface="Century Gothic"/>
              </a:rPr>
              <a:t> </a:t>
            </a:r>
            <a:r>
              <a:rPr sz="1400" dirty="0">
                <a:latin typeface="Century Gothic"/>
                <a:cs typeface="Century Gothic"/>
              </a:rPr>
              <a:t>of</a:t>
            </a:r>
            <a:r>
              <a:rPr sz="1400" spc="-20" dirty="0">
                <a:latin typeface="Century Gothic"/>
                <a:cs typeface="Century Gothic"/>
              </a:rPr>
              <a:t> </a:t>
            </a:r>
            <a:r>
              <a:rPr sz="1400" spc="-5" dirty="0">
                <a:latin typeface="Century Gothic"/>
                <a:cs typeface="Century Gothic"/>
              </a:rPr>
              <a:t>contract</a:t>
            </a:r>
            <a:endParaRPr sz="1400" dirty="0">
              <a:latin typeface="Century Gothic"/>
              <a:cs typeface="Century Gothic"/>
            </a:endParaRPr>
          </a:p>
          <a:p>
            <a:pPr marL="12700">
              <a:lnSpc>
                <a:spcPct val="100000"/>
              </a:lnSpc>
              <a:spcBef>
                <a:spcPts val="780"/>
              </a:spcBef>
              <a:tabLst>
                <a:tab pos="299085" algn="l"/>
              </a:tabLst>
            </a:pPr>
            <a:r>
              <a:rPr sz="1200" dirty="0">
                <a:solidFill>
                  <a:schemeClr val="bg1"/>
                </a:solidFill>
                <a:latin typeface="Wingdings 3"/>
                <a:cs typeface="Wingdings 3"/>
              </a:rPr>
              <a:t></a:t>
            </a:r>
            <a:r>
              <a:rPr sz="1200" dirty="0">
                <a:solidFill>
                  <a:schemeClr val="bg1"/>
                </a:solidFill>
                <a:latin typeface="Times New Roman"/>
                <a:cs typeface="Times New Roman"/>
              </a:rPr>
              <a:t>	</a:t>
            </a:r>
            <a:r>
              <a:rPr sz="1500" dirty="0">
                <a:latin typeface="Century Gothic"/>
                <a:cs typeface="Century Gothic"/>
              </a:rPr>
              <a:t>City</a:t>
            </a:r>
            <a:r>
              <a:rPr sz="1500" spc="-30" dirty="0">
                <a:latin typeface="Century Gothic"/>
                <a:cs typeface="Century Gothic"/>
              </a:rPr>
              <a:t> </a:t>
            </a:r>
            <a:r>
              <a:rPr sz="1500" dirty="0">
                <a:latin typeface="Century Gothic"/>
                <a:cs typeface="Century Gothic"/>
              </a:rPr>
              <a:t>filed</a:t>
            </a:r>
            <a:r>
              <a:rPr sz="1500" spc="-35" dirty="0">
                <a:latin typeface="Century Gothic"/>
                <a:cs typeface="Century Gothic"/>
              </a:rPr>
              <a:t> </a:t>
            </a:r>
            <a:r>
              <a:rPr sz="1500" spc="-5" dirty="0">
                <a:latin typeface="Century Gothic"/>
                <a:cs typeface="Century Gothic"/>
              </a:rPr>
              <a:t>MTD</a:t>
            </a:r>
            <a:r>
              <a:rPr sz="1500" spc="-20" dirty="0">
                <a:latin typeface="Century Gothic"/>
                <a:cs typeface="Century Gothic"/>
              </a:rPr>
              <a:t> </a:t>
            </a:r>
            <a:r>
              <a:rPr sz="1500" spc="-5" dirty="0">
                <a:latin typeface="Century Gothic"/>
                <a:cs typeface="Century Gothic"/>
              </a:rPr>
              <a:t>denied</a:t>
            </a:r>
            <a:r>
              <a:rPr sz="1500" spc="-20" dirty="0">
                <a:latin typeface="Century Gothic"/>
                <a:cs typeface="Century Gothic"/>
              </a:rPr>
              <a:t> </a:t>
            </a:r>
            <a:r>
              <a:rPr sz="1500" spc="-5" dirty="0">
                <a:latin typeface="Century Gothic"/>
                <a:cs typeface="Century Gothic"/>
              </a:rPr>
              <a:t>3/2020</a:t>
            </a:r>
            <a:endParaRPr sz="1500" dirty="0">
              <a:latin typeface="Century Gothic"/>
              <a:cs typeface="Century Gothic"/>
            </a:endParaRPr>
          </a:p>
          <a:p>
            <a:pPr marL="12700">
              <a:lnSpc>
                <a:spcPct val="100000"/>
              </a:lnSpc>
              <a:spcBef>
                <a:spcPts val="780"/>
              </a:spcBef>
              <a:tabLst>
                <a:tab pos="299085" algn="l"/>
              </a:tabLst>
            </a:pPr>
            <a:r>
              <a:rPr sz="1200" dirty="0">
                <a:solidFill>
                  <a:schemeClr val="bg1"/>
                </a:solidFill>
                <a:latin typeface="Wingdings 3"/>
                <a:cs typeface="Wingdings 3"/>
              </a:rPr>
              <a:t></a:t>
            </a:r>
            <a:r>
              <a:rPr sz="1200" dirty="0">
                <a:solidFill>
                  <a:schemeClr val="bg1"/>
                </a:solidFill>
                <a:latin typeface="Times New Roman"/>
                <a:cs typeface="Times New Roman"/>
              </a:rPr>
              <a:t>	</a:t>
            </a:r>
            <a:r>
              <a:rPr sz="1500" dirty="0">
                <a:latin typeface="Century Gothic"/>
                <a:cs typeface="Century Gothic"/>
              </a:rPr>
              <a:t>Plaintiffs</a:t>
            </a:r>
            <a:r>
              <a:rPr sz="1500" spc="-20" dirty="0">
                <a:latin typeface="Century Gothic"/>
                <a:cs typeface="Century Gothic"/>
              </a:rPr>
              <a:t> </a:t>
            </a:r>
            <a:r>
              <a:rPr sz="1500" dirty="0">
                <a:latin typeface="Century Gothic"/>
                <a:cs typeface="Century Gothic"/>
              </a:rPr>
              <a:t>filed</a:t>
            </a:r>
            <a:r>
              <a:rPr sz="1500" spc="-30" dirty="0">
                <a:latin typeface="Century Gothic"/>
                <a:cs typeface="Century Gothic"/>
              </a:rPr>
              <a:t> </a:t>
            </a:r>
            <a:r>
              <a:rPr sz="1500" dirty="0">
                <a:latin typeface="Century Gothic"/>
                <a:cs typeface="Century Gothic"/>
              </a:rPr>
              <a:t>two</a:t>
            </a:r>
            <a:r>
              <a:rPr sz="1500" spc="5" dirty="0">
                <a:latin typeface="Century Gothic"/>
                <a:cs typeface="Century Gothic"/>
              </a:rPr>
              <a:t> </a:t>
            </a:r>
            <a:r>
              <a:rPr sz="1500" spc="-5" dirty="0">
                <a:latin typeface="Century Gothic"/>
                <a:cs typeface="Century Gothic"/>
              </a:rPr>
              <a:t>amended</a:t>
            </a:r>
            <a:r>
              <a:rPr sz="1500" dirty="0">
                <a:latin typeface="Century Gothic"/>
                <a:cs typeface="Century Gothic"/>
              </a:rPr>
              <a:t> complaints</a:t>
            </a:r>
            <a:r>
              <a:rPr sz="1500" spc="-5" dirty="0">
                <a:latin typeface="Century Gothic"/>
                <a:cs typeface="Century Gothic"/>
              </a:rPr>
              <a:t> and </a:t>
            </a:r>
            <a:r>
              <a:rPr sz="1500" dirty="0">
                <a:latin typeface="Century Gothic"/>
                <a:cs typeface="Century Gothic"/>
              </a:rPr>
              <a:t>case </a:t>
            </a:r>
            <a:r>
              <a:rPr sz="1500" spc="5" dirty="0">
                <a:latin typeface="Century Gothic"/>
                <a:cs typeface="Century Gothic"/>
              </a:rPr>
              <a:t>is</a:t>
            </a:r>
            <a:r>
              <a:rPr sz="1500" spc="-10" dirty="0">
                <a:latin typeface="Century Gothic"/>
                <a:cs typeface="Century Gothic"/>
              </a:rPr>
              <a:t> </a:t>
            </a:r>
            <a:r>
              <a:rPr sz="1500" spc="5" dirty="0">
                <a:latin typeface="Century Gothic"/>
                <a:cs typeface="Century Gothic"/>
              </a:rPr>
              <a:t>still</a:t>
            </a:r>
            <a:r>
              <a:rPr sz="1500" spc="-35" dirty="0">
                <a:latin typeface="Century Gothic"/>
                <a:cs typeface="Century Gothic"/>
              </a:rPr>
              <a:t> </a:t>
            </a:r>
            <a:r>
              <a:rPr sz="1500" spc="5" dirty="0">
                <a:latin typeface="Century Gothic"/>
                <a:cs typeface="Century Gothic"/>
              </a:rPr>
              <a:t>in</a:t>
            </a:r>
            <a:r>
              <a:rPr sz="1500" spc="-25" dirty="0">
                <a:latin typeface="Century Gothic"/>
                <a:cs typeface="Century Gothic"/>
              </a:rPr>
              <a:t> </a:t>
            </a:r>
            <a:r>
              <a:rPr sz="1500" dirty="0">
                <a:latin typeface="Century Gothic"/>
                <a:cs typeface="Century Gothic"/>
              </a:rPr>
              <a:t>discovery</a:t>
            </a:r>
          </a:p>
        </p:txBody>
      </p:sp>
      <p:graphicFrame>
        <p:nvGraphicFramePr>
          <p:cNvPr id="8" name="object 8"/>
          <p:cNvGraphicFramePr>
            <a:graphicFrameLocks noGrp="1"/>
          </p:cNvGraphicFramePr>
          <p:nvPr>
            <p:extLst>
              <p:ext uri="{D42A27DB-BD31-4B8C-83A1-F6EECF244321}">
                <p14:modId xmlns:p14="http://schemas.microsoft.com/office/powerpoint/2010/main" val="773335081"/>
              </p:ext>
            </p:extLst>
          </p:nvPr>
        </p:nvGraphicFramePr>
        <p:xfrm>
          <a:off x="152400" y="3818838"/>
          <a:ext cx="11811000" cy="2639059"/>
        </p:xfrm>
        <a:graphic>
          <a:graphicData uri="http://schemas.openxmlformats.org/drawingml/2006/table">
            <a:tbl>
              <a:tblPr firstRow="1" bandRow="1">
                <a:tableStyleId>{2D5ABB26-0587-4C30-8999-92F81FD0307C}</a:tableStyleId>
              </a:tblPr>
              <a:tblGrid>
                <a:gridCol w="2811014">
                  <a:extLst>
                    <a:ext uri="{9D8B030D-6E8A-4147-A177-3AD203B41FA5}">
                      <a16:colId xmlns:a16="http://schemas.microsoft.com/office/drawing/2014/main" val="20000"/>
                    </a:ext>
                  </a:extLst>
                </a:gridCol>
                <a:gridCol w="8999986">
                  <a:extLst>
                    <a:ext uri="{9D8B030D-6E8A-4147-A177-3AD203B41FA5}">
                      <a16:colId xmlns:a16="http://schemas.microsoft.com/office/drawing/2014/main" val="20001"/>
                    </a:ext>
                  </a:extLst>
                </a:gridCol>
              </a:tblGrid>
              <a:tr h="418465">
                <a:tc>
                  <a:txBody>
                    <a:bodyPr/>
                    <a:lstStyle/>
                    <a:p>
                      <a:pPr marL="90805">
                        <a:lnSpc>
                          <a:spcPct val="100000"/>
                        </a:lnSpc>
                        <a:spcBef>
                          <a:spcPts val="340"/>
                        </a:spcBef>
                      </a:pPr>
                      <a:r>
                        <a:rPr sz="1400" b="1" spc="-5" dirty="0">
                          <a:solidFill>
                            <a:srgbClr val="FFFFFF"/>
                          </a:solidFill>
                          <a:latin typeface="Century Gothic"/>
                          <a:cs typeface="Century Gothic"/>
                        </a:rPr>
                        <a:t>Issue</a:t>
                      </a:r>
                      <a:endParaRPr sz="1400">
                        <a:latin typeface="Century Gothic"/>
                        <a:cs typeface="Century Gothic"/>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A9E1F"/>
                    </a:solidFill>
                  </a:tcPr>
                </a:tc>
                <a:tc>
                  <a:txBody>
                    <a:bodyPr/>
                    <a:lstStyle/>
                    <a:p>
                      <a:pPr marL="91440">
                        <a:lnSpc>
                          <a:spcPct val="100000"/>
                        </a:lnSpc>
                        <a:spcBef>
                          <a:spcPts val="340"/>
                        </a:spcBef>
                      </a:pPr>
                      <a:r>
                        <a:rPr sz="1400" b="1" spc="-5" dirty="0">
                          <a:solidFill>
                            <a:srgbClr val="FFFFFF"/>
                          </a:solidFill>
                          <a:latin typeface="Century Gothic"/>
                          <a:cs typeface="Century Gothic"/>
                        </a:rPr>
                        <a:t>Argument</a:t>
                      </a:r>
                      <a:endParaRPr sz="1400" dirty="0">
                        <a:latin typeface="Century Gothic"/>
                        <a:cs typeface="Century Gothic"/>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A9E1F"/>
                    </a:solidFill>
                  </a:tcPr>
                </a:tc>
                <a:extLst>
                  <a:ext uri="{0D108BD9-81ED-4DB2-BD59-A6C34878D82A}">
                    <a16:rowId xmlns:a16="http://schemas.microsoft.com/office/drawing/2014/main" val="10000"/>
                  </a:ext>
                </a:extLst>
              </a:tr>
              <a:tr h="1157605">
                <a:tc>
                  <a:txBody>
                    <a:bodyPr/>
                    <a:lstStyle/>
                    <a:p>
                      <a:pPr marL="90805" marR="143510">
                        <a:lnSpc>
                          <a:spcPct val="100000"/>
                        </a:lnSpc>
                        <a:spcBef>
                          <a:spcPts val="325"/>
                        </a:spcBef>
                      </a:pPr>
                      <a:r>
                        <a:rPr sz="1400" dirty="0">
                          <a:latin typeface="Century Gothic"/>
                          <a:cs typeface="Century Gothic"/>
                        </a:rPr>
                        <a:t>Invalid </a:t>
                      </a:r>
                      <a:r>
                        <a:rPr sz="1400" spc="-5" dirty="0">
                          <a:latin typeface="Century Gothic"/>
                          <a:cs typeface="Century Gothic"/>
                        </a:rPr>
                        <a:t>fee-method </a:t>
                      </a:r>
                      <a:r>
                        <a:rPr sz="1400" dirty="0">
                          <a:latin typeface="Century Gothic"/>
                          <a:cs typeface="Century Gothic"/>
                        </a:rPr>
                        <a:t>of </a:t>
                      </a:r>
                      <a:r>
                        <a:rPr sz="1400" spc="5" dirty="0">
                          <a:latin typeface="Century Gothic"/>
                          <a:cs typeface="Century Gothic"/>
                        </a:rPr>
                        <a:t> </a:t>
                      </a:r>
                      <a:r>
                        <a:rPr sz="1400" dirty="0">
                          <a:latin typeface="Century Gothic"/>
                          <a:cs typeface="Century Gothic"/>
                        </a:rPr>
                        <a:t>calculation </a:t>
                      </a:r>
                      <a:r>
                        <a:rPr sz="1400" spc="-5" dirty="0">
                          <a:latin typeface="Century Gothic"/>
                          <a:cs typeface="Century Gothic"/>
                        </a:rPr>
                        <a:t>for </a:t>
                      </a:r>
                      <a:r>
                        <a:rPr sz="1400" dirty="0">
                          <a:latin typeface="Century Gothic"/>
                          <a:cs typeface="Century Gothic"/>
                        </a:rPr>
                        <a:t>ERU </a:t>
                      </a:r>
                      <a:r>
                        <a:rPr sz="1400" spc="5" dirty="0">
                          <a:latin typeface="Century Gothic"/>
                          <a:cs typeface="Century Gothic"/>
                        </a:rPr>
                        <a:t> </a:t>
                      </a:r>
                      <a:r>
                        <a:rPr sz="1400" spc="-5" dirty="0">
                          <a:latin typeface="Century Gothic"/>
                          <a:cs typeface="Century Gothic"/>
                        </a:rPr>
                        <a:t>disproportionately </a:t>
                      </a:r>
                      <a:r>
                        <a:rPr sz="1400" dirty="0">
                          <a:latin typeface="Century Gothic"/>
                          <a:cs typeface="Century Gothic"/>
                        </a:rPr>
                        <a:t>impacts </a:t>
                      </a:r>
                      <a:r>
                        <a:rPr sz="1400" spc="5" dirty="0">
                          <a:latin typeface="Century Gothic"/>
                          <a:cs typeface="Century Gothic"/>
                        </a:rPr>
                        <a:t> </a:t>
                      </a:r>
                      <a:r>
                        <a:rPr sz="1400" spc="-5" dirty="0">
                          <a:latin typeface="Century Gothic"/>
                          <a:cs typeface="Century Gothic"/>
                        </a:rPr>
                        <a:t>commercial </a:t>
                      </a:r>
                      <a:r>
                        <a:rPr sz="1400" dirty="0">
                          <a:latin typeface="Century Gothic"/>
                          <a:cs typeface="Century Gothic"/>
                        </a:rPr>
                        <a:t>and </a:t>
                      </a:r>
                      <a:r>
                        <a:rPr sz="1400" spc="-5" dirty="0">
                          <a:latin typeface="Century Gothic"/>
                          <a:cs typeface="Century Gothic"/>
                        </a:rPr>
                        <a:t>multi-family </a:t>
                      </a:r>
                      <a:r>
                        <a:rPr sz="1400" spc="-375" dirty="0">
                          <a:latin typeface="Century Gothic"/>
                          <a:cs typeface="Century Gothic"/>
                        </a:rPr>
                        <a:t> </a:t>
                      </a:r>
                      <a:r>
                        <a:rPr sz="1400" spc="-5" dirty="0">
                          <a:latin typeface="Century Gothic"/>
                          <a:cs typeface="Century Gothic"/>
                        </a:rPr>
                        <a:t>property</a:t>
                      </a:r>
                      <a:r>
                        <a:rPr sz="1400" spc="-20" dirty="0">
                          <a:latin typeface="Century Gothic"/>
                          <a:cs typeface="Century Gothic"/>
                        </a:rPr>
                        <a:t> </a:t>
                      </a:r>
                      <a:r>
                        <a:rPr sz="1400" dirty="0">
                          <a:latin typeface="Century Gothic"/>
                          <a:cs typeface="Century Gothic"/>
                        </a:rPr>
                        <a:t>owners.</a:t>
                      </a:r>
                      <a:endParaRPr sz="1400">
                        <a:latin typeface="Century Gothic"/>
                        <a:cs typeface="Century Gothic"/>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3DFCC"/>
                    </a:solidFill>
                  </a:tcPr>
                </a:tc>
                <a:tc>
                  <a:txBody>
                    <a:bodyPr/>
                    <a:lstStyle/>
                    <a:p>
                      <a:pPr marL="90805" marR="123189">
                        <a:lnSpc>
                          <a:spcPct val="100000"/>
                        </a:lnSpc>
                        <a:spcBef>
                          <a:spcPts val="330"/>
                        </a:spcBef>
                      </a:pPr>
                      <a:r>
                        <a:rPr sz="1400" dirty="0">
                          <a:latin typeface="Century Gothic"/>
                          <a:cs typeface="Century Gothic"/>
                        </a:rPr>
                        <a:t>Section </a:t>
                      </a:r>
                      <a:r>
                        <a:rPr sz="1400" spc="-5" dirty="0">
                          <a:latin typeface="Century Gothic"/>
                          <a:cs typeface="Century Gothic"/>
                        </a:rPr>
                        <a:t>403.031(17), F.S. </a:t>
                      </a:r>
                      <a:r>
                        <a:rPr sz="1400" dirty="0">
                          <a:latin typeface="Century Gothic"/>
                          <a:cs typeface="Century Gothic"/>
                        </a:rPr>
                        <a:t>requires </a:t>
                      </a:r>
                      <a:r>
                        <a:rPr sz="1400" spc="-5" dirty="0">
                          <a:latin typeface="Century Gothic"/>
                          <a:cs typeface="Century Gothic"/>
                        </a:rPr>
                        <a:t>stormwater fees </a:t>
                      </a:r>
                      <a:r>
                        <a:rPr sz="1400" dirty="0">
                          <a:latin typeface="Century Gothic"/>
                          <a:cs typeface="Century Gothic"/>
                        </a:rPr>
                        <a:t>be charged based on relative </a:t>
                      </a:r>
                      <a:r>
                        <a:rPr sz="1400" spc="-5" dirty="0">
                          <a:latin typeface="Century Gothic"/>
                          <a:cs typeface="Century Gothic"/>
                        </a:rPr>
                        <a:t>contribution to the </a:t>
                      </a:r>
                      <a:r>
                        <a:rPr sz="1400" spc="-375" dirty="0">
                          <a:latin typeface="Century Gothic"/>
                          <a:cs typeface="Century Gothic"/>
                        </a:rPr>
                        <a:t> </a:t>
                      </a:r>
                      <a:r>
                        <a:rPr sz="1400" spc="-5" dirty="0">
                          <a:latin typeface="Century Gothic"/>
                          <a:cs typeface="Century Gothic"/>
                        </a:rPr>
                        <a:t>need </a:t>
                      </a:r>
                      <a:r>
                        <a:rPr sz="1400" dirty="0">
                          <a:latin typeface="Century Gothic"/>
                          <a:cs typeface="Century Gothic"/>
                        </a:rPr>
                        <a:t>for </a:t>
                      </a:r>
                      <a:r>
                        <a:rPr sz="1400" spc="-5" dirty="0">
                          <a:latin typeface="Century Gothic"/>
                          <a:cs typeface="Century Gothic"/>
                        </a:rPr>
                        <a:t>stormwater system.</a:t>
                      </a:r>
                      <a:r>
                        <a:rPr sz="1400" dirty="0">
                          <a:latin typeface="Century Gothic"/>
                          <a:cs typeface="Century Gothic"/>
                        </a:rPr>
                        <a:t> Different </a:t>
                      </a:r>
                      <a:r>
                        <a:rPr sz="1400" spc="-5" dirty="0">
                          <a:latin typeface="Century Gothic"/>
                          <a:cs typeface="Century Gothic"/>
                        </a:rPr>
                        <a:t>rates </a:t>
                      </a:r>
                      <a:r>
                        <a:rPr sz="1400" dirty="0">
                          <a:latin typeface="Century Gothic"/>
                          <a:cs typeface="Century Gothic"/>
                        </a:rPr>
                        <a:t>okay but can’t be arbitrary or unreasonable.</a:t>
                      </a:r>
                      <a:r>
                        <a:rPr sz="1400" spc="5" dirty="0">
                          <a:latin typeface="Century Gothic"/>
                          <a:cs typeface="Century Gothic"/>
                        </a:rPr>
                        <a:t> </a:t>
                      </a:r>
                      <a:r>
                        <a:rPr sz="1400" spc="-5" dirty="0">
                          <a:latin typeface="Century Gothic"/>
                          <a:cs typeface="Century Gothic"/>
                        </a:rPr>
                        <a:t>Using </a:t>
                      </a:r>
                      <a:r>
                        <a:rPr sz="1400" dirty="0">
                          <a:latin typeface="Century Gothic"/>
                          <a:cs typeface="Century Gothic"/>
                        </a:rPr>
                        <a:t> </a:t>
                      </a:r>
                      <a:r>
                        <a:rPr sz="1400" spc="-5" dirty="0">
                          <a:latin typeface="Century Gothic"/>
                          <a:cs typeface="Century Gothic"/>
                        </a:rPr>
                        <a:t>data </a:t>
                      </a:r>
                      <a:r>
                        <a:rPr sz="1400" dirty="0">
                          <a:latin typeface="Century Gothic"/>
                          <a:cs typeface="Century Gothic"/>
                        </a:rPr>
                        <a:t>about residential </a:t>
                      </a:r>
                      <a:r>
                        <a:rPr sz="1400" spc="-5" dirty="0">
                          <a:latin typeface="Century Gothic"/>
                          <a:cs typeface="Century Gothic"/>
                        </a:rPr>
                        <a:t>impervious surface area to </a:t>
                      </a:r>
                      <a:r>
                        <a:rPr sz="1400" dirty="0">
                          <a:latin typeface="Century Gothic"/>
                          <a:cs typeface="Century Gothic"/>
                        </a:rPr>
                        <a:t>calculate </a:t>
                      </a:r>
                      <a:r>
                        <a:rPr sz="1400" spc="-5" dirty="0">
                          <a:latin typeface="Century Gothic"/>
                          <a:cs typeface="Century Gothic"/>
                        </a:rPr>
                        <a:t>fees </a:t>
                      </a:r>
                      <a:r>
                        <a:rPr sz="1400" dirty="0">
                          <a:latin typeface="Century Gothic"/>
                          <a:cs typeface="Century Gothic"/>
                        </a:rPr>
                        <a:t>and lumping </a:t>
                      </a:r>
                      <a:r>
                        <a:rPr sz="1400" spc="-5" dirty="0">
                          <a:latin typeface="Century Gothic"/>
                          <a:cs typeface="Century Gothic"/>
                        </a:rPr>
                        <a:t>property types </a:t>
                      </a:r>
                      <a:r>
                        <a:rPr sz="1400" dirty="0">
                          <a:latin typeface="Century Gothic"/>
                          <a:cs typeface="Century Gothic"/>
                        </a:rPr>
                        <a:t> </a:t>
                      </a:r>
                      <a:r>
                        <a:rPr sz="1400" spc="-5" dirty="0">
                          <a:latin typeface="Century Gothic"/>
                          <a:cs typeface="Century Gothic"/>
                        </a:rPr>
                        <a:t>together</a:t>
                      </a:r>
                      <a:r>
                        <a:rPr sz="1400" spc="10" dirty="0">
                          <a:latin typeface="Century Gothic"/>
                          <a:cs typeface="Century Gothic"/>
                        </a:rPr>
                        <a:t> </a:t>
                      </a:r>
                      <a:r>
                        <a:rPr sz="1400" spc="-5" dirty="0">
                          <a:latin typeface="Century Gothic"/>
                          <a:cs typeface="Century Gothic"/>
                        </a:rPr>
                        <a:t>(resi</a:t>
                      </a:r>
                      <a:r>
                        <a:rPr sz="1400" spc="25" dirty="0">
                          <a:latin typeface="Century Gothic"/>
                          <a:cs typeface="Century Gothic"/>
                        </a:rPr>
                        <a:t> </a:t>
                      </a:r>
                      <a:r>
                        <a:rPr sz="1400" dirty="0">
                          <a:latin typeface="Century Gothic"/>
                          <a:cs typeface="Century Gothic"/>
                        </a:rPr>
                        <a:t>&amp;</a:t>
                      </a:r>
                      <a:r>
                        <a:rPr sz="1400" spc="20" dirty="0">
                          <a:latin typeface="Century Gothic"/>
                          <a:cs typeface="Century Gothic"/>
                        </a:rPr>
                        <a:t> </a:t>
                      </a:r>
                      <a:r>
                        <a:rPr sz="1400" dirty="0">
                          <a:latin typeface="Century Gothic"/>
                          <a:cs typeface="Century Gothic"/>
                        </a:rPr>
                        <a:t>comm)</a:t>
                      </a:r>
                      <a:r>
                        <a:rPr sz="1400" spc="-20" dirty="0">
                          <a:latin typeface="Century Gothic"/>
                          <a:cs typeface="Century Gothic"/>
                        </a:rPr>
                        <a:t> </a:t>
                      </a:r>
                      <a:r>
                        <a:rPr sz="1400" spc="-5" dirty="0">
                          <a:latin typeface="Century Gothic"/>
                          <a:cs typeface="Century Gothic"/>
                        </a:rPr>
                        <a:t>does</a:t>
                      </a:r>
                      <a:r>
                        <a:rPr sz="1400" dirty="0">
                          <a:latin typeface="Century Gothic"/>
                          <a:cs typeface="Century Gothic"/>
                        </a:rPr>
                        <a:t> not</a:t>
                      </a:r>
                      <a:r>
                        <a:rPr sz="1400" spc="5" dirty="0">
                          <a:latin typeface="Century Gothic"/>
                          <a:cs typeface="Century Gothic"/>
                        </a:rPr>
                        <a:t> </a:t>
                      </a:r>
                      <a:r>
                        <a:rPr sz="1400" dirty="0">
                          <a:latin typeface="Century Gothic"/>
                          <a:cs typeface="Century Gothic"/>
                        </a:rPr>
                        <a:t>reflect</a:t>
                      </a:r>
                      <a:r>
                        <a:rPr sz="1400" spc="-15" dirty="0">
                          <a:latin typeface="Century Gothic"/>
                          <a:cs typeface="Century Gothic"/>
                        </a:rPr>
                        <a:t> </a:t>
                      </a:r>
                      <a:r>
                        <a:rPr sz="1400" spc="-5" dirty="0">
                          <a:latin typeface="Century Gothic"/>
                          <a:cs typeface="Century Gothic"/>
                        </a:rPr>
                        <a:t>commercial</a:t>
                      </a:r>
                      <a:r>
                        <a:rPr sz="1400" spc="-15" dirty="0">
                          <a:latin typeface="Century Gothic"/>
                          <a:cs typeface="Century Gothic"/>
                        </a:rPr>
                        <a:t> </a:t>
                      </a:r>
                      <a:r>
                        <a:rPr sz="1400" spc="-5" dirty="0">
                          <a:latin typeface="Century Gothic"/>
                          <a:cs typeface="Century Gothic"/>
                        </a:rPr>
                        <a:t>property</a:t>
                      </a:r>
                      <a:r>
                        <a:rPr sz="1400" spc="10" dirty="0">
                          <a:latin typeface="Century Gothic"/>
                          <a:cs typeface="Century Gothic"/>
                        </a:rPr>
                        <a:t> </a:t>
                      </a:r>
                      <a:r>
                        <a:rPr sz="1400" spc="-5" dirty="0">
                          <a:latin typeface="Century Gothic"/>
                          <a:cs typeface="Century Gothic"/>
                        </a:rPr>
                        <a:t>contribution</a:t>
                      </a:r>
                      <a:r>
                        <a:rPr sz="1400" spc="-20" dirty="0">
                          <a:latin typeface="Century Gothic"/>
                          <a:cs typeface="Century Gothic"/>
                        </a:rPr>
                        <a:t> </a:t>
                      </a:r>
                      <a:r>
                        <a:rPr sz="1400" dirty="0">
                          <a:latin typeface="Century Gothic"/>
                          <a:cs typeface="Century Gothic"/>
                        </a:rPr>
                        <a:t>and</a:t>
                      </a:r>
                      <a:r>
                        <a:rPr sz="1400" spc="25" dirty="0">
                          <a:latin typeface="Century Gothic"/>
                          <a:cs typeface="Century Gothic"/>
                        </a:rPr>
                        <a:t> </a:t>
                      </a:r>
                      <a:r>
                        <a:rPr sz="1400" spc="-5" dirty="0">
                          <a:latin typeface="Century Gothic"/>
                          <a:cs typeface="Century Gothic"/>
                        </a:rPr>
                        <a:t>must</a:t>
                      </a:r>
                      <a:r>
                        <a:rPr sz="1400" spc="10" dirty="0">
                          <a:latin typeface="Century Gothic"/>
                          <a:cs typeface="Century Gothic"/>
                        </a:rPr>
                        <a:t> </a:t>
                      </a:r>
                      <a:r>
                        <a:rPr sz="1400" dirty="0">
                          <a:latin typeface="Century Gothic"/>
                          <a:cs typeface="Century Gothic"/>
                        </a:rPr>
                        <a:t>be </a:t>
                      </a:r>
                      <a:r>
                        <a:rPr sz="1400" spc="5" dirty="0">
                          <a:latin typeface="Century Gothic"/>
                          <a:cs typeface="Century Gothic"/>
                        </a:rPr>
                        <a:t> </a:t>
                      </a:r>
                      <a:r>
                        <a:rPr sz="1400" spc="-5" dirty="0">
                          <a:latin typeface="Century Gothic"/>
                          <a:cs typeface="Century Gothic"/>
                        </a:rPr>
                        <a:t>invalidated</a:t>
                      </a:r>
                      <a:r>
                        <a:rPr sz="1400" spc="-20" dirty="0">
                          <a:latin typeface="Century Gothic"/>
                          <a:cs typeface="Century Gothic"/>
                        </a:rPr>
                        <a:t> </a:t>
                      </a:r>
                      <a:r>
                        <a:rPr sz="1400" dirty="0">
                          <a:latin typeface="Century Gothic"/>
                          <a:cs typeface="Century Gothic"/>
                        </a:rPr>
                        <a:t>(reliance</a:t>
                      </a:r>
                      <a:r>
                        <a:rPr sz="1400" spc="-45" dirty="0">
                          <a:latin typeface="Century Gothic"/>
                          <a:cs typeface="Century Gothic"/>
                        </a:rPr>
                        <a:t> </a:t>
                      </a:r>
                      <a:r>
                        <a:rPr sz="1400" dirty="0">
                          <a:latin typeface="Century Gothic"/>
                          <a:cs typeface="Century Gothic"/>
                        </a:rPr>
                        <a:t>on:</a:t>
                      </a:r>
                      <a:r>
                        <a:rPr sz="1400" spc="-10" dirty="0">
                          <a:latin typeface="Century Gothic"/>
                          <a:cs typeface="Century Gothic"/>
                        </a:rPr>
                        <a:t> </a:t>
                      </a:r>
                      <a:r>
                        <a:rPr sz="1400" i="1" dirty="0">
                          <a:latin typeface="Century Gothic"/>
                          <a:cs typeface="Century Gothic"/>
                        </a:rPr>
                        <a:t>City</a:t>
                      </a:r>
                      <a:r>
                        <a:rPr sz="1400" i="1" spc="-25" dirty="0">
                          <a:latin typeface="Century Gothic"/>
                          <a:cs typeface="Century Gothic"/>
                        </a:rPr>
                        <a:t> </a:t>
                      </a:r>
                      <a:r>
                        <a:rPr sz="1400" i="1" dirty="0">
                          <a:latin typeface="Century Gothic"/>
                          <a:cs typeface="Century Gothic"/>
                        </a:rPr>
                        <a:t>of</a:t>
                      </a:r>
                      <a:r>
                        <a:rPr sz="1400" i="1" spc="-15" dirty="0">
                          <a:latin typeface="Century Gothic"/>
                          <a:cs typeface="Century Gothic"/>
                        </a:rPr>
                        <a:t> </a:t>
                      </a:r>
                      <a:r>
                        <a:rPr sz="1400" i="1" spc="-5" dirty="0">
                          <a:latin typeface="Century Gothic"/>
                          <a:cs typeface="Century Gothic"/>
                        </a:rPr>
                        <a:t>Gainesville</a:t>
                      </a:r>
                      <a:r>
                        <a:rPr sz="1400" i="1" spc="-40" dirty="0">
                          <a:latin typeface="Century Gothic"/>
                          <a:cs typeface="Century Gothic"/>
                        </a:rPr>
                        <a:t> </a:t>
                      </a:r>
                      <a:r>
                        <a:rPr sz="1400" i="1" spc="5" dirty="0">
                          <a:latin typeface="Century Gothic"/>
                          <a:cs typeface="Century Gothic"/>
                        </a:rPr>
                        <a:t>v.</a:t>
                      </a:r>
                      <a:r>
                        <a:rPr sz="1400" i="1" spc="-25" dirty="0">
                          <a:latin typeface="Century Gothic"/>
                          <a:cs typeface="Century Gothic"/>
                        </a:rPr>
                        <a:t> </a:t>
                      </a:r>
                      <a:r>
                        <a:rPr sz="1400" i="1" spc="-5" dirty="0">
                          <a:latin typeface="Century Gothic"/>
                          <a:cs typeface="Century Gothic"/>
                        </a:rPr>
                        <a:t>State</a:t>
                      </a:r>
                      <a:r>
                        <a:rPr sz="1400" spc="-5" dirty="0">
                          <a:latin typeface="Century Gothic"/>
                          <a:cs typeface="Century Gothic"/>
                        </a:rPr>
                        <a:t>,</a:t>
                      </a:r>
                      <a:r>
                        <a:rPr sz="1400" spc="25" dirty="0">
                          <a:latin typeface="Century Gothic"/>
                          <a:cs typeface="Century Gothic"/>
                        </a:rPr>
                        <a:t> </a:t>
                      </a:r>
                      <a:r>
                        <a:rPr sz="1400" dirty="0">
                          <a:latin typeface="Century Gothic"/>
                          <a:cs typeface="Century Gothic"/>
                        </a:rPr>
                        <a:t>63</a:t>
                      </a:r>
                      <a:r>
                        <a:rPr sz="1400" spc="-15" dirty="0">
                          <a:latin typeface="Century Gothic"/>
                          <a:cs typeface="Century Gothic"/>
                        </a:rPr>
                        <a:t> </a:t>
                      </a:r>
                      <a:r>
                        <a:rPr sz="1400" dirty="0">
                          <a:latin typeface="Century Gothic"/>
                          <a:cs typeface="Century Gothic"/>
                        </a:rPr>
                        <a:t>So.</a:t>
                      </a:r>
                      <a:r>
                        <a:rPr sz="1400" spc="-10" dirty="0">
                          <a:latin typeface="Century Gothic"/>
                          <a:cs typeface="Century Gothic"/>
                        </a:rPr>
                        <a:t> </a:t>
                      </a:r>
                      <a:r>
                        <a:rPr sz="1400" dirty="0">
                          <a:latin typeface="Century Gothic"/>
                          <a:cs typeface="Century Gothic"/>
                        </a:rPr>
                        <a:t>2d</a:t>
                      </a:r>
                      <a:r>
                        <a:rPr sz="1400" spc="-5" dirty="0">
                          <a:latin typeface="Century Gothic"/>
                          <a:cs typeface="Century Gothic"/>
                        </a:rPr>
                        <a:t> </a:t>
                      </a:r>
                      <a:r>
                        <a:rPr sz="1400" dirty="0">
                          <a:latin typeface="Century Gothic"/>
                          <a:cs typeface="Century Gothic"/>
                        </a:rPr>
                        <a:t>138</a:t>
                      </a:r>
                      <a:r>
                        <a:rPr sz="1400" spc="-15" dirty="0">
                          <a:latin typeface="Century Gothic"/>
                          <a:cs typeface="Century Gothic"/>
                        </a:rPr>
                        <a:t> </a:t>
                      </a:r>
                      <a:r>
                        <a:rPr sz="1400" spc="-5" dirty="0">
                          <a:latin typeface="Century Gothic"/>
                          <a:cs typeface="Century Gothic"/>
                        </a:rPr>
                        <a:t>(2003)).</a:t>
                      </a:r>
                      <a:endParaRPr sz="1400" dirty="0">
                        <a:latin typeface="Century Gothic"/>
                        <a:cs typeface="Century Gothic"/>
                      </a:endParaRPr>
                    </a:p>
                  </a:txBody>
                  <a:tcPr marL="0" marR="0" marT="419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3DFCC"/>
                    </a:solidFill>
                  </a:tcPr>
                </a:tc>
                <a:extLst>
                  <a:ext uri="{0D108BD9-81ED-4DB2-BD59-A6C34878D82A}">
                    <a16:rowId xmlns:a16="http://schemas.microsoft.com/office/drawing/2014/main" val="10001"/>
                  </a:ext>
                </a:extLst>
              </a:tr>
              <a:tr h="544830">
                <a:tc>
                  <a:txBody>
                    <a:bodyPr/>
                    <a:lstStyle/>
                    <a:p>
                      <a:pPr marL="90805">
                        <a:lnSpc>
                          <a:spcPct val="100000"/>
                        </a:lnSpc>
                        <a:spcBef>
                          <a:spcPts val="330"/>
                        </a:spcBef>
                      </a:pPr>
                      <a:r>
                        <a:rPr sz="1400" spc="-5" dirty="0">
                          <a:latin typeface="Century Gothic"/>
                          <a:cs typeface="Century Gothic"/>
                        </a:rPr>
                        <a:t>Restitution</a:t>
                      </a:r>
                      <a:endParaRPr sz="1400">
                        <a:latin typeface="Century Gothic"/>
                        <a:cs typeface="Century Gothic"/>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tc>
                  <a:txBody>
                    <a:bodyPr/>
                    <a:lstStyle/>
                    <a:p>
                      <a:pPr marL="90805" marR="191770">
                        <a:lnSpc>
                          <a:spcPct val="100000"/>
                        </a:lnSpc>
                        <a:spcBef>
                          <a:spcPts val="330"/>
                        </a:spcBef>
                      </a:pPr>
                      <a:r>
                        <a:rPr sz="1400" dirty="0">
                          <a:latin typeface="Century Gothic"/>
                          <a:cs typeface="Century Gothic"/>
                        </a:rPr>
                        <a:t>Local </a:t>
                      </a:r>
                      <a:r>
                        <a:rPr sz="1400" spc="-5" dirty="0">
                          <a:latin typeface="Century Gothic"/>
                          <a:cs typeface="Century Gothic"/>
                        </a:rPr>
                        <a:t>government must refund illegally assessed tax </a:t>
                      </a:r>
                      <a:r>
                        <a:rPr lang="en-US" sz="1400" spc="-5" dirty="0">
                          <a:latin typeface="Century Gothic"/>
                          <a:cs typeface="Century Gothic"/>
                        </a:rPr>
                        <a:t>if </a:t>
                      </a:r>
                      <a:r>
                        <a:rPr sz="1400" spc="5" dirty="0">
                          <a:latin typeface="Century Gothic"/>
                          <a:cs typeface="Century Gothic"/>
                        </a:rPr>
                        <a:t>it </a:t>
                      </a:r>
                      <a:r>
                        <a:rPr sz="1400" dirty="0">
                          <a:latin typeface="Century Gothic"/>
                          <a:cs typeface="Century Gothic"/>
                        </a:rPr>
                        <a:t>was not </a:t>
                      </a:r>
                      <a:r>
                        <a:rPr sz="1400" spc="5" dirty="0">
                          <a:latin typeface="Century Gothic"/>
                          <a:cs typeface="Century Gothic"/>
                        </a:rPr>
                        <a:t>paid </a:t>
                      </a:r>
                      <a:r>
                        <a:rPr sz="1400" dirty="0">
                          <a:latin typeface="Century Gothic"/>
                          <a:cs typeface="Century Gothic"/>
                        </a:rPr>
                        <a:t>voluntarily (reliance </a:t>
                      </a:r>
                      <a:r>
                        <a:rPr sz="1400" spc="-375" dirty="0">
                          <a:latin typeface="Century Gothic"/>
                          <a:cs typeface="Century Gothic"/>
                        </a:rPr>
                        <a:t> </a:t>
                      </a:r>
                      <a:r>
                        <a:rPr sz="1400" dirty="0">
                          <a:latin typeface="Century Gothic"/>
                          <a:cs typeface="Century Gothic"/>
                        </a:rPr>
                        <a:t>on:</a:t>
                      </a:r>
                      <a:r>
                        <a:rPr sz="1400" spc="370" dirty="0">
                          <a:latin typeface="Century Gothic"/>
                          <a:cs typeface="Century Gothic"/>
                        </a:rPr>
                        <a:t> </a:t>
                      </a:r>
                      <a:r>
                        <a:rPr sz="1400" i="1" dirty="0">
                          <a:latin typeface="Century Gothic"/>
                          <a:cs typeface="Century Gothic"/>
                        </a:rPr>
                        <a:t>City</a:t>
                      </a:r>
                      <a:r>
                        <a:rPr sz="1400" i="1" spc="-25" dirty="0">
                          <a:latin typeface="Century Gothic"/>
                          <a:cs typeface="Century Gothic"/>
                        </a:rPr>
                        <a:t> </a:t>
                      </a:r>
                      <a:r>
                        <a:rPr sz="1400" i="1" dirty="0">
                          <a:latin typeface="Century Gothic"/>
                          <a:cs typeface="Century Gothic"/>
                        </a:rPr>
                        <a:t>of</a:t>
                      </a:r>
                      <a:r>
                        <a:rPr sz="1400" i="1" spc="-15" dirty="0">
                          <a:latin typeface="Century Gothic"/>
                          <a:cs typeface="Century Gothic"/>
                        </a:rPr>
                        <a:t> </a:t>
                      </a:r>
                      <a:r>
                        <a:rPr sz="1400" i="1" spc="-5" dirty="0">
                          <a:latin typeface="Century Gothic"/>
                          <a:cs typeface="Century Gothic"/>
                        </a:rPr>
                        <a:t>Key</a:t>
                      </a:r>
                      <a:r>
                        <a:rPr sz="1400" i="1" spc="-15" dirty="0">
                          <a:latin typeface="Century Gothic"/>
                          <a:cs typeface="Century Gothic"/>
                        </a:rPr>
                        <a:t> W.</a:t>
                      </a:r>
                      <a:r>
                        <a:rPr lang="en-US" sz="1400" i="1" spc="-15" dirty="0">
                          <a:latin typeface="Century Gothic"/>
                          <a:cs typeface="Century Gothic"/>
                        </a:rPr>
                        <a:t> Key West Golf Club Homeowners' Association, Inc., et al.</a:t>
                      </a:r>
                      <a:r>
                        <a:rPr sz="1400" i="1" spc="-15" dirty="0">
                          <a:latin typeface="Century Gothic"/>
                          <a:cs typeface="Century Gothic"/>
                        </a:rPr>
                        <a:t>,</a:t>
                      </a:r>
                      <a:r>
                        <a:rPr sz="1400" i="1" spc="35" dirty="0">
                          <a:latin typeface="Century Gothic"/>
                          <a:cs typeface="Century Gothic"/>
                        </a:rPr>
                        <a:t> </a:t>
                      </a:r>
                      <a:r>
                        <a:rPr sz="1400" dirty="0">
                          <a:latin typeface="Century Gothic"/>
                          <a:cs typeface="Century Gothic"/>
                        </a:rPr>
                        <a:t>81</a:t>
                      </a:r>
                      <a:r>
                        <a:rPr sz="1400" spc="-15" dirty="0">
                          <a:latin typeface="Century Gothic"/>
                          <a:cs typeface="Century Gothic"/>
                        </a:rPr>
                        <a:t> </a:t>
                      </a:r>
                      <a:r>
                        <a:rPr sz="1400" dirty="0">
                          <a:latin typeface="Century Gothic"/>
                          <a:cs typeface="Century Gothic"/>
                        </a:rPr>
                        <a:t>So.</a:t>
                      </a:r>
                      <a:r>
                        <a:rPr sz="1400" spc="-10" dirty="0">
                          <a:latin typeface="Century Gothic"/>
                          <a:cs typeface="Century Gothic"/>
                        </a:rPr>
                        <a:t> </a:t>
                      </a:r>
                      <a:r>
                        <a:rPr sz="1400" dirty="0">
                          <a:latin typeface="Century Gothic"/>
                          <a:cs typeface="Century Gothic"/>
                        </a:rPr>
                        <a:t>3d</a:t>
                      </a:r>
                      <a:r>
                        <a:rPr sz="1400" spc="-10" dirty="0">
                          <a:latin typeface="Century Gothic"/>
                          <a:cs typeface="Century Gothic"/>
                        </a:rPr>
                        <a:t> </a:t>
                      </a:r>
                      <a:r>
                        <a:rPr sz="1400" dirty="0">
                          <a:latin typeface="Century Gothic"/>
                          <a:cs typeface="Century Gothic"/>
                        </a:rPr>
                        <a:t>494,</a:t>
                      </a:r>
                      <a:r>
                        <a:rPr sz="1400" spc="-25" dirty="0">
                          <a:latin typeface="Century Gothic"/>
                          <a:cs typeface="Century Gothic"/>
                        </a:rPr>
                        <a:t> </a:t>
                      </a:r>
                      <a:r>
                        <a:rPr sz="1400" dirty="0">
                          <a:latin typeface="Century Gothic"/>
                          <a:cs typeface="Century Gothic"/>
                        </a:rPr>
                        <a:t>500</a:t>
                      </a:r>
                      <a:r>
                        <a:rPr sz="1400" spc="-15" dirty="0">
                          <a:latin typeface="Century Gothic"/>
                          <a:cs typeface="Century Gothic"/>
                        </a:rPr>
                        <a:t> </a:t>
                      </a:r>
                      <a:r>
                        <a:rPr sz="1400" dirty="0">
                          <a:latin typeface="Century Gothic"/>
                          <a:cs typeface="Century Gothic"/>
                        </a:rPr>
                        <a:t>(Fla.</a:t>
                      </a:r>
                      <a:r>
                        <a:rPr sz="1400" spc="-25" dirty="0">
                          <a:latin typeface="Century Gothic"/>
                          <a:cs typeface="Century Gothic"/>
                        </a:rPr>
                        <a:t> </a:t>
                      </a:r>
                      <a:r>
                        <a:rPr sz="1400" dirty="0">
                          <a:latin typeface="Century Gothic"/>
                          <a:cs typeface="Century Gothic"/>
                        </a:rPr>
                        <a:t>3d</a:t>
                      </a:r>
                      <a:r>
                        <a:rPr sz="1400" spc="-10" dirty="0">
                          <a:latin typeface="Century Gothic"/>
                          <a:cs typeface="Century Gothic"/>
                        </a:rPr>
                        <a:t> </a:t>
                      </a:r>
                      <a:r>
                        <a:rPr sz="1400" spc="-5" dirty="0">
                          <a:latin typeface="Century Gothic"/>
                          <a:cs typeface="Century Gothic"/>
                        </a:rPr>
                        <a:t>DCA</a:t>
                      </a:r>
                      <a:r>
                        <a:rPr sz="1400" spc="-15" dirty="0">
                          <a:latin typeface="Century Gothic"/>
                          <a:cs typeface="Century Gothic"/>
                        </a:rPr>
                        <a:t> </a:t>
                      </a:r>
                      <a:r>
                        <a:rPr sz="1400" spc="-5" dirty="0">
                          <a:latin typeface="Century Gothic"/>
                          <a:cs typeface="Century Gothic"/>
                        </a:rPr>
                        <a:t>2012)).</a:t>
                      </a:r>
                      <a:endParaRPr sz="1400" dirty="0">
                        <a:latin typeface="Century Gothic"/>
                        <a:cs typeface="Century Gothic"/>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extLst>
                  <a:ext uri="{0D108BD9-81ED-4DB2-BD59-A6C34878D82A}">
                    <a16:rowId xmlns:a16="http://schemas.microsoft.com/office/drawing/2014/main" val="10002"/>
                  </a:ext>
                </a:extLst>
              </a:tr>
              <a:tr h="518159">
                <a:tc>
                  <a:txBody>
                    <a:bodyPr/>
                    <a:lstStyle/>
                    <a:p>
                      <a:pPr marL="90805">
                        <a:lnSpc>
                          <a:spcPct val="100000"/>
                        </a:lnSpc>
                        <a:spcBef>
                          <a:spcPts val="330"/>
                        </a:spcBef>
                      </a:pPr>
                      <a:r>
                        <a:rPr sz="1400" spc="-5" dirty="0">
                          <a:latin typeface="Century Gothic"/>
                          <a:cs typeface="Century Gothic"/>
                        </a:rPr>
                        <a:t>Breach</a:t>
                      </a:r>
                      <a:r>
                        <a:rPr sz="1400" spc="-30" dirty="0">
                          <a:latin typeface="Century Gothic"/>
                          <a:cs typeface="Century Gothic"/>
                        </a:rPr>
                        <a:t> </a:t>
                      </a:r>
                      <a:r>
                        <a:rPr sz="1400" dirty="0">
                          <a:latin typeface="Century Gothic"/>
                          <a:cs typeface="Century Gothic"/>
                        </a:rPr>
                        <a:t>of</a:t>
                      </a:r>
                      <a:r>
                        <a:rPr sz="1400" spc="-25" dirty="0">
                          <a:latin typeface="Century Gothic"/>
                          <a:cs typeface="Century Gothic"/>
                        </a:rPr>
                        <a:t> </a:t>
                      </a:r>
                      <a:r>
                        <a:rPr sz="1400" spc="-5" dirty="0">
                          <a:latin typeface="Century Gothic"/>
                          <a:cs typeface="Century Gothic"/>
                        </a:rPr>
                        <a:t>contract</a:t>
                      </a:r>
                      <a:endParaRPr sz="1400">
                        <a:latin typeface="Century Gothic"/>
                        <a:cs typeface="Century Gothic"/>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3DFCC"/>
                    </a:solidFill>
                  </a:tcPr>
                </a:tc>
                <a:tc>
                  <a:txBody>
                    <a:bodyPr/>
                    <a:lstStyle/>
                    <a:p>
                      <a:pPr marL="90805" marR="695960">
                        <a:lnSpc>
                          <a:spcPct val="100000"/>
                        </a:lnSpc>
                        <a:spcBef>
                          <a:spcPts val="330"/>
                        </a:spcBef>
                      </a:pPr>
                      <a:r>
                        <a:rPr sz="1400" dirty="0">
                          <a:latin typeface="Century Gothic"/>
                          <a:cs typeface="Century Gothic"/>
                        </a:rPr>
                        <a:t>Plaintiffs are City utility </a:t>
                      </a:r>
                      <a:r>
                        <a:rPr sz="1400" spc="-5" dirty="0">
                          <a:latin typeface="Century Gothic"/>
                          <a:cs typeface="Century Gothic"/>
                        </a:rPr>
                        <a:t>customers </a:t>
                      </a:r>
                      <a:r>
                        <a:rPr sz="1400" dirty="0">
                          <a:latin typeface="Century Gothic"/>
                          <a:cs typeface="Century Gothic"/>
                        </a:rPr>
                        <a:t>and receive services on </a:t>
                      </a:r>
                      <a:r>
                        <a:rPr sz="1400" spc="-5" dirty="0">
                          <a:latin typeface="Century Gothic"/>
                          <a:cs typeface="Century Gothic"/>
                        </a:rPr>
                        <a:t>the </a:t>
                      </a:r>
                      <a:r>
                        <a:rPr sz="1400" dirty="0">
                          <a:latin typeface="Century Gothic"/>
                          <a:cs typeface="Century Gothic"/>
                        </a:rPr>
                        <a:t>basis of </a:t>
                      </a:r>
                      <a:r>
                        <a:rPr sz="1400" spc="-5" dirty="0">
                          <a:latin typeface="Century Gothic"/>
                          <a:cs typeface="Century Gothic"/>
                        </a:rPr>
                        <a:t>contracts </a:t>
                      </a:r>
                      <a:r>
                        <a:rPr sz="1400" dirty="0">
                          <a:latin typeface="Century Gothic"/>
                          <a:cs typeface="Century Gothic"/>
                        </a:rPr>
                        <a:t>which were </a:t>
                      </a:r>
                      <a:r>
                        <a:rPr sz="1400" spc="-375" dirty="0">
                          <a:latin typeface="Century Gothic"/>
                          <a:cs typeface="Century Gothic"/>
                        </a:rPr>
                        <a:t> </a:t>
                      </a:r>
                      <a:r>
                        <a:rPr sz="1400" dirty="0">
                          <a:latin typeface="Century Gothic"/>
                          <a:cs typeface="Century Gothic"/>
                        </a:rPr>
                        <a:t>materially</a:t>
                      </a:r>
                      <a:r>
                        <a:rPr sz="1400" spc="-50" dirty="0">
                          <a:latin typeface="Century Gothic"/>
                          <a:cs typeface="Century Gothic"/>
                        </a:rPr>
                        <a:t> </a:t>
                      </a:r>
                      <a:r>
                        <a:rPr sz="1400" dirty="0">
                          <a:latin typeface="Century Gothic"/>
                          <a:cs typeface="Century Gothic"/>
                        </a:rPr>
                        <a:t>breached</a:t>
                      </a:r>
                      <a:r>
                        <a:rPr sz="1400" spc="-5" dirty="0">
                          <a:latin typeface="Century Gothic"/>
                          <a:cs typeface="Century Gothic"/>
                        </a:rPr>
                        <a:t> </a:t>
                      </a:r>
                      <a:r>
                        <a:rPr sz="1400" dirty="0">
                          <a:latin typeface="Century Gothic"/>
                          <a:cs typeface="Century Gothic"/>
                        </a:rPr>
                        <a:t>by</a:t>
                      </a:r>
                      <a:r>
                        <a:rPr sz="1400" spc="-10" dirty="0">
                          <a:latin typeface="Century Gothic"/>
                          <a:cs typeface="Century Gothic"/>
                        </a:rPr>
                        <a:t> </a:t>
                      </a:r>
                      <a:r>
                        <a:rPr sz="1400" dirty="0">
                          <a:latin typeface="Century Gothic"/>
                          <a:cs typeface="Century Gothic"/>
                        </a:rPr>
                        <a:t>City</a:t>
                      </a:r>
                      <a:r>
                        <a:rPr sz="1400" spc="-20" dirty="0">
                          <a:latin typeface="Century Gothic"/>
                          <a:cs typeface="Century Gothic"/>
                        </a:rPr>
                        <a:t> </a:t>
                      </a:r>
                      <a:r>
                        <a:rPr sz="1400" dirty="0">
                          <a:latin typeface="Century Gothic"/>
                          <a:cs typeface="Century Gothic"/>
                        </a:rPr>
                        <a:t>with</a:t>
                      </a:r>
                      <a:r>
                        <a:rPr sz="1400" spc="-35" dirty="0">
                          <a:latin typeface="Century Gothic"/>
                          <a:cs typeface="Century Gothic"/>
                        </a:rPr>
                        <a:t> </a:t>
                      </a:r>
                      <a:r>
                        <a:rPr sz="1400" spc="-5" dirty="0">
                          <a:latin typeface="Century Gothic"/>
                          <a:cs typeface="Century Gothic"/>
                        </a:rPr>
                        <a:t>imposition</a:t>
                      </a:r>
                      <a:r>
                        <a:rPr sz="1400" spc="-40" dirty="0">
                          <a:latin typeface="Century Gothic"/>
                          <a:cs typeface="Century Gothic"/>
                        </a:rPr>
                        <a:t> </a:t>
                      </a:r>
                      <a:r>
                        <a:rPr sz="1400" dirty="0">
                          <a:latin typeface="Century Gothic"/>
                          <a:cs typeface="Century Gothic"/>
                        </a:rPr>
                        <a:t>of</a:t>
                      </a:r>
                      <a:r>
                        <a:rPr sz="1400" spc="-10" dirty="0">
                          <a:latin typeface="Century Gothic"/>
                          <a:cs typeface="Century Gothic"/>
                        </a:rPr>
                        <a:t> </a:t>
                      </a:r>
                      <a:r>
                        <a:rPr sz="1400" dirty="0">
                          <a:latin typeface="Century Gothic"/>
                          <a:cs typeface="Century Gothic"/>
                        </a:rPr>
                        <a:t>improper</a:t>
                      </a:r>
                      <a:r>
                        <a:rPr sz="1400" spc="-25" dirty="0">
                          <a:latin typeface="Century Gothic"/>
                          <a:cs typeface="Century Gothic"/>
                        </a:rPr>
                        <a:t> </a:t>
                      </a:r>
                      <a:r>
                        <a:rPr sz="1400" dirty="0">
                          <a:latin typeface="Century Gothic"/>
                          <a:cs typeface="Century Gothic"/>
                        </a:rPr>
                        <a:t>fee</a:t>
                      </a:r>
                      <a:r>
                        <a:rPr sz="1400" spc="-15" dirty="0">
                          <a:latin typeface="Century Gothic"/>
                          <a:cs typeface="Century Gothic"/>
                        </a:rPr>
                        <a:t> </a:t>
                      </a:r>
                      <a:r>
                        <a:rPr sz="1400" dirty="0">
                          <a:latin typeface="Century Gothic"/>
                          <a:cs typeface="Century Gothic"/>
                        </a:rPr>
                        <a:t>(reliance</a:t>
                      </a:r>
                      <a:r>
                        <a:rPr sz="1400" spc="-45" dirty="0">
                          <a:latin typeface="Century Gothic"/>
                          <a:cs typeface="Century Gothic"/>
                        </a:rPr>
                        <a:t> </a:t>
                      </a:r>
                      <a:r>
                        <a:rPr sz="1400" dirty="0">
                          <a:latin typeface="Century Gothic"/>
                          <a:cs typeface="Century Gothic"/>
                        </a:rPr>
                        <a:t>on</a:t>
                      </a:r>
                      <a:r>
                        <a:rPr sz="1400" spc="-15" dirty="0">
                          <a:latin typeface="Century Gothic"/>
                          <a:cs typeface="Century Gothic"/>
                        </a:rPr>
                        <a:t> </a:t>
                      </a:r>
                      <a:r>
                        <a:rPr sz="1400" spc="-5" dirty="0">
                          <a:latin typeface="Century Gothic"/>
                          <a:cs typeface="Century Gothic"/>
                        </a:rPr>
                        <a:t>S.</a:t>
                      </a:r>
                      <a:r>
                        <a:rPr sz="1400" spc="5" dirty="0">
                          <a:latin typeface="Century Gothic"/>
                          <a:cs typeface="Century Gothic"/>
                        </a:rPr>
                        <a:t> </a:t>
                      </a:r>
                      <a:r>
                        <a:rPr sz="1400" spc="-5" dirty="0">
                          <a:latin typeface="Century Gothic"/>
                          <a:cs typeface="Century Gothic"/>
                        </a:rPr>
                        <a:t>403.031(17), </a:t>
                      </a:r>
                      <a:r>
                        <a:rPr sz="1400" spc="-10" dirty="0">
                          <a:latin typeface="Century Gothic"/>
                          <a:cs typeface="Century Gothic"/>
                        </a:rPr>
                        <a:t>F.S.).</a:t>
                      </a:r>
                      <a:endParaRPr sz="1400" dirty="0">
                        <a:latin typeface="Century Gothic"/>
                        <a:cs typeface="Century Gothic"/>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3DFCC"/>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48055" y="158495"/>
            <a:ext cx="11271885" cy="902335"/>
            <a:chOff x="448055" y="158495"/>
            <a:chExt cx="11271885" cy="902335"/>
          </a:xfrm>
        </p:grpSpPr>
        <p:pic>
          <p:nvPicPr>
            <p:cNvPr id="3" name="object 3"/>
            <p:cNvPicPr/>
            <p:nvPr/>
          </p:nvPicPr>
          <p:blipFill>
            <a:blip r:embed="rId2" cstate="print"/>
            <a:stretch>
              <a:fillRect/>
            </a:stretch>
          </p:blipFill>
          <p:spPr>
            <a:xfrm>
              <a:off x="448055" y="158496"/>
              <a:ext cx="9118091" cy="902207"/>
            </a:xfrm>
            <a:prstGeom prst="rect">
              <a:avLst/>
            </a:prstGeom>
          </p:spPr>
        </p:pic>
        <p:pic>
          <p:nvPicPr>
            <p:cNvPr id="4" name="object 4"/>
            <p:cNvPicPr/>
            <p:nvPr/>
          </p:nvPicPr>
          <p:blipFill>
            <a:blip r:embed="rId3" cstate="print"/>
            <a:stretch>
              <a:fillRect/>
            </a:stretch>
          </p:blipFill>
          <p:spPr>
            <a:xfrm>
              <a:off x="9029699" y="158495"/>
              <a:ext cx="1287779" cy="902207"/>
            </a:xfrm>
            <a:prstGeom prst="rect">
              <a:avLst/>
            </a:prstGeom>
          </p:spPr>
        </p:pic>
        <p:pic>
          <p:nvPicPr>
            <p:cNvPr id="5" name="object 5"/>
            <p:cNvPicPr/>
            <p:nvPr/>
          </p:nvPicPr>
          <p:blipFill>
            <a:blip r:embed="rId4" cstate="print"/>
            <a:stretch>
              <a:fillRect/>
            </a:stretch>
          </p:blipFill>
          <p:spPr>
            <a:xfrm>
              <a:off x="9895332" y="158495"/>
              <a:ext cx="1824227" cy="902207"/>
            </a:xfrm>
            <a:prstGeom prst="rect">
              <a:avLst/>
            </a:prstGeom>
          </p:spPr>
        </p:pic>
      </p:grpSp>
      <p:sp>
        <p:nvSpPr>
          <p:cNvPr id="6" name="object 6"/>
          <p:cNvSpPr txBox="1">
            <a:spLocks noGrp="1"/>
          </p:cNvSpPr>
          <p:nvPr>
            <p:ph type="title"/>
          </p:nvPr>
        </p:nvSpPr>
        <p:spPr>
          <a:xfrm>
            <a:off x="688340" y="268192"/>
            <a:ext cx="10760075"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E47B22"/>
                </a:solidFill>
              </a:rPr>
              <a:t>KEY</a:t>
            </a:r>
            <a:r>
              <a:rPr sz="3200" spc="-20" dirty="0">
                <a:solidFill>
                  <a:srgbClr val="E47B22"/>
                </a:solidFill>
              </a:rPr>
              <a:t> </a:t>
            </a:r>
            <a:r>
              <a:rPr sz="3200" dirty="0">
                <a:solidFill>
                  <a:srgbClr val="E47B22"/>
                </a:solidFill>
              </a:rPr>
              <a:t>BISCAYNE</a:t>
            </a:r>
            <a:r>
              <a:rPr sz="3200" spc="-15" dirty="0">
                <a:solidFill>
                  <a:srgbClr val="E47B22"/>
                </a:solidFill>
              </a:rPr>
              <a:t> </a:t>
            </a:r>
            <a:r>
              <a:rPr sz="3200" dirty="0">
                <a:solidFill>
                  <a:srgbClr val="E47B22"/>
                </a:solidFill>
              </a:rPr>
              <a:t>BOND</a:t>
            </a:r>
            <a:r>
              <a:rPr sz="3200" spc="-10" dirty="0">
                <a:solidFill>
                  <a:srgbClr val="E47B22"/>
                </a:solidFill>
              </a:rPr>
              <a:t> </a:t>
            </a:r>
            <a:r>
              <a:rPr sz="3200" spc="-5" dirty="0">
                <a:solidFill>
                  <a:srgbClr val="E47B22"/>
                </a:solidFill>
              </a:rPr>
              <a:t>CHALLENGE</a:t>
            </a:r>
            <a:r>
              <a:rPr sz="3200" spc="-40" dirty="0">
                <a:solidFill>
                  <a:srgbClr val="E47B22"/>
                </a:solidFill>
              </a:rPr>
              <a:t> </a:t>
            </a:r>
            <a:r>
              <a:rPr sz="3200" spc="-5" dirty="0">
                <a:solidFill>
                  <a:srgbClr val="E47B22"/>
                </a:solidFill>
              </a:rPr>
              <a:t>(TELLEZ</a:t>
            </a:r>
            <a:r>
              <a:rPr sz="3200" spc="-20" dirty="0">
                <a:solidFill>
                  <a:srgbClr val="E47B22"/>
                </a:solidFill>
              </a:rPr>
              <a:t> </a:t>
            </a:r>
            <a:r>
              <a:rPr sz="3200" spc="-5" dirty="0">
                <a:solidFill>
                  <a:srgbClr val="E47B22"/>
                </a:solidFill>
              </a:rPr>
              <a:t>V. VILL</a:t>
            </a:r>
            <a:r>
              <a:rPr sz="3200" spc="5" dirty="0">
                <a:solidFill>
                  <a:srgbClr val="E47B22"/>
                </a:solidFill>
              </a:rPr>
              <a:t> </a:t>
            </a:r>
            <a:r>
              <a:rPr sz="3200" dirty="0">
                <a:solidFill>
                  <a:srgbClr val="E47B22"/>
                </a:solidFill>
              </a:rPr>
              <a:t>OF</a:t>
            </a:r>
            <a:r>
              <a:rPr sz="3200" spc="-5" dirty="0">
                <a:solidFill>
                  <a:srgbClr val="E47B22"/>
                </a:solidFill>
              </a:rPr>
              <a:t> </a:t>
            </a:r>
            <a:r>
              <a:rPr sz="3200" dirty="0">
                <a:solidFill>
                  <a:srgbClr val="E47B22"/>
                </a:solidFill>
              </a:rPr>
              <a:t>KB)</a:t>
            </a:r>
            <a:endParaRPr sz="3200"/>
          </a:p>
        </p:txBody>
      </p:sp>
      <p:sp>
        <p:nvSpPr>
          <p:cNvPr id="9" name="object 9"/>
          <p:cNvSpPr txBox="1">
            <a:spLocks noGrp="1"/>
          </p:cNvSpPr>
          <p:nvPr>
            <p:ph type="ftr" sz="quarter" idx="5"/>
          </p:nvPr>
        </p:nvSpPr>
        <p:spPr>
          <a:xfrm>
            <a:off x="78739" y="6624373"/>
            <a:ext cx="2124075" cy="166712"/>
          </a:xfrm>
          <a:prstGeom prst="rect">
            <a:avLst/>
          </a:prstGeom>
        </p:spPr>
        <p:txBody>
          <a:bodyPr vert="horz" wrap="square" lIns="0" tIns="12700" rIns="0" bIns="0" rtlCol="0">
            <a:spAutoFit/>
          </a:body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a:t>
            </a:r>
            <a:r>
              <a:rPr lang="en-US" spc="-10" dirty="0"/>
              <a:t>2</a:t>
            </a:r>
            <a:r>
              <a:rPr spc="-10" dirty="0"/>
              <a:t>.</a:t>
            </a:r>
          </a:p>
        </p:txBody>
      </p:sp>
      <p:sp>
        <p:nvSpPr>
          <p:cNvPr id="7" name="object 7"/>
          <p:cNvSpPr txBox="1"/>
          <p:nvPr/>
        </p:nvSpPr>
        <p:spPr>
          <a:xfrm>
            <a:off x="853316" y="1202446"/>
            <a:ext cx="10158095" cy="2301240"/>
          </a:xfrm>
          <a:prstGeom prst="rect">
            <a:avLst/>
          </a:prstGeom>
        </p:spPr>
        <p:txBody>
          <a:bodyPr vert="horz" wrap="square" lIns="0" tIns="41910" rIns="0" bIns="0" rtlCol="0">
            <a:spAutoFit/>
          </a:bodyPr>
          <a:lstStyle/>
          <a:p>
            <a:pPr marL="299085" marR="5080" indent="-287020">
              <a:lnSpc>
                <a:spcPts val="1839"/>
              </a:lnSpc>
              <a:spcBef>
                <a:spcPts val="330"/>
              </a:spcBef>
              <a:tabLst>
                <a:tab pos="299085" algn="l"/>
              </a:tabLst>
            </a:pPr>
            <a:r>
              <a:rPr sz="1350" spc="5" dirty="0">
                <a:solidFill>
                  <a:srgbClr val="FFFFFF"/>
                </a:solidFill>
                <a:latin typeface="Wingdings 3"/>
                <a:cs typeface="Wingdings 3"/>
              </a:rPr>
              <a:t></a:t>
            </a:r>
            <a:r>
              <a:rPr sz="1350" spc="5" dirty="0">
                <a:solidFill>
                  <a:srgbClr val="FFFFFF"/>
                </a:solidFill>
                <a:latin typeface="Times New Roman"/>
                <a:cs typeface="Times New Roman"/>
              </a:rPr>
              <a:t>	</a:t>
            </a:r>
            <a:r>
              <a:rPr sz="1700" dirty="0">
                <a:latin typeface="Century Gothic"/>
                <a:cs typeface="Century Gothic"/>
              </a:rPr>
              <a:t>Tellez </a:t>
            </a:r>
            <a:r>
              <a:rPr sz="1700" spc="-5" dirty="0">
                <a:latin typeface="Century Gothic"/>
                <a:cs typeface="Century Gothic"/>
              </a:rPr>
              <a:t>seeks </a:t>
            </a:r>
            <a:r>
              <a:rPr sz="1700" spc="-10" dirty="0">
                <a:latin typeface="Century Gothic"/>
                <a:cs typeface="Century Gothic"/>
              </a:rPr>
              <a:t>to </a:t>
            </a:r>
            <a:r>
              <a:rPr sz="1700" dirty="0">
                <a:latin typeface="Century Gothic"/>
                <a:cs typeface="Century Gothic"/>
              </a:rPr>
              <a:t>nullify $100 </a:t>
            </a:r>
            <a:r>
              <a:rPr lang="en-US" sz="1700" dirty="0">
                <a:latin typeface="Century Gothic"/>
                <a:cs typeface="Century Gothic"/>
              </a:rPr>
              <a:t>Million </a:t>
            </a:r>
            <a:r>
              <a:rPr sz="1700" dirty="0">
                <a:latin typeface="Century Gothic"/>
                <a:cs typeface="Century Gothic"/>
              </a:rPr>
              <a:t>bond for </a:t>
            </a:r>
            <a:r>
              <a:rPr sz="1700" spc="-5" dirty="0">
                <a:latin typeface="Century Gothic"/>
                <a:cs typeface="Century Gothic"/>
              </a:rPr>
              <a:t>the </a:t>
            </a:r>
            <a:r>
              <a:rPr sz="1700" b="1" u="sng" dirty="0">
                <a:uFill>
                  <a:solidFill>
                    <a:srgbClr val="000000"/>
                  </a:solidFill>
                </a:uFill>
                <a:latin typeface="Century Gothic"/>
                <a:cs typeface="Century Gothic"/>
              </a:rPr>
              <a:t>purpose</a:t>
            </a:r>
            <a:r>
              <a:rPr sz="1700" b="1" dirty="0">
                <a:latin typeface="Century Gothic"/>
                <a:cs typeface="Century Gothic"/>
              </a:rPr>
              <a:t> </a:t>
            </a:r>
            <a:r>
              <a:rPr sz="1700" dirty="0">
                <a:latin typeface="Century Gothic"/>
                <a:cs typeface="Century Gothic"/>
              </a:rPr>
              <a:t>of “financing </a:t>
            </a:r>
            <a:r>
              <a:rPr sz="1700" spc="-5" dirty="0">
                <a:latin typeface="Century Gothic"/>
                <a:cs typeface="Century Gothic"/>
              </a:rPr>
              <a:t>costs </a:t>
            </a:r>
            <a:r>
              <a:rPr sz="1700" dirty="0">
                <a:latin typeface="Century Gothic"/>
                <a:cs typeface="Century Gothic"/>
              </a:rPr>
              <a:t>of improvements relating </a:t>
            </a:r>
            <a:r>
              <a:rPr sz="1700" spc="-10" dirty="0">
                <a:latin typeface="Century Gothic"/>
                <a:cs typeface="Century Gothic"/>
              </a:rPr>
              <a:t>to </a:t>
            </a:r>
            <a:r>
              <a:rPr sz="1700" spc="-459" dirty="0">
                <a:latin typeface="Century Gothic"/>
                <a:cs typeface="Century Gothic"/>
              </a:rPr>
              <a:t> </a:t>
            </a:r>
            <a:r>
              <a:rPr sz="1700" dirty="0">
                <a:latin typeface="Century Gothic"/>
                <a:cs typeface="Century Gothic"/>
              </a:rPr>
              <a:t>mitigating </a:t>
            </a:r>
            <a:r>
              <a:rPr sz="1700" spc="-5" dirty="0">
                <a:latin typeface="Century Gothic"/>
                <a:cs typeface="Century Gothic"/>
              </a:rPr>
              <a:t>the effects </a:t>
            </a:r>
            <a:r>
              <a:rPr sz="1700" dirty="0">
                <a:latin typeface="Century Gothic"/>
                <a:cs typeface="Century Gothic"/>
              </a:rPr>
              <a:t>of </a:t>
            </a:r>
            <a:r>
              <a:rPr sz="1700" spc="-5" dirty="0">
                <a:latin typeface="Century Gothic"/>
                <a:cs typeface="Century Gothic"/>
              </a:rPr>
              <a:t>sea level </a:t>
            </a:r>
            <a:r>
              <a:rPr sz="1700" dirty="0">
                <a:latin typeface="Century Gothic"/>
                <a:cs typeface="Century Gothic"/>
              </a:rPr>
              <a:t>rise and flooding, </a:t>
            </a:r>
            <a:r>
              <a:rPr sz="1700" spc="-5" dirty="0">
                <a:latin typeface="Century Gothic"/>
                <a:cs typeface="Century Gothic"/>
              </a:rPr>
              <a:t>protecting the </a:t>
            </a:r>
            <a:r>
              <a:rPr sz="1700" dirty="0">
                <a:latin typeface="Century Gothic"/>
                <a:cs typeface="Century Gothic"/>
              </a:rPr>
              <a:t>Village’s beaches </a:t>
            </a:r>
            <a:r>
              <a:rPr sz="1700" spc="5" dirty="0">
                <a:latin typeface="Century Gothic"/>
                <a:cs typeface="Century Gothic"/>
              </a:rPr>
              <a:t>and </a:t>
            </a:r>
            <a:r>
              <a:rPr sz="1700" spc="10" dirty="0">
                <a:latin typeface="Century Gothic"/>
                <a:cs typeface="Century Gothic"/>
              </a:rPr>
              <a:t> </a:t>
            </a:r>
            <a:r>
              <a:rPr sz="1700" dirty="0">
                <a:latin typeface="Century Gothic"/>
                <a:cs typeface="Century Gothic"/>
              </a:rPr>
              <a:t>shoreline</a:t>
            </a:r>
            <a:r>
              <a:rPr sz="1700" spc="-35" dirty="0">
                <a:latin typeface="Century Gothic"/>
                <a:cs typeface="Century Gothic"/>
              </a:rPr>
              <a:t> </a:t>
            </a:r>
            <a:r>
              <a:rPr sz="1700" dirty="0">
                <a:latin typeface="Century Gothic"/>
                <a:cs typeface="Century Gothic"/>
              </a:rPr>
              <a:t>and</a:t>
            </a:r>
            <a:r>
              <a:rPr sz="1700" spc="-20" dirty="0">
                <a:latin typeface="Century Gothic"/>
                <a:cs typeface="Century Gothic"/>
              </a:rPr>
              <a:t> </a:t>
            </a:r>
            <a:r>
              <a:rPr sz="1700" dirty="0">
                <a:latin typeface="Century Gothic"/>
                <a:cs typeface="Century Gothic"/>
              </a:rPr>
              <a:t>hardening</a:t>
            </a:r>
            <a:r>
              <a:rPr sz="1700" spc="-25" dirty="0">
                <a:latin typeface="Century Gothic"/>
                <a:cs typeface="Century Gothic"/>
              </a:rPr>
              <a:t> </a:t>
            </a:r>
            <a:r>
              <a:rPr sz="1700" spc="-5" dirty="0">
                <a:latin typeface="Century Gothic"/>
                <a:cs typeface="Century Gothic"/>
              </a:rPr>
              <a:t>infrastructure </a:t>
            </a:r>
            <a:r>
              <a:rPr sz="1700" spc="-10" dirty="0">
                <a:latin typeface="Century Gothic"/>
                <a:cs typeface="Century Gothic"/>
              </a:rPr>
              <a:t>to</a:t>
            </a:r>
            <a:r>
              <a:rPr sz="1700" spc="5" dirty="0">
                <a:latin typeface="Century Gothic"/>
                <a:cs typeface="Century Gothic"/>
              </a:rPr>
              <a:t> </a:t>
            </a:r>
            <a:r>
              <a:rPr sz="1700" spc="-5" dirty="0">
                <a:latin typeface="Century Gothic"/>
                <a:cs typeface="Century Gothic"/>
              </a:rPr>
              <a:t>the</a:t>
            </a:r>
            <a:r>
              <a:rPr sz="1700" spc="5" dirty="0">
                <a:latin typeface="Century Gothic"/>
                <a:cs typeface="Century Gothic"/>
              </a:rPr>
              <a:t> </a:t>
            </a:r>
            <a:r>
              <a:rPr sz="1700" spc="-5" dirty="0">
                <a:latin typeface="Century Gothic"/>
                <a:cs typeface="Century Gothic"/>
              </a:rPr>
              <a:t>effects</a:t>
            </a:r>
            <a:r>
              <a:rPr sz="1700" dirty="0">
                <a:latin typeface="Century Gothic"/>
                <a:cs typeface="Century Gothic"/>
              </a:rPr>
              <a:t> of hurricanes”</a:t>
            </a:r>
          </a:p>
          <a:p>
            <a:pPr marL="12700">
              <a:lnSpc>
                <a:spcPct val="100000"/>
              </a:lnSpc>
              <a:spcBef>
                <a:spcPts val="770"/>
              </a:spcBef>
              <a:tabLst>
                <a:tab pos="299085" algn="l"/>
              </a:tabLst>
            </a:pPr>
            <a:r>
              <a:rPr sz="1350" spc="5" dirty="0">
                <a:solidFill>
                  <a:srgbClr val="FFFFFF"/>
                </a:solidFill>
                <a:latin typeface="Wingdings 3"/>
                <a:cs typeface="Wingdings 3"/>
              </a:rPr>
              <a:t></a:t>
            </a:r>
            <a:r>
              <a:rPr sz="1350" spc="5" dirty="0">
                <a:solidFill>
                  <a:srgbClr val="FFFFFF"/>
                </a:solidFill>
                <a:latin typeface="Times New Roman"/>
                <a:cs typeface="Times New Roman"/>
              </a:rPr>
              <a:t>	</a:t>
            </a:r>
            <a:r>
              <a:rPr sz="1700" dirty="0">
                <a:latin typeface="Century Gothic"/>
                <a:cs typeface="Century Gothic"/>
              </a:rPr>
              <a:t>Challenges</a:t>
            </a:r>
            <a:r>
              <a:rPr sz="1700" spc="-35" dirty="0">
                <a:latin typeface="Century Gothic"/>
                <a:cs typeface="Century Gothic"/>
              </a:rPr>
              <a:t> </a:t>
            </a:r>
            <a:r>
              <a:rPr sz="1700" dirty="0">
                <a:latin typeface="Century Gothic"/>
                <a:cs typeface="Century Gothic"/>
              </a:rPr>
              <a:t>referendum</a:t>
            </a:r>
            <a:r>
              <a:rPr sz="1700" spc="-20" dirty="0">
                <a:latin typeface="Century Gothic"/>
                <a:cs typeface="Century Gothic"/>
              </a:rPr>
              <a:t> </a:t>
            </a:r>
            <a:r>
              <a:rPr sz="1700" spc="-10" dirty="0">
                <a:latin typeface="Century Gothic"/>
                <a:cs typeface="Century Gothic"/>
              </a:rPr>
              <a:t>(on</a:t>
            </a:r>
            <a:r>
              <a:rPr sz="1700" spc="10" dirty="0">
                <a:latin typeface="Century Gothic"/>
                <a:cs typeface="Century Gothic"/>
              </a:rPr>
              <a:t> </a:t>
            </a:r>
            <a:r>
              <a:rPr sz="1700" dirty="0">
                <a:latin typeface="Century Gothic"/>
                <a:cs typeface="Century Gothic"/>
              </a:rPr>
              <a:t>primarily</a:t>
            </a:r>
            <a:r>
              <a:rPr sz="1700" spc="-35" dirty="0">
                <a:latin typeface="Century Gothic"/>
                <a:cs typeface="Century Gothic"/>
              </a:rPr>
              <a:t> </a:t>
            </a:r>
            <a:r>
              <a:rPr sz="1700" dirty="0">
                <a:latin typeface="Century Gothic"/>
                <a:cs typeface="Century Gothic"/>
              </a:rPr>
              <a:t>procedural</a:t>
            </a:r>
            <a:r>
              <a:rPr sz="1700" spc="-20" dirty="0">
                <a:latin typeface="Century Gothic"/>
                <a:cs typeface="Century Gothic"/>
              </a:rPr>
              <a:t> </a:t>
            </a:r>
            <a:r>
              <a:rPr sz="1700" spc="-5" dirty="0">
                <a:latin typeface="Century Gothic"/>
                <a:cs typeface="Century Gothic"/>
              </a:rPr>
              <a:t>grounds):</a:t>
            </a:r>
            <a:endParaRPr sz="1700" dirty="0">
              <a:latin typeface="Century Gothic"/>
              <a:cs typeface="Century Gothic"/>
            </a:endParaRPr>
          </a:p>
          <a:p>
            <a:pPr marL="469900">
              <a:lnSpc>
                <a:spcPct val="100000"/>
              </a:lnSpc>
              <a:spcBef>
                <a:spcPts val="775"/>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spc="-5" dirty="0">
                <a:latin typeface="Century Gothic"/>
                <a:cs typeface="Century Gothic"/>
              </a:rPr>
              <a:t>1.</a:t>
            </a:r>
            <a:r>
              <a:rPr sz="1500" spc="415" dirty="0">
                <a:latin typeface="Century Gothic"/>
                <a:cs typeface="Century Gothic"/>
              </a:rPr>
              <a:t> </a:t>
            </a:r>
            <a:r>
              <a:rPr sz="1500" dirty="0">
                <a:latin typeface="Century Gothic"/>
                <a:cs typeface="Century Gothic"/>
              </a:rPr>
              <a:t>Village</a:t>
            </a:r>
            <a:r>
              <a:rPr sz="1500" spc="-20" dirty="0">
                <a:latin typeface="Century Gothic"/>
                <a:cs typeface="Century Gothic"/>
              </a:rPr>
              <a:t> </a:t>
            </a:r>
            <a:r>
              <a:rPr sz="1500" dirty="0">
                <a:latin typeface="Century Gothic"/>
                <a:cs typeface="Century Gothic"/>
              </a:rPr>
              <a:t>improperly</a:t>
            </a:r>
            <a:r>
              <a:rPr sz="1500" spc="-20" dirty="0">
                <a:latin typeface="Century Gothic"/>
                <a:cs typeface="Century Gothic"/>
              </a:rPr>
              <a:t> </a:t>
            </a:r>
            <a:r>
              <a:rPr sz="1500" spc="-5" dirty="0">
                <a:latin typeface="Century Gothic"/>
                <a:cs typeface="Century Gothic"/>
              </a:rPr>
              <a:t>borrowed more</a:t>
            </a:r>
            <a:r>
              <a:rPr sz="1500" spc="5" dirty="0">
                <a:latin typeface="Century Gothic"/>
                <a:cs typeface="Century Gothic"/>
              </a:rPr>
              <a:t> </a:t>
            </a:r>
            <a:r>
              <a:rPr sz="1500" dirty="0">
                <a:latin typeface="Century Gothic"/>
                <a:cs typeface="Century Gothic"/>
              </a:rPr>
              <a:t>without </a:t>
            </a:r>
            <a:r>
              <a:rPr sz="1500" spc="-5" dirty="0">
                <a:latin typeface="Century Gothic"/>
                <a:cs typeface="Century Gothic"/>
              </a:rPr>
              <a:t>an</a:t>
            </a:r>
            <a:r>
              <a:rPr sz="1500" spc="-10" dirty="0">
                <a:latin typeface="Century Gothic"/>
                <a:cs typeface="Century Gothic"/>
              </a:rPr>
              <a:t> </a:t>
            </a:r>
            <a:r>
              <a:rPr sz="1500" spc="-5" dirty="0">
                <a:latin typeface="Century Gothic"/>
                <a:cs typeface="Century Gothic"/>
              </a:rPr>
              <a:t>ordinance</a:t>
            </a:r>
            <a:endParaRPr sz="1500" dirty="0">
              <a:latin typeface="Century Gothic"/>
              <a:cs typeface="Century Gothic"/>
            </a:endParaRPr>
          </a:p>
          <a:p>
            <a:pPr marL="469900">
              <a:lnSpc>
                <a:spcPct val="100000"/>
              </a:lnSpc>
              <a:spcBef>
                <a:spcPts val="780"/>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spc="-5" dirty="0">
                <a:latin typeface="Century Gothic"/>
                <a:cs typeface="Century Gothic"/>
              </a:rPr>
              <a:t>2.</a:t>
            </a:r>
            <a:r>
              <a:rPr sz="1500" spc="415" dirty="0">
                <a:latin typeface="Century Gothic"/>
                <a:cs typeface="Century Gothic"/>
              </a:rPr>
              <a:t> </a:t>
            </a:r>
            <a:r>
              <a:rPr sz="1500" spc="-5" dirty="0">
                <a:latin typeface="Century Gothic"/>
                <a:cs typeface="Century Gothic"/>
              </a:rPr>
              <a:t>Voters asked “for”</a:t>
            </a:r>
            <a:r>
              <a:rPr sz="1500" dirty="0">
                <a:latin typeface="Century Gothic"/>
                <a:cs typeface="Century Gothic"/>
              </a:rPr>
              <a:t> or</a:t>
            </a:r>
            <a:r>
              <a:rPr sz="1500" spc="-5" dirty="0">
                <a:latin typeface="Century Gothic"/>
                <a:cs typeface="Century Gothic"/>
              </a:rPr>
              <a:t> </a:t>
            </a:r>
            <a:r>
              <a:rPr sz="1500" dirty="0">
                <a:latin typeface="Century Gothic"/>
                <a:cs typeface="Century Gothic"/>
              </a:rPr>
              <a:t>“against”</a:t>
            </a:r>
            <a:r>
              <a:rPr sz="1500" spc="-15" dirty="0">
                <a:latin typeface="Century Gothic"/>
                <a:cs typeface="Century Gothic"/>
              </a:rPr>
              <a:t> </a:t>
            </a:r>
            <a:r>
              <a:rPr sz="1500" dirty="0">
                <a:latin typeface="Century Gothic"/>
                <a:cs typeface="Century Gothic"/>
              </a:rPr>
              <a:t>the </a:t>
            </a:r>
            <a:r>
              <a:rPr sz="1500" spc="-5" dirty="0">
                <a:latin typeface="Century Gothic"/>
                <a:cs typeface="Century Gothic"/>
              </a:rPr>
              <a:t>bonds</a:t>
            </a:r>
            <a:r>
              <a:rPr sz="1500" dirty="0">
                <a:latin typeface="Century Gothic"/>
                <a:cs typeface="Century Gothic"/>
              </a:rPr>
              <a:t> </a:t>
            </a:r>
            <a:r>
              <a:rPr sz="1500" spc="10" dirty="0">
                <a:latin typeface="Century Gothic"/>
                <a:cs typeface="Century Gothic"/>
              </a:rPr>
              <a:t>v.</a:t>
            </a:r>
            <a:r>
              <a:rPr sz="1500" spc="-15" dirty="0">
                <a:latin typeface="Century Gothic"/>
                <a:cs typeface="Century Gothic"/>
              </a:rPr>
              <a:t> </a:t>
            </a:r>
            <a:r>
              <a:rPr sz="1500" spc="-5" dirty="0">
                <a:latin typeface="Century Gothic"/>
                <a:cs typeface="Century Gothic"/>
              </a:rPr>
              <a:t>“yes”</a:t>
            </a:r>
            <a:r>
              <a:rPr sz="1500" spc="-15" dirty="0">
                <a:latin typeface="Century Gothic"/>
                <a:cs typeface="Century Gothic"/>
              </a:rPr>
              <a:t> </a:t>
            </a:r>
            <a:r>
              <a:rPr sz="1500" dirty="0">
                <a:latin typeface="Century Gothic"/>
                <a:cs typeface="Century Gothic"/>
              </a:rPr>
              <a:t>or</a:t>
            </a:r>
            <a:r>
              <a:rPr sz="1500" spc="-5" dirty="0">
                <a:latin typeface="Century Gothic"/>
                <a:cs typeface="Century Gothic"/>
              </a:rPr>
              <a:t> “no”</a:t>
            </a:r>
            <a:endParaRPr sz="1500" dirty="0">
              <a:latin typeface="Century Gothic"/>
              <a:cs typeface="Century Gothic"/>
            </a:endParaRPr>
          </a:p>
          <a:p>
            <a:pPr marL="756285" marR="701675" indent="-287020">
              <a:lnSpc>
                <a:spcPts val="1620"/>
              </a:lnSpc>
              <a:spcBef>
                <a:spcPts val="985"/>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spc="-5" dirty="0">
                <a:latin typeface="Century Gothic"/>
                <a:cs typeface="Century Gothic"/>
              </a:rPr>
              <a:t>3.</a:t>
            </a:r>
            <a:r>
              <a:rPr sz="1500" dirty="0">
                <a:latin typeface="Century Gothic"/>
                <a:cs typeface="Century Gothic"/>
              </a:rPr>
              <a:t> Ballot </a:t>
            </a:r>
            <a:r>
              <a:rPr sz="1500" spc="-5" dirty="0">
                <a:latin typeface="Century Gothic"/>
                <a:cs typeface="Century Gothic"/>
              </a:rPr>
              <a:t>language </a:t>
            </a:r>
            <a:r>
              <a:rPr sz="1500" dirty="0">
                <a:latin typeface="Century Gothic"/>
                <a:cs typeface="Century Gothic"/>
              </a:rPr>
              <a:t>confusing </a:t>
            </a:r>
            <a:r>
              <a:rPr sz="1500" spc="-5" dirty="0">
                <a:latin typeface="Century Gothic"/>
                <a:cs typeface="Century Gothic"/>
              </a:rPr>
              <a:t>and </a:t>
            </a:r>
            <a:r>
              <a:rPr sz="1500" dirty="0">
                <a:latin typeface="Century Gothic"/>
                <a:cs typeface="Century Gothic"/>
              </a:rPr>
              <a:t>the Village Reso approving </a:t>
            </a:r>
            <a:r>
              <a:rPr sz="1500" spc="-5" dirty="0">
                <a:latin typeface="Century Gothic"/>
                <a:cs typeface="Century Gothic"/>
              </a:rPr>
              <a:t>Referendum </a:t>
            </a:r>
            <a:r>
              <a:rPr sz="1500" dirty="0">
                <a:latin typeface="Century Gothic"/>
                <a:cs typeface="Century Gothic"/>
              </a:rPr>
              <a:t>did </a:t>
            </a:r>
            <a:r>
              <a:rPr sz="1500" spc="-5" dirty="0">
                <a:latin typeface="Century Gothic"/>
                <a:cs typeface="Century Gothic"/>
              </a:rPr>
              <a:t>not </a:t>
            </a:r>
            <a:r>
              <a:rPr sz="1500" dirty="0">
                <a:latin typeface="Century Gothic"/>
                <a:cs typeface="Century Gothic"/>
              </a:rPr>
              <a:t>contain </a:t>
            </a:r>
            <a:r>
              <a:rPr sz="1500" spc="-5" dirty="0">
                <a:latin typeface="Century Gothic"/>
                <a:cs typeface="Century Gothic"/>
              </a:rPr>
              <a:t>the </a:t>
            </a:r>
            <a:r>
              <a:rPr sz="1500" spc="-405" dirty="0">
                <a:latin typeface="Century Gothic"/>
                <a:cs typeface="Century Gothic"/>
              </a:rPr>
              <a:t> </a:t>
            </a:r>
            <a:r>
              <a:rPr sz="1500" dirty="0">
                <a:latin typeface="Century Gothic"/>
                <a:cs typeface="Century Gothic"/>
              </a:rPr>
              <a:t>projects</a:t>
            </a:r>
            <a:r>
              <a:rPr sz="1500" spc="-10" dirty="0">
                <a:latin typeface="Century Gothic"/>
                <a:cs typeface="Century Gothic"/>
              </a:rPr>
              <a:t> </a:t>
            </a:r>
            <a:r>
              <a:rPr sz="1500" dirty="0">
                <a:latin typeface="Century Gothic"/>
                <a:cs typeface="Century Gothic"/>
              </a:rPr>
              <a:t>articulated</a:t>
            </a:r>
            <a:r>
              <a:rPr sz="1500" spc="-30" dirty="0">
                <a:latin typeface="Century Gothic"/>
                <a:cs typeface="Century Gothic"/>
              </a:rPr>
              <a:t> </a:t>
            </a:r>
            <a:r>
              <a:rPr sz="1500" dirty="0">
                <a:latin typeface="Century Gothic"/>
                <a:cs typeface="Century Gothic"/>
              </a:rPr>
              <a:t>on Village</a:t>
            </a:r>
            <a:r>
              <a:rPr sz="1500" spc="-35" dirty="0">
                <a:latin typeface="Century Gothic"/>
                <a:cs typeface="Century Gothic"/>
              </a:rPr>
              <a:t> </a:t>
            </a:r>
            <a:r>
              <a:rPr sz="1500" dirty="0">
                <a:latin typeface="Century Gothic"/>
                <a:cs typeface="Century Gothic"/>
              </a:rPr>
              <a:t>website</a:t>
            </a:r>
          </a:p>
        </p:txBody>
      </p:sp>
      <p:graphicFrame>
        <p:nvGraphicFramePr>
          <p:cNvPr id="8" name="object 8"/>
          <p:cNvGraphicFramePr>
            <a:graphicFrameLocks noGrp="1"/>
          </p:cNvGraphicFramePr>
          <p:nvPr/>
        </p:nvGraphicFramePr>
        <p:xfrm>
          <a:off x="394624" y="3823775"/>
          <a:ext cx="11389994" cy="2417445"/>
        </p:xfrm>
        <a:graphic>
          <a:graphicData uri="http://schemas.openxmlformats.org/drawingml/2006/table">
            <a:tbl>
              <a:tblPr firstRow="1" bandRow="1">
                <a:tableStyleId>{2D5ABB26-0587-4C30-8999-92F81FD0307C}</a:tableStyleId>
              </a:tblPr>
              <a:tblGrid>
                <a:gridCol w="2710815">
                  <a:extLst>
                    <a:ext uri="{9D8B030D-6E8A-4147-A177-3AD203B41FA5}">
                      <a16:colId xmlns:a16="http://schemas.microsoft.com/office/drawing/2014/main" val="20000"/>
                    </a:ext>
                  </a:extLst>
                </a:gridCol>
                <a:gridCol w="8679179">
                  <a:extLst>
                    <a:ext uri="{9D8B030D-6E8A-4147-A177-3AD203B41FA5}">
                      <a16:colId xmlns:a16="http://schemas.microsoft.com/office/drawing/2014/main" val="20001"/>
                    </a:ext>
                  </a:extLst>
                </a:gridCol>
              </a:tblGrid>
              <a:tr h="418465">
                <a:tc>
                  <a:txBody>
                    <a:bodyPr/>
                    <a:lstStyle/>
                    <a:p>
                      <a:pPr marL="90805">
                        <a:lnSpc>
                          <a:spcPct val="100000"/>
                        </a:lnSpc>
                        <a:spcBef>
                          <a:spcPts val="340"/>
                        </a:spcBef>
                      </a:pPr>
                      <a:r>
                        <a:rPr sz="1400" b="1" spc="-5" dirty="0">
                          <a:solidFill>
                            <a:srgbClr val="FFFFFF"/>
                          </a:solidFill>
                          <a:latin typeface="Century Gothic"/>
                          <a:cs typeface="Century Gothic"/>
                        </a:rPr>
                        <a:t>Issue</a:t>
                      </a:r>
                      <a:endParaRPr sz="1400">
                        <a:latin typeface="Century Gothic"/>
                        <a:cs typeface="Century Gothic"/>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A9E1F"/>
                    </a:solidFill>
                  </a:tcPr>
                </a:tc>
                <a:tc>
                  <a:txBody>
                    <a:bodyPr/>
                    <a:lstStyle/>
                    <a:p>
                      <a:pPr marL="91440">
                        <a:lnSpc>
                          <a:spcPct val="100000"/>
                        </a:lnSpc>
                        <a:spcBef>
                          <a:spcPts val="340"/>
                        </a:spcBef>
                      </a:pPr>
                      <a:r>
                        <a:rPr sz="1400" b="1" spc="-5" dirty="0">
                          <a:solidFill>
                            <a:srgbClr val="FFFFFF"/>
                          </a:solidFill>
                          <a:latin typeface="Century Gothic"/>
                          <a:cs typeface="Century Gothic"/>
                        </a:rPr>
                        <a:t>Disposition</a:t>
                      </a:r>
                      <a:endParaRPr sz="1400">
                        <a:latin typeface="Century Gothic"/>
                        <a:cs typeface="Century Gothic"/>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A9E1F"/>
                    </a:solidFill>
                  </a:tcPr>
                </a:tc>
                <a:extLst>
                  <a:ext uri="{0D108BD9-81ED-4DB2-BD59-A6C34878D82A}">
                    <a16:rowId xmlns:a16="http://schemas.microsoft.com/office/drawing/2014/main" val="10000"/>
                  </a:ext>
                </a:extLst>
              </a:tr>
              <a:tr h="722630">
                <a:tc>
                  <a:txBody>
                    <a:bodyPr/>
                    <a:lstStyle/>
                    <a:p>
                      <a:pPr marL="90805">
                        <a:lnSpc>
                          <a:spcPct val="100000"/>
                        </a:lnSpc>
                        <a:spcBef>
                          <a:spcPts val="325"/>
                        </a:spcBef>
                      </a:pPr>
                      <a:r>
                        <a:rPr sz="1400" dirty="0">
                          <a:latin typeface="Century Gothic"/>
                          <a:cs typeface="Century Gothic"/>
                        </a:rPr>
                        <a:t>Ordinance</a:t>
                      </a:r>
                      <a:endParaRPr sz="1400">
                        <a:latin typeface="Century Gothic"/>
                        <a:cs typeface="Century Gothic"/>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3DFCC"/>
                    </a:solidFill>
                  </a:tcPr>
                </a:tc>
                <a:tc>
                  <a:txBody>
                    <a:bodyPr/>
                    <a:lstStyle/>
                    <a:p>
                      <a:pPr marL="91440" marR="496570">
                        <a:lnSpc>
                          <a:spcPct val="100000"/>
                        </a:lnSpc>
                        <a:spcBef>
                          <a:spcPts val="325"/>
                        </a:spcBef>
                      </a:pPr>
                      <a:r>
                        <a:rPr sz="1400" dirty="0">
                          <a:latin typeface="Century Gothic"/>
                          <a:cs typeface="Century Gothic"/>
                        </a:rPr>
                        <a:t>Village </a:t>
                      </a:r>
                      <a:r>
                        <a:rPr sz="1400" spc="-5" dirty="0">
                          <a:latin typeface="Century Gothic"/>
                          <a:cs typeface="Century Gothic"/>
                        </a:rPr>
                        <a:t>hasn’t </a:t>
                      </a:r>
                      <a:r>
                        <a:rPr sz="1400" dirty="0">
                          <a:latin typeface="Century Gothic"/>
                          <a:cs typeface="Century Gothic"/>
                        </a:rPr>
                        <a:t>borrowed any money </a:t>
                      </a:r>
                      <a:r>
                        <a:rPr sz="1400" spc="-5" dirty="0">
                          <a:latin typeface="Century Gothic"/>
                          <a:cs typeface="Century Gothic"/>
                        </a:rPr>
                        <a:t>yet.</a:t>
                      </a:r>
                      <a:r>
                        <a:rPr sz="1400" dirty="0">
                          <a:latin typeface="Century Gothic"/>
                          <a:cs typeface="Century Gothic"/>
                        </a:rPr>
                        <a:t> </a:t>
                      </a:r>
                      <a:r>
                        <a:rPr sz="1400" spc="-5" dirty="0">
                          <a:latin typeface="Century Gothic"/>
                          <a:cs typeface="Century Gothic"/>
                        </a:rPr>
                        <a:t>When </a:t>
                      </a:r>
                      <a:r>
                        <a:rPr sz="1400" spc="5" dirty="0">
                          <a:latin typeface="Century Gothic"/>
                          <a:cs typeface="Century Gothic"/>
                        </a:rPr>
                        <a:t>it </a:t>
                      </a:r>
                      <a:r>
                        <a:rPr sz="1400" spc="-5" dirty="0">
                          <a:latin typeface="Century Gothic"/>
                          <a:cs typeface="Century Gothic"/>
                        </a:rPr>
                        <a:t>does, </a:t>
                      </a:r>
                      <a:r>
                        <a:rPr sz="1400" spc="5" dirty="0">
                          <a:latin typeface="Century Gothic"/>
                          <a:cs typeface="Century Gothic"/>
                        </a:rPr>
                        <a:t>it </a:t>
                      </a:r>
                      <a:r>
                        <a:rPr sz="1400" spc="-5" dirty="0">
                          <a:latin typeface="Century Gothic"/>
                          <a:cs typeface="Century Gothic"/>
                        </a:rPr>
                        <a:t>needs to </a:t>
                      </a:r>
                      <a:r>
                        <a:rPr sz="1400" dirty="0">
                          <a:latin typeface="Century Gothic"/>
                          <a:cs typeface="Century Gothic"/>
                        </a:rPr>
                        <a:t>pass an ordinance </a:t>
                      </a:r>
                      <a:r>
                        <a:rPr sz="1400" spc="-5" dirty="0">
                          <a:latin typeface="Century Gothic"/>
                          <a:cs typeface="Century Gothic"/>
                        </a:rPr>
                        <a:t>(Section </a:t>
                      </a:r>
                      <a:r>
                        <a:rPr sz="1400" spc="-375" dirty="0">
                          <a:latin typeface="Century Gothic"/>
                          <a:cs typeface="Century Gothic"/>
                        </a:rPr>
                        <a:t> </a:t>
                      </a:r>
                      <a:r>
                        <a:rPr sz="1400" spc="-5" dirty="0">
                          <a:latin typeface="Century Gothic"/>
                          <a:cs typeface="Century Gothic"/>
                        </a:rPr>
                        <a:t>4.03(b)</a:t>
                      </a:r>
                      <a:r>
                        <a:rPr sz="1400" spc="-15" dirty="0">
                          <a:latin typeface="Century Gothic"/>
                          <a:cs typeface="Century Gothic"/>
                        </a:rPr>
                        <a:t> </a:t>
                      </a:r>
                      <a:r>
                        <a:rPr sz="1400" dirty="0">
                          <a:latin typeface="Century Gothic"/>
                          <a:cs typeface="Century Gothic"/>
                        </a:rPr>
                        <a:t>of</a:t>
                      </a:r>
                      <a:r>
                        <a:rPr sz="1400" spc="-15" dirty="0">
                          <a:latin typeface="Century Gothic"/>
                          <a:cs typeface="Century Gothic"/>
                        </a:rPr>
                        <a:t> </a:t>
                      </a:r>
                      <a:r>
                        <a:rPr sz="1400" dirty="0">
                          <a:latin typeface="Century Gothic"/>
                          <a:cs typeface="Century Gothic"/>
                        </a:rPr>
                        <a:t>Village</a:t>
                      </a:r>
                      <a:r>
                        <a:rPr sz="1400" spc="-40" dirty="0">
                          <a:latin typeface="Century Gothic"/>
                          <a:cs typeface="Century Gothic"/>
                        </a:rPr>
                        <a:t> </a:t>
                      </a:r>
                      <a:r>
                        <a:rPr sz="1400" spc="-5" dirty="0">
                          <a:latin typeface="Century Gothic"/>
                          <a:cs typeface="Century Gothic"/>
                        </a:rPr>
                        <a:t>Charter).</a:t>
                      </a:r>
                      <a:endParaRPr sz="1400">
                        <a:latin typeface="Century Gothic"/>
                        <a:cs typeface="Century Gothic"/>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3DFCC"/>
                    </a:solidFill>
                  </a:tcPr>
                </a:tc>
                <a:extLst>
                  <a:ext uri="{0D108BD9-81ED-4DB2-BD59-A6C34878D82A}">
                    <a16:rowId xmlns:a16="http://schemas.microsoft.com/office/drawing/2014/main" val="10001"/>
                  </a:ext>
                </a:extLst>
              </a:tr>
              <a:tr h="544830">
                <a:tc>
                  <a:txBody>
                    <a:bodyPr/>
                    <a:lstStyle/>
                    <a:p>
                      <a:pPr marL="90805">
                        <a:lnSpc>
                          <a:spcPct val="100000"/>
                        </a:lnSpc>
                        <a:spcBef>
                          <a:spcPts val="325"/>
                        </a:spcBef>
                      </a:pPr>
                      <a:r>
                        <a:rPr sz="1400" dirty="0">
                          <a:latin typeface="Century Gothic"/>
                          <a:cs typeface="Century Gothic"/>
                        </a:rPr>
                        <a:t>For/against</a:t>
                      </a:r>
                      <a:r>
                        <a:rPr sz="1400" spc="-60" dirty="0">
                          <a:latin typeface="Century Gothic"/>
                          <a:cs typeface="Century Gothic"/>
                        </a:rPr>
                        <a:t> </a:t>
                      </a:r>
                      <a:r>
                        <a:rPr sz="1400" spc="5" dirty="0">
                          <a:latin typeface="Century Gothic"/>
                          <a:cs typeface="Century Gothic"/>
                        </a:rPr>
                        <a:t>v.</a:t>
                      </a:r>
                      <a:r>
                        <a:rPr sz="1400" spc="-50" dirty="0">
                          <a:latin typeface="Century Gothic"/>
                          <a:cs typeface="Century Gothic"/>
                        </a:rPr>
                        <a:t> </a:t>
                      </a:r>
                      <a:r>
                        <a:rPr sz="1400" spc="-5" dirty="0">
                          <a:latin typeface="Century Gothic"/>
                          <a:cs typeface="Century Gothic"/>
                        </a:rPr>
                        <a:t>yes/no</a:t>
                      </a:r>
                      <a:endParaRPr sz="14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tc>
                  <a:txBody>
                    <a:bodyPr/>
                    <a:lstStyle/>
                    <a:p>
                      <a:pPr marL="90805" marR="382905">
                        <a:lnSpc>
                          <a:spcPct val="100000"/>
                        </a:lnSpc>
                        <a:spcBef>
                          <a:spcPts val="325"/>
                        </a:spcBef>
                      </a:pPr>
                      <a:r>
                        <a:rPr sz="1400" spc="-5" dirty="0">
                          <a:latin typeface="Century Gothic"/>
                          <a:cs typeface="Century Gothic"/>
                        </a:rPr>
                        <a:t>Voters must </a:t>
                      </a:r>
                      <a:r>
                        <a:rPr sz="1400" dirty="0">
                          <a:latin typeface="Century Gothic"/>
                          <a:cs typeface="Century Gothic"/>
                        </a:rPr>
                        <a:t>be “afforded an </a:t>
                      </a:r>
                      <a:r>
                        <a:rPr sz="1400" spc="-5" dirty="0">
                          <a:latin typeface="Century Gothic"/>
                          <a:cs typeface="Century Gothic"/>
                        </a:rPr>
                        <a:t>opportunity to express </a:t>
                      </a:r>
                      <a:r>
                        <a:rPr sz="1400" dirty="0">
                          <a:latin typeface="Century Gothic"/>
                          <a:cs typeface="Century Gothic"/>
                        </a:rPr>
                        <a:t>themselves fairly”- </a:t>
                      </a:r>
                      <a:r>
                        <a:rPr sz="1400" spc="-5" dirty="0">
                          <a:latin typeface="Century Gothic"/>
                          <a:cs typeface="Century Gothic"/>
                        </a:rPr>
                        <a:t>here </a:t>
                      </a:r>
                      <a:r>
                        <a:rPr sz="1400" dirty="0">
                          <a:latin typeface="Century Gothic"/>
                          <a:cs typeface="Century Gothic"/>
                        </a:rPr>
                        <a:t>yes. </a:t>
                      </a:r>
                      <a:r>
                        <a:rPr sz="1400" i="1" spc="5" dirty="0">
                          <a:latin typeface="Century Gothic"/>
                          <a:cs typeface="Century Gothic"/>
                        </a:rPr>
                        <a:t>State </a:t>
                      </a:r>
                      <a:r>
                        <a:rPr sz="1400" i="1" dirty="0">
                          <a:latin typeface="Century Gothic"/>
                          <a:cs typeface="Century Gothic"/>
                        </a:rPr>
                        <a:t>v. Special </a:t>
                      </a:r>
                      <a:r>
                        <a:rPr sz="1400" i="1" spc="-375" dirty="0">
                          <a:latin typeface="Century Gothic"/>
                          <a:cs typeface="Century Gothic"/>
                        </a:rPr>
                        <a:t> </a:t>
                      </a:r>
                      <a:r>
                        <a:rPr sz="1400" i="1" spc="-5" dirty="0">
                          <a:latin typeface="Century Gothic"/>
                          <a:cs typeface="Century Gothic"/>
                        </a:rPr>
                        <a:t>Tax</a:t>
                      </a:r>
                      <a:r>
                        <a:rPr sz="1400" i="1" spc="15" dirty="0">
                          <a:latin typeface="Century Gothic"/>
                          <a:cs typeface="Century Gothic"/>
                        </a:rPr>
                        <a:t> </a:t>
                      </a:r>
                      <a:r>
                        <a:rPr sz="1400" i="1" spc="-5" dirty="0">
                          <a:latin typeface="Century Gothic"/>
                          <a:cs typeface="Century Gothic"/>
                        </a:rPr>
                        <a:t>Sch.</a:t>
                      </a:r>
                      <a:r>
                        <a:rPr sz="1400" i="1" spc="-25" dirty="0">
                          <a:latin typeface="Century Gothic"/>
                          <a:cs typeface="Century Gothic"/>
                        </a:rPr>
                        <a:t> </a:t>
                      </a:r>
                      <a:r>
                        <a:rPr sz="1400" i="1" dirty="0">
                          <a:latin typeface="Century Gothic"/>
                          <a:cs typeface="Century Gothic"/>
                        </a:rPr>
                        <a:t>Dist.</a:t>
                      </a:r>
                      <a:r>
                        <a:rPr sz="1400" i="1" spc="-35" dirty="0">
                          <a:latin typeface="Century Gothic"/>
                          <a:cs typeface="Century Gothic"/>
                        </a:rPr>
                        <a:t> </a:t>
                      </a:r>
                      <a:r>
                        <a:rPr sz="1400" i="1" dirty="0">
                          <a:latin typeface="Century Gothic"/>
                          <a:cs typeface="Century Gothic"/>
                        </a:rPr>
                        <a:t>No.</a:t>
                      </a:r>
                      <a:r>
                        <a:rPr sz="1400" i="1" spc="-25" dirty="0">
                          <a:latin typeface="Century Gothic"/>
                          <a:cs typeface="Century Gothic"/>
                        </a:rPr>
                        <a:t> </a:t>
                      </a:r>
                      <a:r>
                        <a:rPr sz="1400" i="1" dirty="0">
                          <a:latin typeface="Century Gothic"/>
                          <a:cs typeface="Century Gothic"/>
                        </a:rPr>
                        <a:t>1</a:t>
                      </a:r>
                      <a:r>
                        <a:rPr sz="1400" i="1" spc="-5" dirty="0">
                          <a:latin typeface="Century Gothic"/>
                          <a:cs typeface="Century Gothic"/>
                        </a:rPr>
                        <a:t> </a:t>
                      </a:r>
                      <a:r>
                        <a:rPr sz="1400" i="1" dirty="0">
                          <a:latin typeface="Century Gothic"/>
                          <a:cs typeface="Century Gothic"/>
                        </a:rPr>
                        <a:t>of</a:t>
                      </a:r>
                      <a:r>
                        <a:rPr sz="1400" i="1" spc="-15" dirty="0">
                          <a:latin typeface="Century Gothic"/>
                          <a:cs typeface="Century Gothic"/>
                        </a:rPr>
                        <a:t> </a:t>
                      </a:r>
                      <a:r>
                        <a:rPr sz="1400" i="1" dirty="0">
                          <a:latin typeface="Century Gothic"/>
                          <a:cs typeface="Century Gothic"/>
                        </a:rPr>
                        <a:t>Dade</a:t>
                      </a:r>
                      <a:r>
                        <a:rPr sz="1400" i="1" spc="-5" dirty="0">
                          <a:latin typeface="Century Gothic"/>
                          <a:cs typeface="Century Gothic"/>
                        </a:rPr>
                        <a:t> Cty</a:t>
                      </a:r>
                      <a:r>
                        <a:rPr sz="1400" spc="-5" dirty="0">
                          <a:latin typeface="Century Gothic"/>
                          <a:cs typeface="Century Gothic"/>
                        </a:rPr>
                        <a:t>., </a:t>
                      </a:r>
                      <a:r>
                        <a:rPr sz="1400" dirty="0">
                          <a:latin typeface="Century Gothic"/>
                          <a:cs typeface="Century Gothic"/>
                        </a:rPr>
                        <a:t>86</a:t>
                      </a:r>
                      <a:r>
                        <a:rPr sz="1400" spc="-15" dirty="0">
                          <a:latin typeface="Century Gothic"/>
                          <a:cs typeface="Century Gothic"/>
                        </a:rPr>
                        <a:t> </a:t>
                      </a:r>
                      <a:r>
                        <a:rPr sz="1400" dirty="0">
                          <a:latin typeface="Century Gothic"/>
                          <a:cs typeface="Century Gothic"/>
                        </a:rPr>
                        <a:t>So.</a:t>
                      </a:r>
                      <a:r>
                        <a:rPr sz="1400" spc="-10" dirty="0">
                          <a:latin typeface="Century Gothic"/>
                          <a:cs typeface="Century Gothic"/>
                        </a:rPr>
                        <a:t> </a:t>
                      </a:r>
                      <a:r>
                        <a:rPr sz="1400" dirty="0">
                          <a:latin typeface="Century Gothic"/>
                          <a:cs typeface="Century Gothic"/>
                        </a:rPr>
                        <a:t>2d</a:t>
                      </a:r>
                      <a:r>
                        <a:rPr sz="1400" spc="-10" dirty="0">
                          <a:latin typeface="Century Gothic"/>
                          <a:cs typeface="Century Gothic"/>
                        </a:rPr>
                        <a:t> </a:t>
                      </a:r>
                      <a:r>
                        <a:rPr sz="1400" dirty="0">
                          <a:latin typeface="Century Gothic"/>
                          <a:cs typeface="Century Gothic"/>
                        </a:rPr>
                        <a:t>419,</a:t>
                      </a:r>
                      <a:r>
                        <a:rPr sz="1400" spc="-25" dirty="0">
                          <a:latin typeface="Century Gothic"/>
                          <a:cs typeface="Century Gothic"/>
                        </a:rPr>
                        <a:t> </a:t>
                      </a:r>
                      <a:r>
                        <a:rPr sz="1400" dirty="0">
                          <a:latin typeface="Century Gothic"/>
                          <a:cs typeface="Century Gothic"/>
                        </a:rPr>
                        <a:t>419</a:t>
                      </a:r>
                      <a:r>
                        <a:rPr sz="1400" spc="-15" dirty="0">
                          <a:latin typeface="Century Gothic"/>
                          <a:cs typeface="Century Gothic"/>
                        </a:rPr>
                        <a:t> </a:t>
                      </a:r>
                      <a:r>
                        <a:rPr sz="1400" dirty="0">
                          <a:latin typeface="Century Gothic"/>
                          <a:cs typeface="Century Gothic"/>
                        </a:rPr>
                        <a:t>(Fla.</a:t>
                      </a:r>
                      <a:r>
                        <a:rPr sz="1400" spc="-25" dirty="0">
                          <a:latin typeface="Century Gothic"/>
                          <a:cs typeface="Century Gothic"/>
                        </a:rPr>
                        <a:t> </a:t>
                      </a:r>
                      <a:r>
                        <a:rPr sz="1400" spc="-5" dirty="0">
                          <a:latin typeface="Century Gothic"/>
                          <a:cs typeface="Century Gothic"/>
                        </a:rPr>
                        <a:t>1956).</a:t>
                      </a:r>
                      <a:endParaRPr sz="14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FE7"/>
                    </a:solidFill>
                  </a:tcPr>
                </a:tc>
                <a:extLst>
                  <a:ext uri="{0D108BD9-81ED-4DB2-BD59-A6C34878D82A}">
                    <a16:rowId xmlns:a16="http://schemas.microsoft.com/office/drawing/2014/main" val="10002"/>
                  </a:ext>
                </a:extLst>
              </a:tr>
              <a:tr h="731520">
                <a:tc>
                  <a:txBody>
                    <a:bodyPr/>
                    <a:lstStyle/>
                    <a:p>
                      <a:pPr marL="91440">
                        <a:lnSpc>
                          <a:spcPct val="100000"/>
                        </a:lnSpc>
                        <a:spcBef>
                          <a:spcPts val="330"/>
                        </a:spcBef>
                      </a:pPr>
                      <a:r>
                        <a:rPr sz="1400" spc="-5" dirty="0">
                          <a:latin typeface="Century Gothic"/>
                          <a:cs typeface="Century Gothic"/>
                        </a:rPr>
                        <a:t>Confusing</a:t>
                      </a:r>
                      <a:r>
                        <a:rPr sz="1400" spc="-65" dirty="0">
                          <a:latin typeface="Century Gothic"/>
                          <a:cs typeface="Century Gothic"/>
                        </a:rPr>
                        <a:t> </a:t>
                      </a:r>
                      <a:r>
                        <a:rPr sz="1400" dirty="0">
                          <a:latin typeface="Century Gothic"/>
                          <a:cs typeface="Century Gothic"/>
                        </a:rPr>
                        <a:t>language</a:t>
                      </a:r>
                      <a:endParaRPr sz="1400">
                        <a:latin typeface="Century Gothic"/>
                        <a:cs typeface="Century Gothic"/>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3DFCC"/>
                    </a:solidFill>
                  </a:tcPr>
                </a:tc>
                <a:tc>
                  <a:txBody>
                    <a:bodyPr/>
                    <a:lstStyle/>
                    <a:p>
                      <a:pPr marL="91440" marR="126364">
                        <a:lnSpc>
                          <a:spcPct val="100000"/>
                        </a:lnSpc>
                        <a:spcBef>
                          <a:spcPts val="330"/>
                        </a:spcBef>
                      </a:pPr>
                      <a:r>
                        <a:rPr sz="1400" spc="-5" dirty="0">
                          <a:latin typeface="Century Gothic"/>
                          <a:cs typeface="Century Gothic"/>
                        </a:rPr>
                        <a:t>Court </a:t>
                      </a:r>
                      <a:r>
                        <a:rPr sz="1400" dirty="0">
                          <a:latin typeface="Century Gothic"/>
                          <a:cs typeface="Century Gothic"/>
                        </a:rPr>
                        <a:t>says no:</a:t>
                      </a:r>
                      <a:r>
                        <a:rPr sz="1400" spc="5" dirty="0">
                          <a:latin typeface="Century Gothic"/>
                          <a:cs typeface="Century Gothic"/>
                        </a:rPr>
                        <a:t> </a:t>
                      </a:r>
                      <a:r>
                        <a:rPr sz="1400" dirty="0">
                          <a:latin typeface="Century Gothic"/>
                          <a:cs typeface="Century Gothic"/>
                        </a:rPr>
                        <a:t>language </a:t>
                      </a:r>
                      <a:r>
                        <a:rPr sz="1400" spc="5" dirty="0">
                          <a:latin typeface="Century Gothic"/>
                          <a:cs typeface="Century Gothic"/>
                        </a:rPr>
                        <a:t>clear </a:t>
                      </a:r>
                      <a:r>
                        <a:rPr sz="1400" spc="-5" dirty="0">
                          <a:latin typeface="Century Gothic"/>
                          <a:cs typeface="Century Gothic"/>
                        </a:rPr>
                        <a:t>(see </a:t>
                      </a:r>
                      <a:r>
                        <a:rPr sz="1400" dirty="0">
                          <a:latin typeface="Century Gothic"/>
                          <a:cs typeface="Century Gothic"/>
                        </a:rPr>
                        <a:t>purpose above) and </a:t>
                      </a:r>
                      <a:r>
                        <a:rPr sz="1400" spc="-5" dirty="0">
                          <a:latin typeface="Century Gothic"/>
                          <a:cs typeface="Century Gothic"/>
                        </a:rPr>
                        <a:t>plaintiff failed to </a:t>
                      </a:r>
                      <a:r>
                        <a:rPr sz="1400" dirty="0">
                          <a:latin typeface="Century Gothic"/>
                          <a:cs typeface="Century Gothic"/>
                        </a:rPr>
                        <a:t>meet clearly and </a:t>
                      </a:r>
                      <a:r>
                        <a:rPr sz="1400" spc="5" dirty="0">
                          <a:latin typeface="Century Gothic"/>
                          <a:cs typeface="Century Gothic"/>
                        </a:rPr>
                        <a:t> </a:t>
                      </a:r>
                      <a:r>
                        <a:rPr sz="1400" spc="-5" dirty="0">
                          <a:latin typeface="Century Gothic"/>
                          <a:cs typeface="Century Gothic"/>
                        </a:rPr>
                        <a:t>conclusively defective </a:t>
                      </a:r>
                      <a:r>
                        <a:rPr sz="1400" dirty="0">
                          <a:latin typeface="Century Gothic"/>
                          <a:cs typeface="Century Gothic"/>
                        </a:rPr>
                        <a:t>language </a:t>
                      </a:r>
                      <a:r>
                        <a:rPr sz="1400" spc="-5" dirty="0">
                          <a:latin typeface="Century Gothic"/>
                          <a:cs typeface="Century Gothic"/>
                        </a:rPr>
                        <a:t>standard.</a:t>
                      </a:r>
                      <a:r>
                        <a:rPr sz="1400" dirty="0">
                          <a:latin typeface="Century Gothic"/>
                          <a:cs typeface="Century Gothic"/>
                        </a:rPr>
                        <a:t> </a:t>
                      </a:r>
                      <a:r>
                        <a:rPr sz="1400" i="1" spc="-5" dirty="0">
                          <a:latin typeface="Century Gothic"/>
                          <a:cs typeface="Century Gothic"/>
                        </a:rPr>
                        <a:t>Metro </a:t>
                      </a:r>
                      <a:r>
                        <a:rPr sz="1400" i="1" dirty="0">
                          <a:latin typeface="Century Gothic"/>
                          <a:cs typeface="Century Gothic"/>
                        </a:rPr>
                        <a:t>Dade Cty. </a:t>
                      </a:r>
                      <a:r>
                        <a:rPr sz="1400" i="1" spc="-5" dirty="0">
                          <a:latin typeface="Century Gothic"/>
                          <a:cs typeface="Century Gothic"/>
                        </a:rPr>
                        <a:t>V.</a:t>
                      </a:r>
                      <a:r>
                        <a:rPr sz="1400" i="1" dirty="0">
                          <a:latin typeface="Century Gothic"/>
                          <a:cs typeface="Century Gothic"/>
                        </a:rPr>
                        <a:t> </a:t>
                      </a:r>
                      <a:r>
                        <a:rPr sz="1400" i="1" spc="-5" dirty="0">
                          <a:latin typeface="Century Gothic"/>
                          <a:cs typeface="Century Gothic"/>
                        </a:rPr>
                        <a:t>Shiver</a:t>
                      </a:r>
                      <a:r>
                        <a:rPr sz="1400" spc="-5" dirty="0">
                          <a:latin typeface="Century Gothic"/>
                          <a:cs typeface="Century Gothic"/>
                        </a:rPr>
                        <a:t>, </a:t>
                      </a:r>
                      <a:r>
                        <a:rPr sz="1400" dirty="0">
                          <a:latin typeface="Century Gothic"/>
                          <a:cs typeface="Century Gothic"/>
                        </a:rPr>
                        <a:t>365 So. 2d 210, 213 (Fla. 3d </a:t>
                      </a:r>
                      <a:r>
                        <a:rPr sz="1400" spc="-375" dirty="0">
                          <a:latin typeface="Century Gothic"/>
                          <a:cs typeface="Century Gothic"/>
                        </a:rPr>
                        <a:t> </a:t>
                      </a:r>
                      <a:r>
                        <a:rPr sz="1400" spc="-5" dirty="0">
                          <a:latin typeface="Century Gothic"/>
                          <a:cs typeface="Century Gothic"/>
                        </a:rPr>
                        <a:t>DCA</a:t>
                      </a:r>
                      <a:r>
                        <a:rPr sz="1400" spc="-20" dirty="0">
                          <a:latin typeface="Century Gothic"/>
                          <a:cs typeface="Century Gothic"/>
                        </a:rPr>
                        <a:t> </a:t>
                      </a:r>
                      <a:r>
                        <a:rPr sz="1400" spc="-5" dirty="0">
                          <a:latin typeface="Century Gothic"/>
                          <a:cs typeface="Century Gothic"/>
                        </a:rPr>
                        <a:t>1978).</a:t>
                      </a:r>
                      <a:endParaRPr sz="1400">
                        <a:latin typeface="Century Gothic"/>
                        <a:cs typeface="Century Gothic"/>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3DFCC"/>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FE18-187F-4FE5-8188-51CBA03DC3B5}"/>
              </a:ext>
            </a:extLst>
          </p:cNvPr>
          <p:cNvSpPr>
            <a:spLocks noGrp="1"/>
          </p:cNvSpPr>
          <p:nvPr>
            <p:ph type="title"/>
          </p:nvPr>
        </p:nvSpPr>
        <p:spPr>
          <a:xfrm>
            <a:off x="125027" y="141660"/>
            <a:ext cx="11734800" cy="1325563"/>
          </a:xfrm>
        </p:spPr>
        <p:txBody>
          <a:bodyPr/>
          <a:lstStyle/>
          <a:p>
            <a:r>
              <a:rPr lang="en-US" dirty="0">
                <a:solidFill>
                  <a:srgbClr val="E57C23"/>
                </a:solidFill>
                <a:effectLst>
                  <a:outerShdw blurRad="38100" dist="38100" dir="2700000" algn="tl">
                    <a:srgbClr val="000000">
                      <a:alpha val="43137"/>
                    </a:srgbClr>
                  </a:outerShdw>
                </a:effectLst>
              </a:rPr>
              <a:t>Initial Recommendations from the cases</a:t>
            </a:r>
          </a:p>
        </p:txBody>
      </p:sp>
      <p:sp>
        <p:nvSpPr>
          <p:cNvPr id="4" name="Content Placeholder 3">
            <a:extLst>
              <a:ext uri="{FF2B5EF4-FFF2-40B4-BE49-F238E27FC236}">
                <a16:creationId xmlns:a16="http://schemas.microsoft.com/office/drawing/2014/main" id="{D1C56856-F0FD-4BC4-81E2-F450D9D8FB64}"/>
              </a:ext>
            </a:extLst>
          </p:cNvPr>
          <p:cNvSpPr>
            <a:spLocks noGrp="1"/>
          </p:cNvSpPr>
          <p:nvPr>
            <p:ph sz="half" idx="1"/>
          </p:nvPr>
        </p:nvSpPr>
        <p:spPr>
          <a:xfrm>
            <a:off x="175353" y="1123360"/>
            <a:ext cx="7672507" cy="5215842"/>
          </a:xfrm>
        </p:spPr>
        <p:txBody>
          <a:bodyPr>
            <a:normAutofit/>
          </a:bodyPr>
          <a:lstStyle/>
          <a:p>
            <a:r>
              <a:rPr lang="en-US" b="1" u="sng" dirty="0"/>
              <a:t>Noticing to public:</a:t>
            </a:r>
          </a:p>
          <a:p>
            <a:pPr lvl="1"/>
            <a:r>
              <a:rPr lang="en-US" dirty="0">
                <a:solidFill>
                  <a:schemeClr val="tx1"/>
                </a:solidFill>
              </a:rPr>
              <a:t>Road design can </a:t>
            </a:r>
            <a:r>
              <a:rPr lang="en-US" dirty="0">
                <a:solidFill>
                  <a:srgbClr val="FFFF00"/>
                </a:solidFill>
              </a:rPr>
              <a:t>contemplate a periodic flooding condition but lessens the extent of it, the GE may have a duty to warn the public of those flooding conditions</a:t>
            </a:r>
            <a:r>
              <a:rPr lang="en-US" dirty="0">
                <a:solidFill>
                  <a:schemeClr val="tx1"/>
                </a:solidFill>
              </a:rPr>
              <a:t>.  This could be accomplished through signage indicating periodic flooding conditions.  </a:t>
            </a:r>
          </a:p>
          <a:p>
            <a:pPr lvl="1"/>
            <a:r>
              <a:rPr lang="en-US" dirty="0">
                <a:solidFill>
                  <a:schemeClr val="tx1"/>
                </a:solidFill>
              </a:rPr>
              <a:t>Another way to warn the public may be through some type of </a:t>
            </a:r>
            <a:r>
              <a:rPr lang="en-US" dirty="0">
                <a:solidFill>
                  <a:srgbClr val="FFFF00"/>
                </a:solidFill>
              </a:rPr>
              <a:t>designation and publication of a map series  </a:t>
            </a:r>
            <a:r>
              <a:rPr lang="en-US" dirty="0">
                <a:solidFill>
                  <a:schemeClr val="tx1"/>
                </a:solidFill>
              </a:rPr>
              <a:t>that indicates those areas may be subject to periodic tidal flooding from sea level rise, and as such, may not receive the same level of flood service for flood mitigation as in other locations in the County.  AAAs?</a:t>
            </a:r>
          </a:p>
          <a:p>
            <a:r>
              <a:rPr lang="en-US" b="1" u="sng" dirty="0"/>
              <a:t>Prudent measures:</a:t>
            </a:r>
          </a:p>
          <a:p>
            <a:pPr lvl="1"/>
            <a:r>
              <a:rPr lang="en-US" dirty="0">
                <a:solidFill>
                  <a:schemeClr val="tx1"/>
                </a:solidFill>
              </a:rPr>
              <a:t>What is clear is that takings cases are heavily fact-specific and this lends value to planning efforts for sea level rise adaptation including acknowledging the existing known seasonal or tidal flooding impacts already occurring during King Tides and normal high tides and incorporating </a:t>
            </a:r>
            <a:r>
              <a:rPr lang="en-US" dirty="0">
                <a:solidFill>
                  <a:srgbClr val="FFFF00"/>
                </a:solidFill>
              </a:rPr>
              <a:t>“prudent measures” into the design process or features that will mitigate or avoid impacts to adjacent property owners</a:t>
            </a:r>
            <a:r>
              <a:rPr lang="en-US" dirty="0"/>
              <a:t>.</a:t>
            </a:r>
          </a:p>
        </p:txBody>
      </p:sp>
      <p:pic>
        <p:nvPicPr>
          <p:cNvPr id="3" name="Picture 2">
            <a:extLst>
              <a:ext uri="{FF2B5EF4-FFF2-40B4-BE49-F238E27FC236}">
                <a16:creationId xmlns:a16="http://schemas.microsoft.com/office/drawing/2014/main" id="{DF70F16C-3AE5-4827-95B6-46B4D345062F}"/>
              </a:ext>
            </a:extLst>
          </p:cNvPr>
          <p:cNvPicPr>
            <a:picLocks noChangeAspect="1"/>
          </p:cNvPicPr>
          <p:nvPr/>
        </p:nvPicPr>
        <p:blipFill>
          <a:blip r:embed="rId2"/>
          <a:stretch>
            <a:fillRect/>
          </a:stretch>
        </p:blipFill>
        <p:spPr>
          <a:xfrm>
            <a:off x="8415064" y="1489082"/>
            <a:ext cx="3418870" cy="2279489"/>
          </a:xfrm>
          <a:prstGeom prst="rect">
            <a:avLst/>
          </a:prstGeom>
        </p:spPr>
      </p:pic>
      <p:pic>
        <p:nvPicPr>
          <p:cNvPr id="5" name="Picture 4">
            <a:extLst>
              <a:ext uri="{FF2B5EF4-FFF2-40B4-BE49-F238E27FC236}">
                <a16:creationId xmlns:a16="http://schemas.microsoft.com/office/drawing/2014/main" id="{316F5A25-0142-4982-8E80-B8B040BC9D2D}"/>
              </a:ext>
            </a:extLst>
          </p:cNvPr>
          <p:cNvPicPr>
            <a:picLocks noChangeAspect="1"/>
          </p:cNvPicPr>
          <p:nvPr/>
        </p:nvPicPr>
        <p:blipFill>
          <a:blip r:embed="rId3"/>
          <a:stretch>
            <a:fillRect/>
          </a:stretch>
        </p:blipFill>
        <p:spPr>
          <a:xfrm>
            <a:off x="8275416" y="4157179"/>
            <a:ext cx="3665050" cy="2443367"/>
          </a:xfrm>
          <a:prstGeom prst="rect">
            <a:avLst/>
          </a:prstGeom>
        </p:spPr>
      </p:pic>
    </p:spTree>
    <p:extLst>
      <p:ext uri="{BB962C8B-B14F-4D97-AF65-F5344CB8AC3E}">
        <p14:creationId xmlns:p14="http://schemas.microsoft.com/office/powerpoint/2010/main" val="2168381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40"/>
            <a:ext cx="11035283" cy="902207"/>
          </a:xfrm>
          <a:prstGeom prst="rect">
            <a:avLst/>
          </a:prstGeom>
        </p:spPr>
      </p:pic>
      <p:sp>
        <p:nvSpPr>
          <p:cNvPr id="3" name="object 3"/>
          <p:cNvSpPr txBox="1">
            <a:spLocks noGrp="1"/>
          </p:cNvSpPr>
          <p:nvPr>
            <p:ph type="title"/>
          </p:nvPr>
        </p:nvSpPr>
        <p:spPr>
          <a:xfrm>
            <a:off x="231140" y="123783"/>
            <a:ext cx="10534650" cy="513715"/>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E47B22"/>
                </a:solidFill>
              </a:rPr>
              <a:t>FLORIDA</a:t>
            </a:r>
            <a:r>
              <a:rPr sz="3200" spc="-15" dirty="0">
                <a:solidFill>
                  <a:srgbClr val="E47B22"/>
                </a:solidFill>
              </a:rPr>
              <a:t> </a:t>
            </a:r>
            <a:r>
              <a:rPr sz="3200" dirty="0">
                <a:solidFill>
                  <a:srgbClr val="E47B22"/>
                </a:solidFill>
              </a:rPr>
              <a:t>POLICY</a:t>
            </a:r>
            <a:r>
              <a:rPr sz="3200" spc="5" dirty="0">
                <a:solidFill>
                  <a:srgbClr val="E47B22"/>
                </a:solidFill>
              </a:rPr>
              <a:t> </a:t>
            </a:r>
            <a:r>
              <a:rPr sz="3200" dirty="0">
                <a:solidFill>
                  <a:srgbClr val="E47B22"/>
                </a:solidFill>
              </a:rPr>
              <a:t>ON</a:t>
            </a:r>
            <a:r>
              <a:rPr sz="3200" spc="-20" dirty="0">
                <a:solidFill>
                  <a:srgbClr val="E47B22"/>
                </a:solidFill>
              </a:rPr>
              <a:t> </a:t>
            </a:r>
            <a:r>
              <a:rPr sz="3200" dirty="0">
                <a:solidFill>
                  <a:srgbClr val="E47B22"/>
                </a:solidFill>
              </a:rPr>
              <a:t>GHG</a:t>
            </a:r>
            <a:r>
              <a:rPr sz="3200" spc="-15" dirty="0">
                <a:solidFill>
                  <a:srgbClr val="E47B22"/>
                </a:solidFill>
              </a:rPr>
              <a:t> </a:t>
            </a:r>
            <a:r>
              <a:rPr sz="3200" dirty="0">
                <a:solidFill>
                  <a:srgbClr val="E47B22"/>
                </a:solidFill>
              </a:rPr>
              <a:t>REDUCTIONS</a:t>
            </a:r>
            <a:r>
              <a:rPr sz="3200" spc="-35" dirty="0">
                <a:solidFill>
                  <a:srgbClr val="E47B22"/>
                </a:solidFill>
              </a:rPr>
              <a:t> </a:t>
            </a:r>
            <a:r>
              <a:rPr sz="3200" spc="5" dirty="0">
                <a:solidFill>
                  <a:srgbClr val="E47B22"/>
                </a:solidFill>
              </a:rPr>
              <a:t>AND</a:t>
            </a:r>
            <a:r>
              <a:rPr sz="3200" spc="-25" dirty="0">
                <a:solidFill>
                  <a:srgbClr val="E47B22"/>
                </a:solidFill>
              </a:rPr>
              <a:t> </a:t>
            </a:r>
            <a:r>
              <a:rPr sz="3200" dirty="0">
                <a:solidFill>
                  <a:srgbClr val="E47B22"/>
                </a:solidFill>
              </a:rPr>
              <a:t>CLIMATE</a:t>
            </a:r>
            <a:endParaRPr sz="3200"/>
          </a:p>
        </p:txBody>
      </p:sp>
      <p:sp>
        <p:nvSpPr>
          <p:cNvPr id="5" name="object 5"/>
          <p:cNvSpPr txBox="1"/>
          <p:nvPr/>
        </p:nvSpPr>
        <p:spPr>
          <a:xfrm>
            <a:off x="11203940" y="6423283"/>
            <a:ext cx="223520" cy="244475"/>
          </a:xfrm>
          <a:prstGeom prst="rect">
            <a:avLst/>
          </a:prstGeom>
        </p:spPr>
        <p:txBody>
          <a:bodyPr vert="horz" wrap="square" lIns="0" tIns="13970" rIns="0" bIns="0" rtlCol="0">
            <a:spAutoFit/>
          </a:bodyPr>
          <a:lstStyle/>
          <a:p>
            <a:pPr marL="12700">
              <a:lnSpc>
                <a:spcPct val="100000"/>
              </a:lnSpc>
              <a:spcBef>
                <a:spcPts val="110"/>
              </a:spcBef>
            </a:pPr>
            <a:r>
              <a:rPr sz="1400" dirty="0">
                <a:latin typeface="Century Gothic"/>
                <a:cs typeface="Century Gothic"/>
              </a:rPr>
              <a:t>21</a:t>
            </a:r>
            <a:endParaRPr sz="1400">
              <a:latin typeface="Century Gothic"/>
              <a:cs typeface="Century Gothic"/>
            </a:endParaRPr>
          </a:p>
        </p:txBody>
      </p:sp>
      <p:sp>
        <p:nvSpPr>
          <p:cNvPr id="6" name="object 6"/>
          <p:cNvSpPr txBox="1"/>
          <p:nvPr/>
        </p:nvSpPr>
        <p:spPr>
          <a:xfrm>
            <a:off x="158652" y="6580522"/>
            <a:ext cx="2124075" cy="166712"/>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FFFFFF"/>
                </a:solidFill>
                <a:latin typeface="Century Gothic"/>
                <a:cs typeface="Century Gothic"/>
              </a:rPr>
              <a:t>Copyright</a:t>
            </a:r>
            <a:r>
              <a:rPr sz="1000" spc="5" dirty="0">
                <a:solidFill>
                  <a:srgbClr val="FFFFFF"/>
                </a:solidFill>
                <a:latin typeface="Century Gothic"/>
                <a:cs typeface="Century Gothic"/>
              </a:rPr>
              <a:t> </a:t>
            </a:r>
            <a:r>
              <a:rPr sz="1000" dirty="0">
                <a:solidFill>
                  <a:srgbClr val="FFFFFF"/>
                </a:solidFill>
                <a:latin typeface="Century Gothic"/>
                <a:cs typeface="Century Gothic"/>
              </a:rPr>
              <a:t>Erin</a:t>
            </a:r>
            <a:r>
              <a:rPr sz="1000" spc="-20" dirty="0">
                <a:solidFill>
                  <a:srgbClr val="FFFFFF"/>
                </a:solidFill>
                <a:latin typeface="Century Gothic"/>
                <a:cs typeface="Century Gothic"/>
              </a:rPr>
              <a:t> </a:t>
            </a:r>
            <a:r>
              <a:rPr sz="1000" spc="-5" dirty="0">
                <a:solidFill>
                  <a:srgbClr val="FFFFFF"/>
                </a:solidFill>
                <a:latin typeface="Century Gothic"/>
                <a:cs typeface="Century Gothic"/>
              </a:rPr>
              <a:t>L.</a:t>
            </a:r>
            <a:r>
              <a:rPr sz="1000" dirty="0">
                <a:solidFill>
                  <a:srgbClr val="FFFFFF"/>
                </a:solidFill>
                <a:latin typeface="Century Gothic"/>
                <a:cs typeface="Century Gothic"/>
              </a:rPr>
              <a:t> </a:t>
            </a:r>
            <a:r>
              <a:rPr sz="1000" spc="-5" dirty="0">
                <a:solidFill>
                  <a:srgbClr val="FFFFFF"/>
                </a:solidFill>
                <a:latin typeface="Century Gothic"/>
                <a:cs typeface="Century Gothic"/>
              </a:rPr>
              <a:t>Deady,</a:t>
            </a:r>
            <a:r>
              <a:rPr sz="1000" spc="5" dirty="0">
                <a:solidFill>
                  <a:srgbClr val="FFFFFF"/>
                </a:solidFill>
                <a:latin typeface="Century Gothic"/>
                <a:cs typeface="Century Gothic"/>
              </a:rPr>
              <a:t> </a:t>
            </a:r>
            <a:r>
              <a:rPr sz="1000" spc="-15" dirty="0">
                <a:solidFill>
                  <a:srgbClr val="FFFFFF"/>
                </a:solidFill>
                <a:latin typeface="Century Gothic"/>
                <a:cs typeface="Century Gothic"/>
              </a:rPr>
              <a:t>P.A.</a:t>
            </a:r>
            <a:r>
              <a:rPr sz="1000" spc="25" dirty="0">
                <a:solidFill>
                  <a:srgbClr val="FFFFFF"/>
                </a:solidFill>
                <a:latin typeface="Century Gothic"/>
                <a:cs typeface="Century Gothic"/>
              </a:rPr>
              <a:t> </a:t>
            </a:r>
            <a:r>
              <a:rPr sz="1000" spc="-10" dirty="0">
                <a:solidFill>
                  <a:srgbClr val="FFFFFF"/>
                </a:solidFill>
                <a:latin typeface="Century Gothic"/>
                <a:cs typeface="Century Gothic"/>
              </a:rPr>
              <a:t>202</a:t>
            </a:r>
            <a:r>
              <a:rPr lang="en-US" sz="1000" spc="-10" dirty="0">
                <a:solidFill>
                  <a:srgbClr val="FFFFFF"/>
                </a:solidFill>
                <a:latin typeface="Century Gothic"/>
                <a:cs typeface="Century Gothic"/>
              </a:rPr>
              <a:t>2</a:t>
            </a:r>
            <a:r>
              <a:rPr sz="1000" spc="-10" dirty="0">
                <a:solidFill>
                  <a:srgbClr val="FFFFFF"/>
                </a:solidFill>
                <a:latin typeface="Century Gothic"/>
                <a:cs typeface="Century Gothic"/>
              </a:rPr>
              <a:t>.</a:t>
            </a:r>
            <a:endParaRPr sz="1000" dirty="0">
              <a:latin typeface="Century Gothic"/>
              <a:cs typeface="Century Gothic"/>
            </a:endParaRPr>
          </a:p>
        </p:txBody>
      </p:sp>
      <p:sp>
        <p:nvSpPr>
          <p:cNvPr id="4" name="object 4"/>
          <p:cNvSpPr txBox="1"/>
          <p:nvPr/>
        </p:nvSpPr>
        <p:spPr>
          <a:xfrm>
            <a:off x="291465" y="766707"/>
            <a:ext cx="11609070" cy="5618846"/>
          </a:xfrm>
          <a:prstGeom prst="rect">
            <a:avLst/>
          </a:prstGeom>
        </p:spPr>
        <p:txBody>
          <a:bodyPr vert="horz" wrap="square" lIns="0" tIns="12065" rIns="0" bIns="0" rtlCol="0">
            <a:spAutoFit/>
          </a:bodyPr>
          <a:lstStyle/>
          <a:p>
            <a:pPr marL="12700">
              <a:lnSpc>
                <a:spcPct val="100000"/>
              </a:lnSpc>
              <a:spcBef>
                <a:spcPts val="9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10" dirty="0">
                <a:latin typeface="Century Gothic"/>
                <a:cs typeface="Century Gothic"/>
              </a:rPr>
              <a:t>EO</a:t>
            </a:r>
            <a:r>
              <a:rPr sz="1600" spc="10" dirty="0">
                <a:latin typeface="Century Gothic"/>
                <a:cs typeface="Century Gothic"/>
              </a:rPr>
              <a:t> </a:t>
            </a:r>
            <a:r>
              <a:rPr sz="1600" spc="-5" dirty="0">
                <a:latin typeface="Century Gothic"/>
                <a:cs typeface="Century Gothic"/>
              </a:rPr>
              <a:t>07-127:</a:t>
            </a:r>
            <a:r>
              <a:rPr sz="1600" spc="445" dirty="0">
                <a:latin typeface="Century Gothic"/>
                <a:cs typeface="Century Gothic"/>
              </a:rPr>
              <a:t> </a:t>
            </a:r>
            <a:r>
              <a:rPr sz="1600" spc="-10" dirty="0">
                <a:latin typeface="Century Gothic"/>
                <a:cs typeface="Century Gothic"/>
              </a:rPr>
              <a:t>Reduction</a:t>
            </a:r>
            <a:r>
              <a:rPr sz="1600" spc="40" dirty="0">
                <a:latin typeface="Century Gothic"/>
                <a:cs typeface="Century Gothic"/>
              </a:rPr>
              <a:t> </a:t>
            </a:r>
            <a:r>
              <a:rPr sz="1600" spc="-5" dirty="0">
                <a:latin typeface="Century Gothic"/>
                <a:cs typeface="Century Gothic"/>
              </a:rPr>
              <a:t>of</a:t>
            </a:r>
            <a:r>
              <a:rPr sz="1600" spc="5" dirty="0">
                <a:latin typeface="Century Gothic"/>
                <a:cs typeface="Century Gothic"/>
              </a:rPr>
              <a:t> </a:t>
            </a:r>
            <a:r>
              <a:rPr sz="1600" spc="-5" dirty="0">
                <a:latin typeface="Century Gothic"/>
                <a:cs typeface="Century Gothic"/>
              </a:rPr>
              <a:t>emissions</a:t>
            </a:r>
            <a:r>
              <a:rPr sz="1600" spc="25" dirty="0">
                <a:latin typeface="Century Gothic"/>
                <a:cs typeface="Century Gothic"/>
              </a:rPr>
              <a:t> </a:t>
            </a:r>
            <a:r>
              <a:rPr sz="1600" spc="-10" dirty="0">
                <a:latin typeface="Century Gothic"/>
                <a:cs typeface="Century Gothic"/>
              </a:rPr>
              <a:t>to</a:t>
            </a:r>
            <a:r>
              <a:rPr sz="1600" spc="15" dirty="0">
                <a:latin typeface="Century Gothic"/>
                <a:cs typeface="Century Gothic"/>
              </a:rPr>
              <a:t> </a:t>
            </a:r>
            <a:r>
              <a:rPr sz="1600" spc="-5" dirty="0">
                <a:latin typeface="Century Gothic"/>
                <a:cs typeface="Century Gothic"/>
              </a:rPr>
              <a:t>2000 </a:t>
            </a:r>
            <a:r>
              <a:rPr sz="1600" dirty="0">
                <a:latin typeface="Century Gothic"/>
                <a:cs typeface="Century Gothic"/>
              </a:rPr>
              <a:t>levels</a:t>
            </a:r>
            <a:r>
              <a:rPr sz="1600" spc="-40" dirty="0">
                <a:latin typeface="Century Gothic"/>
                <a:cs typeface="Century Gothic"/>
              </a:rPr>
              <a:t> </a:t>
            </a:r>
            <a:r>
              <a:rPr sz="1600" spc="-5" dirty="0">
                <a:latin typeface="Century Gothic"/>
                <a:cs typeface="Century Gothic"/>
              </a:rPr>
              <a:t>by</a:t>
            </a:r>
            <a:r>
              <a:rPr sz="1600" dirty="0">
                <a:latin typeface="Century Gothic"/>
                <a:cs typeface="Century Gothic"/>
              </a:rPr>
              <a:t> </a:t>
            </a:r>
            <a:r>
              <a:rPr sz="1600" spc="-5" dirty="0">
                <a:latin typeface="Century Gothic"/>
                <a:cs typeface="Century Gothic"/>
              </a:rPr>
              <a:t>2017,</a:t>
            </a:r>
            <a:r>
              <a:rPr sz="1600" dirty="0">
                <a:latin typeface="Century Gothic"/>
                <a:cs typeface="Century Gothic"/>
              </a:rPr>
              <a:t> </a:t>
            </a:r>
            <a:r>
              <a:rPr sz="1600" spc="-10" dirty="0">
                <a:latin typeface="Century Gothic"/>
                <a:cs typeface="Century Gothic"/>
              </a:rPr>
              <a:t>to</a:t>
            </a:r>
            <a:r>
              <a:rPr sz="1600" spc="15" dirty="0">
                <a:latin typeface="Century Gothic"/>
                <a:cs typeface="Century Gothic"/>
              </a:rPr>
              <a:t> </a:t>
            </a:r>
            <a:r>
              <a:rPr sz="1600" spc="-5" dirty="0">
                <a:latin typeface="Century Gothic"/>
                <a:cs typeface="Century Gothic"/>
              </a:rPr>
              <a:t>1990 </a:t>
            </a:r>
            <a:r>
              <a:rPr sz="1600" dirty="0">
                <a:latin typeface="Century Gothic"/>
                <a:cs typeface="Century Gothic"/>
              </a:rPr>
              <a:t>levels</a:t>
            </a:r>
            <a:r>
              <a:rPr sz="1600" spc="-30" dirty="0">
                <a:latin typeface="Century Gothic"/>
                <a:cs typeface="Century Gothic"/>
              </a:rPr>
              <a:t> </a:t>
            </a:r>
            <a:r>
              <a:rPr sz="1600" spc="-5" dirty="0">
                <a:latin typeface="Century Gothic"/>
                <a:cs typeface="Century Gothic"/>
              </a:rPr>
              <a:t>by</a:t>
            </a:r>
            <a:r>
              <a:rPr sz="1600" dirty="0">
                <a:latin typeface="Century Gothic"/>
                <a:cs typeface="Century Gothic"/>
              </a:rPr>
              <a:t> </a:t>
            </a:r>
            <a:r>
              <a:rPr sz="1600" spc="-5" dirty="0">
                <a:latin typeface="Century Gothic"/>
                <a:cs typeface="Century Gothic"/>
              </a:rPr>
              <a:t>2025,</a:t>
            </a:r>
            <a:r>
              <a:rPr sz="1600" spc="-15" dirty="0">
                <a:latin typeface="Century Gothic"/>
                <a:cs typeface="Century Gothic"/>
              </a:rPr>
              <a:t> </a:t>
            </a:r>
            <a:r>
              <a:rPr sz="1600" spc="-5" dirty="0">
                <a:latin typeface="Century Gothic"/>
                <a:cs typeface="Century Gothic"/>
              </a:rPr>
              <a:t>and</a:t>
            </a:r>
            <a:r>
              <a:rPr sz="1600" dirty="0">
                <a:latin typeface="Century Gothic"/>
                <a:cs typeface="Century Gothic"/>
              </a:rPr>
              <a:t> </a:t>
            </a:r>
            <a:r>
              <a:rPr sz="1600" spc="-5" dirty="0">
                <a:latin typeface="Century Gothic"/>
                <a:cs typeface="Century Gothic"/>
              </a:rPr>
              <a:t>by</a:t>
            </a:r>
            <a:r>
              <a:rPr sz="1600" dirty="0">
                <a:latin typeface="Century Gothic"/>
                <a:cs typeface="Century Gothic"/>
              </a:rPr>
              <a:t> </a:t>
            </a:r>
            <a:r>
              <a:rPr sz="1600" spc="-5" dirty="0">
                <a:latin typeface="Century Gothic"/>
                <a:cs typeface="Century Gothic"/>
              </a:rPr>
              <a:t>80%</a:t>
            </a:r>
            <a:r>
              <a:rPr sz="1600" dirty="0">
                <a:latin typeface="Century Gothic"/>
                <a:cs typeface="Century Gothic"/>
              </a:rPr>
              <a:t> </a:t>
            </a:r>
            <a:r>
              <a:rPr sz="1600" spc="-5" dirty="0">
                <a:latin typeface="Century Gothic"/>
                <a:cs typeface="Century Gothic"/>
              </a:rPr>
              <a:t>of</a:t>
            </a:r>
            <a:r>
              <a:rPr sz="1600" spc="5" dirty="0">
                <a:latin typeface="Century Gothic"/>
                <a:cs typeface="Century Gothic"/>
              </a:rPr>
              <a:t> </a:t>
            </a:r>
            <a:r>
              <a:rPr sz="1600" spc="-5" dirty="0">
                <a:latin typeface="Century Gothic"/>
                <a:cs typeface="Century Gothic"/>
              </a:rPr>
              <a:t>1990</a:t>
            </a:r>
            <a:r>
              <a:rPr sz="1600" dirty="0">
                <a:latin typeface="Century Gothic"/>
                <a:cs typeface="Century Gothic"/>
              </a:rPr>
              <a:t> levels</a:t>
            </a:r>
            <a:r>
              <a:rPr sz="1600" spc="-40" dirty="0">
                <a:latin typeface="Century Gothic"/>
                <a:cs typeface="Century Gothic"/>
              </a:rPr>
              <a:t> </a:t>
            </a:r>
            <a:r>
              <a:rPr sz="1600" spc="-5" dirty="0">
                <a:latin typeface="Century Gothic"/>
                <a:cs typeface="Century Gothic"/>
              </a:rPr>
              <a:t>by</a:t>
            </a:r>
            <a:r>
              <a:rPr sz="1600" dirty="0">
                <a:latin typeface="Century Gothic"/>
                <a:cs typeface="Century Gothic"/>
              </a:rPr>
              <a:t> </a:t>
            </a:r>
            <a:r>
              <a:rPr sz="1600" spc="-5" dirty="0">
                <a:latin typeface="Century Gothic"/>
                <a:cs typeface="Century Gothic"/>
              </a:rPr>
              <a:t>2050</a:t>
            </a:r>
            <a:endParaRPr sz="1600" dirty="0">
              <a:latin typeface="Century Gothic"/>
              <a:cs typeface="Century Gothic"/>
            </a:endParaRPr>
          </a:p>
          <a:p>
            <a:pPr marL="299085">
              <a:lnSpc>
                <a:spcPct val="100000"/>
              </a:lnSpc>
            </a:pPr>
            <a:r>
              <a:rPr sz="1600" spc="-5" dirty="0">
                <a:latin typeface="Century Gothic"/>
                <a:cs typeface="Century Gothic"/>
              </a:rPr>
              <a:t>&amp;</a:t>
            </a:r>
            <a:r>
              <a:rPr sz="1600" spc="-10" dirty="0">
                <a:latin typeface="Century Gothic"/>
                <a:cs typeface="Century Gothic"/>
              </a:rPr>
              <a:t> </a:t>
            </a:r>
            <a:r>
              <a:rPr sz="1600" spc="-5" dirty="0">
                <a:latin typeface="Century Gothic"/>
                <a:cs typeface="Century Gothic"/>
              </a:rPr>
              <a:t>California</a:t>
            </a:r>
            <a:r>
              <a:rPr sz="1600" spc="5" dirty="0">
                <a:latin typeface="Century Gothic"/>
                <a:cs typeface="Century Gothic"/>
              </a:rPr>
              <a:t> </a:t>
            </a:r>
            <a:r>
              <a:rPr sz="1600" dirty="0">
                <a:latin typeface="Century Gothic"/>
                <a:cs typeface="Century Gothic"/>
              </a:rPr>
              <a:t>vehicle</a:t>
            </a:r>
            <a:r>
              <a:rPr sz="1600" spc="-25" dirty="0">
                <a:latin typeface="Century Gothic"/>
                <a:cs typeface="Century Gothic"/>
              </a:rPr>
              <a:t> </a:t>
            </a:r>
            <a:r>
              <a:rPr sz="1600" spc="-5" dirty="0">
                <a:latin typeface="Century Gothic"/>
                <a:cs typeface="Century Gothic"/>
              </a:rPr>
              <a:t>emission</a:t>
            </a:r>
            <a:r>
              <a:rPr sz="1600" spc="15" dirty="0">
                <a:latin typeface="Century Gothic"/>
                <a:cs typeface="Century Gothic"/>
              </a:rPr>
              <a:t> </a:t>
            </a:r>
            <a:r>
              <a:rPr sz="1600" spc="-10" dirty="0">
                <a:latin typeface="Century Gothic"/>
                <a:cs typeface="Century Gothic"/>
              </a:rPr>
              <a:t>standards</a:t>
            </a:r>
            <a:r>
              <a:rPr sz="1600" spc="30" dirty="0">
                <a:latin typeface="Century Gothic"/>
                <a:cs typeface="Century Gothic"/>
              </a:rPr>
              <a:t> </a:t>
            </a:r>
            <a:r>
              <a:rPr sz="1600" spc="-10" dirty="0">
                <a:latin typeface="Century Gothic"/>
                <a:cs typeface="Century Gothic"/>
              </a:rPr>
              <a:t>reductions</a:t>
            </a:r>
            <a:r>
              <a:rPr sz="1600" spc="55" dirty="0">
                <a:latin typeface="Century Gothic"/>
                <a:cs typeface="Century Gothic"/>
              </a:rPr>
              <a:t> </a:t>
            </a:r>
            <a:r>
              <a:rPr sz="1600" spc="-15" dirty="0">
                <a:latin typeface="Century Gothic"/>
                <a:cs typeface="Century Gothic"/>
              </a:rPr>
              <a:t>(22%</a:t>
            </a:r>
            <a:r>
              <a:rPr sz="1600" spc="25" dirty="0">
                <a:latin typeface="Century Gothic"/>
                <a:cs typeface="Century Gothic"/>
              </a:rPr>
              <a:t> </a:t>
            </a:r>
            <a:r>
              <a:rPr sz="1600" spc="-5" dirty="0">
                <a:latin typeface="Century Gothic"/>
                <a:cs typeface="Century Gothic"/>
              </a:rPr>
              <a:t>by</a:t>
            </a:r>
            <a:r>
              <a:rPr sz="1600" dirty="0">
                <a:latin typeface="Century Gothic"/>
                <a:cs typeface="Century Gothic"/>
              </a:rPr>
              <a:t> </a:t>
            </a:r>
            <a:r>
              <a:rPr sz="1600" spc="-5" dirty="0">
                <a:latin typeface="Century Gothic"/>
                <a:cs typeface="Century Gothic"/>
              </a:rPr>
              <a:t>2012 and</a:t>
            </a:r>
            <a:r>
              <a:rPr sz="1600" dirty="0">
                <a:latin typeface="Century Gothic"/>
                <a:cs typeface="Century Gothic"/>
              </a:rPr>
              <a:t> </a:t>
            </a:r>
            <a:r>
              <a:rPr sz="1600" spc="-5" dirty="0">
                <a:latin typeface="Century Gothic"/>
                <a:cs typeface="Century Gothic"/>
              </a:rPr>
              <a:t>30%</a:t>
            </a:r>
            <a:r>
              <a:rPr sz="1600" dirty="0">
                <a:latin typeface="Century Gothic"/>
                <a:cs typeface="Century Gothic"/>
              </a:rPr>
              <a:t> </a:t>
            </a:r>
            <a:r>
              <a:rPr sz="1600" spc="-5" dirty="0">
                <a:latin typeface="Century Gothic"/>
                <a:cs typeface="Century Gothic"/>
              </a:rPr>
              <a:t>by</a:t>
            </a:r>
            <a:r>
              <a:rPr sz="1600" dirty="0">
                <a:latin typeface="Century Gothic"/>
                <a:cs typeface="Century Gothic"/>
              </a:rPr>
              <a:t> </a:t>
            </a:r>
            <a:r>
              <a:rPr sz="1600" spc="-5" dirty="0">
                <a:latin typeface="Century Gothic"/>
                <a:cs typeface="Century Gothic"/>
              </a:rPr>
              <a:t>2016).</a:t>
            </a:r>
            <a:endParaRPr sz="1600" dirty="0">
              <a:latin typeface="Century Gothic"/>
              <a:cs typeface="Century Gothic"/>
            </a:endParaRPr>
          </a:p>
          <a:p>
            <a:pPr marL="12700">
              <a:lnSpc>
                <a:spcPct val="100000"/>
              </a:lnSpc>
              <a:spcBef>
                <a:spcPts val="98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Building</a:t>
            </a:r>
            <a:r>
              <a:rPr sz="1600" spc="25" dirty="0">
                <a:latin typeface="Century Gothic"/>
                <a:cs typeface="Century Gothic"/>
              </a:rPr>
              <a:t> </a:t>
            </a:r>
            <a:r>
              <a:rPr sz="1600" spc="-10" dirty="0">
                <a:latin typeface="Century Gothic"/>
                <a:cs typeface="Century Gothic"/>
              </a:rPr>
              <a:t>Efficiencies/Energy</a:t>
            </a:r>
            <a:r>
              <a:rPr sz="1600" spc="75" dirty="0">
                <a:latin typeface="Century Gothic"/>
                <a:cs typeface="Century Gothic"/>
              </a:rPr>
              <a:t> </a:t>
            </a:r>
            <a:r>
              <a:rPr sz="1600" spc="-10" dirty="0">
                <a:latin typeface="Century Gothic"/>
                <a:cs typeface="Century Gothic"/>
              </a:rPr>
              <a:t>Code,</a:t>
            </a:r>
            <a:r>
              <a:rPr sz="1600" spc="25" dirty="0">
                <a:latin typeface="Century Gothic"/>
                <a:cs typeface="Century Gothic"/>
              </a:rPr>
              <a:t> </a:t>
            </a:r>
            <a:r>
              <a:rPr sz="1600" spc="-10" dirty="0">
                <a:latin typeface="Century Gothic"/>
                <a:cs typeface="Century Gothic"/>
              </a:rPr>
              <a:t>Chapter</a:t>
            </a:r>
            <a:r>
              <a:rPr sz="1600" spc="20" dirty="0">
                <a:latin typeface="Century Gothic"/>
                <a:cs typeface="Century Gothic"/>
              </a:rPr>
              <a:t> </a:t>
            </a:r>
            <a:r>
              <a:rPr sz="1600" spc="-5" dirty="0">
                <a:latin typeface="Century Gothic"/>
                <a:cs typeface="Century Gothic"/>
              </a:rPr>
              <a:t>553,</a:t>
            </a:r>
            <a:r>
              <a:rPr sz="1600" spc="-15" dirty="0">
                <a:latin typeface="Century Gothic"/>
                <a:cs typeface="Century Gothic"/>
              </a:rPr>
              <a:t> </a:t>
            </a:r>
            <a:r>
              <a:rPr sz="1600" spc="-10" dirty="0">
                <a:latin typeface="Century Gothic"/>
                <a:cs typeface="Century Gothic"/>
              </a:rPr>
              <a:t>F.S.</a:t>
            </a:r>
            <a:r>
              <a:rPr sz="1600" spc="20" dirty="0">
                <a:latin typeface="Century Gothic"/>
                <a:cs typeface="Century Gothic"/>
              </a:rPr>
              <a:t> </a:t>
            </a:r>
            <a:r>
              <a:rPr sz="1600" spc="-5" dirty="0">
                <a:latin typeface="Century Gothic"/>
                <a:cs typeface="Century Gothic"/>
              </a:rPr>
              <a:t>increasing</a:t>
            </a:r>
            <a:r>
              <a:rPr sz="1600" spc="30" dirty="0">
                <a:latin typeface="Century Gothic"/>
                <a:cs typeface="Century Gothic"/>
              </a:rPr>
              <a:t> </a:t>
            </a:r>
            <a:r>
              <a:rPr sz="1600" spc="-10" dirty="0">
                <a:latin typeface="Century Gothic"/>
                <a:cs typeface="Century Gothic"/>
              </a:rPr>
              <a:t>standards</a:t>
            </a:r>
            <a:endParaRPr sz="1600" dirty="0">
              <a:latin typeface="Century Gothic"/>
              <a:cs typeface="Century Gothic"/>
            </a:endParaRPr>
          </a:p>
          <a:p>
            <a:pPr marL="12700">
              <a:lnSpc>
                <a:spcPct val="100000"/>
              </a:lnSpc>
              <a:spcBef>
                <a:spcPts val="980"/>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HB</a:t>
            </a:r>
            <a:r>
              <a:rPr sz="1600" spc="-10" dirty="0">
                <a:latin typeface="Century Gothic"/>
                <a:cs typeface="Century Gothic"/>
              </a:rPr>
              <a:t> </a:t>
            </a:r>
            <a:r>
              <a:rPr sz="1600" spc="-5" dirty="0">
                <a:latin typeface="Century Gothic"/>
                <a:cs typeface="Century Gothic"/>
              </a:rPr>
              <a:t>7123:</a:t>
            </a:r>
            <a:r>
              <a:rPr sz="1600" spc="425" dirty="0">
                <a:latin typeface="Century Gothic"/>
                <a:cs typeface="Century Gothic"/>
              </a:rPr>
              <a:t> </a:t>
            </a:r>
            <a:r>
              <a:rPr sz="1600" spc="-10" dirty="0">
                <a:latin typeface="Century Gothic"/>
                <a:cs typeface="Century Gothic"/>
              </a:rPr>
              <a:t>Model</a:t>
            </a:r>
            <a:r>
              <a:rPr sz="1600" spc="25" dirty="0">
                <a:latin typeface="Century Gothic"/>
                <a:cs typeface="Century Gothic"/>
              </a:rPr>
              <a:t> </a:t>
            </a:r>
            <a:r>
              <a:rPr sz="1600" spc="-10" dirty="0">
                <a:latin typeface="Century Gothic"/>
                <a:cs typeface="Century Gothic"/>
              </a:rPr>
              <a:t>Green</a:t>
            </a:r>
            <a:r>
              <a:rPr sz="1600" spc="20" dirty="0">
                <a:latin typeface="Century Gothic"/>
                <a:cs typeface="Century Gothic"/>
              </a:rPr>
              <a:t> </a:t>
            </a:r>
            <a:r>
              <a:rPr sz="1600" spc="-5" dirty="0">
                <a:latin typeface="Century Gothic"/>
                <a:cs typeface="Century Gothic"/>
              </a:rPr>
              <a:t>Building</a:t>
            </a:r>
            <a:r>
              <a:rPr sz="1600" spc="15" dirty="0">
                <a:latin typeface="Century Gothic"/>
                <a:cs typeface="Century Gothic"/>
              </a:rPr>
              <a:t> </a:t>
            </a:r>
            <a:r>
              <a:rPr sz="1600" spc="-10" dirty="0">
                <a:latin typeface="Century Gothic"/>
                <a:cs typeface="Century Gothic"/>
              </a:rPr>
              <a:t>Code</a:t>
            </a:r>
            <a:r>
              <a:rPr sz="1600" spc="5" dirty="0">
                <a:latin typeface="Century Gothic"/>
                <a:cs typeface="Century Gothic"/>
              </a:rPr>
              <a:t> </a:t>
            </a:r>
            <a:r>
              <a:rPr sz="1600" spc="-10" dirty="0">
                <a:latin typeface="Century Gothic"/>
                <a:cs typeface="Century Gothic"/>
              </a:rPr>
              <a:t>(2007)</a:t>
            </a:r>
            <a:endParaRPr sz="1600" dirty="0">
              <a:latin typeface="Century Gothic"/>
              <a:cs typeface="Century Gothic"/>
            </a:endParaRPr>
          </a:p>
          <a:p>
            <a:pPr marL="12700">
              <a:lnSpc>
                <a:spcPct val="100000"/>
              </a:lnSpc>
              <a:spcBef>
                <a:spcPts val="98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HB</a:t>
            </a:r>
            <a:r>
              <a:rPr sz="1600" spc="5" dirty="0">
                <a:latin typeface="Century Gothic"/>
                <a:cs typeface="Century Gothic"/>
              </a:rPr>
              <a:t> </a:t>
            </a:r>
            <a:r>
              <a:rPr sz="1600" spc="-5" dirty="0">
                <a:latin typeface="Century Gothic"/>
                <a:cs typeface="Century Gothic"/>
              </a:rPr>
              <a:t>697</a:t>
            </a:r>
            <a:r>
              <a:rPr sz="1600" spc="5" dirty="0">
                <a:latin typeface="Century Gothic"/>
                <a:cs typeface="Century Gothic"/>
              </a:rPr>
              <a:t> </a:t>
            </a:r>
            <a:r>
              <a:rPr sz="1600" spc="-15" dirty="0">
                <a:latin typeface="Century Gothic"/>
                <a:cs typeface="Century Gothic"/>
              </a:rPr>
              <a:t>(GHG</a:t>
            </a:r>
            <a:r>
              <a:rPr sz="1600" spc="60" dirty="0">
                <a:latin typeface="Century Gothic"/>
                <a:cs typeface="Century Gothic"/>
              </a:rPr>
              <a:t> </a:t>
            </a:r>
            <a:r>
              <a:rPr sz="1600" spc="-10" dirty="0">
                <a:latin typeface="Century Gothic"/>
                <a:cs typeface="Century Gothic"/>
              </a:rPr>
              <a:t>reduction</a:t>
            </a:r>
            <a:r>
              <a:rPr sz="1600" spc="50" dirty="0">
                <a:latin typeface="Century Gothic"/>
                <a:cs typeface="Century Gothic"/>
              </a:rPr>
              <a:t> </a:t>
            </a:r>
            <a:r>
              <a:rPr sz="1600" spc="-10" dirty="0">
                <a:latin typeface="Century Gothic"/>
                <a:cs typeface="Century Gothic"/>
              </a:rPr>
              <a:t>strategies</a:t>
            </a:r>
            <a:r>
              <a:rPr sz="1600" spc="55" dirty="0">
                <a:latin typeface="Century Gothic"/>
                <a:cs typeface="Century Gothic"/>
              </a:rPr>
              <a:t> </a:t>
            </a:r>
            <a:r>
              <a:rPr sz="1600" spc="-5" dirty="0">
                <a:latin typeface="Century Gothic"/>
                <a:cs typeface="Century Gothic"/>
              </a:rPr>
              <a:t>in</a:t>
            </a:r>
            <a:r>
              <a:rPr sz="1600" spc="10" dirty="0">
                <a:latin typeface="Century Gothic"/>
                <a:cs typeface="Century Gothic"/>
              </a:rPr>
              <a:t> </a:t>
            </a:r>
            <a:r>
              <a:rPr sz="1600" spc="-5" dirty="0">
                <a:latin typeface="Century Gothic"/>
                <a:cs typeface="Century Gothic"/>
              </a:rPr>
              <a:t>local</a:t>
            </a:r>
            <a:r>
              <a:rPr sz="1600" spc="5" dirty="0">
                <a:latin typeface="Century Gothic"/>
                <a:cs typeface="Century Gothic"/>
              </a:rPr>
              <a:t> </a:t>
            </a:r>
            <a:r>
              <a:rPr sz="1600" spc="-10" dirty="0">
                <a:latin typeface="Century Gothic"/>
                <a:cs typeface="Century Gothic"/>
              </a:rPr>
              <a:t>government’s</a:t>
            </a:r>
            <a:r>
              <a:rPr sz="1600" spc="40" dirty="0">
                <a:latin typeface="Century Gothic"/>
                <a:cs typeface="Century Gothic"/>
              </a:rPr>
              <a:t> </a:t>
            </a:r>
            <a:r>
              <a:rPr sz="1600" spc="-5" dirty="0">
                <a:latin typeface="Century Gothic"/>
                <a:cs typeface="Century Gothic"/>
              </a:rPr>
              <a:t>Comprehensive</a:t>
            </a:r>
            <a:r>
              <a:rPr sz="1600" spc="10" dirty="0">
                <a:latin typeface="Century Gothic"/>
                <a:cs typeface="Century Gothic"/>
              </a:rPr>
              <a:t> </a:t>
            </a:r>
            <a:r>
              <a:rPr sz="1600" spc="-5" dirty="0">
                <a:latin typeface="Century Gothic"/>
                <a:cs typeface="Century Gothic"/>
              </a:rPr>
              <a:t>Plan).</a:t>
            </a:r>
            <a:r>
              <a:rPr sz="1600" dirty="0">
                <a:latin typeface="Century Gothic"/>
                <a:cs typeface="Century Gothic"/>
              </a:rPr>
              <a:t> </a:t>
            </a:r>
            <a:r>
              <a:rPr sz="1600" spc="-10" dirty="0">
                <a:latin typeface="Century Gothic"/>
                <a:cs typeface="Century Gothic"/>
              </a:rPr>
              <a:t>Some</a:t>
            </a:r>
            <a:r>
              <a:rPr sz="1600" spc="20" dirty="0">
                <a:latin typeface="Century Gothic"/>
                <a:cs typeface="Century Gothic"/>
              </a:rPr>
              <a:t> </a:t>
            </a:r>
            <a:r>
              <a:rPr sz="1600" spc="-10" dirty="0">
                <a:latin typeface="Century Gothic"/>
                <a:cs typeface="Century Gothic"/>
              </a:rPr>
              <a:t>requirements</a:t>
            </a:r>
            <a:r>
              <a:rPr sz="1600" spc="65" dirty="0">
                <a:latin typeface="Century Gothic"/>
                <a:cs typeface="Century Gothic"/>
              </a:rPr>
              <a:t> </a:t>
            </a:r>
            <a:r>
              <a:rPr sz="1600" spc="-5" dirty="0">
                <a:latin typeface="Century Gothic"/>
                <a:cs typeface="Century Gothic"/>
              </a:rPr>
              <a:t>later</a:t>
            </a:r>
            <a:r>
              <a:rPr sz="1600" spc="15" dirty="0">
                <a:latin typeface="Century Gothic"/>
                <a:cs typeface="Century Gothic"/>
              </a:rPr>
              <a:t> </a:t>
            </a:r>
            <a:r>
              <a:rPr sz="1600" spc="-10" dirty="0">
                <a:latin typeface="Century Gothic"/>
                <a:cs typeface="Century Gothic"/>
              </a:rPr>
              <a:t>eliminated.</a:t>
            </a:r>
            <a:endParaRPr sz="1600" dirty="0">
              <a:latin typeface="Century Gothic"/>
              <a:cs typeface="Century Gothic"/>
            </a:endParaRPr>
          </a:p>
          <a:p>
            <a:pPr marL="12700">
              <a:lnSpc>
                <a:spcPct val="100000"/>
              </a:lnSpc>
              <a:spcBef>
                <a:spcPts val="98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HB 7135 </a:t>
            </a:r>
            <a:r>
              <a:rPr sz="1600" spc="-15" dirty="0">
                <a:latin typeface="Century Gothic"/>
                <a:cs typeface="Century Gothic"/>
              </a:rPr>
              <a:t>(State</a:t>
            </a:r>
            <a:r>
              <a:rPr sz="1600" spc="40" dirty="0">
                <a:latin typeface="Century Gothic"/>
                <a:cs typeface="Century Gothic"/>
              </a:rPr>
              <a:t> </a:t>
            </a:r>
            <a:r>
              <a:rPr sz="1600" spc="-5" dirty="0">
                <a:latin typeface="Century Gothic"/>
                <a:cs typeface="Century Gothic"/>
              </a:rPr>
              <a:t>and</a:t>
            </a:r>
            <a:r>
              <a:rPr sz="1600" dirty="0">
                <a:latin typeface="Century Gothic"/>
                <a:cs typeface="Century Gothic"/>
              </a:rPr>
              <a:t> </a:t>
            </a:r>
            <a:r>
              <a:rPr sz="1600" spc="-10" dirty="0">
                <a:latin typeface="Century Gothic"/>
                <a:cs typeface="Century Gothic"/>
              </a:rPr>
              <a:t>Local</a:t>
            </a:r>
            <a:r>
              <a:rPr sz="1600" spc="20" dirty="0">
                <a:latin typeface="Century Gothic"/>
                <a:cs typeface="Century Gothic"/>
              </a:rPr>
              <a:t> </a:t>
            </a:r>
            <a:r>
              <a:rPr sz="1600" spc="-5" dirty="0">
                <a:latin typeface="Century Gothic"/>
                <a:cs typeface="Century Gothic"/>
              </a:rPr>
              <a:t>Government</a:t>
            </a:r>
            <a:r>
              <a:rPr sz="1600" dirty="0">
                <a:latin typeface="Century Gothic"/>
                <a:cs typeface="Century Gothic"/>
              </a:rPr>
              <a:t> </a:t>
            </a:r>
            <a:r>
              <a:rPr sz="1600" spc="-5" dirty="0">
                <a:latin typeface="Century Gothic"/>
                <a:cs typeface="Century Gothic"/>
              </a:rPr>
              <a:t>Buildings</a:t>
            </a:r>
            <a:r>
              <a:rPr sz="1600" spc="30" dirty="0">
                <a:latin typeface="Century Gothic"/>
                <a:cs typeface="Century Gothic"/>
              </a:rPr>
              <a:t> </a:t>
            </a:r>
            <a:r>
              <a:rPr sz="1600" spc="-10" dirty="0">
                <a:latin typeface="Century Gothic"/>
                <a:cs typeface="Century Gothic"/>
              </a:rPr>
              <a:t>“greener”</a:t>
            </a:r>
            <a:r>
              <a:rPr lang="en-US" sz="1600" spc="-10" dirty="0">
                <a:latin typeface="Century Gothic"/>
                <a:cs typeface="Century Gothic"/>
              </a:rPr>
              <a:t> and FF landscaping</a:t>
            </a:r>
            <a:r>
              <a:rPr sz="1600" spc="-10" dirty="0">
                <a:latin typeface="Century Gothic"/>
                <a:cs typeface="Century Gothic"/>
              </a:rPr>
              <a:t>)</a:t>
            </a:r>
            <a:r>
              <a:rPr lang="en-US" sz="1600" spc="-10" dirty="0">
                <a:latin typeface="Century Gothic"/>
                <a:cs typeface="Century Gothic"/>
              </a:rPr>
              <a:t> (Section 255.2575 &amp; 255.259, F.S.)</a:t>
            </a:r>
          </a:p>
          <a:p>
            <a:pPr marL="12700">
              <a:lnSpc>
                <a:spcPct val="100000"/>
              </a:lnSpc>
              <a:spcBef>
                <a:spcPts val="985"/>
              </a:spcBef>
              <a:tabLst>
                <a:tab pos="299085" algn="l"/>
              </a:tabLst>
            </a:pPr>
            <a:r>
              <a:rPr lang="en-US" sz="1600" spc="-10" dirty="0">
                <a:latin typeface="Century Gothic"/>
                <a:cs typeface="Century Gothic"/>
              </a:rPr>
              <a:t>		- </a:t>
            </a:r>
            <a:r>
              <a:rPr lang="en-US" sz="1600" i="1" spc="-10" dirty="0">
                <a:solidFill>
                  <a:srgbClr val="66FFFF"/>
                </a:solidFill>
                <a:latin typeface="Century Gothic"/>
                <a:cs typeface="Century Gothic"/>
              </a:rPr>
              <a:t>many don’t realize this is law</a:t>
            </a:r>
            <a:endParaRPr sz="1600" i="1" dirty="0">
              <a:solidFill>
                <a:srgbClr val="66FFFF"/>
              </a:solidFill>
              <a:latin typeface="Century Gothic"/>
              <a:cs typeface="Century Gothic"/>
            </a:endParaRPr>
          </a:p>
          <a:p>
            <a:pPr marL="12700">
              <a:lnSpc>
                <a:spcPct val="100000"/>
              </a:lnSpc>
              <a:spcBef>
                <a:spcPts val="98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HB</a:t>
            </a:r>
            <a:r>
              <a:rPr sz="1600" dirty="0">
                <a:latin typeface="Century Gothic"/>
                <a:cs typeface="Century Gothic"/>
              </a:rPr>
              <a:t> </a:t>
            </a:r>
            <a:r>
              <a:rPr sz="1600" spc="-5" dirty="0">
                <a:latin typeface="Century Gothic"/>
                <a:cs typeface="Century Gothic"/>
              </a:rPr>
              <a:t>7179</a:t>
            </a:r>
            <a:r>
              <a:rPr sz="1600" dirty="0">
                <a:latin typeface="Century Gothic"/>
                <a:cs typeface="Century Gothic"/>
              </a:rPr>
              <a:t> </a:t>
            </a:r>
            <a:r>
              <a:rPr sz="1600" spc="-10" dirty="0">
                <a:latin typeface="Century Gothic"/>
                <a:cs typeface="Century Gothic"/>
              </a:rPr>
              <a:t>(PACE)-</a:t>
            </a:r>
            <a:r>
              <a:rPr sz="1600" spc="55" dirty="0">
                <a:latin typeface="Century Gothic"/>
                <a:cs typeface="Century Gothic"/>
              </a:rPr>
              <a:t> </a:t>
            </a:r>
            <a:r>
              <a:rPr sz="1600" spc="-5" dirty="0">
                <a:latin typeface="Century Gothic"/>
                <a:cs typeface="Century Gothic"/>
              </a:rPr>
              <a:t>financing</a:t>
            </a:r>
            <a:r>
              <a:rPr sz="1600" spc="10" dirty="0">
                <a:latin typeface="Century Gothic"/>
                <a:cs typeface="Century Gothic"/>
              </a:rPr>
              <a:t> </a:t>
            </a:r>
            <a:r>
              <a:rPr sz="1600" spc="-15" dirty="0">
                <a:latin typeface="Century Gothic"/>
                <a:cs typeface="Century Gothic"/>
              </a:rPr>
              <a:t>wind</a:t>
            </a:r>
            <a:r>
              <a:rPr sz="1600" spc="45" dirty="0">
                <a:latin typeface="Century Gothic"/>
                <a:cs typeface="Century Gothic"/>
              </a:rPr>
              <a:t> </a:t>
            </a:r>
            <a:r>
              <a:rPr sz="1600" spc="-10" dirty="0">
                <a:latin typeface="Century Gothic"/>
                <a:cs typeface="Century Gothic"/>
              </a:rPr>
              <a:t>resistance/energy</a:t>
            </a:r>
            <a:r>
              <a:rPr sz="1600" spc="75" dirty="0">
                <a:latin typeface="Century Gothic"/>
                <a:cs typeface="Century Gothic"/>
              </a:rPr>
              <a:t> </a:t>
            </a:r>
            <a:r>
              <a:rPr sz="1600" spc="-10" dirty="0">
                <a:latin typeface="Century Gothic"/>
                <a:cs typeface="Century Gothic"/>
              </a:rPr>
              <a:t>efficiency</a:t>
            </a:r>
            <a:r>
              <a:rPr sz="1600" spc="10" dirty="0">
                <a:latin typeface="Century Gothic"/>
                <a:cs typeface="Century Gothic"/>
              </a:rPr>
              <a:t> </a:t>
            </a:r>
            <a:r>
              <a:rPr sz="1600" spc="-5" dirty="0">
                <a:latin typeface="Century Gothic"/>
                <a:cs typeface="Century Gothic"/>
              </a:rPr>
              <a:t>initiatives</a:t>
            </a:r>
            <a:endParaRPr sz="1600" dirty="0">
              <a:latin typeface="Century Gothic"/>
              <a:cs typeface="Century Gothic"/>
            </a:endParaRPr>
          </a:p>
          <a:p>
            <a:pPr marL="12700">
              <a:lnSpc>
                <a:spcPct val="100000"/>
              </a:lnSpc>
              <a:spcBef>
                <a:spcPts val="98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u="sng" spc="-5" dirty="0">
                <a:solidFill>
                  <a:srgbClr val="F9C2EC"/>
                </a:solidFill>
                <a:uFill>
                  <a:solidFill>
                    <a:srgbClr val="F9C2EC"/>
                  </a:solidFill>
                </a:uFill>
                <a:latin typeface="Century Gothic"/>
                <a:cs typeface="Century Gothic"/>
              </a:rPr>
              <a:t>Adaptation</a:t>
            </a:r>
            <a:r>
              <a:rPr sz="1600" u="sng" spc="-20" dirty="0">
                <a:solidFill>
                  <a:srgbClr val="F9C2EC"/>
                </a:solidFill>
                <a:uFill>
                  <a:solidFill>
                    <a:srgbClr val="F9C2EC"/>
                  </a:solidFill>
                </a:uFill>
                <a:latin typeface="Century Gothic"/>
                <a:cs typeface="Century Gothic"/>
              </a:rPr>
              <a:t> </a:t>
            </a:r>
            <a:r>
              <a:rPr sz="1600" u="sng" spc="-5" dirty="0">
                <a:solidFill>
                  <a:srgbClr val="F9C2EC"/>
                </a:solidFill>
                <a:uFill>
                  <a:solidFill>
                    <a:srgbClr val="F9C2EC"/>
                  </a:solidFill>
                </a:uFill>
                <a:latin typeface="Century Gothic"/>
                <a:cs typeface="Century Gothic"/>
              </a:rPr>
              <a:t>Action Areas</a:t>
            </a:r>
            <a:r>
              <a:rPr sz="1600" u="sng" spc="-30" dirty="0">
                <a:solidFill>
                  <a:srgbClr val="F9C2EC"/>
                </a:solidFill>
                <a:uFill>
                  <a:solidFill>
                    <a:srgbClr val="F9C2EC"/>
                  </a:solidFill>
                </a:uFill>
                <a:latin typeface="Century Gothic"/>
                <a:cs typeface="Century Gothic"/>
              </a:rPr>
              <a:t> </a:t>
            </a:r>
            <a:r>
              <a:rPr sz="1600" u="sng" spc="-10" dirty="0">
                <a:solidFill>
                  <a:srgbClr val="F9C2EC"/>
                </a:solidFill>
                <a:uFill>
                  <a:solidFill>
                    <a:srgbClr val="F9C2EC"/>
                  </a:solidFill>
                </a:uFill>
                <a:latin typeface="Century Gothic"/>
                <a:cs typeface="Century Gothic"/>
              </a:rPr>
              <a:t>(2011)</a:t>
            </a:r>
            <a:endParaRPr sz="1600" dirty="0">
              <a:latin typeface="Century Gothic"/>
              <a:cs typeface="Century Gothic"/>
            </a:endParaRPr>
          </a:p>
          <a:p>
            <a:pPr marL="12700">
              <a:lnSpc>
                <a:spcPct val="100000"/>
              </a:lnSpc>
              <a:spcBef>
                <a:spcPts val="980"/>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HB</a:t>
            </a:r>
            <a:r>
              <a:rPr sz="1600" spc="-10" dirty="0">
                <a:latin typeface="Century Gothic"/>
                <a:cs typeface="Century Gothic"/>
              </a:rPr>
              <a:t> </a:t>
            </a:r>
            <a:r>
              <a:rPr sz="1600" spc="-5" dirty="0">
                <a:latin typeface="Century Gothic"/>
                <a:cs typeface="Century Gothic"/>
              </a:rPr>
              <a:t>7117</a:t>
            </a:r>
            <a:r>
              <a:rPr sz="1600" spc="-15" dirty="0">
                <a:latin typeface="Century Gothic"/>
                <a:cs typeface="Century Gothic"/>
              </a:rPr>
              <a:t> </a:t>
            </a:r>
            <a:r>
              <a:rPr sz="1600" spc="-10" dirty="0">
                <a:latin typeface="Century Gothic"/>
                <a:cs typeface="Century Gothic"/>
              </a:rPr>
              <a:t>(Energy</a:t>
            </a:r>
            <a:r>
              <a:rPr sz="1600" spc="60" dirty="0">
                <a:latin typeface="Century Gothic"/>
                <a:cs typeface="Century Gothic"/>
              </a:rPr>
              <a:t> </a:t>
            </a:r>
            <a:r>
              <a:rPr sz="1600" dirty="0">
                <a:latin typeface="Century Gothic"/>
                <a:cs typeface="Century Gothic"/>
              </a:rPr>
              <a:t>Bill-</a:t>
            </a:r>
            <a:r>
              <a:rPr sz="1600" spc="-15" dirty="0">
                <a:latin typeface="Century Gothic"/>
                <a:cs typeface="Century Gothic"/>
              </a:rPr>
              <a:t> </a:t>
            </a:r>
            <a:r>
              <a:rPr sz="1600" spc="-5" dirty="0">
                <a:latin typeface="Century Gothic"/>
                <a:cs typeface="Century Gothic"/>
              </a:rPr>
              <a:t>2012)-</a:t>
            </a:r>
            <a:r>
              <a:rPr sz="1600" spc="5" dirty="0">
                <a:latin typeface="Century Gothic"/>
                <a:cs typeface="Century Gothic"/>
              </a:rPr>
              <a:t> </a:t>
            </a:r>
            <a:r>
              <a:rPr sz="1600" spc="-5" dirty="0">
                <a:latin typeface="Century Gothic"/>
                <a:cs typeface="Century Gothic"/>
              </a:rPr>
              <a:t>increase</a:t>
            </a:r>
            <a:r>
              <a:rPr sz="1600" spc="10" dirty="0">
                <a:latin typeface="Century Gothic"/>
                <a:cs typeface="Century Gothic"/>
              </a:rPr>
              <a:t> </a:t>
            </a:r>
            <a:r>
              <a:rPr sz="1600" dirty="0">
                <a:latin typeface="Century Gothic"/>
                <a:cs typeface="Century Gothic"/>
              </a:rPr>
              <a:t>solar</a:t>
            </a:r>
            <a:r>
              <a:rPr sz="1600" spc="-20" dirty="0">
                <a:latin typeface="Century Gothic"/>
                <a:cs typeface="Century Gothic"/>
              </a:rPr>
              <a:t> </a:t>
            </a:r>
            <a:r>
              <a:rPr sz="1600" spc="-10" dirty="0">
                <a:latin typeface="Century Gothic"/>
                <a:cs typeface="Century Gothic"/>
              </a:rPr>
              <a:t>output</a:t>
            </a:r>
            <a:endParaRPr sz="1600" dirty="0">
              <a:latin typeface="Century Gothic"/>
              <a:cs typeface="Century Gothic"/>
            </a:endParaRPr>
          </a:p>
          <a:p>
            <a:pPr marL="299085" marR="385445" indent="-287020">
              <a:lnSpc>
                <a:spcPct val="100000"/>
              </a:lnSpc>
              <a:spcBef>
                <a:spcPts val="98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2015-</a:t>
            </a:r>
            <a:r>
              <a:rPr sz="1600" spc="5" dirty="0">
                <a:latin typeface="Century Gothic"/>
                <a:cs typeface="Century Gothic"/>
              </a:rPr>
              <a:t> </a:t>
            </a:r>
            <a:r>
              <a:rPr sz="1600" spc="-5" dirty="0">
                <a:latin typeface="Century Gothic"/>
                <a:cs typeface="Century Gothic"/>
              </a:rPr>
              <a:t>5 </a:t>
            </a:r>
            <a:r>
              <a:rPr sz="1600" dirty="0">
                <a:latin typeface="Century Gothic"/>
                <a:cs typeface="Century Gothic"/>
              </a:rPr>
              <a:t>Bills </a:t>
            </a:r>
            <a:r>
              <a:rPr sz="1600" spc="-5" dirty="0">
                <a:latin typeface="Century Gothic"/>
                <a:cs typeface="Century Gothic"/>
              </a:rPr>
              <a:t>Passing</a:t>
            </a:r>
            <a:r>
              <a:rPr sz="1600" spc="10" dirty="0">
                <a:latin typeface="Century Gothic"/>
                <a:cs typeface="Century Gothic"/>
              </a:rPr>
              <a:t> </a:t>
            </a:r>
            <a:r>
              <a:rPr sz="1600" spc="-5" dirty="0">
                <a:latin typeface="Century Gothic"/>
                <a:cs typeface="Century Gothic"/>
              </a:rPr>
              <a:t>Related</a:t>
            </a:r>
            <a:r>
              <a:rPr sz="1600" spc="20" dirty="0">
                <a:latin typeface="Century Gothic"/>
                <a:cs typeface="Century Gothic"/>
              </a:rPr>
              <a:t> </a:t>
            </a:r>
            <a:r>
              <a:rPr sz="1600" spc="-10" dirty="0">
                <a:latin typeface="Century Gothic"/>
                <a:cs typeface="Century Gothic"/>
              </a:rPr>
              <a:t>to</a:t>
            </a:r>
            <a:r>
              <a:rPr sz="1600" spc="5" dirty="0">
                <a:latin typeface="Century Gothic"/>
                <a:cs typeface="Century Gothic"/>
              </a:rPr>
              <a:t> </a:t>
            </a:r>
            <a:r>
              <a:rPr sz="1600" spc="-5" dirty="0">
                <a:latin typeface="Century Gothic"/>
                <a:cs typeface="Century Gothic"/>
              </a:rPr>
              <a:t>flood</a:t>
            </a:r>
            <a:r>
              <a:rPr sz="1600" spc="5" dirty="0">
                <a:latin typeface="Century Gothic"/>
                <a:cs typeface="Century Gothic"/>
              </a:rPr>
              <a:t> </a:t>
            </a:r>
            <a:r>
              <a:rPr sz="1600" spc="-5" dirty="0">
                <a:latin typeface="Century Gothic"/>
                <a:cs typeface="Century Gothic"/>
              </a:rPr>
              <a:t>insurance,</a:t>
            </a:r>
            <a:r>
              <a:rPr sz="1600" spc="20" dirty="0">
                <a:latin typeface="Century Gothic"/>
                <a:cs typeface="Century Gothic"/>
              </a:rPr>
              <a:t> </a:t>
            </a:r>
            <a:r>
              <a:rPr sz="1600" spc="-15" dirty="0">
                <a:latin typeface="Century Gothic"/>
                <a:cs typeface="Century Gothic"/>
              </a:rPr>
              <a:t>wind</a:t>
            </a:r>
            <a:r>
              <a:rPr sz="1600" spc="40" dirty="0">
                <a:latin typeface="Century Gothic"/>
                <a:cs typeface="Century Gothic"/>
              </a:rPr>
              <a:t> </a:t>
            </a:r>
            <a:r>
              <a:rPr sz="1600" spc="-5" dirty="0">
                <a:latin typeface="Century Gothic"/>
                <a:cs typeface="Century Gothic"/>
              </a:rPr>
              <a:t>insurance,</a:t>
            </a:r>
            <a:r>
              <a:rPr sz="1600" spc="20" dirty="0">
                <a:latin typeface="Century Gothic"/>
                <a:cs typeface="Century Gothic"/>
              </a:rPr>
              <a:t> </a:t>
            </a:r>
            <a:r>
              <a:rPr sz="1600" spc="-10" dirty="0">
                <a:latin typeface="Century Gothic"/>
                <a:cs typeface="Century Gothic"/>
              </a:rPr>
              <a:t>construction</a:t>
            </a:r>
            <a:r>
              <a:rPr sz="1600" spc="65" dirty="0">
                <a:latin typeface="Century Gothic"/>
                <a:cs typeface="Century Gothic"/>
              </a:rPr>
              <a:t> </a:t>
            </a:r>
            <a:r>
              <a:rPr sz="1600" spc="-5" dirty="0">
                <a:latin typeface="Century Gothic"/>
                <a:cs typeface="Century Gothic"/>
              </a:rPr>
              <a:t>standards/building</a:t>
            </a:r>
            <a:r>
              <a:rPr sz="1600" spc="25" dirty="0">
                <a:latin typeface="Century Gothic"/>
                <a:cs typeface="Century Gothic"/>
              </a:rPr>
              <a:t> </a:t>
            </a:r>
            <a:r>
              <a:rPr sz="1600" spc="-10" dirty="0">
                <a:latin typeface="Century Gothic"/>
                <a:cs typeface="Century Gothic"/>
              </a:rPr>
              <a:t>codes,</a:t>
            </a:r>
            <a:r>
              <a:rPr sz="1600" spc="15" dirty="0">
                <a:latin typeface="Century Gothic"/>
                <a:cs typeface="Century Gothic"/>
              </a:rPr>
              <a:t> </a:t>
            </a:r>
            <a:r>
              <a:rPr sz="1600" spc="-10" dirty="0">
                <a:latin typeface="Century Gothic"/>
                <a:cs typeface="Century Gothic"/>
              </a:rPr>
              <a:t>Citizen’s </a:t>
            </a:r>
            <a:r>
              <a:rPr sz="1600" spc="-425" dirty="0">
                <a:latin typeface="Century Gothic"/>
                <a:cs typeface="Century Gothic"/>
              </a:rPr>
              <a:t> </a:t>
            </a:r>
            <a:r>
              <a:rPr sz="1600" spc="-5" dirty="0">
                <a:latin typeface="Century Gothic"/>
                <a:cs typeface="Century Gothic"/>
              </a:rPr>
              <a:t>insurance,</a:t>
            </a:r>
            <a:r>
              <a:rPr sz="1600" spc="5" dirty="0">
                <a:latin typeface="Century Gothic"/>
                <a:cs typeface="Century Gothic"/>
              </a:rPr>
              <a:t> </a:t>
            </a:r>
            <a:r>
              <a:rPr sz="1600" u="sng" spc="-5" dirty="0">
                <a:solidFill>
                  <a:srgbClr val="F9C2EC"/>
                </a:solidFill>
                <a:uFill>
                  <a:solidFill>
                    <a:srgbClr val="F9C2EC"/>
                  </a:solidFill>
                </a:uFill>
                <a:latin typeface="Century Gothic"/>
                <a:cs typeface="Century Gothic"/>
              </a:rPr>
              <a:t>Peril</a:t>
            </a:r>
            <a:r>
              <a:rPr sz="1600" u="sng" spc="15" dirty="0">
                <a:solidFill>
                  <a:srgbClr val="F9C2EC"/>
                </a:solidFill>
                <a:uFill>
                  <a:solidFill>
                    <a:srgbClr val="F9C2EC"/>
                  </a:solidFill>
                </a:uFill>
                <a:latin typeface="Century Gothic"/>
                <a:cs typeface="Century Gothic"/>
              </a:rPr>
              <a:t> </a:t>
            </a:r>
            <a:r>
              <a:rPr sz="1600" u="sng" spc="-5" dirty="0">
                <a:solidFill>
                  <a:srgbClr val="F9C2EC"/>
                </a:solidFill>
                <a:uFill>
                  <a:solidFill>
                    <a:srgbClr val="F9C2EC"/>
                  </a:solidFill>
                </a:uFill>
                <a:latin typeface="Century Gothic"/>
                <a:cs typeface="Century Gothic"/>
              </a:rPr>
              <a:t>of</a:t>
            </a:r>
            <a:r>
              <a:rPr sz="1600" u="sng" dirty="0">
                <a:solidFill>
                  <a:srgbClr val="F9C2EC"/>
                </a:solidFill>
                <a:uFill>
                  <a:solidFill>
                    <a:srgbClr val="F9C2EC"/>
                  </a:solidFill>
                </a:uFill>
                <a:latin typeface="Century Gothic"/>
                <a:cs typeface="Century Gothic"/>
              </a:rPr>
              <a:t> </a:t>
            </a:r>
            <a:r>
              <a:rPr sz="1600" u="sng" spc="-5" dirty="0">
                <a:solidFill>
                  <a:srgbClr val="F9C2EC"/>
                </a:solidFill>
                <a:uFill>
                  <a:solidFill>
                    <a:srgbClr val="F9C2EC"/>
                  </a:solidFill>
                </a:uFill>
                <a:latin typeface="Century Gothic"/>
                <a:cs typeface="Century Gothic"/>
              </a:rPr>
              <a:t>Flood </a:t>
            </a:r>
            <a:r>
              <a:rPr sz="1600" u="sng" spc="-15" dirty="0">
                <a:solidFill>
                  <a:srgbClr val="F9C2EC"/>
                </a:solidFill>
                <a:uFill>
                  <a:solidFill>
                    <a:srgbClr val="F9C2EC"/>
                  </a:solidFill>
                </a:uFill>
                <a:latin typeface="Century Gothic"/>
                <a:cs typeface="Century Gothic"/>
              </a:rPr>
              <a:t>(Section</a:t>
            </a:r>
            <a:r>
              <a:rPr sz="1600" u="sng" spc="55" dirty="0">
                <a:solidFill>
                  <a:srgbClr val="F9C2EC"/>
                </a:solidFill>
                <a:uFill>
                  <a:solidFill>
                    <a:srgbClr val="F9C2EC"/>
                  </a:solidFill>
                </a:uFill>
                <a:latin typeface="Century Gothic"/>
                <a:cs typeface="Century Gothic"/>
              </a:rPr>
              <a:t> </a:t>
            </a:r>
            <a:r>
              <a:rPr sz="1600" u="sng" spc="-5" dirty="0">
                <a:solidFill>
                  <a:srgbClr val="F9C2EC"/>
                </a:solidFill>
                <a:uFill>
                  <a:solidFill>
                    <a:srgbClr val="F9C2EC"/>
                  </a:solidFill>
                </a:uFill>
                <a:latin typeface="Century Gothic"/>
                <a:cs typeface="Century Gothic"/>
              </a:rPr>
              <a:t>163.3178,</a:t>
            </a:r>
            <a:r>
              <a:rPr sz="1600" u="sng" spc="-10" dirty="0">
                <a:solidFill>
                  <a:srgbClr val="F9C2EC"/>
                </a:solidFill>
                <a:uFill>
                  <a:solidFill>
                    <a:srgbClr val="F9C2EC"/>
                  </a:solidFill>
                </a:uFill>
                <a:latin typeface="Century Gothic"/>
                <a:cs typeface="Century Gothic"/>
              </a:rPr>
              <a:t> F.S.)</a:t>
            </a:r>
            <a:endParaRPr sz="1600" dirty="0">
              <a:latin typeface="Century Gothic"/>
              <a:cs typeface="Century Gothic"/>
            </a:endParaRPr>
          </a:p>
          <a:p>
            <a:pPr marL="12700">
              <a:lnSpc>
                <a:spcPct val="100000"/>
              </a:lnSpc>
              <a:spcBef>
                <a:spcPts val="98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2016-</a:t>
            </a:r>
            <a:r>
              <a:rPr sz="1600" dirty="0">
                <a:latin typeface="Century Gothic"/>
                <a:cs typeface="Century Gothic"/>
              </a:rPr>
              <a:t> </a:t>
            </a:r>
            <a:r>
              <a:rPr sz="1600" spc="-5" dirty="0">
                <a:latin typeface="Century Gothic"/>
                <a:cs typeface="Century Gothic"/>
              </a:rPr>
              <a:t>Solar</a:t>
            </a:r>
            <a:r>
              <a:rPr sz="1600" spc="5" dirty="0">
                <a:latin typeface="Century Gothic"/>
                <a:cs typeface="Century Gothic"/>
              </a:rPr>
              <a:t> </a:t>
            </a:r>
            <a:r>
              <a:rPr sz="1600" spc="-10" dirty="0">
                <a:latin typeface="Century Gothic"/>
                <a:cs typeface="Century Gothic"/>
              </a:rPr>
              <a:t>Constitutional</a:t>
            </a:r>
            <a:r>
              <a:rPr sz="1600" spc="55" dirty="0">
                <a:latin typeface="Century Gothic"/>
                <a:cs typeface="Century Gothic"/>
              </a:rPr>
              <a:t> </a:t>
            </a:r>
            <a:r>
              <a:rPr sz="1600" spc="-10" dirty="0">
                <a:latin typeface="Century Gothic"/>
                <a:cs typeface="Century Gothic"/>
              </a:rPr>
              <a:t>Amendments</a:t>
            </a:r>
            <a:endParaRPr sz="1600" dirty="0">
              <a:latin typeface="Century Gothic"/>
              <a:cs typeface="Century Gothic"/>
            </a:endParaRPr>
          </a:p>
          <a:p>
            <a:pPr marL="12700">
              <a:lnSpc>
                <a:spcPct val="100000"/>
              </a:lnSpc>
              <a:spcBef>
                <a:spcPts val="98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2017-</a:t>
            </a:r>
            <a:r>
              <a:rPr sz="1600" dirty="0">
                <a:latin typeface="Century Gothic"/>
                <a:cs typeface="Century Gothic"/>
              </a:rPr>
              <a:t> </a:t>
            </a:r>
            <a:r>
              <a:rPr sz="1600" spc="-5" dirty="0">
                <a:latin typeface="Century Gothic"/>
                <a:cs typeface="Century Gothic"/>
              </a:rPr>
              <a:t>SB</a:t>
            </a:r>
            <a:r>
              <a:rPr sz="1600" spc="10" dirty="0">
                <a:latin typeface="Century Gothic"/>
                <a:cs typeface="Century Gothic"/>
              </a:rPr>
              <a:t> </a:t>
            </a:r>
            <a:r>
              <a:rPr sz="1600" spc="-5" dirty="0">
                <a:latin typeface="Century Gothic"/>
                <a:cs typeface="Century Gothic"/>
              </a:rPr>
              <a:t>90</a:t>
            </a:r>
            <a:r>
              <a:rPr sz="1600" spc="5" dirty="0">
                <a:latin typeface="Century Gothic"/>
                <a:cs typeface="Century Gothic"/>
              </a:rPr>
              <a:t> </a:t>
            </a:r>
            <a:r>
              <a:rPr sz="1600" spc="-5" dirty="0">
                <a:latin typeface="Century Gothic"/>
                <a:cs typeface="Century Gothic"/>
              </a:rPr>
              <a:t>on</a:t>
            </a:r>
            <a:r>
              <a:rPr sz="1600" dirty="0">
                <a:latin typeface="Century Gothic"/>
                <a:cs typeface="Century Gothic"/>
              </a:rPr>
              <a:t> solar</a:t>
            </a:r>
            <a:r>
              <a:rPr sz="1600" spc="-15" dirty="0">
                <a:latin typeface="Century Gothic"/>
                <a:cs typeface="Century Gothic"/>
              </a:rPr>
              <a:t> </a:t>
            </a:r>
            <a:r>
              <a:rPr sz="1600" spc="-5" dirty="0">
                <a:latin typeface="Century Gothic"/>
                <a:cs typeface="Century Gothic"/>
              </a:rPr>
              <a:t>disclosures</a:t>
            </a:r>
            <a:r>
              <a:rPr sz="1600" spc="30" dirty="0">
                <a:latin typeface="Century Gothic"/>
                <a:cs typeface="Century Gothic"/>
              </a:rPr>
              <a:t> </a:t>
            </a:r>
            <a:r>
              <a:rPr sz="1600" spc="-5" dirty="0">
                <a:latin typeface="Century Gothic"/>
                <a:cs typeface="Century Gothic"/>
              </a:rPr>
              <a:t>and</a:t>
            </a:r>
            <a:r>
              <a:rPr sz="1600" dirty="0">
                <a:latin typeface="Century Gothic"/>
                <a:cs typeface="Century Gothic"/>
              </a:rPr>
              <a:t> </a:t>
            </a:r>
            <a:r>
              <a:rPr sz="1600" spc="-5" dirty="0">
                <a:latin typeface="Century Gothic"/>
                <a:cs typeface="Century Gothic"/>
              </a:rPr>
              <a:t>Amendment</a:t>
            </a:r>
            <a:r>
              <a:rPr sz="1600" spc="5" dirty="0">
                <a:latin typeface="Century Gothic"/>
                <a:cs typeface="Century Gothic"/>
              </a:rPr>
              <a:t> </a:t>
            </a:r>
            <a:r>
              <a:rPr sz="1600" spc="-5" dirty="0">
                <a:latin typeface="Century Gothic"/>
                <a:cs typeface="Century Gothic"/>
              </a:rPr>
              <a:t>4</a:t>
            </a:r>
            <a:r>
              <a:rPr sz="1600" dirty="0">
                <a:latin typeface="Century Gothic"/>
                <a:cs typeface="Century Gothic"/>
              </a:rPr>
              <a:t> </a:t>
            </a:r>
            <a:r>
              <a:rPr sz="1600" spc="-5" dirty="0">
                <a:latin typeface="Century Gothic"/>
                <a:cs typeface="Century Gothic"/>
              </a:rPr>
              <a:t>Implementation</a:t>
            </a:r>
            <a:r>
              <a:rPr sz="1600" spc="-10" dirty="0">
                <a:latin typeface="Century Gothic"/>
                <a:cs typeface="Century Gothic"/>
              </a:rPr>
              <a:t> </a:t>
            </a:r>
            <a:r>
              <a:rPr sz="1600" spc="-5" dirty="0">
                <a:latin typeface="Century Gothic"/>
                <a:cs typeface="Century Gothic"/>
              </a:rPr>
              <a:t>&amp;</a:t>
            </a:r>
            <a:r>
              <a:rPr sz="1600" spc="5" dirty="0">
                <a:latin typeface="Century Gothic"/>
                <a:cs typeface="Century Gothic"/>
              </a:rPr>
              <a:t> </a:t>
            </a:r>
            <a:r>
              <a:rPr sz="1600" spc="-5" dirty="0">
                <a:latin typeface="Century Gothic"/>
                <a:cs typeface="Century Gothic"/>
              </a:rPr>
              <a:t>Natural</a:t>
            </a:r>
            <a:r>
              <a:rPr sz="1600" spc="20" dirty="0">
                <a:latin typeface="Century Gothic"/>
                <a:cs typeface="Century Gothic"/>
              </a:rPr>
              <a:t> </a:t>
            </a:r>
            <a:r>
              <a:rPr sz="1600" spc="-10" dirty="0">
                <a:latin typeface="Century Gothic"/>
                <a:cs typeface="Century Gothic"/>
              </a:rPr>
              <a:t>Hazards</a:t>
            </a:r>
            <a:r>
              <a:rPr sz="1600" spc="5" dirty="0">
                <a:latin typeface="Century Gothic"/>
                <a:cs typeface="Century Gothic"/>
              </a:rPr>
              <a:t> </a:t>
            </a:r>
            <a:r>
              <a:rPr sz="1600" spc="-10" dirty="0">
                <a:latin typeface="Century Gothic"/>
                <a:cs typeface="Century Gothic"/>
              </a:rPr>
              <a:t>coordination</a:t>
            </a:r>
            <a:endParaRPr sz="1600" dirty="0">
              <a:latin typeface="Century Gothic"/>
              <a:cs typeface="Century Gothic"/>
            </a:endParaRPr>
          </a:p>
          <a:p>
            <a:pPr marL="12700">
              <a:lnSpc>
                <a:spcPct val="100000"/>
              </a:lnSpc>
              <a:spcBef>
                <a:spcPts val="98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solidFill>
                  <a:srgbClr val="FFFF00"/>
                </a:solidFill>
                <a:latin typeface="Century Gothic"/>
                <a:cs typeface="Century Gothic"/>
              </a:rPr>
              <a:t>2020-</a:t>
            </a:r>
            <a:r>
              <a:rPr sz="1600" spc="5" dirty="0">
                <a:solidFill>
                  <a:srgbClr val="FFFF00"/>
                </a:solidFill>
                <a:latin typeface="Century Gothic"/>
                <a:cs typeface="Century Gothic"/>
              </a:rPr>
              <a:t> </a:t>
            </a:r>
            <a:r>
              <a:rPr sz="1600" spc="-10" dirty="0">
                <a:solidFill>
                  <a:srgbClr val="FFFF00"/>
                </a:solidFill>
                <a:latin typeface="Century Gothic"/>
                <a:cs typeface="Century Gothic"/>
              </a:rPr>
              <a:t>Section</a:t>
            </a:r>
            <a:r>
              <a:rPr sz="1600" spc="45" dirty="0">
                <a:solidFill>
                  <a:srgbClr val="FFFF00"/>
                </a:solidFill>
                <a:latin typeface="Century Gothic"/>
                <a:cs typeface="Century Gothic"/>
              </a:rPr>
              <a:t> </a:t>
            </a:r>
            <a:r>
              <a:rPr sz="1600" spc="-5" dirty="0">
                <a:solidFill>
                  <a:srgbClr val="FFFF00"/>
                </a:solidFill>
                <a:latin typeface="Century Gothic"/>
                <a:cs typeface="Century Gothic"/>
              </a:rPr>
              <a:t>161.551,</a:t>
            </a:r>
            <a:r>
              <a:rPr sz="1600" dirty="0">
                <a:solidFill>
                  <a:srgbClr val="FFFF00"/>
                </a:solidFill>
                <a:latin typeface="Century Gothic"/>
                <a:cs typeface="Century Gothic"/>
              </a:rPr>
              <a:t> </a:t>
            </a:r>
            <a:r>
              <a:rPr sz="1600" spc="-10" dirty="0">
                <a:solidFill>
                  <a:srgbClr val="FFFF00"/>
                </a:solidFill>
                <a:latin typeface="Century Gothic"/>
                <a:cs typeface="Century Gothic"/>
              </a:rPr>
              <a:t>F.S.</a:t>
            </a:r>
            <a:r>
              <a:rPr sz="1600" spc="25" dirty="0">
                <a:solidFill>
                  <a:srgbClr val="FFFF00"/>
                </a:solidFill>
                <a:latin typeface="Century Gothic"/>
                <a:cs typeface="Century Gothic"/>
              </a:rPr>
              <a:t> </a:t>
            </a:r>
            <a:r>
              <a:rPr sz="1600" spc="-10" dirty="0">
                <a:solidFill>
                  <a:srgbClr val="FFFF00"/>
                </a:solidFill>
                <a:latin typeface="Century Gothic"/>
                <a:cs typeface="Century Gothic"/>
              </a:rPr>
              <a:t>Sea</a:t>
            </a:r>
            <a:r>
              <a:rPr sz="1600" spc="10" dirty="0">
                <a:solidFill>
                  <a:srgbClr val="FFFF00"/>
                </a:solidFill>
                <a:latin typeface="Century Gothic"/>
                <a:cs typeface="Century Gothic"/>
              </a:rPr>
              <a:t> </a:t>
            </a:r>
            <a:r>
              <a:rPr sz="1600" spc="-5" dirty="0">
                <a:solidFill>
                  <a:srgbClr val="FFFF00"/>
                </a:solidFill>
                <a:latin typeface="Century Gothic"/>
                <a:cs typeface="Century Gothic"/>
              </a:rPr>
              <a:t>Level</a:t>
            </a:r>
            <a:r>
              <a:rPr sz="1600" dirty="0">
                <a:solidFill>
                  <a:srgbClr val="FFFF00"/>
                </a:solidFill>
                <a:latin typeface="Century Gothic"/>
                <a:cs typeface="Century Gothic"/>
              </a:rPr>
              <a:t> Impact</a:t>
            </a:r>
            <a:r>
              <a:rPr sz="1600" spc="-35" dirty="0">
                <a:solidFill>
                  <a:srgbClr val="FFFF00"/>
                </a:solidFill>
                <a:latin typeface="Century Gothic"/>
                <a:cs typeface="Century Gothic"/>
              </a:rPr>
              <a:t> </a:t>
            </a:r>
            <a:r>
              <a:rPr sz="1600" spc="-10" dirty="0">
                <a:solidFill>
                  <a:srgbClr val="FFFF00"/>
                </a:solidFill>
                <a:latin typeface="Century Gothic"/>
                <a:cs typeface="Century Gothic"/>
              </a:rPr>
              <a:t>Projection</a:t>
            </a:r>
            <a:r>
              <a:rPr sz="1600" spc="45" dirty="0">
                <a:solidFill>
                  <a:srgbClr val="FFFF00"/>
                </a:solidFill>
                <a:latin typeface="Century Gothic"/>
                <a:cs typeface="Century Gothic"/>
              </a:rPr>
              <a:t> </a:t>
            </a:r>
            <a:r>
              <a:rPr sz="1600" spc="-10" dirty="0">
                <a:solidFill>
                  <a:srgbClr val="FFFF00"/>
                </a:solidFill>
                <a:latin typeface="Century Gothic"/>
                <a:cs typeface="Century Gothic"/>
              </a:rPr>
              <a:t>Studies</a:t>
            </a:r>
            <a:r>
              <a:rPr sz="1600" spc="50" dirty="0">
                <a:solidFill>
                  <a:srgbClr val="FFFF00"/>
                </a:solidFill>
                <a:latin typeface="Century Gothic"/>
                <a:cs typeface="Century Gothic"/>
              </a:rPr>
              <a:t> </a:t>
            </a:r>
            <a:r>
              <a:rPr sz="1600" spc="-5" dirty="0">
                <a:solidFill>
                  <a:srgbClr val="FFFF00"/>
                </a:solidFill>
                <a:latin typeface="Century Gothic"/>
                <a:cs typeface="Century Gothic"/>
              </a:rPr>
              <a:t>for</a:t>
            </a:r>
            <a:r>
              <a:rPr sz="1600" spc="10" dirty="0">
                <a:solidFill>
                  <a:srgbClr val="FFFF00"/>
                </a:solidFill>
                <a:latin typeface="Century Gothic"/>
                <a:cs typeface="Century Gothic"/>
              </a:rPr>
              <a:t> </a:t>
            </a:r>
            <a:r>
              <a:rPr sz="1600" spc="-10" dirty="0">
                <a:solidFill>
                  <a:srgbClr val="FFFF00"/>
                </a:solidFill>
                <a:latin typeface="Century Gothic"/>
                <a:cs typeface="Century Gothic"/>
              </a:rPr>
              <a:t>state-funded</a:t>
            </a:r>
            <a:r>
              <a:rPr sz="1600" spc="55" dirty="0">
                <a:solidFill>
                  <a:srgbClr val="FFFF00"/>
                </a:solidFill>
                <a:latin typeface="Century Gothic"/>
                <a:cs typeface="Century Gothic"/>
              </a:rPr>
              <a:t> </a:t>
            </a:r>
            <a:r>
              <a:rPr sz="1600" spc="-10" dirty="0">
                <a:solidFill>
                  <a:srgbClr val="FFFF00"/>
                </a:solidFill>
                <a:latin typeface="Century Gothic"/>
                <a:cs typeface="Century Gothic"/>
              </a:rPr>
              <a:t>projects</a:t>
            </a:r>
            <a:r>
              <a:rPr sz="1600" spc="35" dirty="0">
                <a:solidFill>
                  <a:srgbClr val="FFFF00"/>
                </a:solidFill>
                <a:latin typeface="Century Gothic"/>
                <a:cs typeface="Century Gothic"/>
              </a:rPr>
              <a:t> </a:t>
            </a:r>
            <a:r>
              <a:rPr sz="1600" spc="-10" dirty="0">
                <a:solidFill>
                  <a:srgbClr val="FFFF00"/>
                </a:solidFill>
                <a:latin typeface="Century Gothic"/>
                <a:cs typeface="Century Gothic"/>
              </a:rPr>
              <a:t>(Rule</a:t>
            </a:r>
            <a:r>
              <a:rPr sz="1600" spc="25" dirty="0">
                <a:solidFill>
                  <a:srgbClr val="FFFF00"/>
                </a:solidFill>
                <a:latin typeface="Century Gothic"/>
                <a:cs typeface="Century Gothic"/>
              </a:rPr>
              <a:t> </a:t>
            </a:r>
            <a:r>
              <a:rPr sz="1600" spc="-5" dirty="0">
                <a:solidFill>
                  <a:srgbClr val="FFFF00"/>
                </a:solidFill>
                <a:latin typeface="Century Gothic"/>
                <a:cs typeface="Century Gothic"/>
              </a:rPr>
              <a:t>62S-7,</a:t>
            </a:r>
            <a:r>
              <a:rPr sz="1600" spc="25" dirty="0">
                <a:solidFill>
                  <a:srgbClr val="FFFF00"/>
                </a:solidFill>
                <a:latin typeface="Century Gothic"/>
                <a:cs typeface="Century Gothic"/>
              </a:rPr>
              <a:t> </a:t>
            </a:r>
            <a:r>
              <a:rPr sz="1600" spc="-10" dirty="0">
                <a:solidFill>
                  <a:srgbClr val="FFFF00"/>
                </a:solidFill>
                <a:latin typeface="Century Gothic"/>
                <a:cs typeface="Century Gothic"/>
              </a:rPr>
              <a:t>F.A.C.)</a:t>
            </a:r>
            <a:endParaRPr sz="1600" dirty="0">
              <a:latin typeface="Century Gothic"/>
              <a:cs typeface="Century Gothic"/>
            </a:endParaRPr>
          </a:p>
          <a:p>
            <a:pPr marL="12700">
              <a:lnSpc>
                <a:spcPct val="100000"/>
              </a:lnSpc>
              <a:spcBef>
                <a:spcPts val="98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solidFill>
                  <a:srgbClr val="FFFF00"/>
                </a:solidFill>
                <a:latin typeface="Century Gothic"/>
                <a:cs typeface="Century Gothic"/>
              </a:rPr>
              <a:t>2021</a:t>
            </a:r>
            <a:r>
              <a:rPr lang="en-US" sz="1600" spc="-5" dirty="0">
                <a:solidFill>
                  <a:srgbClr val="FFFF00"/>
                </a:solidFill>
                <a:latin typeface="Century Gothic"/>
                <a:cs typeface="Century Gothic"/>
              </a:rPr>
              <a:t> &amp; 2022</a:t>
            </a:r>
            <a:r>
              <a:rPr sz="1600" spc="-5" dirty="0">
                <a:solidFill>
                  <a:srgbClr val="FFFF00"/>
                </a:solidFill>
                <a:latin typeface="Century Gothic"/>
                <a:cs typeface="Century Gothic"/>
              </a:rPr>
              <a:t>-</a:t>
            </a:r>
            <a:r>
              <a:rPr sz="1600" spc="10" dirty="0">
                <a:solidFill>
                  <a:srgbClr val="FFFF00"/>
                </a:solidFill>
                <a:latin typeface="Century Gothic"/>
                <a:cs typeface="Century Gothic"/>
              </a:rPr>
              <a:t> </a:t>
            </a:r>
            <a:r>
              <a:rPr sz="1600" spc="-10" dirty="0">
                <a:solidFill>
                  <a:srgbClr val="FFFF00"/>
                </a:solidFill>
                <a:latin typeface="Century Gothic"/>
                <a:cs typeface="Century Gothic"/>
              </a:rPr>
              <a:t>Section</a:t>
            </a:r>
            <a:r>
              <a:rPr sz="1600" spc="45" dirty="0">
                <a:solidFill>
                  <a:srgbClr val="FFFF00"/>
                </a:solidFill>
                <a:latin typeface="Century Gothic"/>
                <a:cs typeface="Century Gothic"/>
              </a:rPr>
              <a:t> </a:t>
            </a:r>
            <a:r>
              <a:rPr sz="1600" spc="-5" dirty="0">
                <a:solidFill>
                  <a:srgbClr val="FFFF00"/>
                </a:solidFill>
                <a:latin typeface="Century Gothic"/>
                <a:cs typeface="Century Gothic"/>
              </a:rPr>
              <a:t>380.093,</a:t>
            </a:r>
            <a:r>
              <a:rPr sz="1600" dirty="0">
                <a:solidFill>
                  <a:srgbClr val="FFFF00"/>
                </a:solidFill>
                <a:latin typeface="Century Gothic"/>
                <a:cs typeface="Century Gothic"/>
              </a:rPr>
              <a:t> </a:t>
            </a:r>
            <a:r>
              <a:rPr sz="1600" spc="-10" dirty="0">
                <a:solidFill>
                  <a:srgbClr val="FFFF00"/>
                </a:solidFill>
                <a:latin typeface="Century Gothic"/>
                <a:cs typeface="Century Gothic"/>
              </a:rPr>
              <a:t>F.S.</a:t>
            </a:r>
            <a:r>
              <a:rPr sz="1600" spc="25" dirty="0">
                <a:solidFill>
                  <a:srgbClr val="FFFF00"/>
                </a:solidFill>
                <a:latin typeface="Century Gothic"/>
                <a:cs typeface="Century Gothic"/>
              </a:rPr>
              <a:t> </a:t>
            </a:r>
            <a:r>
              <a:rPr sz="1600" spc="-5" dirty="0">
                <a:solidFill>
                  <a:srgbClr val="FFFF00"/>
                </a:solidFill>
                <a:latin typeface="Century Gothic"/>
                <a:cs typeface="Century Gothic"/>
              </a:rPr>
              <a:t>Resilient</a:t>
            </a:r>
            <a:r>
              <a:rPr sz="1600" spc="10" dirty="0">
                <a:solidFill>
                  <a:srgbClr val="FFFF00"/>
                </a:solidFill>
                <a:latin typeface="Century Gothic"/>
                <a:cs typeface="Century Gothic"/>
              </a:rPr>
              <a:t> </a:t>
            </a:r>
            <a:r>
              <a:rPr sz="1600" spc="-5" dirty="0">
                <a:solidFill>
                  <a:srgbClr val="FFFF00"/>
                </a:solidFill>
                <a:latin typeface="Century Gothic"/>
                <a:cs typeface="Century Gothic"/>
              </a:rPr>
              <a:t>Florida</a:t>
            </a:r>
            <a:r>
              <a:rPr sz="1600" spc="10" dirty="0">
                <a:solidFill>
                  <a:srgbClr val="FFFF00"/>
                </a:solidFill>
                <a:latin typeface="Century Gothic"/>
                <a:cs typeface="Century Gothic"/>
              </a:rPr>
              <a:t> </a:t>
            </a:r>
            <a:r>
              <a:rPr sz="1600" spc="-10" dirty="0">
                <a:solidFill>
                  <a:srgbClr val="FFFF00"/>
                </a:solidFill>
                <a:latin typeface="Century Gothic"/>
                <a:cs typeface="Century Gothic"/>
              </a:rPr>
              <a:t>program</a:t>
            </a:r>
            <a:r>
              <a:rPr sz="1600" spc="25" dirty="0">
                <a:solidFill>
                  <a:srgbClr val="FFFF00"/>
                </a:solidFill>
                <a:latin typeface="Century Gothic"/>
                <a:cs typeface="Century Gothic"/>
              </a:rPr>
              <a:t> </a:t>
            </a:r>
            <a:r>
              <a:rPr sz="1600" spc="-10" dirty="0">
                <a:solidFill>
                  <a:srgbClr val="FFFF00"/>
                </a:solidFill>
                <a:latin typeface="Century Gothic"/>
                <a:cs typeface="Century Gothic"/>
              </a:rPr>
              <a:t>(rulemaking</a:t>
            </a:r>
            <a:r>
              <a:rPr sz="1600" spc="40" dirty="0">
                <a:solidFill>
                  <a:srgbClr val="FFFF00"/>
                </a:solidFill>
                <a:latin typeface="Century Gothic"/>
                <a:cs typeface="Century Gothic"/>
              </a:rPr>
              <a:t> </a:t>
            </a:r>
            <a:r>
              <a:rPr sz="1600" spc="-5" dirty="0">
                <a:solidFill>
                  <a:srgbClr val="FFFF00"/>
                </a:solidFill>
                <a:latin typeface="Century Gothic"/>
                <a:cs typeface="Century Gothic"/>
              </a:rPr>
              <a:t>in</a:t>
            </a:r>
            <a:r>
              <a:rPr sz="1600" spc="5" dirty="0">
                <a:solidFill>
                  <a:srgbClr val="FFFF00"/>
                </a:solidFill>
                <a:latin typeface="Century Gothic"/>
                <a:cs typeface="Century Gothic"/>
              </a:rPr>
              <a:t> </a:t>
            </a:r>
            <a:r>
              <a:rPr sz="1600" spc="-10" dirty="0">
                <a:solidFill>
                  <a:srgbClr val="FFFF00"/>
                </a:solidFill>
                <a:latin typeface="Century Gothic"/>
                <a:cs typeface="Century Gothic"/>
              </a:rPr>
              <a:t>process)</a:t>
            </a:r>
            <a:endParaRPr sz="1600" dirty="0">
              <a:latin typeface="Century Gothic"/>
              <a:cs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FE18-187F-4FE5-8188-51CBA03DC3B5}"/>
              </a:ext>
            </a:extLst>
          </p:cNvPr>
          <p:cNvSpPr>
            <a:spLocks noGrp="1"/>
          </p:cNvSpPr>
          <p:nvPr>
            <p:ph type="title"/>
          </p:nvPr>
        </p:nvSpPr>
        <p:spPr>
          <a:xfrm>
            <a:off x="152400" y="152400"/>
            <a:ext cx="12649200" cy="1325563"/>
          </a:xfrm>
        </p:spPr>
        <p:txBody>
          <a:bodyPr/>
          <a:lstStyle/>
          <a:p>
            <a:r>
              <a:rPr lang="en-US" dirty="0">
                <a:solidFill>
                  <a:srgbClr val="E57C23"/>
                </a:solidFill>
                <a:effectLst>
                  <a:outerShdw blurRad="38100" dist="38100" dir="2700000" algn="tl">
                    <a:srgbClr val="000000">
                      <a:alpha val="43137"/>
                    </a:srgbClr>
                  </a:outerShdw>
                </a:effectLst>
              </a:rPr>
              <a:t>Initial Recommendations from the cases</a:t>
            </a:r>
          </a:p>
        </p:txBody>
      </p:sp>
      <p:sp>
        <p:nvSpPr>
          <p:cNvPr id="4" name="Content Placeholder 3">
            <a:extLst>
              <a:ext uri="{FF2B5EF4-FFF2-40B4-BE49-F238E27FC236}">
                <a16:creationId xmlns:a16="http://schemas.microsoft.com/office/drawing/2014/main" id="{D1C56856-F0FD-4BC4-81E2-F450D9D8FB64}"/>
              </a:ext>
            </a:extLst>
          </p:cNvPr>
          <p:cNvSpPr>
            <a:spLocks noGrp="1"/>
          </p:cNvSpPr>
          <p:nvPr>
            <p:ph sz="half" idx="1"/>
          </p:nvPr>
        </p:nvSpPr>
        <p:spPr>
          <a:xfrm>
            <a:off x="5459767" y="961120"/>
            <a:ext cx="6350494" cy="5559819"/>
          </a:xfrm>
        </p:spPr>
        <p:txBody>
          <a:bodyPr>
            <a:normAutofit/>
          </a:bodyPr>
          <a:lstStyle/>
          <a:p>
            <a:r>
              <a:rPr lang="en-US" b="1" u="sng" dirty="0"/>
              <a:t>Abandonment:</a:t>
            </a:r>
          </a:p>
          <a:p>
            <a:pPr lvl="1"/>
            <a:r>
              <a:rPr lang="en-US" dirty="0">
                <a:solidFill>
                  <a:schemeClr val="tx1"/>
                </a:solidFill>
              </a:rPr>
              <a:t>Review your abandonment procedures to include provisions </a:t>
            </a:r>
            <a:r>
              <a:rPr lang="en-US" dirty="0">
                <a:solidFill>
                  <a:srgbClr val="FFFF00"/>
                </a:solidFill>
              </a:rPr>
              <a:t>allowing abandonment in the interest of public health and safety due to tidal flooding and sea level rise </a:t>
            </a:r>
            <a:r>
              <a:rPr lang="en-US" dirty="0">
                <a:solidFill>
                  <a:schemeClr val="tx1"/>
                </a:solidFill>
              </a:rPr>
              <a:t>or default to state statute.</a:t>
            </a:r>
          </a:p>
          <a:p>
            <a:r>
              <a:rPr lang="en-US" b="1" u="sng" dirty="0"/>
              <a:t>Greenbook:</a:t>
            </a:r>
          </a:p>
          <a:p>
            <a:pPr lvl="1"/>
            <a:r>
              <a:rPr lang="en-US" dirty="0">
                <a:solidFill>
                  <a:schemeClr val="tx1"/>
                </a:solidFill>
              </a:rPr>
              <a:t>Consider a provision within the Code of Ordinances that specifically </a:t>
            </a:r>
            <a:r>
              <a:rPr lang="en-US" dirty="0">
                <a:solidFill>
                  <a:srgbClr val="FFFF00"/>
                </a:solidFill>
              </a:rPr>
              <a:t>acknowledges Design Exceptions </a:t>
            </a:r>
            <a:r>
              <a:rPr lang="en-US" dirty="0">
                <a:solidFill>
                  <a:schemeClr val="tx1"/>
                </a:solidFill>
              </a:rPr>
              <a:t>as authorized by the Greenbook.  </a:t>
            </a:r>
          </a:p>
          <a:p>
            <a:pPr lvl="1"/>
            <a:r>
              <a:rPr lang="en-US" dirty="0">
                <a:solidFill>
                  <a:schemeClr val="tx1"/>
                </a:solidFill>
              </a:rPr>
              <a:t>Beyond that, pass an ordinance articulating the </a:t>
            </a:r>
            <a:r>
              <a:rPr lang="en-US" dirty="0">
                <a:solidFill>
                  <a:srgbClr val="FFFF00"/>
                </a:solidFill>
              </a:rPr>
              <a:t>parameters of Design Exceptions</a:t>
            </a:r>
            <a:r>
              <a:rPr lang="en-US" dirty="0">
                <a:solidFill>
                  <a:schemeClr val="tx1"/>
                </a:solidFill>
              </a:rPr>
              <a:t>, such as the approach taken by St. Johns County.</a:t>
            </a:r>
          </a:p>
          <a:p>
            <a:r>
              <a:rPr lang="en-US" b="1" u="sng" dirty="0"/>
              <a:t>Flooding Levels of Service:</a:t>
            </a:r>
          </a:p>
          <a:p>
            <a:pPr lvl="1"/>
            <a:r>
              <a:rPr lang="en-US" dirty="0">
                <a:solidFill>
                  <a:srgbClr val="FFFF00"/>
                </a:solidFill>
              </a:rPr>
              <a:t>Flooding LOS response </a:t>
            </a:r>
            <a:r>
              <a:rPr lang="en-US" dirty="0">
                <a:solidFill>
                  <a:schemeClr val="tx1"/>
                </a:solidFill>
              </a:rPr>
              <a:t>to sea level rise for roadways and drainage beyond just transportation capacity.</a:t>
            </a:r>
          </a:p>
          <a:p>
            <a:pPr lvl="1"/>
            <a:r>
              <a:rPr lang="en-US" dirty="0">
                <a:solidFill>
                  <a:srgbClr val="FFFF00"/>
                </a:solidFill>
              </a:rPr>
              <a:t>Comp Plan and Code language </a:t>
            </a:r>
            <a:r>
              <a:rPr lang="en-US" dirty="0">
                <a:solidFill>
                  <a:schemeClr val="tx1"/>
                </a:solidFill>
              </a:rPr>
              <a:t>to reflect what you are and are not going to do (for instance consistency in Comp Plan with road abandonment rationale)</a:t>
            </a:r>
          </a:p>
          <a:p>
            <a:pPr marL="457200" lvl="1" indent="0">
              <a:buNone/>
            </a:pPr>
            <a:endParaRPr lang="en-US" dirty="0"/>
          </a:p>
        </p:txBody>
      </p:sp>
      <p:pic>
        <p:nvPicPr>
          <p:cNvPr id="5" name="Picture 4">
            <a:extLst>
              <a:ext uri="{FF2B5EF4-FFF2-40B4-BE49-F238E27FC236}">
                <a16:creationId xmlns:a16="http://schemas.microsoft.com/office/drawing/2014/main" id="{8BC73831-B239-495E-99BD-DD5A87AAF1A0}"/>
              </a:ext>
            </a:extLst>
          </p:cNvPr>
          <p:cNvPicPr>
            <a:picLocks noChangeAspect="1"/>
          </p:cNvPicPr>
          <p:nvPr/>
        </p:nvPicPr>
        <p:blipFill rotWithShape="1">
          <a:blip r:embed="rId2"/>
          <a:srcRect l="12670" t="53981" r="63656" b="2524"/>
          <a:stretch/>
        </p:blipFill>
        <p:spPr>
          <a:xfrm>
            <a:off x="381739" y="1340528"/>
            <a:ext cx="4427000" cy="4829453"/>
          </a:xfrm>
          <a:prstGeom prst="rect">
            <a:avLst/>
          </a:prstGeom>
        </p:spPr>
      </p:pic>
    </p:spTree>
    <p:extLst>
      <p:ext uri="{BB962C8B-B14F-4D97-AF65-F5344CB8AC3E}">
        <p14:creationId xmlns:p14="http://schemas.microsoft.com/office/powerpoint/2010/main" val="2849503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880872"/>
          </a:xfrm>
          <a:prstGeom prst="rect">
            <a:avLst/>
          </a:prstGeom>
        </p:spPr>
      </p:pic>
      <p:sp>
        <p:nvSpPr>
          <p:cNvPr id="3" name="object 3"/>
          <p:cNvSpPr txBox="1">
            <a:spLocks noGrp="1"/>
          </p:cNvSpPr>
          <p:nvPr>
            <p:ph type="title"/>
          </p:nvPr>
        </p:nvSpPr>
        <p:spPr>
          <a:xfrm>
            <a:off x="156301" y="87262"/>
            <a:ext cx="11826875" cy="513715"/>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E47B22"/>
                </a:solidFill>
              </a:rPr>
              <a:t>FORECASTS</a:t>
            </a:r>
            <a:r>
              <a:rPr sz="3200" spc="-30" dirty="0">
                <a:solidFill>
                  <a:srgbClr val="E47B22"/>
                </a:solidFill>
              </a:rPr>
              <a:t> </a:t>
            </a:r>
            <a:r>
              <a:rPr sz="3200" spc="5" dirty="0">
                <a:solidFill>
                  <a:srgbClr val="E47B22"/>
                </a:solidFill>
              </a:rPr>
              <a:t>AND</a:t>
            </a:r>
            <a:r>
              <a:rPr sz="3200" spc="-25" dirty="0">
                <a:solidFill>
                  <a:srgbClr val="E47B22"/>
                </a:solidFill>
              </a:rPr>
              <a:t> </a:t>
            </a:r>
            <a:r>
              <a:rPr sz="3200" dirty="0">
                <a:solidFill>
                  <a:srgbClr val="E47B22"/>
                </a:solidFill>
              </a:rPr>
              <a:t>PREDICTIONS</a:t>
            </a:r>
            <a:r>
              <a:rPr sz="3200" spc="-20" dirty="0">
                <a:solidFill>
                  <a:srgbClr val="E47B22"/>
                </a:solidFill>
              </a:rPr>
              <a:t> </a:t>
            </a:r>
            <a:r>
              <a:rPr sz="3200" dirty="0">
                <a:solidFill>
                  <a:srgbClr val="E47B22"/>
                </a:solidFill>
              </a:rPr>
              <a:t>OF</a:t>
            </a:r>
            <a:r>
              <a:rPr sz="3200" spc="-10" dirty="0">
                <a:solidFill>
                  <a:srgbClr val="E47B22"/>
                </a:solidFill>
              </a:rPr>
              <a:t> </a:t>
            </a:r>
            <a:r>
              <a:rPr sz="3200" dirty="0">
                <a:solidFill>
                  <a:srgbClr val="E47B22"/>
                </a:solidFill>
              </a:rPr>
              <a:t>LEGAL</a:t>
            </a:r>
            <a:r>
              <a:rPr sz="3200" spc="-25" dirty="0">
                <a:solidFill>
                  <a:srgbClr val="E47B22"/>
                </a:solidFill>
              </a:rPr>
              <a:t> </a:t>
            </a:r>
            <a:r>
              <a:rPr sz="3200" spc="5" dirty="0">
                <a:solidFill>
                  <a:srgbClr val="E47B22"/>
                </a:solidFill>
              </a:rPr>
              <a:t>AND</a:t>
            </a:r>
            <a:r>
              <a:rPr sz="3200" spc="-25" dirty="0">
                <a:solidFill>
                  <a:srgbClr val="E47B22"/>
                </a:solidFill>
              </a:rPr>
              <a:t> </a:t>
            </a:r>
            <a:r>
              <a:rPr sz="3200" dirty="0">
                <a:solidFill>
                  <a:srgbClr val="E47B22"/>
                </a:solidFill>
              </a:rPr>
              <a:t>POLICY</a:t>
            </a:r>
            <a:r>
              <a:rPr sz="3200" spc="5" dirty="0">
                <a:solidFill>
                  <a:srgbClr val="E47B22"/>
                </a:solidFill>
              </a:rPr>
              <a:t> </a:t>
            </a:r>
            <a:r>
              <a:rPr sz="3200" spc="-5" dirty="0">
                <a:solidFill>
                  <a:srgbClr val="E47B22"/>
                </a:solidFill>
              </a:rPr>
              <a:t>ISSUES</a:t>
            </a:r>
            <a:endParaRPr sz="3200"/>
          </a:p>
        </p:txBody>
      </p:sp>
      <p:sp>
        <p:nvSpPr>
          <p:cNvPr id="5" name="object 5"/>
          <p:cNvSpPr txBox="1"/>
          <p:nvPr/>
        </p:nvSpPr>
        <p:spPr>
          <a:xfrm>
            <a:off x="990600" y="1076550"/>
            <a:ext cx="4935220" cy="4240135"/>
          </a:xfrm>
          <a:prstGeom prst="rect">
            <a:avLst/>
          </a:prstGeom>
        </p:spPr>
        <p:txBody>
          <a:bodyPr vert="horz" wrap="square" lIns="0" tIns="60960" rIns="0" bIns="0" rtlCol="0">
            <a:spAutoFit/>
          </a:bodyPr>
          <a:lstStyle/>
          <a:p>
            <a:pPr marL="299085" marR="5080" indent="-287020">
              <a:lnSpc>
                <a:spcPct val="80000"/>
              </a:lnSpc>
              <a:spcBef>
                <a:spcPts val="480"/>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10" dirty="0">
                <a:latin typeface="Century Gothic"/>
                <a:cs typeface="Century Gothic"/>
              </a:rPr>
              <a:t>State</a:t>
            </a:r>
            <a:r>
              <a:rPr sz="1600" spc="10" dirty="0">
                <a:latin typeface="Century Gothic"/>
                <a:cs typeface="Century Gothic"/>
              </a:rPr>
              <a:t> </a:t>
            </a:r>
            <a:r>
              <a:rPr sz="1600" spc="-5" dirty="0">
                <a:latin typeface="Century Gothic"/>
                <a:cs typeface="Century Gothic"/>
              </a:rPr>
              <a:t>is</a:t>
            </a:r>
            <a:r>
              <a:rPr sz="1600" spc="-10" dirty="0">
                <a:latin typeface="Century Gothic"/>
                <a:cs typeface="Century Gothic"/>
              </a:rPr>
              <a:t> getting</a:t>
            </a:r>
            <a:r>
              <a:rPr sz="1600" spc="25" dirty="0">
                <a:latin typeface="Century Gothic"/>
                <a:cs typeface="Century Gothic"/>
              </a:rPr>
              <a:t> </a:t>
            </a:r>
            <a:r>
              <a:rPr sz="1600" spc="-5" dirty="0">
                <a:latin typeface="Century Gothic"/>
                <a:cs typeface="Century Gothic"/>
              </a:rPr>
              <a:t>more</a:t>
            </a:r>
            <a:r>
              <a:rPr sz="1600" spc="5" dirty="0">
                <a:latin typeface="Century Gothic"/>
                <a:cs typeface="Century Gothic"/>
              </a:rPr>
              <a:t> </a:t>
            </a:r>
            <a:r>
              <a:rPr sz="1600" spc="-5" dirty="0">
                <a:latin typeface="Century Gothic"/>
                <a:cs typeface="Century Gothic"/>
              </a:rPr>
              <a:t>active</a:t>
            </a:r>
            <a:r>
              <a:rPr sz="1600" spc="-20" dirty="0">
                <a:latin typeface="Century Gothic"/>
                <a:cs typeface="Century Gothic"/>
              </a:rPr>
              <a:t> </a:t>
            </a:r>
            <a:r>
              <a:rPr sz="1600" spc="-5" dirty="0">
                <a:latin typeface="Century Gothic"/>
                <a:cs typeface="Century Gothic"/>
              </a:rPr>
              <a:t>in planning, </a:t>
            </a:r>
            <a:r>
              <a:rPr sz="1600" dirty="0">
                <a:latin typeface="Century Gothic"/>
                <a:cs typeface="Century Gothic"/>
              </a:rPr>
              <a:t> </a:t>
            </a:r>
            <a:r>
              <a:rPr sz="1600" spc="-5" dirty="0">
                <a:latin typeface="Century Gothic"/>
                <a:cs typeface="Century Gothic"/>
              </a:rPr>
              <a:t>funding,</a:t>
            </a:r>
            <a:r>
              <a:rPr sz="1600" spc="10" dirty="0">
                <a:latin typeface="Century Gothic"/>
                <a:cs typeface="Century Gothic"/>
              </a:rPr>
              <a:t> </a:t>
            </a:r>
            <a:r>
              <a:rPr sz="1600" spc="-5" dirty="0">
                <a:latin typeface="Century Gothic"/>
                <a:cs typeface="Century Gothic"/>
              </a:rPr>
              <a:t>legislation</a:t>
            </a:r>
            <a:r>
              <a:rPr sz="1600" spc="-10" dirty="0">
                <a:latin typeface="Century Gothic"/>
                <a:cs typeface="Century Gothic"/>
              </a:rPr>
              <a:t> </a:t>
            </a:r>
            <a:r>
              <a:rPr sz="1600" spc="-5" dirty="0">
                <a:latin typeface="Century Gothic"/>
                <a:cs typeface="Century Gothic"/>
              </a:rPr>
              <a:t>and leadership </a:t>
            </a:r>
            <a:r>
              <a:rPr sz="1600" spc="-15" dirty="0">
                <a:latin typeface="Century Gothic"/>
                <a:cs typeface="Century Gothic"/>
              </a:rPr>
              <a:t>(ie;</a:t>
            </a:r>
            <a:r>
              <a:rPr sz="1600" spc="35" dirty="0">
                <a:latin typeface="Century Gothic"/>
                <a:cs typeface="Century Gothic"/>
              </a:rPr>
              <a:t> </a:t>
            </a:r>
            <a:r>
              <a:rPr sz="1600" spc="-5" dirty="0">
                <a:latin typeface="Century Gothic"/>
                <a:cs typeface="Century Gothic"/>
              </a:rPr>
              <a:t>roll</a:t>
            </a:r>
            <a:r>
              <a:rPr sz="1600" spc="-15" dirty="0">
                <a:latin typeface="Century Gothic"/>
                <a:cs typeface="Century Gothic"/>
              </a:rPr>
              <a:t> </a:t>
            </a:r>
            <a:r>
              <a:rPr sz="1600" spc="-5" dirty="0">
                <a:latin typeface="Century Gothic"/>
                <a:cs typeface="Century Gothic"/>
              </a:rPr>
              <a:t>out </a:t>
            </a:r>
            <a:r>
              <a:rPr sz="1600" spc="-425" dirty="0">
                <a:latin typeface="Century Gothic"/>
                <a:cs typeface="Century Gothic"/>
              </a:rPr>
              <a:t> </a:t>
            </a:r>
            <a:r>
              <a:rPr sz="1600" spc="-5" dirty="0">
                <a:latin typeface="Century Gothic"/>
                <a:cs typeface="Century Gothic"/>
              </a:rPr>
              <a:t>of Resilient</a:t>
            </a:r>
            <a:r>
              <a:rPr sz="1600" dirty="0">
                <a:latin typeface="Century Gothic"/>
                <a:cs typeface="Century Gothic"/>
              </a:rPr>
              <a:t> </a:t>
            </a:r>
            <a:r>
              <a:rPr sz="1600" spc="-5" dirty="0">
                <a:latin typeface="Century Gothic"/>
                <a:cs typeface="Century Gothic"/>
              </a:rPr>
              <a:t>Florida)</a:t>
            </a:r>
            <a:endParaRPr sz="1600" dirty="0">
              <a:latin typeface="Century Gothic"/>
              <a:cs typeface="Century Gothic"/>
            </a:endParaRPr>
          </a:p>
          <a:p>
            <a:pPr marL="12700">
              <a:lnSpc>
                <a:spcPct val="100000"/>
              </a:lnSpc>
              <a:spcBef>
                <a:spcPts val="600"/>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Pressure </a:t>
            </a:r>
            <a:r>
              <a:rPr sz="1600" spc="-10" dirty="0">
                <a:latin typeface="Century Gothic"/>
                <a:cs typeface="Century Gothic"/>
              </a:rPr>
              <a:t>to</a:t>
            </a:r>
            <a:r>
              <a:rPr sz="1600" spc="-15" dirty="0">
                <a:latin typeface="Century Gothic"/>
                <a:cs typeface="Century Gothic"/>
              </a:rPr>
              <a:t> </a:t>
            </a:r>
            <a:r>
              <a:rPr sz="1600" spc="-5" dirty="0">
                <a:solidFill>
                  <a:srgbClr val="FFFF00"/>
                </a:solidFill>
                <a:latin typeface="Century Gothic"/>
                <a:cs typeface="Century Gothic"/>
              </a:rPr>
              <a:t>legislate</a:t>
            </a:r>
            <a:r>
              <a:rPr sz="1600" spc="-5" dirty="0">
                <a:latin typeface="Century Gothic"/>
                <a:cs typeface="Century Gothic"/>
              </a:rPr>
              <a:t>:</a:t>
            </a:r>
            <a:endParaRPr sz="1600" dirty="0">
              <a:latin typeface="Century Gothic"/>
              <a:cs typeface="Century Gothic"/>
            </a:endParaRPr>
          </a:p>
          <a:p>
            <a:pPr marL="469900">
              <a:lnSpc>
                <a:spcPct val="100000"/>
              </a:lnSpc>
              <a:spcBef>
                <a:spcPts val="605"/>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dirty="0">
                <a:latin typeface="Century Gothic"/>
                <a:cs typeface="Century Gothic"/>
              </a:rPr>
              <a:t>Solutions,</a:t>
            </a:r>
            <a:r>
              <a:rPr sz="1500" spc="-25" dirty="0">
                <a:latin typeface="Century Gothic"/>
                <a:cs typeface="Century Gothic"/>
              </a:rPr>
              <a:t> </a:t>
            </a:r>
            <a:r>
              <a:rPr sz="1500" spc="-5" dirty="0">
                <a:latin typeface="Century Gothic"/>
                <a:cs typeface="Century Gothic"/>
              </a:rPr>
              <a:t>funding</a:t>
            </a:r>
            <a:r>
              <a:rPr sz="1500" spc="-30" dirty="0">
                <a:latin typeface="Century Gothic"/>
                <a:cs typeface="Century Gothic"/>
              </a:rPr>
              <a:t> </a:t>
            </a:r>
            <a:r>
              <a:rPr sz="1500" spc="-5" dirty="0">
                <a:latin typeface="Century Gothic"/>
                <a:cs typeface="Century Gothic"/>
              </a:rPr>
              <a:t>sources</a:t>
            </a:r>
            <a:endParaRPr sz="1500" dirty="0">
              <a:latin typeface="Century Gothic"/>
              <a:cs typeface="Century Gothic"/>
            </a:endParaRPr>
          </a:p>
          <a:p>
            <a:pPr marL="756285" marR="307975" indent="-287020">
              <a:lnSpc>
                <a:spcPts val="1440"/>
              </a:lnSpc>
              <a:spcBef>
                <a:spcPts val="950"/>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dirty="0">
                <a:latin typeface="Century Gothic"/>
                <a:cs typeface="Century Gothic"/>
              </a:rPr>
              <a:t>More</a:t>
            </a:r>
            <a:r>
              <a:rPr sz="1500" spc="-25" dirty="0">
                <a:latin typeface="Century Gothic"/>
                <a:cs typeface="Century Gothic"/>
              </a:rPr>
              <a:t> </a:t>
            </a:r>
            <a:r>
              <a:rPr sz="1500" dirty="0">
                <a:latin typeface="Century Gothic"/>
                <a:cs typeface="Century Gothic"/>
              </a:rPr>
              <a:t>comprehensive</a:t>
            </a:r>
            <a:r>
              <a:rPr sz="1500" spc="-25" dirty="0">
                <a:latin typeface="Century Gothic"/>
                <a:cs typeface="Century Gothic"/>
              </a:rPr>
              <a:t> </a:t>
            </a:r>
            <a:r>
              <a:rPr sz="1500" dirty="0">
                <a:latin typeface="Century Gothic"/>
                <a:cs typeface="Century Gothic"/>
              </a:rPr>
              <a:t>flood</a:t>
            </a:r>
            <a:r>
              <a:rPr sz="1500" spc="-15" dirty="0">
                <a:latin typeface="Century Gothic"/>
                <a:cs typeface="Century Gothic"/>
              </a:rPr>
              <a:t> </a:t>
            </a:r>
            <a:r>
              <a:rPr sz="1500" dirty="0">
                <a:latin typeface="Century Gothic"/>
                <a:cs typeface="Century Gothic"/>
              </a:rPr>
              <a:t>disclosures</a:t>
            </a:r>
            <a:r>
              <a:rPr sz="1500" spc="-45" dirty="0">
                <a:latin typeface="Century Gothic"/>
                <a:cs typeface="Century Gothic"/>
              </a:rPr>
              <a:t> </a:t>
            </a:r>
            <a:r>
              <a:rPr sz="1500" spc="-10" dirty="0">
                <a:latin typeface="Century Gothic"/>
                <a:cs typeface="Century Gothic"/>
              </a:rPr>
              <a:t>(Bi- </a:t>
            </a:r>
            <a:r>
              <a:rPr sz="1500" spc="-400" dirty="0">
                <a:latin typeface="Century Gothic"/>
                <a:cs typeface="Century Gothic"/>
              </a:rPr>
              <a:t> </a:t>
            </a:r>
            <a:r>
              <a:rPr sz="1500" spc="-5" dirty="0">
                <a:latin typeface="Century Gothic"/>
                <a:cs typeface="Century Gothic"/>
              </a:rPr>
              <a:t>partisan)?</a:t>
            </a:r>
            <a:endParaRPr sz="1500" dirty="0">
              <a:latin typeface="Century Gothic"/>
              <a:cs typeface="Century Gothic"/>
            </a:endParaRPr>
          </a:p>
          <a:p>
            <a:pPr marL="12700">
              <a:lnSpc>
                <a:spcPct val="100000"/>
              </a:lnSpc>
              <a:spcBef>
                <a:spcPts val="60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10" dirty="0">
                <a:latin typeface="Century Gothic"/>
                <a:cs typeface="Century Gothic"/>
              </a:rPr>
              <a:t>Local</a:t>
            </a:r>
            <a:r>
              <a:rPr sz="1600" spc="-15" dirty="0">
                <a:latin typeface="Century Gothic"/>
                <a:cs typeface="Century Gothic"/>
              </a:rPr>
              <a:t> </a:t>
            </a:r>
            <a:r>
              <a:rPr sz="1600" spc="-5" dirty="0">
                <a:latin typeface="Century Gothic"/>
                <a:cs typeface="Century Gothic"/>
              </a:rPr>
              <a:t>government</a:t>
            </a:r>
            <a:r>
              <a:rPr sz="1600" spc="-25" dirty="0">
                <a:latin typeface="Century Gothic"/>
                <a:cs typeface="Century Gothic"/>
              </a:rPr>
              <a:t> </a:t>
            </a:r>
            <a:r>
              <a:rPr sz="1600" spc="-5" dirty="0">
                <a:latin typeface="Century Gothic"/>
                <a:cs typeface="Century Gothic"/>
              </a:rPr>
              <a:t>response:</a:t>
            </a:r>
            <a:endParaRPr sz="1600" dirty="0">
              <a:latin typeface="Century Gothic"/>
              <a:cs typeface="Century Gothic"/>
            </a:endParaRPr>
          </a:p>
          <a:p>
            <a:pPr marL="469900">
              <a:lnSpc>
                <a:spcPct val="100000"/>
              </a:lnSpc>
              <a:spcBef>
                <a:spcPts val="605"/>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dirty="0">
                <a:latin typeface="Century Gothic"/>
                <a:cs typeface="Century Gothic"/>
              </a:rPr>
              <a:t>Planning</a:t>
            </a:r>
            <a:r>
              <a:rPr sz="1500" spc="-45" dirty="0">
                <a:latin typeface="Century Gothic"/>
                <a:cs typeface="Century Gothic"/>
              </a:rPr>
              <a:t> </a:t>
            </a:r>
            <a:r>
              <a:rPr sz="1500" spc="-5" dirty="0">
                <a:latin typeface="Century Gothic"/>
                <a:cs typeface="Century Gothic"/>
              </a:rPr>
              <a:t>and</a:t>
            </a:r>
            <a:r>
              <a:rPr sz="1500" spc="-20" dirty="0">
                <a:latin typeface="Century Gothic"/>
                <a:cs typeface="Century Gothic"/>
              </a:rPr>
              <a:t> </a:t>
            </a:r>
            <a:r>
              <a:rPr sz="1500" spc="-5" dirty="0">
                <a:latin typeface="Century Gothic"/>
                <a:cs typeface="Century Gothic"/>
              </a:rPr>
              <a:t>changing</a:t>
            </a:r>
            <a:r>
              <a:rPr sz="1500" spc="-20" dirty="0">
                <a:latin typeface="Century Gothic"/>
                <a:cs typeface="Century Gothic"/>
              </a:rPr>
              <a:t> </a:t>
            </a:r>
            <a:r>
              <a:rPr sz="1500" dirty="0">
                <a:latin typeface="Century Gothic"/>
                <a:cs typeface="Century Gothic"/>
              </a:rPr>
              <a:t>regulations</a:t>
            </a:r>
          </a:p>
          <a:p>
            <a:pPr marL="469900">
              <a:lnSpc>
                <a:spcPct val="100000"/>
              </a:lnSpc>
              <a:spcBef>
                <a:spcPts val="600"/>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dirty="0">
                <a:latin typeface="Century Gothic"/>
                <a:cs typeface="Century Gothic"/>
              </a:rPr>
              <a:t>More</a:t>
            </a:r>
            <a:r>
              <a:rPr sz="1500" spc="-15" dirty="0">
                <a:latin typeface="Century Gothic"/>
                <a:cs typeface="Century Gothic"/>
              </a:rPr>
              <a:t> </a:t>
            </a:r>
            <a:r>
              <a:rPr sz="1500" spc="-5" dirty="0">
                <a:latin typeface="Century Gothic"/>
                <a:cs typeface="Century Gothic"/>
              </a:rPr>
              <a:t>mapping</a:t>
            </a:r>
            <a:r>
              <a:rPr sz="1500" spc="10" dirty="0">
                <a:latin typeface="Century Gothic"/>
                <a:cs typeface="Century Gothic"/>
              </a:rPr>
              <a:t> </a:t>
            </a:r>
            <a:r>
              <a:rPr sz="1500" dirty="0">
                <a:latin typeface="Century Gothic"/>
                <a:cs typeface="Century Gothic"/>
              </a:rPr>
              <a:t>of risk</a:t>
            </a:r>
            <a:r>
              <a:rPr sz="1500" spc="-35" dirty="0">
                <a:latin typeface="Century Gothic"/>
                <a:cs typeface="Century Gothic"/>
              </a:rPr>
              <a:t> </a:t>
            </a:r>
            <a:r>
              <a:rPr sz="1500" spc="-5" dirty="0">
                <a:latin typeface="Century Gothic"/>
                <a:cs typeface="Century Gothic"/>
              </a:rPr>
              <a:t>and</a:t>
            </a:r>
            <a:r>
              <a:rPr sz="1500" spc="5" dirty="0">
                <a:latin typeface="Century Gothic"/>
                <a:cs typeface="Century Gothic"/>
              </a:rPr>
              <a:t> </a:t>
            </a:r>
            <a:r>
              <a:rPr sz="1500" spc="-5" dirty="0">
                <a:latin typeface="Century Gothic"/>
                <a:cs typeface="Century Gothic"/>
              </a:rPr>
              <a:t>SLR</a:t>
            </a:r>
            <a:r>
              <a:rPr sz="1500" spc="-15" dirty="0">
                <a:latin typeface="Century Gothic"/>
                <a:cs typeface="Century Gothic"/>
              </a:rPr>
              <a:t> </a:t>
            </a:r>
            <a:r>
              <a:rPr sz="1500" dirty="0">
                <a:latin typeface="Century Gothic"/>
                <a:cs typeface="Century Gothic"/>
              </a:rPr>
              <a:t>available</a:t>
            </a:r>
          </a:p>
          <a:p>
            <a:pPr marL="756285" marR="42545" indent="-287020">
              <a:lnSpc>
                <a:spcPct val="82000"/>
              </a:lnSpc>
              <a:spcBef>
                <a:spcPts val="925"/>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dirty="0">
                <a:latin typeface="Century Gothic"/>
                <a:cs typeface="Century Gothic"/>
              </a:rPr>
              <a:t>Funding capital improvements </a:t>
            </a:r>
            <a:r>
              <a:rPr sz="1500" spc="5" dirty="0">
                <a:latin typeface="Century Gothic"/>
                <a:cs typeface="Century Gothic"/>
              </a:rPr>
              <a:t>is </a:t>
            </a:r>
            <a:r>
              <a:rPr sz="1500" dirty="0">
                <a:latin typeface="Century Gothic"/>
                <a:cs typeface="Century Gothic"/>
              </a:rPr>
              <a:t>likely to </a:t>
            </a:r>
            <a:r>
              <a:rPr sz="1500" spc="5" dirty="0">
                <a:latin typeface="Century Gothic"/>
                <a:cs typeface="Century Gothic"/>
              </a:rPr>
              <a:t> </a:t>
            </a:r>
            <a:r>
              <a:rPr sz="1500" dirty="0">
                <a:latin typeface="Century Gothic"/>
                <a:cs typeface="Century Gothic"/>
              </a:rPr>
              <a:t>require </a:t>
            </a:r>
            <a:r>
              <a:rPr sz="1500" spc="-5" dirty="0">
                <a:latin typeface="Century Gothic"/>
                <a:cs typeface="Century Gothic"/>
              </a:rPr>
              <a:t>debt financing </a:t>
            </a:r>
            <a:r>
              <a:rPr sz="1500" dirty="0">
                <a:latin typeface="Century Gothic"/>
                <a:cs typeface="Century Gothic"/>
              </a:rPr>
              <a:t>/ special assessments, </a:t>
            </a:r>
            <a:r>
              <a:rPr sz="1500" spc="-409" dirty="0">
                <a:latin typeface="Century Gothic"/>
                <a:cs typeface="Century Gothic"/>
              </a:rPr>
              <a:t> </a:t>
            </a:r>
            <a:r>
              <a:rPr sz="1500" dirty="0">
                <a:latin typeface="Century Gothic"/>
                <a:cs typeface="Century Gothic"/>
              </a:rPr>
              <a:t>etc.</a:t>
            </a:r>
          </a:p>
          <a:p>
            <a:pPr marL="299085" marR="868044" indent="-287020">
              <a:lnSpc>
                <a:spcPct val="80000"/>
              </a:lnSpc>
              <a:spcBef>
                <a:spcPts val="100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10" dirty="0">
                <a:latin typeface="Century Gothic"/>
                <a:cs typeface="Century Gothic"/>
              </a:rPr>
              <a:t>Presidential</a:t>
            </a:r>
            <a:r>
              <a:rPr sz="1600" spc="45" dirty="0">
                <a:latin typeface="Century Gothic"/>
                <a:cs typeface="Century Gothic"/>
              </a:rPr>
              <a:t> </a:t>
            </a:r>
            <a:r>
              <a:rPr sz="1600" spc="-5" dirty="0">
                <a:latin typeface="Century Gothic"/>
                <a:cs typeface="Century Gothic"/>
              </a:rPr>
              <a:t>/</a:t>
            </a:r>
            <a:r>
              <a:rPr sz="1600" spc="5" dirty="0">
                <a:latin typeface="Century Gothic"/>
                <a:cs typeface="Century Gothic"/>
              </a:rPr>
              <a:t> </a:t>
            </a:r>
            <a:r>
              <a:rPr sz="1600" spc="-10" dirty="0">
                <a:latin typeface="Century Gothic"/>
                <a:cs typeface="Century Gothic"/>
              </a:rPr>
              <a:t>congressional</a:t>
            </a:r>
            <a:r>
              <a:rPr sz="1600" spc="50" dirty="0">
                <a:latin typeface="Century Gothic"/>
                <a:cs typeface="Century Gothic"/>
              </a:rPr>
              <a:t> </a:t>
            </a:r>
            <a:r>
              <a:rPr sz="1600" spc="-5" dirty="0">
                <a:latin typeface="Century Gothic"/>
                <a:cs typeface="Century Gothic"/>
              </a:rPr>
              <a:t>politics</a:t>
            </a:r>
            <a:r>
              <a:rPr sz="1600" spc="10" dirty="0">
                <a:latin typeface="Century Gothic"/>
                <a:cs typeface="Century Gothic"/>
              </a:rPr>
              <a:t> </a:t>
            </a:r>
            <a:r>
              <a:rPr lang="en-US" sz="1600" spc="10" dirty="0">
                <a:latin typeface="Century Gothic"/>
                <a:cs typeface="Century Gothic"/>
              </a:rPr>
              <a:t>– infrastructure funding</a:t>
            </a:r>
            <a:endParaRPr lang="en-US" sz="1600" spc="10" dirty="0">
              <a:solidFill>
                <a:srgbClr val="FFFFFF"/>
              </a:solidFill>
              <a:latin typeface="Century Gothic"/>
              <a:cs typeface="Wingdings 3"/>
            </a:endParaRPr>
          </a:p>
          <a:p>
            <a:pPr marL="299085" marR="868044" indent="-287020">
              <a:lnSpc>
                <a:spcPct val="80000"/>
              </a:lnSpc>
              <a:spcBef>
                <a:spcPts val="100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Flood</a:t>
            </a:r>
            <a:r>
              <a:rPr sz="1600" spc="-15" dirty="0">
                <a:latin typeface="Century Gothic"/>
                <a:cs typeface="Century Gothic"/>
              </a:rPr>
              <a:t> </a:t>
            </a:r>
            <a:r>
              <a:rPr sz="1600" spc="-5" dirty="0">
                <a:latin typeface="Century Gothic"/>
                <a:cs typeface="Century Gothic"/>
              </a:rPr>
              <a:t>insurance</a:t>
            </a:r>
            <a:r>
              <a:rPr sz="1600" spc="-20" dirty="0">
                <a:latin typeface="Century Gothic"/>
                <a:cs typeface="Century Gothic"/>
              </a:rPr>
              <a:t> </a:t>
            </a:r>
            <a:r>
              <a:rPr sz="1600" spc="-5" dirty="0">
                <a:latin typeface="Century Gothic"/>
                <a:cs typeface="Century Gothic"/>
              </a:rPr>
              <a:t>reform</a:t>
            </a:r>
            <a:endParaRPr sz="1600" dirty="0">
              <a:latin typeface="Century Gothic"/>
              <a:cs typeface="Century Gothic"/>
            </a:endParaRPr>
          </a:p>
        </p:txBody>
      </p:sp>
      <p:sp>
        <p:nvSpPr>
          <p:cNvPr id="7" name="object 7"/>
          <p:cNvSpPr txBox="1"/>
          <p:nvPr/>
        </p:nvSpPr>
        <p:spPr>
          <a:xfrm>
            <a:off x="6477000" y="978942"/>
            <a:ext cx="4088765" cy="2799228"/>
          </a:xfrm>
          <a:prstGeom prst="rect">
            <a:avLst/>
          </a:prstGeom>
        </p:spPr>
        <p:txBody>
          <a:bodyPr vert="horz" wrap="square" lIns="0" tIns="93980" rIns="0" bIns="0" rtlCol="0">
            <a:spAutoFit/>
          </a:bodyPr>
          <a:lstStyle/>
          <a:p>
            <a:pPr marL="12700">
              <a:lnSpc>
                <a:spcPct val="100000"/>
              </a:lnSpc>
              <a:spcBef>
                <a:spcPts val="740"/>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10" dirty="0">
                <a:latin typeface="Century Gothic"/>
                <a:cs typeface="Century Gothic"/>
              </a:rPr>
              <a:t>Litigation:</a:t>
            </a:r>
            <a:endParaRPr sz="1600" dirty="0">
              <a:latin typeface="Century Gothic"/>
              <a:cs typeface="Century Gothic"/>
            </a:endParaRPr>
          </a:p>
          <a:p>
            <a:pPr marL="756285" marR="5080" indent="-287020">
              <a:lnSpc>
                <a:spcPct val="80000"/>
              </a:lnSpc>
              <a:spcBef>
                <a:spcPts val="960"/>
              </a:spcBef>
              <a:tabLst>
                <a:tab pos="756285" algn="l"/>
              </a:tabLst>
            </a:pPr>
            <a:r>
              <a:rPr sz="1200" dirty="0">
                <a:solidFill>
                  <a:srgbClr val="FFFFFF"/>
                </a:solidFill>
                <a:latin typeface="Wingdings 3"/>
                <a:cs typeface="Wingdings 3"/>
              </a:rPr>
              <a:t></a:t>
            </a:r>
            <a:r>
              <a:rPr sz="1200" dirty="0">
                <a:solidFill>
                  <a:srgbClr val="FFFFFF"/>
                </a:solidFill>
                <a:latin typeface="Times New Roman"/>
                <a:cs typeface="Times New Roman"/>
              </a:rPr>
              <a:t>	</a:t>
            </a:r>
            <a:r>
              <a:rPr sz="1500" spc="-5" dirty="0">
                <a:latin typeface="Century Gothic"/>
                <a:cs typeface="Century Gothic"/>
              </a:rPr>
              <a:t>Among property owners </a:t>
            </a:r>
            <a:r>
              <a:rPr sz="1500" dirty="0">
                <a:latin typeface="Century Gothic"/>
                <a:cs typeface="Century Gothic"/>
              </a:rPr>
              <a:t>individually </a:t>
            </a:r>
            <a:r>
              <a:rPr sz="1500" spc="-405" dirty="0">
                <a:latin typeface="Century Gothic"/>
                <a:cs typeface="Century Gothic"/>
              </a:rPr>
              <a:t> </a:t>
            </a:r>
            <a:r>
              <a:rPr sz="1500" dirty="0">
                <a:latin typeface="Century Gothic"/>
                <a:cs typeface="Century Gothic"/>
              </a:rPr>
              <a:t>on</a:t>
            </a:r>
            <a:r>
              <a:rPr sz="1500" spc="-5" dirty="0">
                <a:latin typeface="Century Gothic"/>
                <a:cs typeface="Century Gothic"/>
              </a:rPr>
              <a:t> </a:t>
            </a:r>
            <a:r>
              <a:rPr sz="1500" dirty="0">
                <a:latin typeface="Century Gothic"/>
                <a:cs typeface="Century Gothic"/>
              </a:rPr>
              <a:t>flooding</a:t>
            </a:r>
            <a:r>
              <a:rPr sz="1500" spc="-30" dirty="0">
                <a:latin typeface="Century Gothic"/>
                <a:cs typeface="Century Gothic"/>
              </a:rPr>
              <a:t> </a:t>
            </a:r>
            <a:r>
              <a:rPr sz="1500" spc="-5" dirty="0">
                <a:latin typeface="Century Gothic"/>
                <a:cs typeface="Century Gothic"/>
              </a:rPr>
              <a:t>and</a:t>
            </a:r>
            <a:r>
              <a:rPr sz="1500" spc="-10" dirty="0">
                <a:latin typeface="Century Gothic"/>
                <a:cs typeface="Century Gothic"/>
              </a:rPr>
              <a:t> </a:t>
            </a:r>
            <a:r>
              <a:rPr sz="1500" spc="5" dirty="0">
                <a:latin typeface="Century Gothic"/>
                <a:cs typeface="Century Gothic"/>
              </a:rPr>
              <a:t>its</a:t>
            </a:r>
            <a:r>
              <a:rPr sz="1500" spc="-15" dirty="0">
                <a:latin typeface="Century Gothic"/>
                <a:cs typeface="Century Gothic"/>
              </a:rPr>
              <a:t> </a:t>
            </a:r>
            <a:r>
              <a:rPr sz="1500" dirty="0">
                <a:latin typeface="Century Gothic"/>
                <a:cs typeface="Century Gothic"/>
              </a:rPr>
              <a:t>sourc</a:t>
            </a:r>
            <a:r>
              <a:rPr lang="en-US" sz="1500" dirty="0">
                <a:latin typeface="Century Gothic"/>
                <a:cs typeface="Century Gothic"/>
              </a:rPr>
              <a:t>e</a:t>
            </a:r>
            <a:endParaRPr sz="1500" dirty="0">
              <a:latin typeface="Century Gothic"/>
              <a:cs typeface="Century Gothic"/>
            </a:endParaRPr>
          </a:p>
          <a:p>
            <a:pPr marL="756285" marR="116839" indent="-287020">
              <a:lnSpc>
                <a:spcPct val="80000"/>
              </a:lnSpc>
              <a:spcBef>
                <a:spcPts val="980"/>
              </a:spcBef>
              <a:tabLst>
                <a:tab pos="7562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More</a:t>
            </a:r>
            <a:r>
              <a:rPr sz="1600" dirty="0">
                <a:latin typeface="Century Gothic"/>
                <a:cs typeface="Century Gothic"/>
              </a:rPr>
              <a:t> </a:t>
            </a:r>
            <a:r>
              <a:rPr sz="1600" spc="-10" dirty="0">
                <a:latin typeface="Century Gothic"/>
                <a:cs typeface="Century Gothic"/>
              </a:rPr>
              <a:t>takings</a:t>
            </a:r>
            <a:r>
              <a:rPr sz="1600" spc="-5" dirty="0">
                <a:latin typeface="Century Gothic"/>
                <a:cs typeface="Century Gothic"/>
              </a:rPr>
              <a:t> litigation</a:t>
            </a:r>
            <a:r>
              <a:rPr sz="1600" spc="5" dirty="0">
                <a:latin typeface="Century Gothic"/>
                <a:cs typeface="Century Gothic"/>
              </a:rPr>
              <a:t> </a:t>
            </a:r>
            <a:r>
              <a:rPr sz="1600" spc="-5" dirty="0">
                <a:latin typeface="Century Gothic"/>
                <a:cs typeface="Century Gothic"/>
              </a:rPr>
              <a:t>in</a:t>
            </a:r>
            <a:r>
              <a:rPr sz="1600" spc="-10" dirty="0">
                <a:latin typeface="Century Gothic"/>
                <a:cs typeface="Century Gothic"/>
              </a:rPr>
              <a:t> terms</a:t>
            </a:r>
            <a:r>
              <a:rPr sz="1600" dirty="0">
                <a:latin typeface="Century Gothic"/>
                <a:cs typeface="Century Gothic"/>
              </a:rPr>
              <a:t> </a:t>
            </a:r>
            <a:r>
              <a:rPr sz="1600" spc="-5" dirty="0">
                <a:latin typeface="Century Gothic"/>
                <a:cs typeface="Century Gothic"/>
              </a:rPr>
              <a:t>of </a:t>
            </a:r>
            <a:r>
              <a:rPr sz="1600" spc="-425" dirty="0">
                <a:latin typeface="Century Gothic"/>
                <a:cs typeface="Century Gothic"/>
              </a:rPr>
              <a:t> </a:t>
            </a:r>
            <a:r>
              <a:rPr sz="1600" spc="-10" dirty="0">
                <a:latin typeface="Century Gothic"/>
                <a:cs typeface="Century Gothic"/>
              </a:rPr>
              <a:t>impacts </a:t>
            </a:r>
            <a:r>
              <a:rPr sz="1600" spc="-5" dirty="0">
                <a:latin typeface="Century Gothic"/>
                <a:cs typeface="Century Gothic"/>
              </a:rPr>
              <a:t>on private </a:t>
            </a:r>
            <a:r>
              <a:rPr sz="1600" spc="-10" dirty="0">
                <a:latin typeface="Century Gothic"/>
                <a:cs typeface="Century Gothic"/>
              </a:rPr>
              <a:t>properties </a:t>
            </a:r>
            <a:r>
              <a:rPr sz="1600" spc="-5" dirty="0">
                <a:latin typeface="Century Gothic"/>
                <a:cs typeface="Century Gothic"/>
              </a:rPr>
              <a:t> </a:t>
            </a:r>
            <a:r>
              <a:rPr sz="1600" spc="-10" dirty="0">
                <a:latin typeface="Century Gothic"/>
                <a:cs typeface="Century Gothic"/>
              </a:rPr>
              <a:t>and/or</a:t>
            </a:r>
            <a:r>
              <a:rPr sz="1600" dirty="0">
                <a:latin typeface="Century Gothic"/>
                <a:cs typeface="Century Gothic"/>
              </a:rPr>
              <a:t> </a:t>
            </a:r>
            <a:r>
              <a:rPr sz="1600" b="1" u="sng" spc="-5" dirty="0">
                <a:latin typeface="Century Gothic"/>
                <a:cs typeface="Century Gothic"/>
              </a:rPr>
              <a:t>against</a:t>
            </a:r>
            <a:r>
              <a:rPr sz="1600" b="1" u="sng" spc="-10" dirty="0">
                <a:latin typeface="Century Gothic"/>
                <a:cs typeface="Century Gothic"/>
              </a:rPr>
              <a:t> </a:t>
            </a:r>
            <a:r>
              <a:rPr sz="1600" b="1" u="sng" spc="-5" dirty="0">
                <a:latin typeface="Century Gothic"/>
                <a:cs typeface="Century Gothic"/>
              </a:rPr>
              <a:t>government</a:t>
            </a:r>
            <a:r>
              <a:rPr sz="1600" b="1" u="sng" spc="-10" dirty="0">
                <a:latin typeface="Century Gothic"/>
                <a:cs typeface="Century Gothic"/>
              </a:rPr>
              <a:t> to </a:t>
            </a:r>
            <a:r>
              <a:rPr sz="1600" b="1" u="sng" spc="-5" dirty="0">
                <a:latin typeface="Century Gothic"/>
                <a:cs typeface="Century Gothic"/>
              </a:rPr>
              <a:t> </a:t>
            </a:r>
            <a:r>
              <a:rPr sz="1600" b="1" u="sng" spc="-10" dirty="0">
                <a:latin typeface="Century Gothic"/>
                <a:cs typeface="Century Gothic"/>
              </a:rPr>
              <a:t>compel</a:t>
            </a:r>
            <a:r>
              <a:rPr sz="1600" b="1" u="sng" spc="10" dirty="0">
                <a:latin typeface="Century Gothic"/>
                <a:cs typeface="Century Gothic"/>
              </a:rPr>
              <a:t> </a:t>
            </a:r>
            <a:r>
              <a:rPr sz="1600" b="1" u="sng" spc="-5" dirty="0">
                <a:latin typeface="Century Gothic"/>
                <a:cs typeface="Century Gothic"/>
              </a:rPr>
              <a:t>or</a:t>
            </a:r>
            <a:r>
              <a:rPr sz="1600" b="1" u="sng" dirty="0">
                <a:latin typeface="Century Gothic"/>
                <a:cs typeface="Century Gothic"/>
              </a:rPr>
              <a:t> </a:t>
            </a:r>
            <a:r>
              <a:rPr sz="1600" b="1" u="sng" spc="-5" dirty="0">
                <a:latin typeface="Century Gothic"/>
                <a:cs typeface="Century Gothic"/>
              </a:rPr>
              <a:t>prevent</a:t>
            </a:r>
            <a:r>
              <a:rPr sz="1600" b="1" u="sng" spc="-20" dirty="0">
                <a:latin typeface="Century Gothic"/>
                <a:cs typeface="Century Gothic"/>
              </a:rPr>
              <a:t> </a:t>
            </a:r>
            <a:r>
              <a:rPr sz="1600" b="1" u="sng" spc="-10" dirty="0">
                <a:latin typeface="Century Gothic"/>
                <a:cs typeface="Century Gothic"/>
              </a:rPr>
              <a:t>actions</a:t>
            </a:r>
            <a:endParaRPr sz="1600" b="1" u="sng" dirty="0">
              <a:latin typeface="Century Gothic"/>
              <a:cs typeface="Century Gothic"/>
            </a:endParaRPr>
          </a:p>
          <a:p>
            <a:pPr marL="756285" marR="426720" indent="-287020">
              <a:lnSpc>
                <a:spcPct val="80000"/>
              </a:lnSpc>
              <a:spcBef>
                <a:spcPts val="990"/>
              </a:spcBef>
              <a:tabLst>
                <a:tab pos="7562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Against realtors by aggrieved </a:t>
            </a:r>
            <a:r>
              <a:rPr sz="1600" spc="-430" dirty="0">
                <a:latin typeface="Century Gothic"/>
                <a:cs typeface="Century Gothic"/>
              </a:rPr>
              <a:t> </a:t>
            </a:r>
            <a:r>
              <a:rPr sz="1600" spc="-10" dirty="0">
                <a:latin typeface="Century Gothic"/>
                <a:cs typeface="Century Gothic"/>
              </a:rPr>
              <a:t>property</a:t>
            </a:r>
            <a:r>
              <a:rPr sz="1600" spc="25" dirty="0">
                <a:latin typeface="Century Gothic"/>
                <a:cs typeface="Century Gothic"/>
              </a:rPr>
              <a:t> </a:t>
            </a:r>
            <a:r>
              <a:rPr sz="1600" spc="-15" dirty="0">
                <a:latin typeface="Century Gothic"/>
                <a:cs typeface="Century Gothic"/>
              </a:rPr>
              <a:t>owners</a:t>
            </a:r>
            <a:endParaRPr sz="1600" dirty="0">
              <a:latin typeface="Century Gothic"/>
              <a:cs typeface="Century Gothic"/>
            </a:endParaRPr>
          </a:p>
          <a:p>
            <a:pPr marL="299085" marR="81280" indent="-287020">
              <a:lnSpc>
                <a:spcPct val="80000"/>
              </a:lnSpc>
              <a:spcBef>
                <a:spcPts val="985"/>
              </a:spcBef>
              <a:tabLst>
                <a:tab pos="29908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z="1600" spc="-5" dirty="0">
                <a:latin typeface="Century Gothic"/>
                <a:cs typeface="Century Gothic"/>
              </a:rPr>
              <a:t>“</a:t>
            </a:r>
            <a:r>
              <a:rPr sz="1600" i="1" spc="-5" dirty="0">
                <a:solidFill>
                  <a:srgbClr val="FFFF00"/>
                </a:solidFill>
                <a:latin typeface="Century Gothic"/>
                <a:cs typeface="Century Gothic"/>
              </a:rPr>
              <a:t>Expertise</a:t>
            </a:r>
            <a:r>
              <a:rPr sz="1600" i="1" spc="-10" dirty="0">
                <a:solidFill>
                  <a:srgbClr val="FFFF00"/>
                </a:solidFill>
                <a:latin typeface="Century Gothic"/>
                <a:cs typeface="Century Gothic"/>
              </a:rPr>
              <a:t> </a:t>
            </a:r>
            <a:r>
              <a:rPr sz="1600" i="1" spc="-5" dirty="0">
                <a:solidFill>
                  <a:srgbClr val="FFFF00"/>
                </a:solidFill>
                <a:latin typeface="Century Gothic"/>
                <a:cs typeface="Century Gothic"/>
              </a:rPr>
              <a:t>and tools</a:t>
            </a:r>
            <a:r>
              <a:rPr sz="1600" spc="-5" dirty="0">
                <a:latin typeface="Century Gothic"/>
                <a:cs typeface="Century Gothic"/>
              </a:rPr>
              <a:t>” </a:t>
            </a:r>
            <a:r>
              <a:rPr sz="1600" spc="-10" dirty="0">
                <a:latin typeface="Century Gothic"/>
                <a:cs typeface="Century Gothic"/>
              </a:rPr>
              <a:t>to</a:t>
            </a:r>
            <a:r>
              <a:rPr sz="1600" spc="-5" dirty="0">
                <a:latin typeface="Century Gothic"/>
                <a:cs typeface="Century Gothic"/>
              </a:rPr>
              <a:t> </a:t>
            </a:r>
            <a:r>
              <a:rPr sz="1600" spc="-10" dirty="0">
                <a:latin typeface="Century Gothic"/>
                <a:cs typeface="Century Gothic"/>
              </a:rPr>
              <a:t>determine</a:t>
            </a:r>
            <a:r>
              <a:rPr sz="1600" spc="40" dirty="0">
                <a:latin typeface="Century Gothic"/>
                <a:cs typeface="Century Gothic"/>
              </a:rPr>
              <a:t> </a:t>
            </a:r>
            <a:r>
              <a:rPr sz="1600" spc="-5" dirty="0">
                <a:latin typeface="Century Gothic"/>
                <a:cs typeface="Century Gothic"/>
              </a:rPr>
              <a:t>risk </a:t>
            </a:r>
            <a:r>
              <a:rPr sz="1600" spc="-430" dirty="0">
                <a:latin typeface="Century Gothic"/>
                <a:cs typeface="Century Gothic"/>
              </a:rPr>
              <a:t> </a:t>
            </a:r>
            <a:r>
              <a:rPr sz="1600" spc="-5" dirty="0">
                <a:latin typeface="Century Gothic"/>
                <a:cs typeface="Century Gothic"/>
              </a:rPr>
              <a:t>causes</a:t>
            </a:r>
            <a:r>
              <a:rPr sz="1600" dirty="0">
                <a:latin typeface="Century Gothic"/>
                <a:cs typeface="Century Gothic"/>
              </a:rPr>
              <a:t> </a:t>
            </a:r>
            <a:r>
              <a:rPr sz="1600" spc="-5" dirty="0">
                <a:latin typeface="Century Gothic"/>
                <a:cs typeface="Century Gothic"/>
              </a:rPr>
              <a:t>and</a:t>
            </a:r>
            <a:r>
              <a:rPr sz="1600" spc="-10" dirty="0">
                <a:latin typeface="Century Gothic"/>
                <a:cs typeface="Century Gothic"/>
              </a:rPr>
              <a:t> </a:t>
            </a:r>
            <a:r>
              <a:rPr sz="1600" spc="-5" dirty="0">
                <a:latin typeface="Century Gothic"/>
                <a:cs typeface="Century Gothic"/>
              </a:rPr>
              <a:t>solutions</a:t>
            </a:r>
            <a:endParaRPr sz="1600" dirty="0">
              <a:latin typeface="Century Gothic"/>
              <a:cs typeface="Century Gothic"/>
            </a:endParaRPr>
          </a:p>
        </p:txBody>
      </p:sp>
      <p:pic>
        <p:nvPicPr>
          <p:cNvPr id="8" name="object 8"/>
          <p:cNvPicPr/>
          <p:nvPr/>
        </p:nvPicPr>
        <p:blipFill>
          <a:blip r:embed="rId3" cstate="print"/>
          <a:stretch>
            <a:fillRect/>
          </a:stretch>
        </p:blipFill>
        <p:spPr>
          <a:xfrm>
            <a:off x="7086600" y="4460747"/>
            <a:ext cx="3581399" cy="2013203"/>
          </a:xfrm>
          <a:prstGeom prst="rect">
            <a:avLst/>
          </a:prstGeom>
        </p:spPr>
      </p:pic>
      <p:sp>
        <p:nvSpPr>
          <p:cNvPr id="9" name="object 9"/>
          <p:cNvSpPr txBox="1">
            <a:spLocks noGrp="1"/>
          </p:cNvSpPr>
          <p:nvPr>
            <p:ph type="ftr" sz="quarter" idx="5"/>
          </p:nvPr>
        </p:nvSpPr>
        <p:spPr>
          <a:xfrm>
            <a:off x="78739" y="6624373"/>
            <a:ext cx="2124075" cy="166712"/>
          </a:xfrm>
          <a:prstGeom prst="rect">
            <a:avLst/>
          </a:prstGeom>
        </p:spPr>
        <p:txBody>
          <a:bodyPr vert="horz" wrap="square" lIns="0" tIns="12700" rIns="0" bIns="0" rtlCol="0">
            <a:spAutoFit/>
          </a:body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a:t>
            </a:r>
            <a:r>
              <a:rPr lang="en-US" spc="-10" dirty="0"/>
              <a:t>2</a:t>
            </a:r>
            <a:r>
              <a:rPr spc="-10" dirty="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36199" y="4153915"/>
            <a:ext cx="4651375" cy="1489075"/>
          </a:xfrm>
          <a:prstGeom prst="rect">
            <a:avLst/>
          </a:prstGeom>
        </p:spPr>
        <p:txBody>
          <a:bodyPr vert="horz" wrap="square" lIns="0" tIns="12700" rIns="0" bIns="0" rtlCol="0">
            <a:spAutoFit/>
          </a:bodyPr>
          <a:lstStyle/>
          <a:p>
            <a:pPr algn="ctr">
              <a:lnSpc>
                <a:spcPct val="100000"/>
              </a:lnSpc>
              <a:spcBef>
                <a:spcPts val="100"/>
              </a:spcBef>
            </a:pPr>
            <a:r>
              <a:rPr sz="3200" dirty="0">
                <a:solidFill>
                  <a:srgbClr val="FFFF00"/>
                </a:solidFill>
                <a:latin typeface="Century Gothic"/>
                <a:cs typeface="Century Gothic"/>
              </a:rPr>
              <a:t>THANK</a:t>
            </a:r>
            <a:r>
              <a:rPr sz="3200" spc="-110" dirty="0">
                <a:solidFill>
                  <a:srgbClr val="FFFF00"/>
                </a:solidFill>
                <a:latin typeface="Century Gothic"/>
                <a:cs typeface="Century Gothic"/>
              </a:rPr>
              <a:t> </a:t>
            </a:r>
            <a:r>
              <a:rPr sz="3200" dirty="0">
                <a:solidFill>
                  <a:srgbClr val="FFFF00"/>
                </a:solidFill>
                <a:latin typeface="Century Gothic"/>
                <a:cs typeface="Century Gothic"/>
              </a:rPr>
              <a:t>YOU</a:t>
            </a:r>
            <a:endParaRPr sz="3200">
              <a:latin typeface="Century Gothic"/>
              <a:cs typeface="Century Gothic"/>
            </a:endParaRPr>
          </a:p>
          <a:p>
            <a:pPr>
              <a:lnSpc>
                <a:spcPct val="100000"/>
              </a:lnSpc>
              <a:spcBef>
                <a:spcPts val="40"/>
              </a:spcBef>
            </a:pPr>
            <a:endParaRPr sz="3100">
              <a:latin typeface="Century Gothic"/>
              <a:cs typeface="Century Gothic"/>
            </a:endParaRPr>
          </a:p>
          <a:p>
            <a:pPr algn="ctr">
              <a:lnSpc>
                <a:spcPct val="100000"/>
              </a:lnSpc>
            </a:pPr>
            <a:r>
              <a:rPr sz="3200" u="sng" spc="-5" dirty="0">
                <a:solidFill>
                  <a:srgbClr val="FFFFFF"/>
                </a:solidFill>
                <a:uFill>
                  <a:solidFill>
                    <a:srgbClr val="FFFFFF"/>
                  </a:solidFill>
                </a:uFill>
                <a:latin typeface="Century Gothic"/>
                <a:cs typeface="Century Gothic"/>
                <a:hlinkClick r:id="rId2"/>
              </a:rPr>
              <a:t>ERIN@DEADYLAW.COM</a:t>
            </a:r>
            <a:endParaRPr sz="3200">
              <a:latin typeface="Century Gothic"/>
              <a:cs typeface="Century Gothic"/>
            </a:endParaRPr>
          </a:p>
        </p:txBody>
      </p:sp>
      <p:grpSp>
        <p:nvGrpSpPr>
          <p:cNvPr id="3" name="object 3"/>
          <p:cNvGrpSpPr/>
          <p:nvPr/>
        </p:nvGrpSpPr>
        <p:grpSpPr>
          <a:xfrm>
            <a:off x="7696200" y="381000"/>
            <a:ext cx="4191635" cy="3141345"/>
            <a:chOff x="7696200" y="381000"/>
            <a:chExt cx="4191635" cy="3141345"/>
          </a:xfrm>
        </p:grpSpPr>
        <p:pic>
          <p:nvPicPr>
            <p:cNvPr id="4" name="object 4"/>
            <p:cNvPicPr/>
            <p:nvPr/>
          </p:nvPicPr>
          <p:blipFill>
            <a:blip r:embed="rId3" cstate="print"/>
            <a:stretch>
              <a:fillRect/>
            </a:stretch>
          </p:blipFill>
          <p:spPr>
            <a:xfrm>
              <a:off x="7696200" y="381000"/>
              <a:ext cx="4190998" cy="3140963"/>
            </a:xfrm>
            <a:prstGeom prst="rect">
              <a:avLst/>
            </a:prstGeom>
          </p:spPr>
        </p:pic>
        <p:sp>
          <p:nvSpPr>
            <p:cNvPr id="5" name="object 5"/>
            <p:cNvSpPr/>
            <p:nvPr/>
          </p:nvSpPr>
          <p:spPr>
            <a:xfrm>
              <a:off x="7696200" y="1219200"/>
              <a:ext cx="457200" cy="0"/>
            </a:xfrm>
            <a:custGeom>
              <a:avLst/>
              <a:gdLst/>
              <a:ahLst/>
              <a:cxnLst/>
              <a:rect l="l" t="t" r="r" b="b"/>
              <a:pathLst>
                <a:path w="457200">
                  <a:moveTo>
                    <a:pt x="0" y="0"/>
                  </a:moveTo>
                  <a:lnTo>
                    <a:pt x="457200" y="0"/>
                  </a:lnTo>
                </a:path>
              </a:pathLst>
            </a:custGeom>
            <a:ln w="88900">
              <a:solidFill>
                <a:srgbClr val="FFC000"/>
              </a:solidFill>
            </a:ln>
          </p:spPr>
          <p:txBody>
            <a:bodyPr wrap="square" lIns="0" tIns="0" rIns="0" bIns="0" rtlCol="0"/>
            <a:lstStyle/>
            <a:p>
              <a:endParaRPr/>
            </a:p>
          </p:txBody>
        </p:sp>
        <p:sp>
          <p:nvSpPr>
            <p:cNvPr id="6" name="object 6"/>
            <p:cNvSpPr/>
            <p:nvPr/>
          </p:nvSpPr>
          <p:spPr>
            <a:xfrm>
              <a:off x="8153400" y="1066800"/>
              <a:ext cx="2286000" cy="0"/>
            </a:xfrm>
            <a:custGeom>
              <a:avLst/>
              <a:gdLst/>
              <a:ahLst/>
              <a:cxnLst/>
              <a:rect l="l" t="t" r="r" b="b"/>
              <a:pathLst>
                <a:path w="2286000">
                  <a:moveTo>
                    <a:pt x="0" y="0"/>
                  </a:moveTo>
                  <a:lnTo>
                    <a:pt x="2286000" y="0"/>
                  </a:lnTo>
                </a:path>
              </a:pathLst>
            </a:custGeom>
            <a:ln w="88900">
              <a:solidFill>
                <a:srgbClr val="86EEDA"/>
              </a:solidFill>
            </a:ln>
          </p:spPr>
          <p:txBody>
            <a:bodyPr wrap="square" lIns="0" tIns="0" rIns="0" bIns="0" rtlCol="0"/>
            <a:lstStyle/>
            <a:p>
              <a:endParaRPr/>
            </a:p>
          </p:txBody>
        </p:sp>
        <p:sp>
          <p:nvSpPr>
            <p:cNvPr id="7" name="object 7"/>
            <p:cNvSpPr/>
            <p:nvPr/>
          </p:nvSpPr>
          <p:spPr>
            <a:xfrm>
              <a:off x="10591800" y="1219200"/>
              <a:ext cx="1296035" cy="0"/>
            </a:xfrm>
            <a:custGeom>
              <a:avLst/>
              <a:gdLst/>
              <a:ahLst/>
              <a:cxnLst/>
              <a:rect l="l" t="t" r="r" b="b"/>
              <a:pathLst>
                <a:path w="1296034">
                  <a:moveTo>
                    <a:pt x="0" y="0"/>
                  </a:moveTo>
                  <a:lnTo>
                    <a:pt x="1295628" y="0"/>
                  </a:lnTo>
                </a:path>
              </a:pathLst>
            </a:custGeom>
            <a:ln w="88900">
              <a:solidFill>
                <a:srgbClr val="F9C2EC"/>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0" y="0"/>
            <a:ext cx="5143499" cy="6857999"/>
          </a:xfrm>
          <a:prstGeom prst="rect">
            <a:avLst/>
          </a:prstGeom>
        </p:spPr>
      </p:pic>
      <p:sp>
        <p:nvSpPr>
          <p:cNvPr id="9" name="object 9"/>
          <p:cNvSpPr txBox="1"/>
          <p:nvPr/>
        </p:nvSpPr>
        <p:spPr>
          <a:xfrm>
            <a:off x="10004055" y="6608297"/>
            <a:ext cx="2124075" cy="166071"/>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entury Gothic"/>
                <a:cs typeface="Century Gothic"/>
              </a:rPr>
              <a:t>Copyright</a:t>
            </a:r>
            <a:r>
              <a:rPr sz="1000" spc="5" dirty="0">
                <a:solidFill>
                  <a:srgbClr val="FFFFFF"/>
                </a:solidFill>
                <a:latin typeface="Century Gothic"/>
                <a:cs typeface="Century Gothic"/>
              </a:rPr>
              <a:t> </a:t>
            </a:r>
            <a:r>
              <a:rPr sz="1000" dirty="0">
                <a:solidFill>
                  <a:srgbClr val="FFFFFF"/>
                </a:solidFill>
                <a:latin typeface="Century Gothic"/>
                <a:cs typeface="Century Gothic"/>
              </a:rPr>
              <a:t>Erin</a:t>
            </a:r>
            <a:r>
              <a:rPr sz="1000" spc="-20" dirty="0">
                <a:solidFill>
                  <a:srgbClr val="FFFFFF"/>
                </a:solidFill>
                <a:latin typeface="Century Gothic"/>
                <a:cs typeface="Century Gothic"/>
              </a:rPr>
              <a:t> </a:t>
            </a:r>
            <a:r>
              <a:rPr sz="1000" spc="-5" dirty="0">
                <a:solidFill>
                  <a:srgbClr val="FFFFFF"/>
                </a:solidFill>
                <a:latin typeface="Century Gothic"/>
                <a:cs typeface="Century Gothic"/>
              </a:rPr>
              <a:t>L.</a:t>
            </a:r>
            <a:r>
              <a:rPr sz="1000" dirty="0">
                <a:solidFill>
                  <a:srgbClr val="FFFFFF"/>
                </a:solidFill>
                <a:latin typeface="Century Gothic"/>
                <a:cs typeface="Century Gothic"/>
              </a:rPr>
              <a:t> </a:t>
            </a:r>
            <a:r>
              <a:rPr sz="1000" spc="-5" dirty="0">
                <a:solidFill>
                  <a:srgbClr val="FFFFFF"/>
                </a:solidFill>
                <a:latin typeface="Century Gothic"/>
                <a:cs typeface="Century Gothic"/>
              </a:rPr>
              <a:t>Deady,</a:t>
            </a:r>
            <a:r>
              <a:rPr sz="1000" spc="5" dirty="0">
                <a:solidFill>
                  <a:srgbClr val="FFFFFF"/>
                </a:solidFill>
                <a:latin typeface="Century Gothic"/>
                <a:cs typeface="Century Gothic"/>
              </a:rPr>
              <a:t> </a:t>
            </a:r>
            <a:r>
              <a:rPr sz="1000" spc="-15" dirty="0">
                <a:solidFill>
                  <a:srgbClr val="FFFFFF"/>
                </a:solidFill>
                <a:latin typeface="Century Gothic"/>
                <a:cs typeface="Century Gothic"/>
              </a:rPr>
              <a:t>P.A.</a:t>
            </a:r>
            <a:r>
              <a:rPr sz="1000" spc="25" dirty="0">
                <a:solidFill>
                  <a:srgbClr val="FFFFFF"/>
                </a:solidFill>
                <a:latin typeface="Century Gothic"/>
                <a:cs typeface="Century Gothic"/>
              </a:rPr>
              <a:t> </a:t>
            </a:r>
            <a:r>
              <a:rPr sz="1000" spc="-10" dirty="0">
                <a:solidFill>
                  <a:srgbClr val="FFFFFF"/>
                </a:solidFill>
                <a:latin typeface="Century Gothic"/>
                <a:cs typeface="Century Gothic"/>
              </a:rPr>
              <a:t>202</a:t>
            </a:r>
            <a:r>
              <a:rPr lang="en-US" sz="1000" spc="-10" dirty="0">
                <a:solidFill>
                  <a:srgbClr val="FFFFFF"/>
                </a:solidFill>
                <a:latin typeface="Century Gothic"/>
                <a:cs typeface="Century Gothic"/>
              </a:rPr>
              <a:t>2</a:t>
            </a:r>
            <a:r>
              <a:rPr sz="1000" spc="-10" dirty="0">
                <a:solidFill>
                  <a:srgbClr val="FFFFFF"/>
                </a:solidFill>
                <a:latin typeface="Century Gothic"/>
                <a:cs typeface="Century Gothic"/>
              </a:rPr>
              <a:t>.</a:t>
            </a:r>
            <a:endParaRPr sz="1000" dirty="0">
              <a:latin typeface="Century Gothic"/>
              <a:cs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31140" y="123783"/>
            <a:ext cx="7759700" cy="513715"/>
          </a:xfrm>
          <a:prstGeom prst="rect">
            <a:avLst/>
          </a:prstGeom>
        </p:spPr>
        <p:txBody>
          <a:bodyPr vert="horz" wrap="square" lIns="0" tIns="12700" rIns="0" bIns="0" rtlCol="0">
            <a:spAutoFit/>
          </a:bodyPr>
          <a:lstStyle/>
          <a:p>
            <a:pPr marL="12700">
              <a:lnSpc>
                <a:spcPct val="100000"/>
              </a:lnSpc>
              <a:spcBef>
                <a:spcPts val="100"/>
              </a:spcBef>
              <a:tabLst>
                <a:tab pos="4223385" algn="l"/>
              </a:tabLst>
            </a:pPr>
            <a:r>
              <a:rPr sz="3200" spc="-5" dirty="0">
                <a:solidFill>
                  <a:srgbClr val="E47B22"/>
                </a:solidFill>
                <a:effectLst>
                  <a:outerShdw blurRad="38100" dist="38100" dir="2700000" algn="tl">
                    <a:srgbClr val="000000">
                      <a:alpha val="43137"/>
                    </a:srgbClr>
                  </a:outerShdw>
                </a:effectLst>
              </a:rPr>
              <a:t>SECTION</a:t>
            </a:r>
            <a:r>
              <a:rPr sz="3200" spc="5" dirty="0">
                <a:solidFill>
                  <a:srgbClr val="E47B22"/>
                </a:solidFill>
                <a:effectLst>
                  <a:outerShdw blurRad="38100" dist="38100" dir="2700000" algn="tl">
                    <a:srgbClr val="000000">
                      <a:alpha val="43137"/>
                    </a:srgbClr>
                  </a:outerShdw>
                </a:effectLst>
              </a:rPr>
              <a:t> </a:t>
            </a:r>
            <a:r>
              <a:rPr sz="3200" spc="-5" dirty="0">
                <a:solidFill>
                  <a:srgbClr val="E47B22"/>
                </a:solidFill>
                <a:effectLst>
                  <a:outerShdw blurRad="38100" dist="38100" dir="2700000" algn="tl">
                    <a:srgbClr val="000000">
                      <a:alpha val="43137"/>
                    </a:srgbClr>
                  </a:outerShdw>
                </a:effectLst>
              </a:rPr>
              <a:t>380.09</a:t>
            </a:r>
            <a:r>
              <a:rPr lang="en-US" sz="3200" spc="-5" dirty="0">
                <a:solidFill>
                  <a:srgbClr val="E47B22"/>
                </a:solidFill>
                <a:effectLst>
                  <a:outerShdw blurRad="38100" dist="38100" dir="2700000" algn="tl">
                    <a:srgbClr val="000000">
                      <a:alpha val="43137"/>
                    </a:srgbClr>
                  </a:outerShdw>
                </a:effectLst>
              </a:rPr>
              <a:t>3</a:t>
            </a:r>
            <a:r>
              <a:rPr sz="3200" spc="-5" dirty="0">
                <a:solidFill>
                  <a:srgbClr val="E47B22"/>
                </a:solidFill>
                <a:effectLst>
                  <a:outerShdw blurRad="38100" dist="38100" dir="2700000" algn="tl">
                    <a:srgbClr val="000000">
                      <a:alpha val="43137"/>
                    </a:srgbClr>
                  </a:outerShdw>
                </a:effectLst>
              </a:rPr>
              <a:t>,</a:t>
            </a:r>
            <a:r>
              <a:rPr sz="3200" dirty="0">
                <a:solidFill>
                  <a:srgbClr val="E47B22"/>
                </a:solidFill>
                <a:effectLst>
                  <a:outerShdw blurRad="38100" dist="38100" dir="2700000" algn="tl">
                    <a:srgbClr val="000000">
                      <a:alpha val="43137"/>
                    </a:srgbClr>
                  </a:outerShdw>
                </a:effectLst>
              </a:rPr>
              <a:t> </a:t>
            </a:r>
            <a:r>
              <a:rPr sz="3200" spc="-5" dirty="0">
                <a:solidFill>
                  <a:srgbClr val="E47B22"/>
                </a:solidFill>
                <a:effectLst>
                  <a:outerShdw blurRad="38100" dist="38100" dir="2700000" algn="tl">
                    <a:srgbClr val="000000">
                      <a:alpha val="43137"/>
                    </a:srgbClr>
                  </a:outerShdw>
                </a:effectLst>
              </a:rPr>
              <a:t>F.S.:	RESILIENT</a:t>
            </a:r>
            <a:r>
              <a:rPr sz="3200" spc="-40" dirty="0">
                <a:solidFill>
                  <a:srgbClr val="E47B22"/>
                </a:solidFill>
                <a:effectLst>
                  <a:outerShdw blurRad="38100" dist="38100" dir="2700000" algn="tl">
                    <a:srgbClr val="000000">
                      <a:alpha val="43137"/>
                    </a:srgbClr>
                  </a:outerShdw>
                </a:effectLst>
              </a:rPr>
              <a:t> </a:t>
            </a:r>
            <a:r>
              <a:rPr sz="3200" spc="-5" dirty="0">
                <a:solidFill>
                  <a:srgbClr val="E47B22"/>
                </a:solidFill>
                <a:effectLst>
                  <a:outerShdw blurRad="38100" dist="38100" dir="2700000" algn="tl">
                    <a:srgbClr val="000000">
                      <a:alpha val="43137"/>
                    </a:srgbClr>
                  </a:outerShdw>
                </a:effectLst>
              </a:rPr>
              <a:t>FLORIDA</a:t>
            </a:r>
            <a:endParaRPr sz="3200" dirty="0">
              <a:effectLst>
                <a:outerShdw blurRad="38100" dist="38100" dir="2700000" algn="tl">
                  <a:srgbClr val="000000">
                    <a:alpha val="43137"/>
                  </a:srgbClr>
                </a:outerShdw>
              </a:effectLst>
            </a:endParaRPr>
          </a:p>
        </p:txBody>
      </p:sp>
      <p:sp>
        <p:nvSpPr>
          <p:cNvPr id="6" name="object 6"/>
          <p:cNvSpPr txBox="1"/>
          <p:nvPr/>
        </p:nvSpPr>
        <p:spPr>
          <a:xfrm>
            <a:off x="11216640" y="6435983"/>
            <a:ext cx="198120" cy="219075"/>
          </a:xfrm>
          <a:prstGeom prst="rect">
            <a:avLst/>
          </a:prstGeom>
        </p:spPr>
        <p:txBody>
          <a:bodyPr vert="horz" wrap="square" lIns="0" tIns="1270" rIns="0" bIns="0" rtlCol="0">
            <a:spAutoFit/>
          </a:bodyPr>
          <a:lstStyle/>
          <a:p>
            <a:pPr>
              <a:lnSpc>
                <a:spcPct val="100000"/>
              </a:lnSpc>
              <a:spcBef>
                <a:spcPts val="10"/>
              </a:spcBef>
            </a:pPr>
            <a:r>
              <a:rPr sz="1400" dirty="0">
                <a:latin typeface="Century Gothic"/>
                <a:cs typeface="Century Gothic"/>
              </a:rPr>
              <a:t>21</a:t>
            </a:r>
            <a:endParaRPr sz="1400">
              <a:latin typeface="Century Gothic"/>
              <a:cs typeface="Century Gothic"/>
            </a:endParaRPr>
          </a:p>
        </p:txBody>
      </p:sp>
      <p:graphicFrame>
        <p:nvGraphicFramePr>
          <p:cNvPr id="7" name="object 7"/>
          <p:cNvGraphicFramePr>
            <a:graphicFrameLocks noGrp="1"/>
          </p:cNvGraphicFramePr>
          <p:nvPr>
            <p:extLst>
              <p:ext uri="{D42A27DB-BD31-4B8C-83A1-F6EECF244321}">
                <p14:modId xmlns:p14="http://schemas.microsoft.com/office/powerpoint/2010/main" val="2917442232"/>
              </p:ext>
            </p:extLst>
          </p:nvPr>
        </p:nvGraphicFramePr>
        <p:xfrm>
          <a:off x="152083" y="1371600"/>
          <a:ext cx="11887834" cy="4704521"/>
        </p:xfrm>
        <a:graphic>
          <a:graphicData uri="http://schemas.openxmlformats.org/drawingml/2006/table">
            <a:tbl>
              <a:tblPr firstRow="1" bandRow="1">
                <a:tableStyleId>{2D5ABB26-0587-4C30-8999-92F81FD0307C}</a:tableStyleId>
              </a:tblPr>
              <a:tblGrid>
                <a:gridCol w="3948429">
                  <a:extLst>
                    <a:ext uri="{9D8B030D-6E8A-4147-A177-3AD203B41FA5}">
                      <a16:colId xmlns:a16="http://schemas.microsoft.com/office/drawing/2014/main" val="20000"/>
                    </a:ext>
                  </a:extLst>
                </a:gridCol>
                <a:gridCol w="7939405">
                  <a:extLst>
                    <a:ext uri="{9D8B030D-6E8A-4147-A177-3AD203B41FA5}">
                      <a16:colId xmlns:a16="http://schemas.microsoft.com/office/drawing/2014/main" val="20001"/>
                    </a:ext>
                  </a:extLst>
                </a:gridCol>
              </a:tblGrid>
              <a:tr h="379730">
                <a:tc>
                  <a:txBody>
                    <a:bodyPr/>
                    <a:lstStyle/>
                    <a:p>
                      <a:pPr marL="90805">
                        <a:lnSpc>
                          <a:spcPct val="100000"/>
                        </a:lnSpc>
                        <a:spcBef>
                          <a:spcPts val="325"/>
                        </a:spcBef>
                      </a:pPr>
                      <a:r>
                        <a:rPr sz="1800" b="1" spc="-5" dirty="0">
                          <a:solidFill>
                            <a:srgbClr val="FFFFFF"/>
                          </a:solidFill>
                          <a:latin typeface="Century Gothic"/>
                          <a:cs typeface="Century Gothic"/>
                        </a:rPr>
                        <a:t>Section</a:t>
                      </a:r>
                      <a:r>
                        <a:rPr sz="1800" b="1" spc="-40" dirty="0">
                          <a:solidFill>
                            <a:srgbClr val="FFFFFF"/>
                          </a:solidFill>
                          <a:latin typeface="Century Gothic"/>
                          <a:cs typeface="Century Gothic"/>
                        </a:rPr>
                        <a:t> </a:t>
                      </a:r>
                      <a:r>
                        <a:rPr sz="1800" b="1" spc="-5" dirty="0">
                          <a:solidFill>
                            <a:srgbClr val="FFFFFF"/>
                          </a:solidFill>
                          <a:latin typeface="Century Gothic"/>
                          <a:cs typeface="Century Gothic"/>
                        </a:rPr>
                        <a:t>of</a:t>
                      </a:r>
                      <a:r>
                        <a:rPr sz="1800" b="1" spc="-35" dirty="0">
                          <a:solidFill>
                            <a:srgbClr val="FFFFFF"/>
                          </a:solidFill>
                          <a:latin typeface="Century Gothic"/>
                          <a:cs typeface="Century Gothic"/>
                        </a:rPr>
                        <a:t> </a:t>
                      </a:r>
                      <a:r>
                        <a:rPr sz="1800" b="1" dirty="0">
                          <a:solidFill>
                            <a:srgbClr val="FFFFFF"/>
                          </a:solidFill>
                          <a:latin typeface="Century Gothic"/>
                          <a:cs typeface="Century Gothic"/>
                        </a:rPr>
                        <a:t>the</a:t>
                      </a:r>
                      <a:r>
                        <a:rPr sz="1800" b="1" spc="-35" dirty="0">
                          <a:solidFill>
                            <a:srgbClr val="FFFFFF"/>
                          </a:solidFill>
                          <a:latin typeface="Century Gothic"/>
                          <a:cs typeface="Century Gothic"/>
                        </a:rPr>
                        <a:t> </a:t>
                      </a:r>
                      <a:r>
                        <a:rPr sz="1800" b="1" dirty="0">
                          <a:solidFill>
                            <a:srgbClr val="FFFFFF"/>
                          </a:solidFill>
                          <a:latin typeface="Century Gothic"/>
                          <a:cs typeface="Century Gothic"/>
                        </a:rPr>
                        <a:t>Law</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7C37"/>
                    </a:solidFill>
                  </a:tcPr>
                </a:tc>
                <a:tc>
                  <a:txBody>
                    <a:bodyPr/>
                    <a:lstStyle/>
                    <a:p>
                      <a:pPr marL="90805">
                        <a:lnSpc>
                          <a:spcPct val="100000"/>
                        </a:lnSpc>
                        <a:spcBef>
                          <a:spcPts val="325"/>
                        </a:spcBef>
                      </a:pPr>
                      <a:r>
                        <a:rPr sz="1800" b="1" dirty="0">
                          <a:solidFill>
                            <a:srgbClr val="FFFFFF"/>
                          </a:solidFill>
                          <a:latin typeface="Century Gothic"/>
                          <a:cs typeface="Century Gothic"/>
                        </a:rPr>
                        <a:t>Significance</a:t>
                      </a:r>
                      <a:endParaRPr sz="1800">
                        <a:latin typeface="Century Gothic"/>
                        <a:cs typeface="Century Gothic"/>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7C37"/>
                    </a:solidFill>
                  </a:tcPr>
                </a:tc>
                <a:extLst>
                  <a:ext uri="{0D108BD9-81ED-4DB2-BD59-A6C34878D82A}">
                    <a16:rowId xmlns:a16="http://schemas.microsoft.com/office/drawing/2014/main" val="10000"/>
                  </a:ext>
                </a:extLst>
              </a:tr>
              <a:tr h="485775">
                <a:tc>
                  <a:txBody>
                    <a:bodyPr/>
                    <a:lstStyle/>
                    <a:p>
                      <a:pPr marL="90805">
                        <a:lnSpc>
                          <a:spcPct val="100000"/>
                        </a:lnSpc>
                        <a:spcBef>
                          <a:spcPts val="335"/>
                        </a:spcBef>
                      </a:pPr>
                      <a:r>
                        <a:rPr sz="1200" dirty="0">
                          <a:latin typeface="Century Gothic"/>
                          <a:cs typeface="Century Gothic"/>
                        </a:rPr>
                        <a:t>Intent</a:t>
                      </a:r>
                      <a:r>
                        <a:rPr sz="1200" spc="-15" dirty="0">
                          <a:latin typeface="Century Gothic"/>
                          <a:cs typeface="Century Gothic"/>
                        </a:rPr>
                        <a:t> </a:t>
                      </a:r>
                      <a:r>
                        <a:rPr sz="1200" spc="-5" dirty="0">
                          <a:latin typeface="Century Gothic"/>
                          <a:cs typeface="Century Gothic"/>
                        </a:rPr>
                        <a:t>and</a:t>
                      </a:r>
                      <a:r>
                        <a:rPr sz="1200" spc="-10" dirty="0">
                          <a:latin typeface="Century Gothic"/>
                          <a:cs typeface="Century Gothic"/>
                        </a:rPr>
                        <a:t> </a:t>
                      </a:r>
                      <a:r>
                        <a:rPr sz="1200" spc="-5" dirty="0">
                          <a:latin typeface="Century Gothic"/>
                          <a:cs typeface="Century Gothic"/>
                        </a:rPr>
                        <a:t>definitions</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6CE"/>
                    </a:solidFill>
                  </a:tcPr>
                </a:tc>
                <a:tc>
                  <a:txBody>
                    <a:bodyPr/>
                    <a:lstStyle/>
                    <a:p>
                      <a:pPr marL="377825" indent="-287655">
                        <a:lnSpc>
                          <a:spcPct val="100000"/>
                        </a:lnSpc>
                        <a:spcBef>
                          <a:spcPts val="335"/>
                        </a:spcBef>
                        <a:buFont typeface="Arial"/>
                        <a:buChar char="•"/>
                        <a:tabLst>
                          <a:tab pos="377825" algn="l"/>
                          <a:tab pos="378460" algn="l"/>
                        </a:tabLst>
                      </a:pPr>
                      <a:r>
                        <a:rPr sz="1200" spc="-10" dirty="0">
                          <a:latin typeface="Century Gothic"/>
                          <a:cs typeface="Century Gothic"/>
                        </a:rPr>
                        <a:t>Coastal</a:t>
                      </a:r>
                      <a:r>
                        <a:rPr sz="1200" spc="50" dirty="0">
                          <a:latin typeface="Century Gothic"/>
                          <a:cs typeface="Century Gothic"/>
                        </a:rPr>
                        <a:t> </a:t>
                      </a:r>
                      <a:r>
                        <a:rPr sz="1200" spc="-5" dirty="0">
                          <a:latin typeface="Century Gothic"/>
                          <a:cs typeface="Century Gothic"/>
                        </a:rPr>
                        <a:t>and</a:t>
                      </a:r>
                      <a:r>
                        <a:rPr sz="1200" spc="20" dirty="0">
                          <a:latin typeface="Century Gothic"/>
                          <a:cs typeface="Century Gothic"/>
                        </a:rPr>
                        <a:t> </a:t>
                      </a:r>
                      <a:r>
                        <a:rPr sz="1200" dirty="0">
                          <a:latin typeface="Century Gothic"/>
                          <a:cs typeface="Century Gothic"/>
                        </a:rPr>
                        <a:t>inland</a:t>
                      </a:r>
                      <a:r>
                        <a:rPr sz="1200" spc="-5" dirty="0">
                          <a:latin typeface="Century Gothic"/>
                          <a:cs typeface="Century Gothic"/>
                        </a:rPr>
                        <a:t> communities</a:t>
                      </a:r>
                      <a:r>
                        <a:rPr sz="1200" spc="-10" dirty="0">
                          <a:latin typeface="Century Gothic"/>
                          <a:cs typeface="Century Gothic"/>
                        </a:rPr>
                        <a:t> </a:t>
                      </a:r>
                      <a:r>
                        <a:rPr sz="1200" spc="-5" dirty="0">
                          <a:latin typeface="Century Gothic"/>
                          <a:cs typeface="Century Gothic"/>
                        </a:rPr>
                        <a:t>can</a:t>
                      </a:r>
                      <a:r>
                        <a:rPr sz="1200" spc="15" dirty="0">
                          <a:latin typeface="Century Gothic"/>
                          <a:cs typeface="Century Gothic"/>
                        </a:rPr>
                        <a:t> </a:t>
                      </a:r>
                      <a:r>
                        <a:rPr sz="1200" spc="-10" dirty="0">
                          <a:latin typeface="Century Gothic"/>
                          <a:cs typeface="Century Gothic"/>
                        </a:rPr>
                        <a:t>participate</a:t>
                      </a:r>
                      <a:endParaRPr sz="1200">
                        <a:latin typeface="Century Gothic"/>
                        <a:cs typeface="Century Gothic"/>
                      </a:endParaRPr>
                    </a:p>
                    <a:p>
                      <a:pPr marL="377825" indent="-287655">
                        <a:lnSpc>
                          <a:spcPct val="100000"/>
                        </a:lnSpc>
                        <a:buFont typeface="Arial"/>
                        <a:buChar char="•"/>
                        <a:tabLst>
                          <a:tab pos="377825" algn="l"/>
                          <a:tab pos="378460" algn="l"/>
                        </a:tabLst>
                      </a:pPr>
                      <a:r>
                        <a:rPr sz="1200" spc="-10" dirty="0">
                          <a:latin typeface="Century Gothic"/>
                          <a:cs typeface="Century Gothic"/>
                        </a:rPr>
                        <a:t>Critical</a:t>
                      </a:r>
                      <a:r>
                        <a:rPr sz="1200" spc="15" dirty="0">
                          <a:latin typeface="Century Gothic"/>
                          <a:cs typeface="Century Gothic"/>
                        </a:rPr>
                        <a:t> </a:t>
                      </a:r>
                      <a:r>
                        <a:rPr sz="1200" spc="-5" dirty="0">
                          <a:latin typeface="Century Gothic"/>
                          <a:cs typeface="Century Gothic"/>
                        </a:rPr>
                        <a:t>assets defined</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6CE"/>
                    </a:solidFill>
                  </a:tcPr>
                </a:tc>
                <a:extLst>
                  <a:ext uri="{0D108BD9-81ED-4DB2-BD59-A6C34878D82A}">
                    <a16:rowId xmlns:a16="http://schemas.microsoft.com/office/drawing/2014/main" val="10001"/>
                  </a:ext>
                </a:extLst>
              </a:tr>
              <a:tr h="596071">
                <a:tc>
                  <a:txBody>
                    <a:bodyPr/>
                    <a:lstStyle/>
                    <a:p>
                      <a:pPr marL="91440">
                        <a:lnSpc>
                          <a:spcPct val="100000"/>
                        </a:lnSpc>
                        <a:spcBef>
                          <a:spcPts val="335"/>
                        </a:spcBef>
                      </a:pPr>
                      <a:r>
                        <a:rPr sz="1200" spc="-5" dirty="0">
                          <a:latin typeface="Century Gothic"/>
                          <a:cs typeface="Century Gothic"/>
                        </a:rPr>
                        <a:t>Resilient</a:t>
                      </a:r>
                      <a:r>
                        <a:rPr sz="1200" spc="-30" dirty="0">
                          <a:latin typeface="Century Gothic"/>
                          <a:cs typeface="Century Gothic"/>
                        </a:rPr>
                        <a:t> </a:t>
                      </a:r>
                      <a:r>
                        <a:rPr sz="1200" spc="-5" dirty="0">
                          <a:latin typeface="Century Gothic"/>
                          <a:cs typeface="Century Gothic"/>
                        </a:rPr>
                        <a:t>Florida Grant</a:t>
                      </a:r>
                      <a:r>
                        <a:rPr sz="1200" spc="30" dirty="0">
                          <a:latin typeface="Century Gothic"/>
                          <a:cs typeface="Century Gothic"/>
                        </a:rPr>
                        <a:t> </a:t>
                      </a:r>
                      <a:r>
                        <a:rPr sz="1200" spc="-5" dirty="0">
                          <a:latin typeface="Century Gothic"/>
                          <a:cs typeface="Century Gothic"/>
                        </a:rPr>
                        <a:t>Program</a:t>
                      </a:r>
                      <a:endParaRPr sz="1200" dirty="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BE8"/>
                    </a:solidFill>
                  </a:tcPr>
                </a:tc>
                <a:tc>
                  <a:txBody>
                    <a:bodyPr/>
                    <a:lstStyle/>
                    <a:p>
                      <a:pPr marL="263525" indent="-173355">
                        <a:lnSpc>
                          <a:spcPct val="100000"/>
                        </a:lnSpc>
                        <a:spcBef>
                          <a:spcPts val="335"/>
                        </a:spcBef>
                        <a:buFont typeface="Arial"/>
                        <a:buChar char="•"/>
                        <a:tabLst>
                          <a:tab pos="264160" algn="l"/>
                        </a:tabLst>
                      </a:pPr>
                      <a:r>
                        <a:rPr sz="1200" dirty="0">
                          <a:latin typeface="Century Gothic"/>
                          <a:cs typeface="Century Gothic"/>
                        </a:rPr>
                        <a:t>Items</a:t>
                      </a:r>
                      <a:r>
                        <a:rPr sz="1200" spc="-20" dirty="0">
                          <a:latin typeface="Century Gothic"/>
                          <a:cs typeface="Century Gothic"/>
                        </a:rPr>
                        <a:t> </a:t>
                      </a:r>
                      <a:r>
                        <a:rPr sz="1200" spc="-5" dirty="0">
                          <a:latin typeface="Century Gothic"/>
                          <a:cs typeface="Century Gothic"/>
                        </a:rPr>
                        <a:t>that</a:t>
                      </a:r>
                      <a:r>
                        <a:rPr sz="1200" spc="40" dirty="0">
                          <a:latin typeface="Century Gothic"/>
                          <a:cs typeface="Century Gothic"/>
                        </a:rPr>
                        <a:t> </a:t>
                      </a:r>
                      <a:r>
                        <a:rPr sz="1200" spc="-5" dirty="0">
                          <a:latin typeface="Century Gothic"/>
                          <a:cs typeface="Century Gothic"/>
                        </a:rPr>
                        <a:t>can</a:t>
                      </a:r>
                      <a:r>
                        <a:rPr sz="1200" spc="15" dirty="0">
                          <a:latin typeface="Century Gothic"/>
                          <a:cs typeface="Century Gothic"/>
                        </a:rPr>
                        <a:t> </a:t>
                      </a:r>
                      <a:r>
                        <a:rPr sz="1200" spc="-5" dirty="0">
                          <a:latin typeface="Century Gothic"/>
                          <a:cs typeface="Century Gothic"/>
                        </a:rPr>
                        <a:t>be</a:t>
                      </a:r>
                      <a:r>
                        <a:rPr sz="1200" dirty="0">
                          <a:latin typeface="Century Gothic"/>
                          <a:cs typeface="Century Gothic"/>
                        </a:rPr>
                        <a:t> funded</a:t>
                      </a:r>
                      <a:r>
                        <a:rPr sz="1200" spc="-5" dirty="0">
                          <a:latin typeface="Century Gothic"/>
                          <a:cs typeface="Century Gothic"/>
                        </a:rPr>
                        <a:t> (planning</a:t>
                      </a:r>
                      <a:r>
                        <a:rPr sz="1200" spc="20" dirty="0">
                          <a:latin typeface="Century Gothic"/>
                          <a:cs typeface="Century Gothic"/>
                        </a:rPr>
                        <a:t> </a:t>
                      </a:r>
                      <a:r>
                        <a:rPr sz="1200" spc="-5" dirty="0">
                          <a:latin typeface="Century Gothic"/>
                          <a:cs typeface="Century Gothic"/>
                        </a:rPr>
                        <a:t>and</a:t>
                      </a:r>
                      <a:r>
                        <a:rPr sz="1200" spc="20" dirty="0">
                          <a:latin typeface="Century Gothic"/>
                          <a:cs typeface="Century Gothic"/>
                        </a:rPr>
                        <a:t> </a:t>
                      </a:r>
                      <a:r>
                        <a:rPr sz="1200" spc="-10" dirty="0">
                          <a:latin typeface="Century Gothic"/>
                          <a:cs typeface="Century Gothic"/>
                        </a:rPr>
                        <a:t>projects)</a:t>
                      </a:r>
                      <a:endParaRPr sz="1200" dirty="0">
                        <a:latin typeface="Century Gothic"/>
                        <a:cs typeface="Century Gothic"/>
                      </a:endParaRPr>
                    </a:p>
                    <a:p>
                      <a:pPr marL="263525" indent="-173355">
                        <a:lnSpc>
                          <a:spcPct val="100000"/>
                        </a:lnSpc>
                        <a:buFont typeface="Arial"/>
                        <a:buChar char="•"/>
                        <a:tabLst>
                          <a:tab pos="264160" algn="l"/>
                        </a:tabLst>
                      </a:pPr>
                      <a:r>
                        <a:rPr sz="1200" spc="-5" dirty="0">
                          <a:latin typeface="Century Gothic"/>
                          <a:cs typeface="Century Gothic"/>
                        </a:rPr>
                        <a:t>Standards</a:t>
                      </a:r>
                      <a:r>
                        <a:rPr sz="1200" spc="45" dirty="0">
                          <a:latin typeface="Century Gothic"/>
                          <a:cs typeface="Century Gothic"/>
                        </a:rPr>
                        <a:t> </a:t>
                      </a:r>
                      <a:r>
                        <a:rPr sz="1200" spc="-5" dirty="0">
                          <a:latin typeface="Century Gothic"/>
                          <a:cs typeface="Century Gothic"/>
                        </a:rPr>
                        <a:t>for</a:t>
                      </a:r>
                      <a:r>
                        <a:rPr sz="1200" spc="5" dirty="0">
                          <a:latin typeface="Century Gothic"/>
                          <a:cs typeface="Century Gothic"/>
                        </a:rPr>
                        <a:t> </a:t>
                      </a:r>
                      <a:r>
                        <a:rPr sz="1200" spc="-5" dirty="0">
                          <a:latin typeface="Century Gothic"/>
                          <a:cs typeface="Century Gothic"/>
                        </a:rPr>
                        <a:t>vulnerability</a:t>
                      </a:r>
                      <a:r>
                        <a:rPr sz="1200" spc="-10" dirty="0">
                          <a:latin typeface="Century Gothic"/>
                          <a:cs typeface="Century Gothic"/>
                        </a:rPr>
                        <a:t> </a:t>
                      </a:r>
                      <a:r>
                        <a:rPr sz="1200" spc="-5" dirty="0">
                          <a:latin typeface="Century Gothic"/>
                          <a:cs typeface="Century Gothic"/>
                        </a:rPr>
                        <a:t>assessments</a:t>
                      </a:r>
                      <a:endParaRPr sz="1200" dirty="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BE8"/>
                    </a:solidFill>
                  </a:tcPr>
                </a:tc>
                <a:extLst>
                  <a:ext uri="{0D108BD9-81ED-4DB2-BD59-A6C34878D82A}">
                    <a16:rowId xmlns:a16="http://schemas.microsoft.com/office/drawing/2014/main" val="10002"/>
                  </a:ext>
                </a:extLst>
              </a:tr>
              <a:tr h="500380">
                <a:tc>
                  <a:txBody>
                    <a:bodyPr/>
                    <a:lstStyle/>
                    <a:p>
                      <a:pPr marL="91440" marR="152400">
                        <a:lnSpc>
                          <a:spcPct val="100000"/>
                        </a:lnSpc>
                        <a:spcBef>
                          <a:spcPts val="335"/>
                        </a:spcBef>
                      </a:pPr>
                      <a:r>
                        <a:rPr sz="1200" spc="-5" dirty="0">
                          <a:latin typeface="Century Gothic"/>
                          <a:cs typeface="Century Gothic"/>
                        </a:rPr>
                        <a:t>Comprehensive</a:t>
                      </a:r>
                      <a:r>
                        <a:rPr sz="1200" spc="-10" dirty="0">
                          <a:latin typeface="Century Gothic"/>
                          <a:cs typeface="Century Gothic"/>
                        </a:rPr>
                        <a:t> </a:t>
                      </a:r>
                      <a:r>
                        <a:rPr sz="1200" spc="-5" dirty="0">
                          <a:latin typeface="Century Gothic"/>
                          <a:cs typeface="Century Gothic"/>
                        </a:rPr>
                        <a:t>Statewide</a:t>
                      </a:r>
                      <a:r>
                        <a:rPr sz="1200" spc="50" dirty="0">
                          <a:latin typeface="Century Gothic"/>
                          <a:cs typeface="Century Gothic"/>
                        </a:rPr>
                        <a:t> </a:t>
                      </a:r>
                      <a:r>
                        <a:rPr sz="1200" spc="-5" dirty="0">
                          <a:latin typeface="Century Gothic"/>
                          <a:cs typeface="Century Gothic"/>
                        </a:rPr>
                        <a:t>Flood Vulnerability</a:t>
                      </a:r>
                      <a:r>
                        <a:rPr sz="1200" spc="-20" dirty="0">
                          <a:latin typeface="Century Gothic"/>
                          <a:cs typeface="Century Gothic"/>
                        </a:rPr>
                        <a:t> </a:t>
                      </a:r>
                      <a:r>
                        <a:rPr sz="1200" spc="-5" dirty="0">
                          <a:latin typeface="Century Gothic"/>
                          <a:cs typeface="Century Gothic"/>
                        </a:rPr>
                        <a:t>and </a:t>
                      </a:r>
                      <a:r>
                        <a:rPr sz="1200" spc="-315" dirty="0">
                          <a:latin typeface="Century Gothic"/>
                          <a:cs typeface="Century Gothic"/>
                        </a:rPr>
                        <a:t> </a:t>
                      </a:r>
                      <a:r>
                        <a:rPr sz="1200" dirty="0">
                          <a:latin typeface="Century Gothic"/>
                          <a:cs typeface="Century Gothic"/>
                        </a:rPr>
                        <a:t>Sea</a:t>
                      </a:r>
                      <a:r>
                        <a:rPr sz="1200" spc="-5" dirty="0">
                          <a:latin typeface="Century Gothic"/>
                          <a:cs typeface="Century Gothic"/>
                        </a:rPr>
                        <a:t> Level</a:t>
                      </a:r>
                      <a:r>
                        <a:rPr sz="1200" dirty="0">
                          <a:latin typeface="Century Gothic"/>
                          <a:cs typeface="Century Gothic"/>
                        </a:rPr>
                        <a:t> </a:t>
                      </a:r>
                      <a:r>
                        <a:rPr sz="1200" spc="-5" dirty="0">
                          <a:latin typeface="Century Gothic"/>
                          <a:cs typeface="Century Gothic"/>
                        </a:rPr>
                        <a:t>Rise</a:t>
                      </a:r>
                      <a:r>
                        <a:rPr sz="1200" spc="-20" dirty="0">
                          <a:latin typeface="Century Gothic"/>
                          <a:cs typeface="Century Gothic"/>
                        </a:rPr>
                        <a:t> </a:t>
                      </a:r>
                      <a:r>
                        <a:rPr sz="1200" spc="-10" dirty="0">
                          <a:latin typeface="Century Gothic"/>
                          <a:cs typeface="Century Gothic"/>
                        </a:rPr>
                        <a:t>Dataset</a:t>
                      </a:r>
                      <a:r>
                        <a:rPr sz="1200" spc="50" dirty="0">
                          <a:latin typeface="Century Gothic"/>
                          <a:cs typeface="Century Gothic"/>
                        </a:rPr>
                        <a:t> </a:t>
                      </a:r>
                      <a:r>
                        <a:rPr sz="1200" spc="-5" dirty="0">
                          <a:latin typeface="Century Gothic"/>
                          <a:cs typeface="Century Gothic"/>
                        </a:rPr>
                        <a:t>and</a:t>
                      </a:r>
                      <a:r>
                        <a:rPr sz="1200" spc="15" dirty="0">
                          <a:latin typeface="Century Gothic"/>
                          <a:cs typeface="Century Gothic"/>
                        </a:rPr>
                        <a:t> </a:t>
                      </a:r>
                      <a:r>
                        <a:rPr sz="1200" dirty="0">
                          <a:latin typeface="Century Gothic"/>
                          <a:cs typeface="Century Gothic"/>
                        </a:rPr>
                        <a:t>Assessment</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6CE"/>
                    </a:solidFill>
                  </a:tcPr>
                </a:tc>
                <a:tc>
                  <a:txBody>
                    <a:bodyPr/>
                    <a:lstStyle/>
                    <a:p>
                      <a:pPr marL="90805" marR="276860">
                        <a:lnSpc>
                          <a:spcPct val="100000"/>
                        </a:lnSpc>
                        <a:spcBef>
                          <a:spcPts val="335"/>
                        </a:spcBef>
                      </a:pPr>
                      <a:r>
                        <a:rPr sz="1200" spc="-10" dirty="0">
                          <a:latin typeface="Century Gothic"/>
                          <a:cs typeface="Century Gothic"/>
                        </a:rPr>
                        <a:t>Dataset</a:t>
                      </a:r>
                      <a:r>
                        <a:rPr sz="1200" spc="45" dirty="0">
                          <a:latin typeface="Century Gothic"/>
                          <a:cs typeface="Century Gothic"/>
                        </a:rPr>
                        <a:t> </a:t>
                      </a:r>
                      <a:r>
                        <a:rPr sz="1200" spc="-15" dirty="0">
                          <a:latin typeface="Century Gothic"/>
                          <a:cs typeface="Century Gothic"/>
                        </a:rPr>
                        <a:t>to</a:t>
                      </a:r>
                      <a:r>
                        <a:rPr sz="1200" spc="50" dirty="0">
                          <a:latin typeface="Century Gothic"/>
                          <a:cs typeface="Century Gothic"/>
                        </a:rPr>
                        <a:t> </a:t>
                      </a:r>
                      <a:r>
                        <a:rPr sz="1200" spc="-5" dirty="0">
                          <a:latin typeface="Century Gothic"/>
                          <a:cs typeface="Century Gothic"/>
                        </a:rPr>
                        <a:t>support </a:t>
                      </a:r>
                      <a:r>
                        <a:rPr sz="1200" dirty="0">
                          <a:latin typeface="Century Gothic"/>
                          <a:cs typeface="Century Gothic"/>
                        </a:rPr>
                        <a:t>a</a:t>
                      </a:r>
                      <a:r>
                        <a:rPr sz="1200" spc="15" dirty="0">
                          <a:latin typeface="Century Gothic"/>
                          <a:cs typeface="Century Gothic"/>
                        </a:rPr>
                        <a:t> </a:t>
                      </a:r>
                      <a:r>
                        <a:rPr sz="1200" spc="-5" dirty="0">
                          <a:latin typeface="Century Gothic"/>
                          <a:cs typeface="Century Gothic"/>
                        </a:rPr>
                        <a:t>comprehensive</a:t>
                      </a:r>
                      <a:r>
                        <a:rPr sz="1200" spc="-10" dirty="0">
                          <a:latin typeface="Century Gothic"/>
                          <a:cs typeface="Century Gothic"/>
                        </a:rPr>
                        <a:t> </a:t>
                      </a:r>
                      <a:r>
                        <a:rPr sz="1200" spc="-5" dirty="0">
                          <a:latin typeface="Century Gothic"/>
                          <a:cs typeface="Century Gothic"/>
                        </a:rPr>
                        <a:t>statewide</a:t>
                      </a:r>
                      <a:r>
                        <a:rPr sz="1200" spc="55" dirty="0">
                          <a:latin typeface="Century Gothic"/>
                          <a:cs typeface="Century Gothic"/>
                        </a:rPr>
                        <a:t> </a:t>
                      </a:r>
                      <a:r>
                        <a:rPr sz="1200" spc="-5" dirty="0">
                          <a:latin typeface="Century Gothic"/>
                          <a:cs typeface="Century Gothic"/>
                        </a:rPr>
                        <a:t>flood</a:t>
                      </a:r>
                      <a:r>
                        <a:rPr sz="1200" dirty="0">
                          <a:latin typeface="Century Gothic"/>
                          <a:cs typeface="Century Gothic"/>
                        </a:rPr>
                        <a:t> </a:t>
                      </a:r>
                      <a:r>
                        <a:rPr sz="1200" spc="-5" dirty="0">
                          <a:latin typeface="Century Gothic"/>
                          <a:cs typeface="Century Gothic"/>
                        </a:rPr>
                        <a:t>vulnerability</a:t>
                      </a:r>
                      <a:r>
                        <a:rPr sz="1200" dirty="0">
                          <a:latin typeface="Century Gothic"/>
                          <a:cs typeface="Century Gothic"/>
                        </a:rPr>
                        <a:t> </a:t>
                      </a:r>
                      <a:r>
                        <a:rPr sz="1200" spc="-5" dirty="0">
                          <a:latin typeface="Century Gothic"/>
                          <a:cs typeface="Century Gothic"/>
                        </a:rPr>
                        <a:t>and</a:t>
                      </a:r>
                      <a:r>
                        <a:rPr sz="1200" spc="25" dirty="0">
                          <a:latin typeface="Century Gothic"/>
                          <a:cs typeface="Century Gothic"/>
                        </a:rPr>
                        <a:t> </a:t>
                      </a:r>
                      <a:r>
                        <a:rPr sz="1200" dirty="0">
                          <a:latin typeface="Century Gothic"/>
                          <a:cs typeface="Century Gothic"/>
                        </a:rPr>
                        <a:t>sea</a:t>
                      </a:r>
                      <a:r>
                        <a:rPr sz="1200" spc="10" dirty="0">
                          <a:latin typeface="Century Gothic"/>
                          <a:cs typeface="Century Gothic"/>
                        </a:rPr>
                        <a:t> </a:t>
                      </a:r>
                      <a:r>
                        <a:rPr sz="1200" dirty="0">
                          <a:latin typeface="Century Gothic"/>
                          <a:cs typeface="Century Gothic"/>
                        </a:rPr>
                        <a:t>level</a:t>
                      </a:r>
                      <a:r>
                        <a:rPr sz="1200" spc="-20" dirty="0">
                          <a:latin typeface="Century Gothic"/>
                          <a:cs typeface="Century Gothic"/>
                        </a:rPr>
                        <a:t> </a:t>
                      </a:r>
                      <a:r>
                        <a:rPr sz="1200" spc="-5" dirty="0">
                          <a:latin typeface="Century Gothic"/>
                          <a:cs typeface="Century Gothic"/>
                        </a:rPr>
                        <a:t>rise </a:t>
                      </a:r>
                      <a:r>
                        <a:rPr sz="1200" dirty="0">
                          <a:latin typeface="Century Gothic"/>
                          <a:cs typeface="Century Gothic"/>
                        </a:rPr>
                        <a:t>assessment</a:t>
                      </a:r>
                      <a:r>
                        <a:rPr sz="1200" spc="-15" dirty="0">
                          <a:latin typeface="Century Gothic"/>
                          <a:cs typeface="Century Gothic"/>
                        </a:rPr>
                        <a:t> </a:t>
                      </a:r>
                      <a:r>
                        <a:rPr sz="1200" spc="-5" dirty="0">
                          <a:latin typeface="Century Gothic"/>
                          <a:cs typeface="Century Gothic"/>
                        </a:rPr>
                        <a:t>(inland </a:t>
                      </a:r>
                      <a:r>
                        <a:rPr sz="1200" spc="-320" dirty="0">
                          <a:latin typeface="Century Gothic"/>
                          <a:cs typeface="Century Gothic"/>
                        </a:rPr>
                        <a:t> </a:t>
                      </a:r>
                      <a:r>
                        <a:rPr sz="1200" spc="-5" dirty="0">
                          <a:latin typeface="Century Gothic"/>
                          <a:cs typeface="Century Gothic"/>
                        </a:rPr>
                        <a:t>and</a:t>
                      </a:r>
                      <a:r>
                        <a:rPr sz="1200" spc="20" dirty="0">
                          <a:latin typeface="Century Gothic"/>
                          <a:cs typeface="Century Gothic"/>
                        </a:rPr>
                        <a:t> </a:t>
                      </a:r>
                      <a:r>
                        <a:rPr sz="1200" spc="-10" dirty="0">
                          <a:latin typeface="Century Gothic"/>
                          <a:cs typeface="Century Gothic"/>
                        </a:rPr>
                        <a:t>coastal</a:t>
                      </a:r>
                      <a:r>
                        <a:rPr sz="1200" spc="55" dirty="0">
                          <a:latin typeface="Century Gothic"/>
                          <a:cs typeface="Century Gothic"/>
                        </a:rPr>
                        <a:t> </a:t>
                      </a:r>
                      <a:r>
                        <a:rPr sz="1200" spc="-10" dirty="0">
                          <a:latin typeface="Century Gothic"/>
                          <a:cs typeface="Century Gothic"/>
                        </a:rPr>
                        <a:t>infrastructure,</a:t>
                      </a:r>
                      <a:r>
                        <a:rPr sz="1200" spc="55" dirty="0">
                          <a:latin typeface="Century Gothic"/>
                          <a:cs typeface="Century Gothic"/>
                        </a:rPr>
                        <a:t> </a:t>
                      </a:r>
                      <a:r>
                        <a:rPr sz="1200" spc="-5" dirty="0">
                          <a:latin typeface="Century Gothic"/>
                          <a:cs typeface="Century Gothic"/>
                        </a:rPr>
                        <a:t>geographic</a:t>
                      </a:r>
                      <a:r>
                        <a:rPr sz="1200" spc="35" dirty="0">
                          <a:latin typeface="Century Gothic"/>
                          <a:cs typeface="Century Gothic"/>
                        </a:rPr>
                        <a:t> </a:t>
                      </a:r>
                      <a:r>
                        <a:rPr sz="1200" spc="-5" dirty="0">
                          <a:latin typeface="Century Gothic"/>
                          <a:cs typeface="Century Gothic"/>
                        </a:rPr>
                        <a:t>areas</a:t>
                      </a:r>
                      <a:r>
                        <a:rPr sz="1200" spc="15" dirty="0">
                          <a:latin typeface="Century Gothic"/>
                          <a:cs typeface="Century Gothic"/>
                        </a:rPr>
                        <a:t> </a:t>
                      </a:r>
                      <a:r>
                        <a:rPr sz="1200" spc="-5" dirty="0">
                          <a:latin typeface="Century Gothic"/>
                          <a:cs typeface="Century Gothic"/>
                        </a:rPr>
                        <a:t>and</a:t>
                      </a:r>
                      <a:r>
                        <a:rPr sz="1200" spc="25" dirty="0">
                          <a:latin typeface="Century Gothic"/>
                          <a:cs typeface="Century Gothic"/>
                        </a:rPr>
                        <a:t> </a:t>
                      </a:r>
                      <a:r>
                        <a:rPr sz="1200" dirty="0">
                          <a:latin typeface="Century Gothic"/>
                          <a:cs typeface="Century Gothic"/>
                        </a:rPr>
                        <a:t>vulnerable</a:t>
                      </a:r>
                      <a:r>
                        <a:rPr sz="1200" spc="-35" dirty="0">
                          <a:latin typeface="Century Gothic"/>
                          <a:cs typeface="Century Gothic"/>
                        </a:rPr>
                        <a:t> </a:t>
                      </a:r>
                      <a:r>
                        <a:rPr sz="1200" spc="-5" dirty="0">
                          <a:latin typeface="Century Gothic"/>
                          <a:cs typeface="Century Gothic"/>
                        </a:rPr>
                        <a:t>communities and</a:t>
                      </a:r>
                      <a:r>
                        <a:rPr sz="1200" spc="20" dirty="0">
                          <a:latin typeface="Century Gothic"/>
                          <a:cs typeface="Century Gothic"/>
                        </a:rPr>
                        <a:t> </a:t>
                      </a:r>
                      <a:r>
                        <a:rPr sz="1200" spc="-5" dirty="0">
                          <a:latin typeface="Century Gothic"/>
                          <a:cs typeface="Century Gothic"/>
                        </a:rPr>
                        <a:t>their</a:t>
                      </a:r>
                      <a:r>
                        <a:rPr sz="1200" spc="30" dirty="0">
                          <a:latin typeface="Century Gothic"/>
                          <a:cs typeface="Century Gothic"/>
                        </a:rPr>
                        <a:t> </a:t>
                      </a:r>
                      <a:r>
                        <a:rPr sz="1200" spc="-5" dirty="0">
                          <a:latin typeface="Century Gothic"/>
                          <a:cs typeface="Century Gothic"/>
                        </a:rPr>
                        <a:t>risk).</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6CE"/>
                    </a:solidFill>
                  </a:tcPr>
                </a:tc>
                <a:extLst>
                  <a:ext uri="{0D108BD9-81ED-4DB2-BD59-A6C34878D82A}">
                    <a16:rowId xmlns:a16="http://schemas.microsoft.com/office/drawing/2014/main" val="10003"/>
                  </a:ext>
                </a:extLst>
              </a:tr>
              <a:tr h="822960">
                <a:tc>
                  <a:txBody>
                    <a:bodyPr/>
                    <a:lstStyle/>
                    <a:p>
                      <a:pPr marL="91440" marR="233679">
                        <a:lnSpc>
                          <a:spcPct val="100000"/>
                        </a:lnSpc>
                        <a:spcBef>
                          <a:spcPts val="335"/>
                        </a:spcBef>
                      </a:pPr>
                      <a:r>
                        <a:rPr sz="1200" spc="-5" dirty="0">
                          <a:latin typeface="Century Gothic"/>
                          <a:cs typeface="Century Gothic"/>
                        </a:rPr>
                        <a:t>Statewide</a:t>
                      </a:r>
                      <a:r>
                        <a:rPr sz="1200" spc="50" dirty="0">
                          <a:latin typeface="Century Gothic"/>
                          <a:cs typeface="Century Gothic"/>
                        </a:rPr>
                        <a:t> </a:t>
                      </a:r>
                      <a:r>
                        <a:rPr sz="1200" spc="-5" dirty="0">
                          <a:latin typeface="Century Gothic"/>
                          <a:cs typeface="Century Gothic"/>
                        </a:rPr>
                        <a:t>Flooding and</a:t>
                      </a:r>
                      <a:r>
                        <a:rPr sz="1200" spc="30" dirty="0">
                          <a:latin typeface="Century Gothic"/>
                          <a:cs typeface="Century Gothic"/>
                        </a:rPr>
                        <a:t> </a:t>
                      </a:r>
                      <a:r>
                        <a:rPr sz="1200" dirty="0">
                          <a:latin typeface="Century Gothic"/>
                          <a:cs typeface="Century Gothic"/>
                        </a:rPr>
                        <a:t>Sea </a:t>
                      </a:r>
                      <a:r>
                        <a:rPr sz="1200" spc="-5" dirty="0">
                          <a:latin typeface="Century Gothic"/>
                          <a:cs typeface="Century Gothic"/>
                        </a:rPr>
                        <a:t>Level</a:t>
                      </a:r>
                      <a:r>
                        <a:rPr sz="1200" spc="-10" dirty="0">
                          <a:latin typeface="Century Gothic"/>
                          <a:cs typeface="Century Gothic"/>
                        </a:rPr>
                        <a:t> </a:t>
                      </a:r>
                      <a:r>
                        <a:rPr sz="1200" spc="-5" dirty="0">
                          <a:latin typeface="Century Gothic"/>
                          <a:cs typeface="Century Gothic"/>
                        </a:rPr>
                        <a:t>Rise</a:t>
                      </a:r>
                      <a:r>
                        <a:rPr sz="1200" spc="-10" dirty="0">
                          <a:latin typeface="Century Gothic"/>
                          <a:cs typeface="Century Gothic"/>
                        </a:rPr>
                        <a:t> </a:t>
                      </a:r>
                      <a:r>
                        <a:rPr sz="1200" spc="-5" dirty="0">
                          <a:latin typeface="Century Gothic"/>
                          <a:cs typeface="Century Gothic"/>
                        </a:rPr>
                        <a:t>Resilience </a:t>
                      </a:r>
                      <a:r>
                        <a:rPr sz="1200" spc="-320" dirty="0">
                          <a:latin typeface="Century Gothic"/>
                          <a:cs typeface="Century Gothic"/>
                        </a:rPr>
                        <a:t> </a:t>
                      </a:r>
                      <a:r>
                        <a:rPr sz="1200" dirty="0">
                          <a:latin typeface="Century Gothic"/>
                          <a:cs typeface="Century Gothic"/>
                        </a:rPr>
                        <a:t>Plan</a:t>
                      </a:r>
                      <a:r>
                        <a:rPr sz="1200" spc="-10" dirty="0">
                          <a:latin typeface="Century Gothic"/>
                          <a:cs typeface="Century Gothic"/>
                        </a:rPr>
                        <a:t> </a:t>
                      </a:r>
                      <a:r>
                        <a:rPr sz="1200" spc="-5" dirty="0">
                          <a:latin typeface="Century Gothic"/>
                          <a:cs typeface="Century Gothic"/>
                        </a:rPr>
                        <a:t>(local</a:t>
                      </a:r>
                      <a:r>
                        <a:rPr sz="1200" spc="15" dirty="0">
                          <a:latin typeface="Century Gothic"/>
                          <a:cs typeface="Century Gothic"/>
                        </a:rPr>
                        <a:t> </a:t>
                      </a:r>
                      <a:r>
                        <a:rPr sz="1200" spc="-5" dirty="0">
                          <a:latin typeface="Century Gothic"/>
                          <a:cs typeface="Century Gothic"/>
                        </a:rPr>
                        <a:t>governments,</a:t>
                      </a:r>
                      <a:r>
                        <a:rPr sz="1200" spc="35" dirty="0">
                          <a:latin typeface="Century Gothic"/>
                          <a:cs typeface="Century Gothic"/>
                        </a:rPr>
                        <a:t> </a:t>
                      </a:r>
                      <a:r>
                        <a:rPr sz="1200" spc="-5" dirty="0">
                          <a:latin typeface="Century Gothic"/>
                          <a:cs typeface="Century Gothic"/>
                        </a:rPr>
                        <a:t>flood</a:t>
                      </a:r>
                      <a:r>
                        <a:rPr sz="1200" spc="5" dirty="0">
                          <a:latin typeface="Century Gothic"/>
                          <a:cs typeface="Century Gothic"/>
                        </a:rPr>
                        <a:t> </a:t>
                      </a:r>
                      <a:r>
                        <a:rPr sz="1200" spc="-10" dirty="0">
                          <a:latin typeface="Century Gothic"/>
                          <a:cs typeface="Century Gothic"/>
                        </a:rPr>
                        <a:t>control</a:t>
                      </a:r>
                      <a:r>
                        <a:rPr sz="1200" spc="40" dirty="0">
                          <a:latin typeface="Century Gothic"/>
                          <a:cs typeface="Century Gothic"/>
                        </a:rPr>
                        <a:t> </a:t>
                      </a:r>
                      <a:r>
                        <a:rPr sz="1200" spc="-10" dirty="0">
                          <a:latin typeface="Century Gothic"/>
                          <a:cs typeface="Century Gothic"/>
                        </a:rPr>
                        <a:t>districts, </a:t>
                      </a:r>
                      <a:r>
                        <a:rPr sz="1200" spc="-5" dirty="0">
                          <a:latin typeface="Century Gothic"/>
                          <a:cs typeface="Century Gothic"/>
                        </a:rPr>
                        <a:t> regional</a:t>
                      </a:r>
                      <a:r>
                        <a:rPr sz="1200" spc="20" dirty="0">
                          <a:latin typeface="Century Gothic"/>
                          <a:cs typeface="Century Gothic"/>
                        </a:rPr>
                        <a:t> </a:t>
                      </a:r>
                      <a:r>
                        <a:rPr sz="1200" spc="-5" dirty="0">
                          <a:latin typeface="Century Gothic"/>
                          <a:cs typeface="Century Gothic"/>
                        </a:rPr>
                        <a:t>resilience</a:t>
                      </a:r>
                      <a:r>
                        <a:rPr sz="1200" spc="-35" dirty="0">
                          <a:latin typeface="Century Gothic"/>
                          <a:cs typeface="Century Gothic"/>
                        </a:rPr>
                        <a:t> </a:t>
                      </a:r>
                      <a:r>
                        <a:rPr sz="1200" spc="-10" dirty="0">
                          <a:latin typeface="Century Gothic"/>
                          <a:cs typeface="Century Gothic"/>
                        </a:rPr>
                        <a:t>entities</a:t>
                      </a:r>
                      <a:r>
                        <a:rPr sz="1200" spc="50" dirty="0">
                          <a:latin typeface="Century Gothic"/>
                          <a:cs typeface="Century Gothic"/>
                        </a:rPr>
                        <a:t> </a:t>
                      </a:r>
                      <a:r>
                        <a:rPr sz="1200" spc="-5" dirty="0">
                          <a:latin typeface="Century Gothic"/>
                          <a:cs typeface="Century Gothic"/>
                        </a:rPr>
                        <a:t>or</a:t>
                      </a:r>
                      <a:r>
                        <a:rPr sz="1200" spc="10" dirty="0">
                          <a:latin typeface="Century Gothic"/>
                          <a:cs typeface="Century Gothic"/>
                        </a:rPr>
                        <a:t> </a:t>
                      </a:r>
                      <a:r>
                        <a:rPr sz="1200" spc="-10" dirty="0">
                          <a:latin typeface="Century Gothic"/>
                          <a:cs typeface="Century Gothic"/>
                        </a:rPr>
                        <a:t>WMDs).</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BE8"/>
                    </a:solidFill>
                  </a:tcPr>
                </a:tc>
                <a:tc>
                  <a:txBody>
                    <a:bodyPr/>
                    <a:lstStyle/>
                    <a:p>
                      <a:pPr marL="90805" marR="95250">
                        <a:lnSpc>
                          <a:spcPct val="100000"/>
                        </a:lnSpc>
                        <a:spcBef>
                          <a:spcPts val="335"/>
                        </a:spcBef>
                      </a:pPr>
                      <a:r>
                        <a:rPr sz="1200" spc="-5" dirty="0">
                          <a:latin typeface="Century Gothic"/>
                          <a:cs typeface="Century Gothic"/>
                        </a:rPr>
                        <a:t>Due</a:t>
                      </a:r>
                      <a:r>
                        <a:rPr sz="1200" spc="-10" dirty="0">
                          <a:latin typeface="Century Gothic"/>
                          <a:cs typeface="Century Gothic"/>
                        </a:rPr>
                        <a:t> </a:t>
                      </a:r>
                      <a:r>
                        <a:rPr sz="1200" spc="-15" dirty="0">
                          <a:latin typeface="Century Gothic"/>
                          <a:cs typeface="Century Gothic"/>
                        </a:rPr>
                        <a:t>to</a:t>
                      </a:r>
                      <a:r>
                        <a:rPr sz="1200" spc="35" dirty="0">
                          <a:latin typeface="Century Gothic"/>
                          <a:cs typeface="Century Gothic"/>
                        </a:rPr>
                        <a:t> </a:t>
                      </a:r>
                      <a:r>
                        <a:rPr sz="1200" spc="-5" dirty="0">
                          <a:latin typeface="Century Gothic"/>
                          <a:cs typeface="Century Gothic"/>
                        </a:rPr>
                        <a:t>Legislature</a:t>
                      </a:r>
                      <a:r>
                        <a:rPr sz="1200" spc="5" dirty="0">
                          <a:latin typeface="Century Gothic"/>
                          <a:cs typeface="Century Gothic"/>
                        </a:rPr>
                        <a:t> </a:t>
                      </a:r>
                      <a:r>
                        <a:rPr sz="1200" spc="-5" dirty="0">
                          <a:latin typeface="Century Gothic"/>
                          <a:cs typeface="Century Gothic"/>
                        </a:rPr>
                        <a:t>12/1,</a:t>
                      </a:r>
                      <a:r>
                        <a:rPr sz="1200" spc="20" dirty="0">
                          <a:latin typeface="Century Gothic"/>
                          <a:cs typeface="Century Gothic"/>
                        </a:rPr>
                        <a:t> </a:t>
                      </a:r>
                      <a:r>
                        <a:rPr sz="1200" spc="-5" dirty="0">
                          <a:latin typeface="Century Gothic"/>
                          <a:cs typeface="Century Gothic"/>
                        </a:rPr>
                        <a:t>3-year</a:t>
                      </a:r>
                      <a:r>
                        <a:rPr sz="1200" spc="15" dirty="0">
                          <a:latin typeface="Century Gothic"/>
                          <a:cs typeface="Century Gothic"/>
                        </a:rPr>
                        <a:t> </a:t>
                      </a:r>
                      <a:r>
                        <a:rPr sz="1200" dirty="0">
                          <a:latin typeface="Century Gothic"/>
                          <a:cs typeface="Century Gothic"/>
                        </a:rPr>
                        <a:t>planning</a:t>
                      </a:r>
                      <a:r>
                        <a:rPr sz="1200" spc="5" dirty="0">
                          <a:latin typeface="Century Gothic"/>
                          <a:cs typeface="Century Gothic"/>
                        </a:rPr>
                        <a:t> </a:t>
                      </a:r>
                      <a:r>
                        <a:rPr sz="1200" spc="-10" dirty="0">
                          <a:latin typeface="Century Gothic"/>
                          <a:cs typeface="Century Gothic"/>
                        </a:rPr>
                        <a:t>horizon</a:t>
                      </a:r>
                      <a:r>
                        <a:rPr sz="1200" spc="45" dirty="0">
                          <a:latin typeface="Century Gothic"/>
                          <a:cs typeface="Century Gothic"/>
                        </a:rPr>
                        <a:t> </a:t>
                      </a:r>
                      <a:r>
                        <a:rPr sz="1200" dirty="0">
                          <a:latin typeface="Century Gothic"/>
                          <a:cs typeface="Century Gothic"/>
                        </a:rPr>
                        <a:t>&amp;</a:t>
                      </a:r>
                      <a:r>
                        <a:rPr sz="1200" spc="10" dirty="0">
                          <a:latin typeface="Century Gothic"/>
                          <a:cs typeface="Century Gothic"/>
                        </a:rPr>
                        <a:t> </a:t>
                      </a:r>
                      <a:r>
                        <a:rPr sz="1200" spc="-5" dirty="0">
                          <a:latin typeface="Century Gothic"/>
                          <a:cs typeface="Century Gothic"/>
                        </a:rPr>
                        <a:t>ranked</a:t>
                      </a:r>
                      <a:r>
                        <a:rPr sz="1200" spc="25" dirty="0">
                          <a:latin typeface="Century Gothic"/>
                          <a:cs typeface="Century Gothic"/>
                        </a:rPr>
                        <a:t> </a:t>
                      </a:r>
                      <a:r>
                        <a:rPr sz="1200" spc="-10" dirty="0">
                          <a:latin typeface="Century Gothic"/>
                          <a:cs typeface="Century Gothic"/>
                        </a:rPr>
                        <a:t>projects</a:t>
                      </a:r>
                      <a:r>
                        <a:rPr sz="1200" spc="45" dirty="0">
                          <a:latin typeface="Century Gothic"/>
                          <a:cs typeface="Century Gothic"/>
                        </a:rPr>
                        <a:t> </a:t>
                      </a:r>
                      <a:r>
                        <a:rPr sz="1200" spc="-5" dirty="0">
                          <a:latin typeface="Century Gothic"/>
                          <a:cs typeface="Century Gothic"/>
                        </a:rPr>
                        <a:t>that</a:t>
                      </a:r>
                      <a:r>
                        <a:rPr sz="1200" spc="45" dirty="0">
                          <a:latin typeface="Century Gothic"/>
                          <a:cs typeface="Century Gothic"/>
                        </a:rPr>
                        <a:t> </a:t>
                      </a:r>
                      <a:r>
                        <a:rPr sz="1200" dirty="0">
                          <a:latin typeface="Century Gothic"/>
                          <a:cs typeface="Century Gothic"/>
                        </a:rPr>
                        <a:t>address</a:t>
                      </a:r>
                      <a:r>
                        <a:rPr sz="1200" spc="-5" dirty="0">
                          <a:latin typeface="Century Gothic"/>
                          <a:cs typeface="Century Gothic"/>
                        </a:rPr>
                        <a:t> risks of</a:t>
                      </a:r>
                      <a:r>
                        <a:rPr sz="1200" spc="15" dirty="0">
                          <a:latin typeface="Century Gothic"/>
                          <a:cs typeface="Century Gothic"/>
                        </a:rPr>
                        <a:t> </a:t>
                      </a:r>
                      <a:r>
                        <a:rPr sz="1200" spc="-5" dirty="0">
                          <a:latin typeface="Century Gothic"/>
                          <a:cs typeface="Century Gothic"/>
                        </a:rPr>
                        <a:t>flooding</a:t>
                      </a:r>
                      <a:r>
                        <a:rPr sz="1200" dirty="0">
                          <a:latin typeface="Century Gothic"/>
                          <a:cs typeface="Century Gothic"/>
                        </a:rPr>
                        <a:t> </a:t>
                      </a:r>
                      <a:r>
                        <a:rPr sz="1200" spc="-5" dirty="0">
                          <a:latin typeface="Century Gothic"/>
                          <a:cs typeface="Century Gothic"/>
                        </a:rPr>
                        <a:t>and</a:t>
                      </a:r>
                      <a:r>
                        <a:rPr sz="1200" spc="35" dirty="0">
                          <a:latin typeface="Century Gothic"/>
                          <a:cs typeface="Century Gothic"/>
                        </a:rPr>
                        <a:t> </a:t>
                      </a:r>
                      <a:r>
                        <a:rPr sz="1200" dirty="0">
                          <a:latin typeface="Century Gothic"/>
                          <a:cs typeface="Century Gothic"/>
                        </a:rPr>
                        <a:t>sea </a:t>
                      </a:r>
                      <a:r>
                        <a:rPr sz="1200" spc="5" dirty="0">
                          <a:latin typeface="Century Gothic"/>
                          <a:cs typeface="Century Gothic"/>
                        </a:rPr>
                        <a:t> </a:t>
                      </a:r>
                      <a:r>
                        <a:rPr sz="1200" dirty="0">
                          <a:latin typeface="Century Gothic"/>
                          <a:cs typeface="Century Gothic"/>
                        </a:rPr>
                        <a:t>level</a:t>
                      </a:r>
                      <a:r>
                        <a:rPr sz="1200" spc="-25" dirty="0">
                          <a:latin typeface="Century Gothic"/>
                          <a:cs typeface="Century Gothic"/>
                        </a:rPr>
                        <a:t> </a:t>
                      </a:r>
                      <a:r>
                        <a:rPr sz="1200" spc="-5" dirty="0">
                          <a:latin typeface="Century Gothic"/>
                          <a:cs typeface="Century Gothic"/>
                        </a:rPr>
                        <a:t>rise </a:t>
                      </a:r>
                      <a:r>
                        <a:rPr sz="1200" spc="-15" dirty="0">
                          <a:latin typeface="Century Gothic"/>
                          <a:cs typeface="Century Gothic"/>
                        </a:rPr>
                        <a:t>to</a:t>
                      </a:r>
                      <a:r>
                        <a:rPr sz="1200" spc="35" dirty="0">
                          <a:latin typeface="Century Gothic"/>
                          <a:cs typeface="Century Gothic"/>
                        </a:rPr>
                        <a:t> </a:t>
                      </a:r>
                      <a:r>
                        <a:rPr sz="1200" spc="-10" dirty="0">
                          <a:latin typeface="Century Gothic"/>
                          <a:cs typeface="Century Gothic"/>
                        </a:rPr>
                        <a:t>coastal</a:t>
                      </a:r>
                      <a:r>
                        <a:rPr sz="1200" spc="55" dirty="0">
                          <a:latin typeface="Century Gothic"/>
                          <a:cs typeface="Century Gothic"/>
                        </a:rPr>
                        <a:t> </a:t>
                      </a:r>
                      <a:r>
                        <a:rPr sz="1200" spc="-5" dirty="0">
                          <a:latin typeface="Century Gothic"/>
                          <a:cs typeface="Century Gothic"/>
                        </a:rPr>
                        <a:t>and</a:t>
                      </a:r>
                      <a:r>
                        <a:rPr sz="1200" spc="25" dirty="0">
                          <a:latin typeface="Century Gothic"/>
                          <a:cs typeface="Century Gothic"/>
                        </a:rPr>
                        <a:t> </a:t>
                      </a:r>
                      <a:r>
                        <a:rPr sz="1200" dirty="0">
                          <a:latin typeface="Century Gothic"/>
                          <a:cs typeface="Century Gothic"/>
                        </a:rPr>
                        <a:t>inland </a:t>
                      </a:r>
                      <a:r>
                        <a:rPr sz="1200" spc="-5" dirty="0">
                          <a:latin typeface="Century Gothic"/>
                          <a:cs typeface="Century Gothic"/>
                        </a:rPr>
                        <a:t>communities.</a:t>
                      </a:r>
                      <a:r>
                        <a:rPr sz="1200" dirty="0">
                          <a:latin typeface="Century Gothic"/>
                          <a:cs typeface="Century Gothic"/>
                        </a:rPr>
                        <a:t> </a:t>
                      </a:r>
                      <a:r>
                        <a:rPr sz="1200" spc="-5" dirty="0">
                          <a:latin typeface="Century Gothic"/>
                          <a:cs typeface="Century Gothic"/>
                        </a:rPr>
                        <a:t>First</a:t>
                      </a:r>
                      <a:r>
                        <a:rPr sz="1200" spc="20" dirty="0">
                          <a:latin typeface="Century Gothic"/>
                          <a:cs typeface="Century Gothic"/>
                        </a:rPr>
                        <a:t> </a:t>
                      </a:r>
                      <a:r>
                        <a:rPr sz="1200" spc="-5" dirty="0">
                          <a:latin typeface="Century Gothic"/>
                          <a:cs typeface="Century Gothic"/>
                        </a:rPr>
                        <a:t>one</a:t>
                      </a:r>
                      <a:r>
                        <a:rPr sz="1200" spc="20" dirty="0">
                          <a:latin typeface="Century Gothic"/>
                          <a:cs typeface="Century Gothic"/>
                        </a:rPr>
                        <a:t> </a:t>
                      </a:r>
                      <a:r>
                        <a:rPr sz="1200" spc="-10" dirty="0">
                          <a:latin typeface="Century Gothic"/>
                          <a:cs typeface="Century Gothic"/>
                        </a:rPr>
                        <a:t>submitted</a:t>
                      </a:r>
                      <a:r>
                        <a:rPr sz="1200" spc="25" dirty="0">
                          <a:latin typeface="Century Gothic"/>
                          <a:cs typeface="Century Gothic"/>
                        </a:rPr>
                        <a:t> </a:t>
                      </a:r>
                      <a:r>
                        <a:rPr sz="1200" spc="-5" dirty="0">
                          <a:latin typeface="Century Gothic"/>
                          <a:cs typeface="Century Gothic"/>
                        </a:rPr>
                        <a:t>for</a:t>
                      </a:r>
                      <a:r>
                        <a:rPr sz="1200" spc="30" dirty="0">
                          <a:latin typeface="Century Gothic"/>
                          <a:cs typeface="Century Gothic"/>
                        </a:rPr>
                        <a:t> </a:t>
                      </a:r>
                      <a:r>
                        <a:rPr sz="1200" spc="-10" dirty="0">
                          <a:latin typeface="Century Gothic"/>
                          <a:cs typeface="Century Gothic"/>
                        </a:rPr>
                        <a:t>this</a:t>
                      </a:r>
                      <a:r>
                        <a:rPr sz="1200" spc="35" dirty="0">
                          <a:latin typeface="Century Gothic"/>
                          <a:cs typeface="Century Gothic"/>
                        </a:rPr>
                        <a:t> </a:t>
                      </a:r>
                      <a:r>
                        <a:rPr sz="1200" spc="-5" dirty="0">
                          <a:latin typeface="Century Gothic"/>
                          <a:cs typeface="Century Gothic"/>
                        </a:rPr>
                        <a:t>year,</a:t>
                      </a:r>
                      <a:r>
                        <a:rPr sz="1200" spc="20" dirty="0">
                          <a:latin typeface="Century Gothic"/>
                          <a:cs typeface="Century Gothic"/>
                        </a:rPr>
                        <a:t> </a:t>
                      </a:r>
                      <a:r>
                        <a:rPr sz="1200" dirty="0">
                          <a:latin typeface="Century Gothic"/>
                          <a:cs typeface="Century Gothic"/>
                        </a:rPr>
                        <a:t>December</a:t>
                      </a:r>
                      <a:r>
                        <a:rPr sz="1200" spc="-30" dirty="0">
                          <a:latin typeface="Century Gothic"/>
                          <a:cs typeface="Century Gothic"/>
                        </a:rPr>
                        <a:t> </a:t>
                      </a:r>
                      <a:r>
                        <a:rPr sz="1200" spc="-5" dirty="0">
                          <a:latin typeface="Century Gothic"/>
                          <a:cs typeface="Century Gothic"/>
                        </a:rPr>
                        <a:t>1,</a:t>
                      </a:r>
                      <a:r>
                        <a:rPr sz="1200" spc="5" dirty="0">
                          <a:latin typeface="Century Gothic"/>
                          <a:cs typeface="Century Gothic"/>
                        </a:rPr>
                        <a:t> </a:t>
                      </a:r>
                      <a:r>
                        <a:rPr sz="1200" spc="-5" dirty="0">
                          <a:latin typeface="Century Gothic"/>
                          <a:cs typeface="Century Gothic"/>
                        </a:rPr>
                        <a:t>2021,</a:t>
                      </a:r>
                      <a:r>
                        <a:rPr sz="1200" spc="20" dirty="0">
                          <a:latin typeface="Century Gothic"/>
                          <a:cs typeface="Century Gothic"/>
                        </a:rPr>
                        <a:t> </a:t>
                      </a:r>
                      <a:r>
                        <a:rPr sz="1200" dirty="0">
                          <a:latin typeface="Century Gothic"/>
                          <a:cs typeface="Century Gothic"/>
                        </a:rPr>
                        <a:t>will</a:t>
                      </a:r>
                      <a:r>
                        <a:rPr sz="1200" spc="-20" dirty="0">
                          <a:latin typeface="Century Gothic"/>
                          <a:cs typeface="Century Gothic"/>
                        </a:rPr>
                        <a:t> </a:t>
                      </a:r>
                      <a:r>
                        <a:rPr sz="1200" spc="-5" dirty="0">
                          <a:latin typeface="Century Gothic"/>
                          <a:cs typeface="Century Gothic"/>
                        </a:rPr>
                        <a:t>be</a:t>
                      </a:r>
                      <a:r>
                        <a:rPr sz="1200" spc="5" dirty="0">
                          <a:latin typeface="Century Gothic"/>
                          <a:cs typeface="Century Gothic"/>
                        </a:rPr>
                        <a:t> </a:t>
                      </a:r>
                      <a:r>
                        <a:rPr sz="1200" dirty="0">
                          <a:latin typeface="Century Gothic"/>
                          <a:cs typeface="Century Gothic"/>
                        </a:rPr>
                        <a:t>a </a:t>
                      </a:r>
                      <a:r>
                        <a:rPr sz="1200" spc="5" dirty="0">
                          <a:latin typeface="Century Gothic"/>
                          <a:cs typeface="Century Gothic"/>
                        </a:rPr>
                        <a:t> </a:t>
                      </a:r>
                      <a:r>
                        <a:rPr sz="1200" spc="-5" dirty="0">
                          <a:latin typeface="Century Gothic"/>
                          <a:cs typeface="Century Gothic"/>
                        </a:rPr>
                        <a:t>“preliminary</a:t>
                      </a:r>
                      <a:r>
                        <a:rPr sz="1200" spc="-25" dirty="0">
                          <a:latin typeface="Century Gothic"/>
                          <a:cs typeface="Century Gothic"/>
                        </a:rPr>
                        <a:t> </a:t>
                      </a:r>
                      <a:r>
                        <a:rPr sz="1200" dirty="0">
                          <a:latin typeface="Century Gothic"/>
                          <a:cs typeface="Century Gothic"/>
                        </a:rPr>
                        <a:t>plan”</a:t>
                      </a:r>
                      <a:r>
                        <a:rPr sz="1200" spc="-10" dirty="0">
                          <a:latin typeface="Century Gothic"/>
                          <a:cs typeface="Century Gothic"/>
                        </a:rPr>
                        <a:t> </a:t>
                      </a:r>
                      <a:r>
                        <a:rPr sz="1200" spc="-15" dirty="0">
                          <a:latin typeface="Century Gothic"/>
                          <a:cs typeface="Century Gothic"/>
                        </a:rPr>
                        <a:t>to</a:t>
                      </a:r>
                      <a:r>
                        <a:rPr sz="1200" spc="40" dirty="0">
                          <a:latin typeface="Century Gothic"/>
                          <a:cs typeface="Century Gothic"/>
                        </a:rPr>
                        <a:t> </a:t>
                      </a:r>
                      <a:r>
                        <a:rPr sz="1200" dirty="0">
                          <a:latin typeface="Century Gothic"/>
                          <a:cs typeface="Century Gothic"/>
                        </a:rPr>
                        <a:t>address</a:t>
                      </a:r>
                      <a:r>
                        <a:rPr sz="1200" spc="-5" dirty="0">
                          <a:latin typeface="Century Gothic"/>
                          <a:cs typeface="Century Gothic"/>
                        </a:rPr>
                        <a:t> risks</a:t>
                      </a:r>
                      <a:r>
                        <a:rPr sz="1200" spc="10" dirty="0">
                          <a:latin typeface="Century Gothic"/>
                          <a:cs typeface="Century Gothic"/>
                        </a:rPr>
                        <a:t> </a:t>
                      </a:r>
                      <a:r>
                        <a:rPr sz="1200" dirty="0">
                          <a:latin typeface="Century Gothic"/>
                          <a:cs typeface="Century Gothic"/>
                        </a:rPr>
                        <a:t>already</a:t>
                      </a:r>
                      <a:r>
                        <a:rPr sz="1200" spc="-10" dirty="0">
                          <a:latin typeface="Century Gothic"/>
                          <a:cs typeface="Century Gothic"/>
                        </a:rPr>
                        <a:t> </a:t>
                      </a:r>
                      <a:r>
                        <a:rPr sz="1200" spc="-5" dirty="0">
                          <a:latin typeface="Century Gothic"/>
                          <a:cs typeface="Century Gothic"/>
                        </a:rPr>
                        <a:t>identified</a:t>
                      </a:r>
                      <a:r>
                        <a:rPr sz="1200" spc="25" dirty="0">
                          <a:latin typeface="Century Gothic"/>
                          <a:cs typeface="Century Gothic"/>
                        </a:rPr>
                        <a:t> </a:t>
                      </a:r>
                      <a:r>
                        <a:rPr sz="1200" spc="-5" dirty="0">
                          <a:latin typeface="Century Gothic"/>
                          <a:cs typeface="Century Gothic"/>
                        </a:rPr>
                        <a:t>in</a:t>
                      </a:r>
                      <a:r>
                        <a:rPr sz="1200" spc="10" dirty="0">
                          <a:latin typeface="Century Gothic"/>
                          <a:cs typeface="Century Gothic"/>
                        </a:rPr>
                        <a:t> </a:t>
                      </a:r>
                      <a:r>
                        <a:rPr sz="1200" spc="-5" dirty="0">
                          <a:latin typeface="Century Gothic"/>
                          <a:cs typeface="Century Gothic"/>
                        </a:rPr>
                        <a:t>existing</a:t>
                      </a:r>
                      <a:r>
                        <a:rPr sz="1200" spc="40" dirty="0">
                          <a:latin typeface="Century Gothic"/>
                          <a:cs typeface="Century Gothic"/>
                        </a:rPr>
                        <a:t> </a:t>
                      </a:r>
                      <a:r>
                        <a:rPr sz="1200" dirty="0">
                          <a:latin typeface="Century Gothic"/>
                          <a:cs typeface="Century Gothic"/>
                        </a:rPr>
                        <a:t>local</a:t>
                      </a:r>
                      <a:r>
                        <a:rPr sz="1200" spc="-15" dirty="0">
                          <a:latin typeface="Century Gothic"/>
                          <a:cs typeface="Century Gothic"/>
                        </a:rPr>
                        <a:t> </a:t>
                      </a:r>
                      <a:r>
                        <a:rPr sz="1200" spc="-5" dirty="0">
                          <a:latin typeface="Century Gothic"/>
                          <a:cs typeface="Century Gothic"/>
                        </a:rPr>
                        <a:t>government</a:t>
                      </a:r>
                      <a:r>
                        <a:rPr sz="1200" spc="20" dirty="0">
                          <a:latin typeface="Century Gothic"/>
                          <a:cs typeface="Century Gothic"/>
                        </a:rPr>
                        <a:t> </a:t>
                      </a:r>
                      <a:r>
                        <a:rPr sz="1200" spc="-5" dirty="0">
                          <a:latin typeface="Century Gothic"/>
                          <a:cs typeface="Century Gothic"/>
                        </a:rPr>
                        <a:t>vulnerability</a:t>
                      </a:r>
                      <a:r>
                        <a:rPr sz="1200" dirty="0">
                          <a:latin typeface="Century Gothic"/>
                          <a:cs typeface="Century Gothic"/>
                        </a:rPr>
                        <a:t> </a:t>
                      </a:r>
                      <a:r>
                        <a:rPr sz="1200" spc="-5" dirty="0">
                          <a:latin typeface="Century Gothic"/>
                          <a:cs typeface="Century Gothic"/>
                        </a:rPr>
                        <a:t>assessment. </a:t>
                      </a:r>
                      <a:r>
                        <a:rPr sz="1200" spc="-315" dirty="0">
                          <a:latin typeface="Century Gothic"/>
                          <a:cs typeface="Century Gothic"/>
                        </a:rPr>
                        <a:t> </a:t>
                      </a:r>
                      <a:r>
                        <a:rPr sz="1200" spc="-5" dirty="0">
                          <a:latin typeface="Century Gothic"/>
                          <a:cs typeface="Century Gothic"/>
                        </a:rPr>
                        <a:t>50%</a:t>
                      </a:r>
                      <a:r>
                        <a:rPr sz="1200" spc="5" dirty="0">
                          <a:latin typeface="Century Gothic"/>
                          <a:cs typeface="Century Gothic"/>
                        </a:rPr>
                        <a:t> </a:t>
                      </a:r>
                      <a:r>
                        <a:rPr sz="1200" spc="-5" dirty="0">
                          <a:latin typeface="Century Gothic"/>
                          <a:cs typeface="Century Gothic"/>
                        </a:rPr>
                        <a:t>cost</a:t>
                      </a:r>
                      <a:r>
                        <a:rPr sz="1200" spc="5" dirty="0">
                          <a:latin typeface="Century Gothic"/>
                          <a:cs typeface="Century Gothic"/>
                        </a:rPr>
                        <a:t> </a:t>
                      </a:r>
                      <a:r>
                        <a:rPr sz="1200" spc="-5" dirty="0">
                          <a:latin typeface="Century Gothic"/>
                          <a:cs typeface="Century Gothic"/>
                        </a:rPr>
                        <a:t>share</a:t>
                      </a:r>
                      <a:r>
                        <a:rPr sz="1200" spc="15" dirty="0">
                          <a:latin typeface="Century Gothic"/>
                          <a:cs typeface="Century Gothic"/>
                        </a:rPr>
                        <a:t> </a:t>
                      </a:r>
                      <a:r>
                        <a:rPr sz="1200" dirty="0">
                          <a:latin typeface="Century Gothic"/>
                          <a:cs typeface="Century Gothic"/>
                        </a:rPr>
                        <a:t>unless</a:t>
                      </a:r>
                      <a:r>
                        <a:rPr sz="1200" spc="-30" dirty="0">
                          <a:latin typeface="Century Gothic"/>
                          <a:cs typeface="Century Gothic"/>
                        </a:rPr>
                        <a:t> </a:t>
                      </a:r>
                      <a:r>
                        <a:rPr sz="1200" spc="-5" dirty="0">
                          <a:latin typeface="Century Gothic"/>
                          <a:cs typeface="Century Gothic"/>
                        </a:rPr>
                        <a:t>disadvantaged</a:t>
                      </a:r>
                      <a:r>
                        <a:rPr sz="1200" spc="55" dirty="0">
                          <a:latin typeface="Century Gothic"/>
                          <a:cs typeface="Century Gothic"/>
                        </a:rPr>
                        <a:t> </a:t>
                      </a:r>
                      <a:r>
                        <a:rPr sz="1200" spc="-5" dirty="0">
                          <a:latin typeface="Century Gothic"/>
                          <a:cs typeface="Century Gothic"/>
                        </a:rPr>
                        <a:t>community.</a:t>
                      </a:r>
                      <a:r>
                        <a:rPr sz="1200" spc="30" dirty="0">
                          <a:latin typeface="Century Gothic"/>
                          <a:cs typeface="Century Gothic"/>
                        </a:rPr>
                        <a:t> </a:t>
                      </a:r>
                      <a:r>
                        <a:rPr sz="1200" dirty="0">
                          <a:latin typeface="Century Gothic"/>
                          <a:cs typeface="Century Gothic"/>
                        </a:rPr>
                        <a:t>Includes</a:t>
                      </a:r>
                      <a:r>
                        <a:rPr sz="1200" spc="-30" dirty="0">
                          <a:latin typeface="Century Gothic"/>
                          <a:cs typeface="Century Gothic"/>
                        </a:rPr>
                        <a:t> </a:t>
                      </a:r>
                      <a:r>
                        <a:rPr sz="1200" spc="-5" dirty="0">
                          <a:latin typeface="Century Gothic"/>
                          <a:cs typeface="Century Gothic"/>
                        </a:rPr>
                        <a:t>ranking</a:t>
                      </a:r>
                      <a:r>
                        <a:rPr sz="1200" spc="25" dirty="0">
                          <a:latin typeface="Century Gothic"/>
                          <a:cs typeface="Century Gothic"/>
                        </a:rPr>
                        <a:t> </a:t>
                      </a:r>
                      <a:r>
                        <a:rPr sz="1200" spc="-10" dirty="0">
                          <a:latin typeface="Century Gothic"/>
                          <a:cs typeface="Century Gothic"/>
                        </a:rPr>
                        <a:t>criteria.</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BE8"/>
                    </a:solidFill>
                  </a:tcPr>
                </a:tc>
                <a:extLst>
                  <a:ext uri="{0D108BD9-81ED-4DB2-BD59-A6C34878D82A}">
                    <a16:rowId xmlns:a16="http://schemas.microsoft.com/office/drawing/2014/main" val="10004"/>
                  </a:ext>
                </a:extLst>
              </a:tr>
              <a:tr h="639445">
                <a:tc>
                  <a:txBody>
                    <a:bodyPr/>
                    <a:lstStyle/>
                    <a:p>
                      <a:pPr marL="91440">
                        <a:lnSpc>
                          <a:spcPct val="100000"/>
                        </a:lnSpc>
                        <a:spcBef>
                          <a:spcPts val="335"/>
                        </a:spcBef>
                      </a:pPr>
                      <a:r>
                        <a:rPr sz="1200" spc="-5" dirty="0">
                          <a:latin typeface="Century Gothic"/>
                          <a:cs typeface="Century Gothic"/>
                        </a:rPr>
                        <a:t>Regional</a:t>
                      </a:r>
                      <a:r>
                        <a:rPr sz="1200" dirty="0">
                          <a:latin typeface="Century Gothic"/>
                          <a:cs typeface="Century Gothic"/>
                        </a:rPr>
                        <a:t> </a:t>
                      </a:r>
                      <a:r>
                        <a:rPr sz="1200" spc="-5" dirty="0">
                          <a:latin typeface="Century Gothic"/>
                          <a:cs typeface="Century Gothic"/>
                        </a:rPr>
                        <a:t>Resilience</a:t>
                      </a:r>
                      <a:r>
                        <a:rPr sz="1200" spc="-55" dirty="0">
                          <a:latin typeface="Century Gothic"/>
                          <a:cs typeface="Century Gothic"/>
                        </a:rPr>
                        <a:t> </a:t>
                      </a:r>
                      <a:r>
                        <a:rPr sz="1200" spc="-10" dirty="0">
                          <a:latin typeface="Century Gothic"/>
                          <a:cs typeface="Century Gothic"/>
                        </a:rPr>
                        <a:t>Entities</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6CE"/>
                    </a:solidFill>
                  </a:tcPr>
                </a:tc>
                <a:tc>
                  <a:txBody>
                    <a:bodyPr/>
                    <a:lstStyle/>
                    <a:p>
                      <a:pPr marL="90805" marR="654050">
                        <a:lnSpc>
                          <a:spcPct val="100000"/>
                        </a:lnSpc>
                        <a:spcBef>
                          <a:spcPts val="335"/>
                        </a:spcBef>
                      </a:pPr>
                      <a:r>
                        <a:rPr sz="1200" spc="-5" dirty="0">
                          <a:latin typeface="Century Gothic"/>
                          <a:cs typeface="Century Gothic"/>
                        </a:rPr>
                        <a:t>Providing</a:t>
                      </a:r>
                      <a:r>
                        <a:rPr sz="1200" spc="20" dirty="0">
                          <a:latin typeface="Century Gothic"/>
                          <a:cs typeface="Century Gothic"/>
                        </a:rPr>
                        <a:t> </a:t>
                      </a:r>
                      <a:r>
                        <a:rPr sz="1200" spc="-5" dirty="0">
                          <a:latin typeface="Century Gothic"/>
                          <a:cs typeface="Century Gothic"/>
                        </a:rPr>
                        <a:t>technical</a:t>
                      </a:r>
                      <a:r>
                        <a:rPr sz="1200" spc="40" dirty="0">
                          <a:latin typeface="Century Gothic"/>
                          <a:cs typeface="Century Gothic"/>
                        </a:rPr>
                        <a:t> </a:t>
                      </a:r>
                      <a:r>
                        <a:rPr sz="1200" spc="-5" dirty="0">
                          <a:latin typeface="Century Gothic"/>
                          <a:cs typeface="Century Gothic"/>
                        </a:rPr>
                        <a:t>assistance</a:t>
                      </a:r>
                      <a:r>
                        <a:rPr sz="1200" spc="30" dirty="0">
                          <a:latin typeface="Century Gothic"/>
                          <a:cs typeface="Century Gothic"/>
                        </a:rPr>
                        <a:t> </a:t>
                      </a:r>
                      <a:r>
                        <a:rPr sz="1200" spc="-15" dirty="0">
                          <a:latin typeface="Century Gothic"/>
                          <a:cs typeface="Century Gothic"/>
                        </a:rPr>
                        <a:t>to</a:t>
                      </a:r>
                      <a:r>
                        <a:rPr sz="1200" spc="35" dirty="0">
                          <a:latin typeface="Century Gothic"/>
                          <a:cs typeface="Century Gothic"/>
                        </a:rPr>
                        <a:t> </a:t>
                      </a:r>
                      <a:r>
                        <a:rPr sz="1200" spc="-10" dirty="0">
                          <a:latin typeface="Century Gothic"/>
                          <a:cs typeface="Century Gothic"/>
                        </a:rPr>
                        <a:t>counties</a:t>
                      </a:r>
                      <a:r>
                        <a:rPr sz="1200" spc="20" dirty="0">
                          <a:latin typeface="Century Gothic"/>
                          <a:cs typeface="Century Gothic"/>
                        </a:rPr>
                        <a:t> </a:t>
                      </a:r>
                      <a:r>
                        <a:rPr sz="1200" spc="-5" dirty="0">
                          <a:latin typeface="Century Gothic"/>
                          <a:cs typeface="Century Gothic"/>
                        </a:rPr>
                        <a:t>and</a:t>
                      </a:r>
                      <a:r>
                        <a:rPr sz="1200" spc="25" dirty="0">
                          <a:latin typeface="Century Gothic"/>
                          <a:cs typeface="Century Gothic"/>
                        </a:rPr>
                        <a:t> </a:t>
                      </a:r>
                      <a:r>
                        <a:rPr sz="1200" spc="-5" dirty="0">
                          <a:latin typeface="Century Gothic"/>
                          <a:cs typeface="Century Gothic"/>
                        </a:rPr>
                        <a:t>municipalities,</a:t>
                      </a:r>
                      <a:r>
                        <a:rPr sz="1200" dirty="0">
                          <a:latin typeface="Century Gothic"/>
                          <a:cs typeface="Century Gothic"/>
                        </a:rPr>
                        <a:t> </a:t>
                      </a:r>
                      <a:r>
                        <a:rPr sz="1200" spc="-10" dirty="0">
                          <a:latin typeface="Century Gothic"/>
                          <a:cs typeface="Century Gothic"/>
                        </a:rPr>
                        <a:t>(b)</a:t>
                      </a:r>
                      <a:r>
                        <a:rPr sz="1200" dirty="0">
                          <a:latin typeface="Century Gothic"/>
                          <a:cs typeface="Century Gothic"/>
                        </a:rPr>
                        <a:t> </a:t>
                      </a:r>
                      <a:r>
                        <a:rPr sz="1200" spc="-5" dirty="0">
                          <a:latin typeface="Century Gothic"/>
                          <a:cs typeface="Century Gothic"/>
                        </a:rPr>
                        <a:t>coordinating</a:t>
                      </a:r>
                      <a:r>
                        <a:rPr sz="1200" spc="65" dirty="0">
                          <a:latin typeface="Century Gothic"/>
                          <a:cs typeface="Century Gothic"/>
                        </a:rPr>
                        <a:t> </a:t>
                      </a:r>
                      <a:r>
                        <a:rPr sz="1200" spc="-5" dirty="0">
                          <a:latin typeface="Century Gothic"/>
                          <a:cs typeface="Century Gothic"/>
                        </a:rPr>
                        <a:t>multijurisdictional </a:t>
                      </a:r>
                      <a:r>
                        <a:rPr sz="1200" dirty="0">
                          <a:latin typeface="Century Gothic"/>
                          <a:cs typeface="Century Gothic"/>
                        </a:rPr>
                        <a:t> </a:t>
                      </a:r>
                      <a:r>
                        <a:rPr sz="1200" spc="-5" dirty="0">
                          <a:latin typeface="Century Gothic"/>
                          <a:cs typeface="Century Gothic"/>
                        </a:rPr>
                        <a:t>vulnerability</a:t>
                      </a:r>
                      <a:r>
                        <a:rPr sz="1200" spc="5" dirty="0">
                          <a:latin typeface="Century Gothic"/>
                          <a:cs typeface="Century Gothic"/>
                        </a:rPr>
                        <a:t> </a:t>
                      </a:r>
                      <a:r>
                        <a:rPr sz="1200" spc="-5" dirty="0">
                          <a:latin typeface="Century Gothic"/>
                          <a:cs typeface="Century Gothic"/>
                        </a:rPr>
                        <a:t>assessments</a:t>
                      </a:r>
                      <a:r>
                        <a:rPr sz="1200" dirty="0">
                          <a:latin typeface="Century Gothic"/>
                          <a:cs typeface="Century Gothic"/>
                        </a:rPr>
                        <a:t> </a:t>
                      </a:r>
                      <a:r>
                        <a:rPr sz="1200" spc="-5" dirty="0">
                          <a:latin typeface="Century Gothic"/>
                          <a:cs typeface="Century Gothic"/>
                        </a:rPr>
                        <a:t>and</a:t>
                      </a:r>
                      <a:r>
                        <a:rPr sz="1200" spc="45" dirty="0">
                          <a:latin typeface="Century Gothic"/>
                          <a:cs typeface="Century Gothic"/>
                        </a:rPr>
                        <a:t> </a:t>
                      </a:r>
                      <a:r>
                        <a:rPr sz="1200" spc="-10" dirty="0">
                          <a:latin typeface="Century Gothic"/>
                          <a:cs typeface="Century Gothic"/>
                        </a:rPr>
                        <a:t>(c)</a:t>
                      </a:r>
                      <a:r>
                        <a:rPr sz="1200" spc="10" dirty="0">
                          <a:latin typeface="Century Gothic"/>
                          <a:cs typeface="Century Gothic"/>
                        </a:rPr>
                        <a:t> </a:t>
                      </a:r>
                      <a:r>
                        <a:rPr sz="1200" spc="-5" dirty="0">
                          <a:latin typeface="Century Gothic"/>
                          <a:cs typeface="Century Gothic"/>
                        </a:rPr>
                        <a:t>developing project</a:t>
                      </a:r>
                      <a:r>
                        <a:rPr sz="1200" spc="25" dirty="0">
                          <a:latin typeface="Century Gothic"/>
                          <a:cs typeface="Century Gothic"/>
                        </a:rPr>
                        <a:t> </a:t>
                      </a:r>
                      <a:r>
                        <a:rPr sz="1200" spc="-5" dirty="0">
                          <a:latin typeface="Century Gothic"/>
                          <a:cs typeface="Century Gothic"/>
                        </a:rPr>
                        <a:t>proposals </a:t>
                      </a:r>
                      <a:r>
                        <a:rPr sz="1200" spc="-15" dirty="0">
                          <a:latin typeface="Century Gothic"/>
                          <a:cs typeface="Century Gothic"/>
                        </a:rPr>
                        <a:t>to</a:t>
                      </a:r>
                      <a:r>
                        <a:rPr sz="1200" spc="40" dirty="0">
                          <a:latin typeface="Century Gothic"/>
                          <a:cs typeface="Century Gothic"/>
                        </a:rPr>
                        <a:t> </a:t>
                      </a:r>
                      <a:r>
                        <a:rPr sz="1200" spc="-5" dirty="0">
                          <a:latin typeface="Century Gothic"/>
                          <a:cs typeface="Century Gothic"/>
                        </a:rPr>
                        <a:t>be</a:t>
                      </a:r>
                      <a:r>
                        <a:rPr sz="1200" spc="15" dirty="0">
                          <a:latin typeface="Century Gothic"/>
                          <a:cs typeface="Century Gothic"/>
                        </a:rPr>
                        <a:t> </a:t>
                      </a:r>
                      <a:r>
                        <a:rPr sz="1200" spc="-10" dirty="0">
                          <a:latin typeface="Century Gothic"/>
                          <a:cs typeface="Century Gothic"/>
                        </a:rPr>
                        <a:t>submitted</a:t>
                      </a:r>
                      <a:r>
                        <a:rPr sz="1200" spc="30" dirty="0">
                          <a:latin typeface="Century Gothic"/>
                          <a:cs typeface="Century Gothic"/>
                        </a:rPr>
                        <a:t> </a:t>
                      </a:r>
                      <a:r>
                        <a:rPr sz="1200" spc="-5" dirty="0">
                          <a:latin typeface="Century Gothic"/>
                          <a:cs typeface="Century Gothic"/>
                        </a:rPr>
                        <a:t>for</a:t>
                      </a:r>
                      <a:r>
                        <a:rPr sz="1200" spc="20" dirty="0">
                          <a:latin typeface="Century Gothic"/>
                          <a:cs typeface="Century Gothic"/>
                        </a:rPr>
                        <a:t> </a:t>
                      </a:r>
                      <a:r>
                        <a:rPr sz="1200" spc="-5" dirty="0">
                          <a:latin typeface="Century Gothic"/>
                          <a:cs typeface="Century Gothic"/>
                        </a:rPr>
                        <a:t>inclusion in</a:t>
                      </a:r>
                      <a:r>
                        <a:rPr sz="1200" spc="10" dirty="0">
                          <a:latin typeface="Century Gothic"/>
                          <a:cs typeface="Century Gothic"/>
                        </a:rPr>
                        <a:t> </a:t>
                      </a:r>
                      <a:r>
                        <a:rPr sz="1200" spc="-10" dirty="0">
                          <a:latin typeface="Century Gothic"/>
                          <a:cs typeface="Century Gothic"/>
                        </a:rPr>
                        <a:t>the </a:t>
                      </a:r>
                      <a:r>
                        <a:rPr sz="1200" spc="-320" dirty="0">
                          <a:latin typeface="Century Gothic"/>
                          <a:cs typeface="Century Gothic"/>
                        </a:rPr>
                        <a:t> </a:t>
                      </a:r>
                      <a:r>
                        <a:rPr sz="1200" spc="-5" dirty="0">
                          <a:latin typeface="Century Gothic"/>
                          <a:cs typeface="Century Gothic"/>
                        </a:rPr>
                        <a:t>Statewide</a:t>
                      </a:r>
                      <a:r>
                        <a:rPr sz="1200" spc="50" dirty="0">
                          <a:latin typeface="Century Gothic"/>
                          <a:cs typeface="Century Gothic"/>
                        </a:rPr>
                        <a:t> </a:t>
                      </a:r>
                      <a:r>
                        <a:rPr sz="1200" spc="-5" dirty="0">
                          <a:latin typeface="Century Gothic"/>
                          <a:cs typeface="Century Gothic"/>
                        </a:rPr>
                        <a:t>Flooding and</a:t>
                      </a:r>
                      <a:r>
                        <a:rPr sz="1200" spc="30" dirty="0">
                          <a:latin typeface="Century Gothic"/>
                          <a:cs typeface="Century Gothic"/>
                        </a:rPr>
                        <a:t> </a:t>
                      </a:r>
                      <a:r>
                        <a:rPr sz="1200" dirty="0">
                          <a:latin typeface="Century Gothic"/>
                          <a:cs typeface="Century Gothic"/>
                        </a:rPr>
                        <a:t>Sea </a:t>
                      </a:r>
                      <a:r>
                        <a:rPr sz="1200" spc="-5" dirty="0">
                          <a:latin typeface="Century Gothic"/>
                          <a:cs typeface="Century Gothic"/>
                        </a:rPr>
                        <a:t>Level</a:t>
                      </a:r>
                      <a:r>
                        <a:rPr sz="1200" spc="-10" dirty="0">
                          <a:latin typeface="Century Gothic"/>
                          <a:cs typeface="Century Gothic"/>
                        </a:rPr>
                        <a:t> </a:t>
                      </a:r>
                      <a:r>
                        <a:rPr sz="1200" spc="-5" dirty="0">
                          <a:latin typeface="Century Gothic"/>
                          <a:cs typeface="Century Gothic"/>
                        </a:rPr>
                        <a:t>Rise</a:t>
                      </a:r>
                      <a:r>
                        <a:rPr sz="1200" spc="-10" dirty="0">
                          <a:latin typeface="Century Gothic"/>
                          <a:cs typeface="Century Gothic"/>
                        </a:rPr>
                        <a:t> </a:t>
                      </a:r>
                      <a:r>
                        <a:rPr sz="1200" spc="-5" dirty="0">
                          <a:latin typeface="Century Gothic"/>
                          <a:cs typeface="Century Gothic"/>
                        </a:rPr>
                        <a:t>Resilience</a:t>
                      </a:r>
                      <a:r>
                        <a:rPr sz="1200" spc="-35" dirty="0">
                          <a:latin typeface="Century Gothic"/>
                          <a:cs typeface="Century Gothic"/>
                        </a:rPr>
                        <a:t> </a:t>
                      </a:r>
                      <a:r>
                        <a:rPr sz="1200" dirty="0">
                          <a:latin typeface="Century Gothic"/>
                          <a:cs typeface="Century Gothic"/>
                        </a:rPr>
                        <a:t>Plan.</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6CE"/>
                    </a:solidFill>
                  </a:tcPr>
                </a:tc>
                <a:extLst>
                  <a:ext uri="{0D108BD9-81ED-4DB2-BD59-A6C34878D82A}">
                    <a16:rowId xmlns:a16="http://schemas.microsoft.com/office/drawing/2014/main" val="10005"/>
                  </a:ext>
                </a:extLst>
              </a:tr>
              <a:tr h="640080">
                <a:tc>
                  <a:txBody>
                    <a:bodyPr/>
                    <a:lstStyle/>
                    <a:p>
                      <a:pPr marL="91440" marR="248920">
                        <a:lnSpc>
                          <a:spcPct val="100000"/>
                        </a:lnSpc>
                        <a:spcBef>
                          <a:spcPts val="335"/>
                        </a:spcBef>
                      </a:pPr>
                      <a:r>
                        <a:rPr sz="1200" spc="-5" dirty="0">
                          <a:latin typeface="Century Gothic"/>
                          <a:cs typeface="Century Gothic"/>
                        </a:rPr>
                        <a:t>Florida Hub</a:t>
                      </a:r>
                      <a:r>
                        <a:rPr sz="1200" dirty="0">
                          <a:latin typeface="Century Gothic"/>
                          <a:cs typeface="Century Gothic"/>
                        </a:rPr>
                        <a:t> </a:t>
                      </a:r>
                      <a:r>
                        <a:rPr sz="1200" spc="-5" dirty="0">
                          <a:latin typeface="Century Gothic"/>
                          <a:cs typeface="Century Gothic"/>
                        </a:rPr>
                        <a:t>for</a:t>
                      </a:r>
                      <a:r>
                        <a:rPr sz="1200" spc="10" dirty="0">
                          <a:latin typeface="Century Gothic"/>
                          <a:cs typeface="Century Gothic"/>
                        </a:rPr>
                        <a:t> </a:t>
                      </a:r>
                      <a:r>
                        <a:rPr sz="1200" dirty="0">
                          <a:latin typeface="Century Gothic"/>
                          <a:cs typeface="Century Gothic"/>
                        </a:rPr>
                        <a:t>Applied</a:t>
                      </a:r>
                      <a:r>
                        <a:rPr sz="1200" spc="-30" dirty="0">
                          <a:latin typeface="Century Gothic"/>
                          <a:cs typeface="Century Gothic"/>
                        </a:rPr>
                        <a:t> </a:t>
                      </a:r>
                      <a:r>
                        <a:rPr sz="1200" spc="-5" dirty="0">
                          <a:latin typeface="Century Gothic"/>
                          <a:cs typeface="Century Gothic"/>
                        </a:rPr>
                        <a:t>Research</a:t>
                      </a:r>
                      <a:r>
                        <a:rPr sz="1200" spc="-10" dirty="0">
                          <a:latin typeface="Century Gothic"/>
                          <a:cs typeface="Century Gothic"/>
                        </a:rPr>
                        <a:t> </a:t>
                      </a:r>
                      <a:r>
                        <a:rPr sz="1200" spc="-5" dirty="0">
                          <a:latin typeface="Century Gothic"/>
                          <a:cs typeface="Century Gothic"/>
                        </a:rPr>
                        <a:t>and</a:t>
                      </a:r>
                      <a:r>
                        <a:rPr sz="1200" spc="20" dirty="0">
                          <a:latin typeface="Century Gothic"/>
                          <a:cs typeface="Century Gothic"/>
                        </a:rPr>
                        <a:t> </a:t>
                      </a:r>
                      <a:r>
                        <a:rPr sz="1200" spc="-5" dirty="0">
                          <a:latin typeface="Century Gothic"/>
                          <a:cs typeface="Century Gothic"/>
                        </a:rPr>
                        <a:t>Innovation </a:t>
                      </a:r>
                      <a:r>
                        <a:rPr sz="1200" spc="-320" dirty="0">
                          <a:latin typeface="Century Gothic"/>
                          <a:cs typeface="Century Gothic"/>
                        </a:rPr>
                        <a:t> </a:t>
                      </a:r>
                      <a:r>
                        <a:rPr sz="1200" spc="-15" dirty="0">
                          <a:latin typeface="Century Gothic"/>
                          <a:cs typeface="Century Gothic"/>
                        </a:rPr>
                        <a:t>(USF)</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BE8"/>
                    </a:solidFill>
                  </a:tcPr>
                </a:tc>
                <a:tc>
                  <a:txBody>
                    <a:bodyPr/>
                    <a:lstStyle/>
                    <a:p>
                      <a:pPr marL="90805" marR="292100">
                        <a:lnSpc>
                          <a:spcPct val="100000"/>
                        </a:lnSpc>
                        <a:spcBef>
                          <a:spcPts val="335"/>
                        </a:spcBef>
                      </a:pPr>
                      <a:r>
                        <a:rPr sz="1200" spc="-5" dirty="0">
                          <a:latin typeface="Century Gothic"/>
                          <a:cs typeface="Century Gothic"/>
                        </a:rPr>
                        <a:t>Lead</a:t>
                      </a:r>
                      <a:r>
                        <a:rPr sz="1200" spc="10" dirty="0">
                          <a:latin typeface="Century Gothic"/>
                          <a:cs typeface="Century Gothic"/>
                        </a:rPr>
                        <a:t> </a:t>
                      </a:r>
                      <a:r>
                        <a:rPr sz="1200" spc="-10" dirty="0">
                          <a:latin typeface="Century Gothic"/>
                          <a:cs typeface="Century Gothic"/>
                        </a:rPr>
                        <a:t>institution</a:t>
                      </a:r>
                      <a:r>
                        <a:rPr sz="1200" spc="70" dirty="0">
                          <a:latin typeface="Century Gothic"/>
                          <a:cs typeface="Century Gothic"/>
                        </a:rPr>
                        <a:t> </a:t>
                      </a:r>
                      <a:r>
                        <a:rPr sz="1200" spc="-5" dirty="0">
                          <a:latin typeface="Century Gothic"/>
                          <a:cs typeface="Century Gothic"/>
                        </a:rPr>
                        <a:t>and</a:t>
                      </a:r>
                      <a:r>
                        <a:rPr sz="1200" spc="30" dirty="0">
                          <a:latin typeface="Century Gothic"/>
                          <a:cs typeface="Century Gothic"/>
                        </a:rPr>
                        <a:t> </a:t>
                      </a:r>
                      <a:r>
                        <a:rPr sz="1200" spc="-5" dirty="0">
                          <a:latin typeface="Century Gothic"/>
                          <a:cs typeface="Century Gothic"/>
                        </a:rPr>
                        <a:t>engage</a:t>
                      </a:r>
                      <a:r>
                        <a:rPr sz="1200" spc="30" dirty="0">
                          <a:latin typeface="Century Gothic"/>
                          <a:cs typeface="Century Gothic"/>
                        </a:rPr>
                        <a:t> </a:t>
                      </a:r>
                      <a:r>
                        <a:rPr sz="1200" spc="-10" dirty="0">
                          <a:latin typeface="Century Gothic"/>
                          <a:cs typeface="Century Gothic"/>
                        </a:rPr>
                        <a:t>other</a:t>
                      </a:r>
                      <a:r>
                        <a:rPr sz="1200" spc="60" dirty="0">
                          <a:latin typeface="Century Gothic"/>
                          <a:cs typeface="Century Gothic"/>
                        </a:rPr>
                        <a:t> </a:t>
                      </a:r>
                      <a:r>
                        <a:rPr sz="1200" dirty="0">
                          <a:latin typeface="Century Gothic"/>
                          <a:cs typeface="Century Gothic"/>
                        </a:rPr>
                        <a:t>academic</a:t>
                      </a:r>
                      <a:r>
                        <a:rPr sz="1200" spc="-10" dirty="0">
                          <a:latin typeface="Century Gothic"/>
                          <a:cs typeface="Century Gothic"/>
                        </a:rPr>
                        <a:t> </a:t>
                      </a:r>
                      <a:r>
                        <a:rPr sz="1200" spc="-5" dirty="0">
                          <a:latin typeface="Century Gothic"/>
                          <a:cs typeface="Century Gothic"/>
                        </a:rPr>
                        <a:t>and</a:t>
                      </a:r>
                      <a:r>
                        <a:rPr sz="1200" spc="25" dirty="0">
                          <a:latin typeface="Century Gothic"/>
                          <a:cs typeface="Century Gothic"/>
                        </a:rPr>
                        <a:t> </a:t>
                      </a:r>
                      <a:r>
                        <a:rPr sz="1200" spc="-5" dirty="0">
                          <a:latin typeface="Century Gothic"/>
                          <a:cs typeface="Century Gothic"/>
                        </a:rPr>
                        <a:t>research</a:t>
                      </a:r>
                      <a:r>
                        <a:rPr sz="1200" spc="10" dirty="0">
                          <a:latin typeface="Century Gothic"/>
                          <a:cs typeface="Century Gothic"/>
                        </a:rPr>
                        <a:t> </a:t>
                      </a:r>
                      <a:r>
                        <a:rPr sz="1200" spc="-10" dirty="0">
                          <a:latin typeface="Century Gothic"/>
                          <a:cs typeface="Century Gothic"/>
                        </a:rPr>
                        <a:t>institutions,</a:t>
                      </a:r>
                      <a:r>
                        <a:rPr sz="1200" spc="65" dirty="0">
                          <a:latin typeface="Century Gothic"/>
                          <a:cs typeface="Century Gothic"/>
                        </a:rPr>
                        <a:t> </a:t>
                      </a:r>
                      <a:r>
                        <a:rPr sz="1200" spc="-10" dirty="0">
                          <a:latin typeface="Century Gothic"/>
                          <a:cs typeface="Century Gothic"/>
                        </a:rPr>
                        <a:t>private</a:t>
                      </a:r>
                      <a:r>
                        <a:rPr sz="1200" spc="50" dirty="0">
                          <a:latin typeface="Century Gothic"/>
                          <a:cs typeface="Century Gothic"/>
                        </a:rPr>
                        <a:t> </a:t>
                      </a:r>
                      <a:r>
                        <a:rPr sz="1200" spc="-5" dirty="0">
                          <a:latin typeface="Century Gothic"/>
                          <a:cs typeface="Century Gothic"/>
                        </a:rPr>
                        <a:t>partners,</a:t>
                      </a:r>
                      <a:r>
                        <a:rPr sz="1200" spc="50" dirty="0">
                          <a:latin typeface="Century Gothic"/>
                          <a:cs typeface="Century Gothic"/>
                        </a:rPr>
                        <a:t> </a:t>
                      </a:r>
                      <a:r>
                        <a:rPr sz="1200" spc="-5" dirty="0">
                          <a:latin typeface="Century Gothic"/>
                          <a:cs typeface="Century Gothic"/>
                        </a:rPr>
                        <a:t>and</a:t>
                      </a:r>
                      <a:r>
                        <a:rPr sz="1200" spc="25" dirty="0">
                          <a:latin typeface="Century Gothic"/>
                          <a:cs typeface="Century Gothic"/>
                        </a:rPr>
                        <a:t> </a:t>
                      </a:r>
                      <a:r>
                        <a:rPr sz="1200" spc="-5" dirty="0">
                          <a:latin typeface="Century Gothic"/>
                          <a:cs typeface="Century Gothic"/>
                        </a:rPr>
                        <a:t>financial </a:t>
                      </a:r>
                      <a:r>
                        <a:rPr sz="1200" dirty="0">
                          <a:latin typeface="Century Gothic"/>
                          <a:cs typeface="Century Gothic"/>
                        </a:rPr>
                        <a:t> </a:t>
                      </a:r>
                      <a:r>
                        <a:rPr sz="1200" spc="-5" dirty="0">
                          <a:latin typeface="Century Gothic"/>
                          <a:cs typeface="Century Gothic"/>
                        </a:rPr>
                        <a:t>sponsors</a:t>
                      </a:r>
                      <a:r>
                        <a:rPr sz="1200" spc="10" dirty="0">
                          <a:latin typeface="Century Gothic"/>
                          <a:cs typeface="Century Gothic"/>
                        </a:rPr>
                        <a:t> </a:t>
                      </a:r>
                      <a:r>
                        <a:rPr sz="1200" spc="-15" dirty="0">
                          <a:latin typeface="Century Gothic"/>
                          <a:cs typeface="Century Gothic"/>
                        </a:rPr>
                        <a:t>to</a:t>
                      </a:r>
                      <a:r>
                        <a:rPr sz="1200" spc="40" dirty="0">
                          <a:latin typeface="Century Gothic"/>
                          <a:cs typeface="Century Gothic"/>
                        </a:rPr>
                        <a:t> </a:t>
                      </a:r>
                      <a:r>
                        <a:rPr sz="1200" spc="-10" dirty="0">
                          <a:latin typeface="Century Gothic"/>
                          <a:cs typeface="Century Gothic"/>
                        </a:rPr>
                        <a:t>coordinate</a:t>
                      </a:r>
                      <a:r>
                        <a:rPr sz="1200" spc="60" dirty="0">
                          <a:latin typeface="Century Gothic"/>
                          <a:cs typeface="Century Gothic"/>
                        </a:rPr>
                        <a:t> </a:t>
                      </a:r>
                      <a:r>
                        <a:rPr sz="1200" spc="-10" dirty="0">
                          <a:latin typeface="Century Gothic"/>
                          <a:cs typeface="Century Gothic"/>
                        </a:rPr>
                        <a:t>efforts</a:t>
                      </a:r>
                      <a:r>
                        <a:rPr sz="1200" spc="50" dirty="0">
                          <a:latin typeface="Century Gothic"/>
                          <a:cs typeface="Century Gothic"/>
                        </a:rPr>
                        <a:t> </a:t>
                      </a:r>
                      <a:r>
                        <a:rPr sz="1200" spc="-15" dirty="0">
                          <a:latin typeface="Century Gothic"/>
                          <a:cs typeface="Century Gothic"/>
                        </a:rPr>
                        <a:t>to</a:t>
                      </a:r>
                      <a:r>
                        <a:rPr sz="1200" spc="40" dirty="0">
                          <a:latin typeface="Century Gothic"/>
                          <a:cs typeface="Century Gothic"/>
                        </a:rPr>
                        <a:t> </a:t>
                      </a:r>
                      <a:r>
                        <a:rPr sz="1200" spc="-5" dirty="0">
                          <a:latin typeface="Century Gothic"/>
                          <a:cs typeface="Century Gothic"/>
                        </a:rPr>
                        <a:t>support</a:t>
                      </a:r>
                      <a:r>
                        <a:rPr sz="1200" spc="10" dirty="0">
                          <a:latin typeface="Century Gothic"/>
                          <a:cs typeface="Century Gothic"/>
                        </a:rPr>
                        <a:t> </a:t>
                      </a:r>
                      <a:r>
                        <a:rPr sz="1200" spc="-5" dirty="0">
                          <a:latin typeface="Century Gothic"/>
                          <a:cs typeface="Century Gothic"/>
                        </a:rPr>
                        <a:t>applied</a:t>
                      </a:r>
                      <a:r>
                        <a:rPr sz="1200" spc="-20" dirty="0">
                          <a:latin typeface="Century Gothic"/>
                          <a:cs typeface="Century Gothic"/>
                        </a:rPr>
                        <a:t> </a:t>
                      </a:r>
                      <a:r>
                        <a:rPr sz="1200" spc="-5" dirty="0">
                          <a:latin typeface="Century Gothic"/>
                          <a:cs typeface="Century Gothic"/>
                        </a:rPr>
                        <a:t>research</a:t>
                      </a:r>
                      <a:r>
                        <a:rPr sz="1200" spc="10" dirty="0">
                          <a:latin typeface="Century Gothic"/>
                          <a:cs typeface="Century Gothic"/>
                        </a:rPr>
                        <a:t> </a:t>
                      </a:r>
                      <a:r>
                        <a:rPr sz="1200" spc="-5" dirty="0">
                          <a:latin typeface="Century Gothic"/>
                          <a:cs typeface="Century Gothic"/>
                        </a:rPr>
                        <a:t>and</a:t>
                      </a:r>
                      <a:r>
                        <a:rPr sz="1200" spc="35" dirty="0">
                          <a:latin typeface="Century Gothic"/>
                          <a:cs typeface="Century Gothic"/>
                        </a:rPr>
                        <a:t> </a:t>
                      </a:r>
                      <a:r>
                        <a:rPr sz="1200" spc="-10" dirty="0">
                          <a:latin typeface="Century Gothic"/>
                          <a:cs typeface="Century Gothic"/>
                        </a:rPr>
                        <a:t>innovation</a:t>
                      </a:r>
                      <a:r>
                        <a:rPr sz="1200" spc="70" dirty="0">
                          <a:latin typeface="Century Gothic"/>
                          <a:cs typeface="Century Gothic"/>
                        </a:rPr>
                        <a:t> </a:t>
                      </a:r>
                      <a:r>
                        <a:rPr sz="1200" spc="-15" dirty="0">
                          <a:latin typeface="Century Gothic"/>
                          <a:cs typeface="Century Gothic"/>
                        </a:rPr>
                        <a:t>to</a:t>
                      </a:r>
                      <a:r>
                        <a:rPr sz="1200" spc="40" dirty="0">
                          <a:latin typeface="Century Gothic"/>
                          <a:cs typeface="Century Gothic"/>
                        </a:rPr>
                        <a:t> </a:t>
                      </a:r>
                      <a:r>
                        <a:rPr sz="1200" dirty="0">
                          <a:latin typeface="Century Gothic"/>
                          <a:cs typeface="Century Gothic"/>
                        </a:rPr>
                        <a:t>address</a:t>
                      </a:r>
                      <a:r>
                        <a:rPr sz="1200" spc="15" dirty="0">
                          <a:latin typeface="Century Gothic"/>
                          <a:cs typeface="Century Gothic"/>
                        </a:rPr>
                        <a:t> </a:t>
                      </a:r>
                      <a:r>
                        <a:rPr sz="1200" spc="-10" dirty="0">
                          <a:latin typeface="Century Gothic"/>
                          <a:cs typeface="Century Gothic"/>
                        </a:rPr>
                        <a:t>the</a:t>
                      </a:r>
                      <a:r>
                        <a:rPr sz="1200" spc="35" dirty="0">
                          <a:latin typeface="Century Gothic"/>
                          <a:cs typeface="Century Gothic"/>
                        </a:rPr>
                        <a:t> </a:t>
                      </a:r>
                      <a:r>
                        <a:rPr sz="1200" spc="-5" dirty="0">
                          <a:latin typeface="Century Gothic"/>
                          <a:cs typeface="Century Gothic"/>
                        </a:rPr>
                        <a:t>flooding</a:t>
                      </a:r>
                      <a:r>
                        <a:rPr sz="1200" dirty="0">
                          <a:latin typeface="Century Gothic"/>
                          <a:cs typeface="Century Gothic"/>
                        </a:rPr>
                        <a:t> </a:t>
                      </a:r>
                      <a:r>
                        <a:rPr sz="1200" spc="-5" dirty="0">
                          <a:latin typeface="Century Gothic"/>
                          <a:cs typeface="Century Gothic"/>
                        </a:rPr>
                        <a:t>and </a:t>
                      </a:r>
                      <a:r>
                        <a:rPr sz="1200" spc="-315" dirty="0">
                          <a:latin typeface="Century Gothic"/>
                          <a:cs typeface="Century Gothic"/>
                        </a:rPr>
                        <a:t> </a:t>
                      </a:r>
                      <a:r>
                        <a:rPr sz="1200" dirty="0">
                          <a:latin typeface="Century Gothic"/>
                          <a:cs typeface="Century Gothic"/>
                        </a:rPr>
                        <a:t>sea</a:t>
                      </a:r>
                      <a:r>
                        <a:rPr sz="1200" spc="-5" dirty="0">
                          <a:latin typeface="Century Gothic"/>
                          <a:cs typeface="Century Gothic"/>
                        </a:rPr>
                        <a:t> </a:t>
                      </a:r>
                      <a:r>
                        <a:rPr sz="1200" dirty="0">
                          <a:latin typeface="Century Gothic"/>
                          <a:cs typeface="Century Gothic"/>
                        </a:rPr>
                        <a:t>level</a:t>
                      </a:r>
                      <a:r>
                        <a:rPr sz="1200" spc="-25" dirty="0">
                          <a:latin typeface="Century Gothic"/>
                          <a:cs typeface="Century Gothic"/>
                        </a:rPr>
                        <a:t> </a:t>
                      </a:r>
                      <a:r>
                        <a:rPr sz="1200" spc="-5" dirty="0">
                          <a:latin typeface="Century Gothic"/>
                          <a:cs typeface="Century Gothic"/>
                        </a:rPr>
                        <a:t>rise</a:t>
                      </a:r>
                      <a:r>
                        <a:rPr sz="1200" spc="-10" dirty="0">
                          <a:latin typeface="Century Gothic"/>
                          <a:cs typeface="Century Gothic"/>
                        </a:rPr>
                        <a:t> </a:t>
                      </a:r>
                      <a:r>
                        <a:rPr sz="1200" dirty="0">
                          <a:latin typeface="Century Gothic"/>
                          <a:cs typeface="Century Gothic"/>
                        </a:rPr>
                        <a:t>challenges</a:t>
                      </a:r>
                      <a:r>
                        <a:rPr sz="1200" spc="-20" dirty="0">
                          <a:latin typeface="Century Gothic"/>
                          <a:cs typeface="Century Gothic"/>
                        </a:rPr>
                        <a:t> </a:t>
                      </a:r>
                      <a:r>
                        <a:rPr sz="1200" spc="-5" dirty="0">
                          <a:latin typeface="Century Gothic"/>
                          <a:cs typeface="Century Gothic"/>
                        </a:rPr>
                        <a:t>of</a:t>
                      </a:r>
                      <a:r>
                        <a:rPr sz="1200" spc="10" dirty="0">
                          <a:latin typeface="Century Gothic"/>
                          <a:cs typeface="Century Gothic"/>
                        </a:rPr>
                        <a:t> </a:t>
                      </a:r>
                      <a:r>
                        <a:rPr sz="1200" spc="-10" dirty="0">
                          <a:latin typeface="Century Gothic"/>
                          <a:cs typeface="Century Gothic"/>
                        </a:rPr>
                        <a:t>the</a:t>
                      </a:r>
                      <a:r>
                        <a:rPr sz="1200" spc="25" dirty="0">
                          <a:latin typeface="Century Gothic"/>
                          <a:cs typeface="Century Gothic"/>
                        </a:rPr>
                        <a:t> </a:t>
                      </a:r>
                      <a:r>
                        <a:rPr sz="1200" spc="-15" dirty="0">
                          <a:latin typeface="Century Gothic"/>
                          <a:cs typeface="Century Gothic"/>
                        </a:rPr>
                        <a:t>state</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BE8"/>
                    </a:solidFill>
                  </a:tcPr>
                </a:tc>
                <a:extLst>
                  <a:ext uri="{0D108BD9-81ED-4DB2-BD59-A6C34878D82A}">
                    <a16:rowId xmlns:a16="http://schemas.microsoft.com/office/drawing/2014/main" val="10006"/>
                  </a:ext>
                </a:extLst>
              </a:tr>
              <a:tr h="640080">
                <a:tc>
                  <a:txBody>
                    <a:bodyPr/>
                    <a:lstStyle/>
                    <a:p>
                      <a:pPr marL="91440" marR="403225">
                        <a:lnSpc>
                          <a:spcPct val="100000"/>
                        </a:lnSpc>
                        <a:spcBef>
                          <a:spcPts val="335"/>
                        </a:spcBef>
                      </a:pPr>
                      <a:r>
                        <a:rPr sz="1200" spc="-5" dirty="0">
                          <a:latin typeface="Century Gothic"/>
                          <a:cs typeface="Century Gothic"/>
                        </a:rPr>
                        <a:t>Annual</a:t>
                      </a:r>
                      <a:r>
                        <a:rPr sz="1200" spc="10" dirty="0">
                          <a:latin typeface="Century Gothic"/>
                          <a:cs typeface="Century Gothic"/>
                        </a:rPr>
                        <a:t> </a:t>
                      </a:r>
                      <a:r>
                        <a:rPr sz="1200" dirty="0">
                          <a:latin typeface="Century Gothic"/>
                          <a:cs typeface="Century Gothic"/>
                        </a:rPr>
                        <a:t>assessment</a:t>
                      </a:r>
                      <a:r>
                        <a:rPr sz="1200" spc="-20" dirty="0">
                          <a:latin typeface="Century Gothic"/>
                          <a:cs typeface="Century Gothic"/>
                        </a:rPr>
                        <a:t> </a:t>
                      </a:r>
                      <a:r>
                        <a:rPr sz="1200" spc="-5" dirty="0">
                          <a:latin typeface="Century Gothic"/>
                          <a:cs typeface="Century Gothic"/>
                        </a:rPr>
                        <a:t>of</a:t>
                      </a:r>
                      <a:r>
                        <a:rPr sz="1200" spc="5" dirty="0">
                          <a:latin typeface="Century Gothic"/>
                          <a:cs typeface="Century Gothic"/>
                        </a:rPr>
                        <a:t> </a:t>
                      </a:r>
                      <a:r>
                        <a:rPr sz="1200" spc="-5" dirty="0">
                          <a:latin typeface="Century Gothic"/>
                          <a:cs typeface="Century Gothic"/>
                        </a:rPr>
                        <a:t>Florida’s</a:t>
                      </a:r>
                      <a:r>
                        <a:rPr sz="1200" spc="5" dirty="0">
                          <a:latin typeface="Century Gothic"/>
                          <a:cs typeface="Century Gothic"/>
                        </a:rPr>
                        <a:t> </a:t>
                      </a:r>
                      <a:r>
                        <a:rPr sz="1200" spc="-5" dirty="0">
                          <a:latin typeface="Century Gothic"/>
                          <a:cs typeface="Century Gothic"/>
                        </a:rPr>
                        <a:t>water</a:t>
                      </a:r>
                      <a:r>
                        <a:rPr sz="1200" spc="25" dirty="0">
                          <a:latin typeface="Century Gothic"/>
                          <a:cs typeface="Century Gothic"/>
                        </a:rPr>
                        <a:t> </a:t>
                      </a:r>
                      <a:r>
                        <a:rPr sz="1200" spc="-5" dirty="0">
                          <a:latin typeface="Century Gothic"/>
                          <a:cs typeface="Century Gothic"/>
                        </a:rPr>
                        <a:t>resources </a:t>
                      </a:r>
                      <a:r>
                        <a:rPr sz="1200" spc="-320" dirty="0">
                          <a:latin typeface="Century Gothic"/>
                          <a:cs typeface="Century Gothic"/>
                        </a:rPr>
                        <a:t> </a:t>
                      </a:r>
                      <a:r>
                        <a:rPr sz="1200" spc="-5" dirty="0">
                          <a:latin typeface="Century Gothic"/>
                          <a:cs typeface="Century Gothic"/>
                        </a:rPr>
                        <a:t>and</a:t>
                      </a:r>
                      <a:r>
                        <a:rPr sz="1200" spc="15" dirty="0">
                          <a:latin typeface="Century Gothic"/>
                          <a:cs typeface="Century Gothic"/>
                        </a:rPr>
                        <a:t> </a:t>
                      </a:r>
                      <a:r>
                        <a:rPr sz="1200" spc="-10" dirty="0">
                          <a:latin typeface="Century Gothic"/>
                          <a:cs typeface="Century Gothic"/>
                        </a:rPr>
                        <a:t>conservation</a:t>
                      </a:r>
                      <a:r>
                        <a:rPr sz="1200" spc="50" dirty="0">
                          <a:latin typeface="Century Gothic"/>
                          <a:cs typeface="Century Gothic"/>
                        </a:rPr>
                        <a:t> </a:t>
                      </a:r>
                      <a:r>
                        <a:rPr sz="1200" dirty="0">
                          <a:latin typeface="Century Gothic"/>
                          <a:cs typeface="Century Gothic"/>
                        </a:rPr>
                        <a:t>lands</a:t>
                      </a:r>
                      <a:endParaRPr sz="120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6CE"/>
                    </a:solidFill>
                  </a:tcPr>
                </a:tc>
                <a:tc>
                  <a:txBody>
                    <a:bodyPr/>
                    <a:lstStyle/>
                    <a:p>
                      <a:pPr marL="90805" marR="106680">
                        <a:lnSpc>
                          <a:spcPct val="100000"/>
                        </a:lnSpc>
                        <a:spcBef>
                          <a:spcPts val="335"/>
                        </a:spcBef>
                      </a:pPr>
                      <a:r>
                        <a:rPr sz="1200" spc="-5" dirty="0">
                          <a:latin typeface="Century Gothic"/>
                          <a:cs typeface="Century Gothic"/>
                        </a:rPr>
                        <a:t>Expand</a:t>
                      </a:r>
                      <a:r>
                        <a:rPr sz="1200" spc="10" dirty="0">
                          <a:latin typeface="Century Gothic"/>
                          <a:cs typeface="Century Gothic"/>
                        </a:rPr>
                        <a:t> </a:t>
                      </a:r>
                      <a:r>
                        <a:rPr sz="1200" spc="-10" dirty="0">
                          <a:latin typeface="Century Gothic"/>
                          <a:cs typeface="Century Gothic"/>
                        </a:rPr>
                        <a:t>the</a:t>
                      </a:r>
                      <a:r>
                        <a:rPr sz="1200" spc="35" dirty="0">
                          <a:latin typeface="Century Gothic"/>
                          <a:cs typeface="Century Gothic"/>
                        </a:rPr>
                        <a:t> </a:t>
                      </a:r>
                      <a:r>
                        <a:rPr sz="1200" spc="-5" dirty="0">
                          <a:latin typeface="Century Gothic"/>
                          <a:cs typeface="Century Gothic"/>
                        </a:rPr>
                        <a:t>requirements</a:t>
                      </a:r>
                      <a:r>
                        <a:rPr sz="1200" spc="10" dirty="0">
                          <a:latin typeface="Century Gothic"/>
                          <a:cs typeface="Century Gothic"/>
                        </a:rPr>
                        <a:t> </a:t>
                      </a:r>
                      <a:r>
                        <a:rPr sz="1200" spc="-5" dirty="0">
                          <a:latin typeface="Century Gothic"/>
                          <a:cs typeface="Century Gothic"/>
                        </a:rPr>
                        <a:t>of</a:t>
                      </a:r>
                      <a:r>
                        <a:rPr sz="1200" spc="20" dirty="0">
                          <a:latin typeface="Century Gothic"/>
                          <a:cs typeface="Century Gothic"/>
                        </a:rPr>
                        <a:t> </a:t>
                      </a:r>
                      <a:r>
                        <a:rPr sz="1200" spc="-10" dirty="0">
                          <a:latin typeface="Century Gothic"/>
                          <a:cs typeface="Century Gothic"/>
                        </a:rPr>
                        <a:t>the</a:t>
                      </a:r>
                      <a:r>
                        <a:rPr sz="1200" spc="35" dirty="0">
                          <a:latin typeface="Century Gothic"/>
                          <a:cs typeface="Century Gothic"/>
                        </a:rPr>
                        <a:t> </a:t>
                      </a:r>
                      <a:r>
                        <a:rPr sz="1200" spc="-5" dirty="0">
                          <a:latin typeface="Century Gothic"/>
                          <a:cs typeface="Century Gothic"/>
                        </a:rPr>
                        <a:t>existing</a:t>
                      </a:r>
                      <a:r>
                        <a:rPr sz="1200" spc="40" dirty="0">
                          <a:latin typeface="Century Gothic"/>
                          <a:cs typeface="Century Gothic"/>
                        </a:rPr>
                        <a:t> </a:t>
                      </a:r>
                      <a:r>
                        <a:rPr sz="1200" spc="-5" dirty="0">
                          <a:latin typeface="Century Gothic"/>
                          <a:cs typeface="Century Gothic"/>
                        </a:rPr>
                        <a:t>annual</a:t>
                      </a:r>
                      <a:r>
                        <a:rPr sz="1200" spc="25" dirty="0">
                          <a:latin typeface="Century Gothic"/>
                          <a:cs typeface="Century Gothic"/>
                        </a:rPr>
                        <a:t> </a:t>
                      </a:r>
                      <a:r>
                        <a:rPr sz="1200" dirty="0">
                          <a:latin typeface="Century Gothic"/>
                          <a:cs typeface="Century Gothic"/>
                        </a:rPr>
                        <a:t>assessment</a:t>
                      </a:r>
                      <a:r>
                        <a:rPr sz="1200" spc="-15" dirty="0">
                          <a:latin typeface="Century Gothic"/>
                          <a:cs typeface="Century Gothic"/>
                        </a:rPr>
                        <a:t> </a:t>
                      </a:r>
                      <a:r>
                        <a:rPr sz="1200" spc="-5" dirty="0">
                          <a:latin typeface="Century Gothic"/>
                          <a:cs typeface="Century Gothic"/>
                        </a:rPr>
                        <a:t>of</a:t>
                      </a:r>
                      <a:r>
                        <a:rPr sz="1200" spc="20" dirty="0">
                          <a:latin typeface="Century Gothic"/>
                          <a:cs typeface="Century Gothic"/>
                        </a:rPr>
                        <a:t> </a:t>
                      </a:r>
                      <a:r>
                        <a:rPr sz="1200" spc="-5" dirty="0">
                          <a:latin typeface="Century Gothic"/>
                          <a:cs typeface="Century Gothic"/>
                        </a:rPr>
                        <a:t>Florida’s</a:t>
                      </a:r>
                      <a:r>
                        <a:rPr sz="1200" spc="15" dirty="0">
                          <a:latin typeface="Century Gothic"/>
                          <a:cs typeface="Century Gothic"/>
                        </a:rPr>
                        <a:t> </a:t>
                      </a:r>
                      <a:r>
                        <a:rPr sz="1200" spc="-5" dirty="0">
                          <a:latin typeface="Century Gothic"/>
                          <a:cs typeface="Century Gothic"/>
                        </a:rPr>
                        <a:t>water</a:t>
                      </a:r>
                      <a:r>
                        <a:rPr sz="1200" spc="30" dirty="0">
                          <a:latin typeface="Century Gothic"/>
                          <a:cs typeface="Century Gothic"/>
                        </a:rPr>
                        <a:t> </a:t>
                      </a:r>
                      <a:r>
                        <a:rPr sz="1200" spc="-5" dirty="0">
                          <a:latin typeface="Century Gothic"/>
                          <a:cs typeface="Century Gothic"/>
                        </a:rPr>
                        <a:t>resources</a:t>
                      </a:r>
                      <a:r>
                        <a:rPr sz="1200" dirty="0">
                          <a:latin typeface="Century Gothic"/>
                          <a:cs typeface="Century Gothic"/>
                        </a:rPr>
                        <a:t> </a:t>
                      </a:r>
                      <a:r>
                        <a:rPr sz="1200" spc="-5" dirty="0">
                          <a:latin typeface="Century Gothic"/>
                          <a:cs typeface="Century Gothic"/>
                        </a:rPr>
                        <a:t>and</a:t>
                      </a:r>
                      <a:r>
                        <a:rPr sz="1200" spc="30" dirty="0">
                          <a:latin typeface="Century Gothic"/>
                          <a:cs typeface="Century Gothic"/>
                        </a:rPr>
                        <a:t> </a:t>
                      </a:r>
                      <a:r>
                        <a:rPr sz="1200" spc="-10" dirty="0">
                          <a:latin typeface="Century Gothic"/>
                          <a:cs typeface="Century Gothic"/>
                        </a:rPr>
                        <a:t>conservation </a:t>
                      </a:r>
                      <a:r>
                        <a:rPr sz="1200" spc="-320" dirty="0">
                          <a:latin typeface="Century Gothic"/>
                          <a:cs typeface="Century Gothic"/>
                        </a:rPr>
                        <a:t> </a:t>
                      </a:r>
                      <a:r>
                        <a:rPr sz="1200" dirty="0">
                          <a:latin typeface="Century Gothic"/>
                          <a:cs typeface="Century Gothic"/>
                        </a:rPr>
                        <a:t>lands</a:t>
                      </a:r>
                      <a:r>
                        <a:rPr sz="1200" spc="-15" dirty="0">
                          <a:latin typeface="Century Gothic"/>
                          <a:cs typeface="Century Gothic"/>
                        </a:rPr>
                        <a:t> </a:t>
                      </a:r>
                      <a:r>
                        <a:rPr sz="1200" spc="-10" dirty="0">
                          <a:latin typeface="Century Gothic"/>
                          <a:cs typeface="Century Gothic"/>
                        </a:rPr>
                        <a:t>(conducted</a:t>
                      </a:r>
                      <a:r>
                        <a:rPr sz="1200" spc="50" dirty="0">
                          <a:latin typeface="Century Gothic"/>
                          <a:cs typeface="Century Gothic"/>
                        </a:rPr>
                        <a:t> </a:t>
                      </a:r>
                      <a:r>
                        <a:rPr sz="1200" spc="-5" dirty="0">
                          <a:latin typeface="Century Gothic"/>
                          <a:cs typeface="Century Gothic"/>
                        </a:rPr>
                        <a:t>by</a:t>
                      </a:r>
                      <a:r>
                        <a:rPr sz="1200" dirty="0">
                          <a:latin typeface="Century Gothic"/>
                          <a:cs typeface="Century Gothic"/>
                        </a:rPr>
                        <a:t> </a:t>
                      </a:r>
                      <a:r>
                        <a:rPr sz="1200" spc="-10" dirty="0">
                          <a:latin typeface="Century Gothic"/>
                          <a:cs typeface="Century Gothic"/>
                        </a:rPr>
                        <a:t>the</a:t>
                      </a:r>
                      <a:r>
                        <a:rPr sz="1200" spc="45" dirty="0">
                          <a:latin typeface="Century Gothic"/>
                          <a:cs typeface="Century Gothic"/>
                        </a:rPr>
                        <a:t> </a:t>
                      </a:r>
                      <a:r>
                        <a:rPr sz="1200" spc="-5" dirty="0">
                          <a:latin typeface="Century Gothic"/>
                          <a:cs typeface="Century Gothic"/>
                        </a:rPr>
                        <a:t>Office of</a:t>
                      </a:r>
                      <a:r>
                        <a:rPr sz="1200" spc="15" dirty="0">
                          <a:latin typeface="Century Gothic"/>
                          <a:cs typeface="Century Gothic"/>
                        </a:rPr>
                        <a:t> </a:t>
                      </a:r>
                      <a:r>
                        <a:rPr sz="1200" spc="-5" dirty="0">
                          <a:latin typeface="Century Gothic"/>
                          <a:cs typeface="Century Gothic"/>
                        </a:rPr>
                        <a:t>Economic</a:t>
                      </a:r>
                      <a:r>
                        <a:rPr sz="1200" spc="-15" dirty="0">
                          <a:latin typeface="Century Gothic"/>
                          <a:cs typeface="Century Gothic"/>
                        </a:rPr>
                        <a:t> </a:t>
                      </a:r>
                      <a:r>
                        <a:rPr sz="1200" spc="-5" dirty="0">
                          <a:latin typeface="Century Gothic"/>
                          <a:cs typeface="Century Gothic"/>
                        </a:rPr>
                        <a:t>and</a:t>
                      </a:r>
                      <a:r>
                        <a:rPr sz="1200" spc="30" dirty="0">
                          <a:latin typeface="Century Gothic"/>
                          <a:cs typeface="Century Gothic"/>
                        </a:rPr>
                        <a:t> </a:t>
                      </a:r>
                      <a:r>
                        <a:rPr sz="1200" spc="-5" dirty="0">
                          <a:latin typeface="Century Gothic"/>
                          <a:cs typeface="Century Gothic"/>
                        </a:rPr>
                        <a:t>Demographic</a:t>
                      </a:r>
                      <a:r>
                        <a:rPr sz="1200" spc="20" dirty="0">
                          <a:latin typeface="Century Gothic"/>
                          <a:cs typeface="Century Gothic"/>
                        </a:rPr>
                        <a:t> </a:t>
                      </a:r>
                      <a:r>
                        <a:rPr sz="1200" spc="-5" dirty="0">
                          <a:latin typeface="Century Gothic"/>
                          <a:cs typeface="Century Gothic"/>
                        </a:rPr>
                        <a:t>Research)</a:t>
                      </a:r>
                      <a:r>
                        <a:rPr sz="1200" spc="-15" dirty="0">
                          <a:latin typeface="Century Gothic"/>
                          <a:cs typeface="Century Gothic"/>
                        </a:rPr>
                        <a:t> to</a:t>
                      </a:r>
                      <a:r>
                        <a:rPr sz="1200" spc="50" dirty="0">
                          <a:latin typeface="Century Gothic"/>
                          <a:cs typeface="Century Gothic"/>
                        </a:rPr>
                        <a:t> </a:t>
                      </a:r>
                      <a:r>
                        <a:rPr sz="1200" spc="-5" dirty="0">
                          <a:latin typeface="Century Gothic"/>
                          <a:cs typeface="Century Gothic"/>
                        </a:rPr>
                        <a:t>now</a:t>
                      </a:r>
                      <a:r>
                        <a:rPr sz="1200" spc="15" dirty="0">
                          <a:latin typeface="Century Gothic"/>
                          <a:cs typeface="Century Gothic"/>
                        </a:rPr>
                        <a:t> </a:t>
                      </a:r>
                      <a:r>
                        <a:rPr sz="1200" dirty="0">
                          <a:latin typeface="Century Gothic"/>
                          <a:cs typeface="Century Gothic"/>
                        </a:rPr>
                        <a:t>include</a:t>
                      </a:r>
                      <a:r>
                        <a:rPr sz="1200" spc="-5" dirty="0">
                          <a:latin typeface="Century Gothic"/>
                          <a:cs typeface="Century Gothic"/>
                        </a:rPr>
                        <a:t> flooding </a:t>
                      </a:r>
                      <a:r>
                        <a:rPr sz="1200" dirty="0">
                          <a:latin typeface="Century Gothic"/>
                          <a:cs typeface="Century Gothic"/>
                        </a:rPr>
                        <a:t> </a:t>
                      </a:r>
                      <a:r>
                        <a:rPr sz="1200" spc="-10" dirty="0">
                          <a:latin typeface="Century Gothic"/>
                          <a:cs typeface="Century Gothic"/>
                        </a:rPr>
                        <a:t>information</a:t>
                      </a:r>
                      <a:endParaRPr sz="1200" dirty="0">
                        <a:latin typeface="Century Gothic"/>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6CE"/>
                    </a:solidFill>
                  </a:tcPr>
                </a:tc>
                <a:extLst>
                  <a:ext uri="{0D108BD9-81ED-4DB2-BD59-A6C34878D82A}">
                    <a16:rowId xmlns:a16="http://schemas.microsoft.com/office/drawing/2014/main" val="10007"/>
                  </a:ext>
                </a:extLst>
              </a:tr>
            </a:tbl>
          </a:graphicData>
        </a:graphic>
      </p:graphicFrame>
      <p:sp>
        <p:nvSpPr>
          <p:cNvPr id="8" name="object 8"/>
          <p:cNvSpPr txBox="1"/>
          <p:nvPr/>
        </p:nvSpPr>
        <p:spPr>
          <a:xfrm>
            <a:off x="9867195" y="55837"/>
            <a:ext cx="212407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entury Gothic"/>
                <a:cs typeface="Century Gothic"/>
              </a:rPr>
              <a:t>Copyright</a:t>
            </a:r>
            <a:r>
              <a:rPr sz="1000" spc="5" dirty="0">
                <a:solidFill>
                  <a:srgbClr val="FFFFFF"/>
                </a:solidFill>
                <a:latin typeface="Century Gothic"/>
                <a:cs typeface="Century Gothic"/>
              </a:rPr>
              <a:t> </a:t>
            </a:r>
            <a:r>
              <a:rPr sz="1000" dirty="0">
                <a:solidFill>
                  <a:srgbClr val="FFFFFF"/>
                </a:solidFill>
                <a:latin typeface="Century Gothic"/>
                <a:cs typeface="Century Gothic"/>
              </a:rPr>
              <a:t>Erin</a:t>
            </a:r>
            <a:r>
              <a:rPr sz="1000" spc="-20" dirty="0">
                <a:solidFill>
                  <a:srgbClr val="FFFFFF"/>
                </a:solidFill>
                <a:latin typeface="Century Gothic"/>
                <a:cs typeface="Century Gothic"/>
              </a:rPr>
              <a:t> </a:t>
            </a:r>
            <a:r>
              <a:rPr sz="1000" spc="-5" dirty="0">
                <a:solidFill>
                  <a:srgbClr val="FFFFFF"/>
                </a:solidFill>
                <a:latin typeface="Century Gothic"/>
                <a:cs typeface="Century Gothic"/>
              </a:rPr>
              <a:t>L.</a:t>
            </a:r>
            <a:r>
              <a:rPr sz="1000" dirty="0">
                <a:solidFill>
                  <a:srgbClr val="FFFFFF"/>
                </a:solidFill>
                <a:latin typeface="Century Gothic"/>
                <a:cs typeface="Century Gothic"/>
              </a:rPr>
              <a:t> </a:t>
            </a:r>
            <a:r>
              <a:rPr sz="1000" spc="-5" dirty="0">
                <a:solidFill>
                  <a:srgbClr val="FFFFFF"/>
                </a:solidFill>
                <a:latin typeface="Century Gothic"/>
                <a:cs typeface="Century Gothic"/>
              </a:rPr>
              <a:t>Deady,</a:t>
            </a:r>
            <a:r>
              <a:rPr sz="1000" spc="5" dirty="0">
                <a:solidFill>
                  <a:srgbClr val="FFFFFF"/>
                </a:solidFill>
                <a:latin typeface="Century Gothic"/>
                <a:cs typeface="Century Gothic"/>
              </a:rPr>
              <a:t> </a:t>
            </a:r>
            <a:r>
              <a:rPr sz="1000" spc="-15" dirty="0">
                <a:solidFill>
                  <a:srgbClr val="FFFFFF"/>
                </a:solidFill>
                <a:latin typeface="Century Gothic"/>
                <a:cs typeface="Century Gothic"/>
              </a:rPr>
              <a:t>P.A.</a:t>
            </a:r>
            <a:r>
              <a:rPr sz="1000" spc="25" dirty="0">
                <a:solidFill>
                  <a:srgbClr val="FFFFFF"/>
                </a:solidFill>
                <a:latin typeface="Century Gothic"/>
                <a:cs typeface="Century Gothic"/>
              </a:rPr>
              <a:t> </a:t>
            </a:r>
            <a:r>
              <a:rPr sz="1000" spc="-10" dirty="0">
                <a:solidFill>
                  <a:srgbClr val="FFFFFF"/>
                </a:solidFill>
                <a:latin typeface="Century Gothic"/>
                <a:cs typeface="Century Gothic"/>
              </a:rPr>
              <a:t>2021.</a:t>
            </a:r>
            <a:endParaRPr sz="1000">
              <a:latin typeface="Century Gothic"/>
              <a:cs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p:nvPr/>
        </p:nvSpPr>
        <p:spPr>
          <a:xfrm>
            <a:off x="183453" y="1066800"/>
            <a:ext cx="11430000" cy="5839163"/>
          </a:xfrm>
          <a:prstGeom prst="rect">
            <a:avLst/>
          </a:prstGeom>
        </p:spPr>
        <p:txBody>
          <a:bodyPr vert="horz" wrap="square" lIns="0" tIns="38735" rIns="0" bIns="0" rtlCol="0">
            <a:spAutoFit/>
          </a:bodyPr>
          <a:lstStyle/>
          <a:p>
            <a:pPr marL="12700" marR="266065">
              <a:lnSpc>
                <a:spcPct val="90000"/>
              </a:lnSpc>
              <a:spcBef>
                <a:spcPts val="305"/>
              </a:spcBef>
            </a:pPr>
            <a:r>
              <a:rPr sz="1700" b="1" u="sng" spc="-5" dirty="0">
                <a:solidFill>
                  <a:srgbClr val="FFFF00"/>
                </a:solidFill>
                <a:latin typeface="Century Gothic"/>
                <a:cs typeface="Century Gothic"/>
              </a:rPr>
              <a:t>Definition</a:t>
            </a:r>
            <a:r>
              <a:rPr sz="1700" b="1" spc="-5" dirty="0">
                <a:solidFill>
                  <a:srgbClr val="FFFF00"/>
                </a:solidFill>
                <a:latin typeface="Century Gothic"/>
                <a:cs typeface="Century Gothic"/>
              </a:rPr>
              <a:t>:</a:t>
            </a:r>
            <a:r>
              <a:rPr sz="1700" b="1" spc="20" dirty="0">
                <a:solidFill>
                  <a:srgbClr val="FFFF00"/>
                </a:solidFill>
                <a:latin typeface="Century Gothic"/>
                <a:cs typeface="Century Gothic"/>
              </a:rPr>
              <a:t> </a:t>
            </a:r>
            <a:r>
              <a:rPr lang="en-US" sz="1700" spc="20" dirty="0">
                <a:latin typeface="Century Gothic"/>
                <a:cs typeface="Century Gothic"/>
              </a:rPr>
              <a:t>“Critical asset” includes:</a:t>
            </a:r>
          </a:p>
          <a:p>
            <a:pPr marL="12700" marR="266065">
              <a:lnSpc>
                <a:spcPct val="90000"/>
              </a:lnSpc>
              <a:spcBef>
                <a:spcPts val="305"/>
              </a:spcBef>
            </a:pPr>
            <a:r>
              <a:rPr lang="en-US" sz="1700" spc="20" dirty="0">
                <a:latin typeface="Century Gothic"/>
                <a:cs typeface="Century Gothic"/>
              </a:rPr>
              <a:t>1. </a:t>
            </a:r>
            <a:r>
              <a:rPr lang="en-US" sz="1700" spc="20" dirty="0">
                <a:solidFill>
                  <a:srgbClr val="66FFFF"/>
                </a:solidFill>
                <a:latin typeface="Century Gothic"/>
                <a:cs typeface="Century Gothic"/>
              </a:rPr>
              <a:t>Transportation assets </a:t>
            </a:r>
            <a:r>
              <a:rPr lang="en-US" sz="1700" spc="20" dirty="0">
                <a:latin typeface="Century Gothic"/>
                <a:cs typeface="Century Gothic"/>
              </a:rPr>
              <a:t>and evacuation routes, including airports, bridges, bus terminals, ports, major roadways, marinas, rail facilities, and railroad bridges.</a:t>
            </a:r>
          </a:p>
          <a:p>
            <a:pPr marL="12700" marR="266065">
              <a:lnSpc>
                <a:spcPct val="90000"/>
              </a:lnSpc>
              <a:spcBef>
                <a:spcPts val="305"/>
              </a:spcBef>
            </a:pPr>
            <a:r>
              <a:rPr lang="en-US" sz="1700" spc="20" dirty="0">
                <a:latin typeface="Century Gothic"/>
                <a:cs typeface="Century Gothic"/>
              </a:rPr>
              <a:t>2. </a:t>
            </a:r>
            <a:r>
              <a:rPr lang="en-US" sz="1700" spc="20" dirty="0">
                <a:solidFill>
                  <a:srgbClr val="66FFFF"/>
                </a:solidFill>
                <a:latin typeface="Century Gothic"/>
                <a:cs typeface="Century Gothic"/>
              </a:rPr>
              <a:t>Critical infrastructure</a:t>
            </a:r>
            <a:r>
              <a:rPr lang="en-US" sz="1700" spc="20" dirty="0">
                <a:latin typeface="Century Gothic"/>
                <a:cs typeface="Century Gothic"/>
              </a:rPr>
              <a:t>, including wastewater treatment facilities and lift stations, stormwater treatment facilities and pump stations, drinking water facilities, water utility conveyance systems, electric production and supply facilities, solid and hazardous waste facilities, military installations, communications facilities, and disaster debris management sites.</a:t>
            </a:r>
          </a:p>
          <a:p>
            <a:pPr marL="12700" marR="266065">
              <a:lnSpc>
                <a:spcPct val="90000"/>
              </a:lnSpc>
              <a:spcBef>
                <a:spcPts val="305"/>
              </a:spcBef>
            </a:pPr>
            <a:r>
              <a:rPr lang="en-US" sz="1700" spc="20" dirty="0">
                <a:latin typeface="Century Gothic"/>
                <a:cs typeface="Century Gothic"/>
              </a:rPr>
              <a:t>3. </a:t>
            </a:r>
            <a:r>
              <a:rPr lang="en-US" sz="1700" spc="20" dirty="0">
                <a:solidFill>
                  <a:srgbClr val="66FFFF"/>
                </a:solidFill>
                <a:latin typeface="Century Gothic"/>
                <a:cs typeface="Century Gothic"/>
              </a:rPr>
              <a:t>Critical community and emergency facilities</a:t>
            </a:r>
            <a:r>
              <a:rPr lang="en-US" sz="1700" spc="20" dirty="0">
                <a:latin typeface="Century Gothic"/>
                <a:cs typeface="Century Gothic"/>
              </a:rPr>
              <a:t>, including schools, colleges, universities, community centers, correctional facilities, disaster recovery centers, emergency medical service facilities, emergency operation centers, fire stations, health care facilities, hospitals, law enforcement facilities, local government facilities, logistical staging areas, affordable public housing, risk shelter inventory, and state government facilities.</a:t>
            </a:r>
          </a:p>
          <a:p>
            <a:pPr marL="12700" marR="266065">
              <a:lnSpc>
                <a:spcPct val="90000"/>
              </a:lnSpc>
              <a:spcBef>
                <a:spcPts val="305"/>
              </a:spcBef>
            </a:pPr>
            <a:r>
              <a:rPr lang="en-US" sz="1700" spc="20" dirty="0">
                <a:latin typeface="Century Gothic"/>
                <a:cs typeface="Century Gothic"/>
              </a:rPr>
              <a:t>4. </a:t>
            </a:r>
            <a:r>
              <a:rPr lang="en-US" sz="1700" spc="20" dirty="0">
                <a:solidFill>
                  <a:srgbClr val="66FFFF"/>
                </a:solidFill>
                <a:latin typeface="Century Gothic"/>
                <a:cs typeface="Century Gothic"/>
              </a:rPr>
              <a:t>Natural, cultural, and historical resources</a:t>
            </a:r>
            <a:r>
              <a:rPr lang="en-US" sz="1700" spc="20" dirty="0">
                <a:latin typeface="Century Gothic"/>
                <a:cs typeface="Century Gothic"/>
              </a:rPr>
              <a:t>, including conservation lands, parks, shorelines, surface waters, wetlands, and historical and cultural assets.</a:t>
            </a:r>
          </a:p>
          <a:p>
            <a:pPr marL="12700" marR="266065">
              <a:lnSpc>
                <a:spcPct val="90000"/>
              </a:lnSpc>
              <a:spcBef>
                <a:spcPts val="305"/>
              </a:spcBef>
            </a:pPr>
            <a:endParaRPr lang="en-US" sz="1700" spc="20" dirty="0">
              <a:latin typeface="Century Gothic"/>
              <a:cs typeface="Century Gothic"/>
            </a:endParaRPr>
          </a:p>
          <a:p>
            <a:pPr marL="12700" marR="266065">
              <a:lnSpc>
                <a:spcPct val="90000"/>
              </a:lnSpc>
              <a:spcBef>
                <a:spcPts val="305"/>
              </a:spcBef>
            </a:pPr>
            <a:r>
              <a:rPr lang="en-US" sz="1700" b="1" u="sng" spc="-5" dirty="0">
                <a:solidFill>
                  <a:srgbClr val="FFFF00"/>
                </a:solidFill>
                <a:latin typeface="Century Gothic"/>
                <a:cs typeface="Century Gothic"/>
              </a:rPr>
              <a:t>Definition</a:t>
            </a:r>
            <a:r>
              <a:rPr lang="en-US" sz="1700" b="1" spc="-5" dirty="0">
                <a:solidFill>
                  <a:srgbClr val="FFFF00"/>
                </a:solidFill>
                <a:latin typeface="Century Gothic"/>
                <a:cs typeface="Century Gothic"/>
              </a:rPr>
              <a:t>:</a:t>
            </a:r>
            <a:r>
              <a:rPr lang="en-US" sz="1700" b="1" spc="20" dirty="0">
                <a:solidFill>
                  <a:srgbClr val="FFFF00"/>
                </a:solidFill>
                <a:latin typeface="Century Gothic"/>
                <a:cs typeface="Century Gothic"/>
              </a:rPr>
              <a:t> </a:t>
            </a:r>
            <a:r>
              <a:rPr lang="en-US" sz="1700" spc="20" dirty="0">
                <a:latin typeface="Century Gothic"/>
                <a:cs typeface="Century Gothic"/>
              </a:rPr>
              <a:t>"</a:t>
            </a:r>
            <a:r>
              <a:rPr lang="en-US" sz="1700" spc="20" dirty="0">
                <a:solidFill>
                  <a:srgbClr val="66FFFF"/>
                </a:solidFill>
                <a:latin typeface="Century Gothic"/>
                <a:cs typeface="Century Gothic"/>
              </a:rPr>
              <a:t>Regionally significant assets</a:t>
            </a:r>
            <a:r>
              <a:rPr lang="en-US" sz="1700" spc="20" dirty="0">
                <a:latin typeface="Century Gothic"/>
                <a:cs typeface="Century Gothic"/>
              </a:rPr>
              <a:t>" means critical assets that support the needs of communities spanning </a:t>
            </a:r>
            <a:r>
              <a:rPr lang="en-US" sz="1700" i="1" u="sng" spc="20" dirty="0">
                <a:solidFill>
                  <a:srgbClr val="66FFFF"/>
                </a:solidFill>
                <a:latin typeface="Century Gothic"/>
                <a:cs typeface="Century Gothic"/>
              </a:rPr>
              <a:t>multiple geopolitical jurisdictions</a:t>
            </a:r>
            <a:r>
              <a:rPr lang="en-US" sz="1700" spc="20" dirty="0">
                <a:latin typeface="Century Gothic"/>
                <a:cs typeface="Century Gothic"/>
              </a:rPr>
              <a:t>, including, but not limited to, water resource facilities, regional medical centers, emergency operations centers, regional utilities, major transportation hubs and corridors, airports, and seaports.  </a:t>
            </a:r>
            <a:r>
              <a:rPr lang="en-US" sz="1700" i="1" spc="20" dirty="0">
                <a:solidFill>
                  <a:srgbClr val="00B050"/>
                </a:solidFill>
                <a:latin typeface="Century Gothic"/>
                <a:cs typeface="Century Gothic"/>
              </a:rPr>
              <a:t>(new this year)</a:t>
            </a:r>
          </a:p>
          <a:p>
            <a:pPr marL="12700" marR="266065">
              <a:lnSpc>
                <a:spcPct val="90000"/>
              </a:lnSpc>
              <a:spcBef>
                <a:spcPts val="305"/>
              </a:spcBef>
            </a:pPr>
            <a:endParaRPr lang="en-US" sz="1700" spc="20" dirty="0">
              <a:latin typeface="Century Gothic"/>
              <a:cs typeface="Century Gothic"/>
            </a:endParaRPr>
          </a:p>
          <a:p>
            <a:pPr marL="12700" marR="266065">
              <a:lnSpc>
                <a:spcPct val="90000"/>
              </a:lnSpc>
              <a:spcBef>
                <a:spcPts val="305"/>
              </a:spcBef>
            </a:pPr>
            <a:endParaRPr lang="en-US" sz="1700" spc="20" dirty="0">
              <a:latin typeface="Century Gothic"/>
              <a:cs typeface="Century Gothic"/>
            </a:endParaRPr>
          </a:p>
          <a:p>
            <a:pPr marL="12700" marR="266065">
              <a:lnSpc>
                <a:spcPct val="90000"/>
              </a:lnSpc>
              <a:spcBef>
                <a:spcPts val="305"/>
              </a:spcBef>
            </a:pPr>
            <a:endParaRPr lang="en-US" sz="1700" spc="20" dirty="0">
              <a:latin typeface="Century Gothic"/>
              <a:cs typeface="Century Gothic"/>
            </a:endParaRPr>
          </a:p>
          <a:p>
            <a:pPr marL="12700" marR="266065">
              <a:lnSpc>
                <a:spcPct val="90000"/>
              </a:lnSpc>
              <a:spcBef>
                <a:spcPts val="305"/>
              </a:spcBef>
            </a:pPr>
            <a:endParaRPr lang="en-US" sz="1700" b="1" spc="20" dirty="0">
              <a:solidFill>
                <a:srgbClr val="FFFF00"/>
              </a:solidFill>
              <a:latin typeface="Century Gothic"/>
              <a:cs typeface="Century Gothic"/>
            </a:endParaRPr>
          </a:p>
        </p:txBody>
      </p:sp>
      <p:sp>
        <p:nvSpPr>
          <p:cNvPr id="13" name="object 13"/>
          <p:cNvSpPr txBox="1">
            <a:spLocks noGrp="1"/>
          </p:cNvSpPr>
          <p:nvPr>
            <p:ph type="ftr" sz="quarter" idx="5"/>
          </p:nvPr>
        </p:nvSpPr>
        <p:spPr>
          <a:xfrm>
            <a:off x="78739" y="6624373"/>
            <a:ext cx="2124075" cy="166712"/>
          </a:xfrm>
          <a:prstGeom prst="rect">
            <a:avLst/>
          </a:prstGeom>
        </p:spPr>
        <p:txBody>
          <a:bodyPr vert="horz" wrap="square" lIns="0" tIns="12700" rIns="0" bIns="0" rtlCol="0">
            <a:spAutoFit/>
          </a:body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a:t>
            </a:r>
            <a:r>
              <a:rPr lang="en-US" spc="-10" dirty="0"/>
              <a:t>2</a:t>
            </a:r>
            <a:r>
              <a:rPr spc="-10" dirty="0"/>
              <a:t>.</a:t>
            </a:r>
          </a:p>
        </p:txBody>
      </p:sp>
      <p:sp>
        <p:nvSpPr>
          <p:cNvPr id="15" name="Title 14">
            <a:extLst>
              <a:ext uri="{FF2B5EF4-FFF2-40B4-BE49-F238E27FC236}">
                <a16:creationId xmlns:a16="http://schemas.microsoft.com/office/drawing/2014/main" id="{1FA3F191-233F-4B9F-93B1-320AD35E9444}"/>
              </a:ext>
            </a:extLst>
          </p:cNvPr>
          <p:cNvSpPr>
            <a:spLocks noGrp="1"/>
          </p:cNvSpPr>
          <p:nvPr>
            <p:ph type="title"/>
          </p:nvPr>
        </p:nvSpPr>
        <p:spPr>
          <a:xfrm>
            <a:off x="183453" y="140414"/>
            <a:ext cx="11040805" cy="661720"/>
          </a:xfrm>
        </p:spPr>
        <p:txBody>
          <a:bodyPr/>
          <a:lstStyle/>
          <a:p>
            <a:r>
              <a:rPr lang="en-US" dirty="0">
                <a:solidFill>
                  <a:schemeClr val="accent6">
                    <a:lumMod val="75000"/>
                  </a:schemeClr>
                </a:solidFill>
                <a:effectLst>
                  <a:outerShdw blurRad="38100" dist="38100" dir="2700000" algn="tl">
                    <a:srgbClr val="000000">
                      <a:alpha val="43137"/>
                    </a:srgbClr>
                  </a:outerShdw>
                </a:effectLst>
              </a:rPr>
              <a:t>Critical and Regionally Significant Assets</a:t>
            </a:r>
          </a:p>
        </p:txBody>
      </p:sp>
    </p:spTree>
    <p:extLst>
      <p:ext uri="{BB962C8B-B14F-4D97-AF65-F5344CB8AC3E}">
        <p14:creationId xmlns:p14="http://schemas.microsoft.com/office/powerpoint/2010/main" val="370841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140" y="123783"/>
            <a:ext cx="9370060" cy="513715"/>
          </a:xfrm>
          <a:prstGeom prst="rect">
            <a:avLst/>
          </a:prstGeom>
        </p:spPr>
        <p:txBody>
          <a:bodyPr vert="horz" wrap="square" lIns="0" tIns="12700" rIns="0" bIns="0" rtlCol="0">
            <a:spAutoFit/>
          </a:bodyPr>
          <a:lstStyle/>
          <a:p>
            <a:pPr marL="12700">
              <a:lnSpc>
                <a:spcPct val="100000"/>
              </a:lnSpc>
              <a:spcBef>
                <a:spcPts val="100"/>
              </a:spcBef>
              <a:tabLst>
                <a:tab pos="4223385" algn="l"/>
              </a:tabLst>
            </a:pPr>
            <a:r>
              <a:rPr sz="3200" spc="-5" dirty="0">
                <a:solidFill>
                  <a:srgbClr val="E47B22"/>
                </a:solidFill>
              </a:rPr>
              <a:t>SECTION</a:t>
            </a:r>
            <a:r>
              <a:rPr sz="3200" spc="5" dirty="0">
                <a:solidFill>
                  <a:srgbClr val="E47B22"/>
                </a:solidFill>
              </a:rPr>
              <a:t> </a:t>
            </a:r>
            <a:r>
              <a:rPr sz="3200" spc="-5" dirty="0">
                <a:solidFill>
                  <a:srgbClr val="E47B22"/>
                </a:solidFill>
              </a:rPr>
              <a:t>380.09,</a:t>
            </a:r>
            <a:r>
              <a:rPr sz="3200" dirty="0">
                <a:solidFill>
                  <a:srgbClr val="E47B22"/>
                </a:solidFill>
              </a:rPr>
              <a:t> </a:t>
            </a:r>
            <a:r>
              <a:rPr sz="3200" spc="-5" dirty="0">
                <a:solidFill>
                  <a:srgbClr val="E47B22"/>
                </a:solidFill>
              </a:rPr>
              <a:t>F.S.:	RESILIENT</a:t>
            </a:r>
            <a:r>
              <a:rPr sz="3200" spc="-40" dirty="0">
                <a:solidFill>
                  <a:srgbClr val="E47B22"/>
                </a:solidFill>
              </a:rPr>
              <a:t> </a:t>
            </a:r>
            <a:r>
              <a:rPr sz="3200" spc="-5" dirty="0">
                <a:solidFill>
                  <a:srgbClr val="E47B22"/>
                </a:solidFill>
              </a:rPr>
              <a:t>FLORIDA</a:t>
            </a:r>
            <a:endParaRPr sz="3200" dirty="0"/>
          </a:p>
        </p:txBody>
      </p:sp>
      <p:sp>
        <p:nvSpPr>
          <p:cNvPr id="4" name="object 4"/>
          <p:cNvSpPr txBox="1"/>
          <p:nvPr/>
        </p:nvSpPr>
        <p:spPr>
          <a:xfrm>
            <a:off x="11203940" y="6423283"/>
            <a:ext cx="223520" cy="244475"/>
          </a:xfrm>
          <a:prstGeom prst="rect">
            <a:avLst/>
          </a:prstGeom>
        </p:spPr>
        <p:txBody>
          <a:bodyPr vert="horz" wrap="square" lIns="0" tIns="13970" rIns="0" bIns="0" rtlCol="0">
            <a:spAutoFit/>
          </a:bodyPr>
          <a:lstStyle/>
          <a:p>
            <a:pPr marL="12700">
              <a:lnSpc>
                <a:spcPct val="100000"/>
              </a:lnSpc>
              <a:spcBef>
                <a:spcPts val="110"/>
              </a:spcBef>
            </a:pPr>
            <a:r>
              <a:rPr sz="1400" dirty="0">
                <a:latin typeface="Century Gothic"/>
                <a:cs typeface="Century Gothic"/>
              </a:rPr>
              <a:t>21</a:t>
            </a:r>
            <a:endParaRPr sz="1400">
              <a:latin typeface="Century Gothic"/>
              <a:cs typeface="Century Gothic"/>
            </a:endParaRPr>
          </a:p>
        </p:txBody>
      </p:sp>
      <p:sp>
        <p:nvSpPr>
          <p:cNvPr id="5" name="object 5"/>
          <p:cNvSpPr txBox="1"/>
          <p:nvPr/>
        </p:nvSpPr>
        <p:spPr>
          <a:xfrm>
            <a:off x="158652" y="6580522"/>
            <a:ext cx="2124075" cy="166712"/>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FFFFFF"/>
                </a:solidFill>
                <a:latin typeface="Century Gothic"/>
                <a:cs typeface="Century Gothic"/>
              </a:rPr>
              <a:t>Copyright</a:t>
            </a:r>
            <a:r>
              <a:rPr sz="1000" spc="5" dirty="0">
                <a:solidFill>
                  <a:srgbClr val="FFFFFF"/>
                </a:solidFill>
                <a:latin typeface="Century Gothic"/>
                <a:cs typeface="Century Gothic"/>
              </a:rPr>
              <a:t> </a:t>
            </a:r>
            <a:r>
              <a:rPr sz="1000" dirty="0">
                <a:solidFill>
                  <a:srgbClr val="FFFFFF"/>
                </a:solidFill>
                <a:latin typeface="Century Gothic"/>
                <a:cs typeface="Century Gothic"/>
              </a:rPr>
              <a:t>Erin</a:t>
            </a:r>
            <a:r>
              <a:rPr sz="1000" spc="-20" dirty="0">
                <a:solidFill>
                  <a:srgbClr val="FFFFFF"/>
                </a:solidFill>
                <a:latin typeface="Century Gothic"/>
                <a:cs typeface="Century Gothic"/>
              </a:rPr>
              <a:t> </a:t>
            </a:r>
            <a:r>
              <a:rPr sz="1000" spc="-5" dirty="0">
                <a:solidFill>
                  <a:srgbClr val="FFFFFF"/>
                </a:solidFill>
                <a:latin typeface="Century Gothic"/>
                <a:cs typeface="Century Gothic"/>
              </a:rPr>
              <a:t>L.</a:t>
            </a:r>
            <a:r>
              <a:rPr sz="1000" dirty="0">
                <a:solidFill>
                  <a:srgbClr val="FFFFFF"/>
                </a:solidFill>
                <a:latin typeface="Century Gothic"/>
                <a:cs typeface="Century Gothic"/>
              </a:rPr>
              <a:t> </a:t>
            </a:r>
            <a:r>
              <a:rPr sz="1000" spc="-5" dirty="0">
                <a:solidFill>
                  <a:srgbClr val="FFFFFF"/>
                </a:solidFill>
                <a:latin typeface="Century Gothic"/>
                <a:cs typeface="Century Gothic"/>
              </a:rPr>
              <a:t>Deady,</a:t>
            </a:r>
            <a:r>
              <a:rPr sz="1000" spc="5" dirty="0">
                <a:solidFill>
                  <a:srgbClr val="FFFFFF"/>
                </a:solidFill>
                <a:latin typeface="Century Gothic"/>
                <a:cs typeface="Century Gothic"/>
              </a:rPr>
              <a:t> </a:t>
            </a:r>
            <a:r>
              <a:rPr sz="1000" spc="-15" dirty="0">
                <a:solidFill>
                  <a:srgbClr val="FFFFFF"/>
                </a:solidFill>
                <a:latin typeface="Century Gothic"/>
                <a:cs typeface="Century Gothic"/>
              </a:rPr>
              <a:t>P.A.</a:t>
            </a:r>
            <a:r>
              <a:rPr sz="1000" spc="25" dirty="0">
                <a:solidFill>
                  <a:srgbClr val="FFFFFF"/>
                </a:solidFill>
                <a:latin typeface="Century Gothic"/>
                <a:cs typeface="Century Gothic"/>
              </a:rPr>
              <a:t> </a:t>
            </a:r>
            <a:r>
              <a:rPr sz="1000" spc="-10" dirty="0">
                <a:solidFill>
                  <a:srgbClr val="FFFFFF"/>
                </a:solidFill>
                <a:latin typeface="Century Gothic"/>
                <a:cs typeface="Century Gothic"/>
              </a:rPr>
              <a:t>202</a:t>
            </a:r>
            <a:r>
              <a:rPr lang="en-US" sz="1000" spc="-10" dirty="0">
                <a:solidFill>
                  <a:srgbClr val="FFFFFF"/>
                </a:solidFill>
                <a:latin typeface="Century Gothic"/>
                <a:cs typeface="Century Gothic"/>
              </a:rPr>
              <a:t>2</a:t>
            </a:r>
            <a:r>
              <a:rPr sz="1000" spc="-10" dirty="0">
                <a:solidFill>
                  <a:srgbClr val="FFFFFF"/>
                </a:solidFill>
                <a:latin typeface="Century Gothic"/>
                <a:cs typeface="Century Gothic"/>
              </a:rPr>
              <a:t>.</a:t>
            </a:r>
            <a:endParaRPr sz="1000" dirty="0">
              <a:latin typeface="Century Gothic"/>
              <a:cs typeface="Century Gothic"/>
            </a:endParaRPr>
          </a:p>
        </p:txBody>
      </p:sp>
      <p:sp>
        <p:nvSpPr>
          <p:cNvPr id="8" name="TextBox 7">
            <a:extLst>
              <a:ext uri="{FF2B5EF4-FFF2-40B4-BE49-F238E27FC236}">
                <a16:creationId xmlns:a16="http://schemas.microsoft.com/office/drawing/2014/main" id="{3C66055A-5EBE-4A35-92CE-D43500291A4A}"/>
              </a:ext>
            </a:extLst>
          </p:cNvPr>
          <p:cNvSpPr txBox="1"/>
          <p:nvPr/>
        </p:nvSpPr>
        <p:spPr>
          <a:xfrm>
            <a:off x="2438400" y="4554258"/>
            <a:ext cx="6934200" cy="1477328"/>
          </a:xfrm>
          <a:prstGeom prst="rect">
            <a:avLst/>
          </a:prstGeom>
          <a:noFill/>
        </p:spPr>
        <p:txBody>
          <a:bodyPr wrap="square" rtlCol="0">
            <a:spAutoFit/>
          </a:bodyPr>
          <a:lstStyle/>
          <a:p>
            <a:pPr algn="ctr"/>
            <a:r>
              <a:rPr lang="en-US" dirty="0">
                <a:solidFill>
                  <a:srgbClr val="FFFF00"/>
                </a:solidFill>
              </a:rPr>
              <a:t>This is indeed going to impact how projects are ranked and what does it mean? It means local governments are going to have to work cross-departmentally to identify “critical assets” and “regionally significant assets” in vulnerability assessments </a:t>
            </a:r>
          </a:p>
          <a:p>
            <a:pPr algn="ctr"/>
            <a:r>
              <a:rPr lang="en-US" dirty="0">
                <a:solidFill>
                  <a:srgbClr val="FFFF00"/>
                </a:solidFill>
                <a:effectLst>
                  <a:outerShdw blurRad="38100" dist="38100" dir="2700000" algn="tl">
                    <a:srgbClr val="000000">
                      <a:alpha val="43137"/>
                    </a:srgbClr>
                  </a:outerShdw>
                </a:effectLst>
              </a:rPr>
              <a:t>IF YOU WANT TO BE COMPETITIVE FOR FUNDING</a:t>
            </a:r>
            <a:r>
              <a:rPr lang="en-US" dirty="0">
                <a:solidFill>
                  <a:srgbClr val="FFFF00"/>
                </a:solidFill>
              </a:rPr>
              <a:t>.</a:t>
            </a:r>
          </a:p>
        </p:txBody>
      </p:sp>
      <p:sp>
        <p:nvSpPr>
          <p:cNvPr id="6" name="TextBox 5">
            <a:extLst>
              <a:ext uri="{FF2B5EF4-FFF2-40B4-BE49-F238E27FC236}">
                <a16:creationId xmlns:a16="http://schemas.microsoft.com/office/drawing/2014/main" id="{FE80FD98-FDBA-47A8-BF1A-2A3F73246EB6}"/>
              </a:ext>
            </a:extLst>
          </p:cNvPr>
          <p:cNvSpPr txBox="1"/>
          <p:nvPr/>
        </p:nvSpPr>
        <p:spPr>
          <a:xfrm>
            <a:off x="1143000" y="1143000"/>
            <a:ext cx="9778093" cy="2862322"/>
          </a:xfrm>
          <a:prstGeom prst="rect">
            <a:avLst/>
          </a:prstGeom>
          <a:solidFill>
            <a:srgbClr val="66FFFF"/>
          </a:solidFill>
        </p:spPr>
        <p:txBody>
          <a:bodyPr wrap="square" rtlCol="0">
            <a:spAutoFit/>
          </a:bodyPr>
          <a:lstStyle/>
          <a:p>
            <a:pPr marL="90170">
              <a:lnSpc>
                <a:spcPct val="100000"/>
              </a:lnSpc>
              <a:tabLst>
                <a:tab pos="264160" algn="l"/>
              </a:tabLst>
            </a:pPr>
            <a:r>
              <a:rPr lang="en-US" sz="1800" spc="-5" dirty="0">
                <a:latin typeface="Century Gothic"/>
                <a:cs typeface="Century Gothic"/>
              </a:rPr>
              <a:t>Requirements of subsection (3):</a:t>
            </a:r>
          </a:p>
          <a:p>
            <a:pPr marL="263525" indent="-173355">
              <a:lnSpc>
                <a:spcPct val="100000"/>
              </a:lnSpc>
              <a:buFont typeface="Wingdings"/>
              <a:buChar char=""/>
              <a:tabLst>
                <a:tab pos="264160" algn="l"/>
              </a:tabLst>
            </a:pPr>
            <a:r>
              <a:rPr lang="en-US" sz="1800" spc="-5" dirty="0">
                <a:latin typeface="Century Gothic"/>
                <a:cs typeface="Century Gothic"/>
              </a:rPr>
              <a:t>Assets</a:t>
            </a:r>
            <a:r>
              <a:rPr lang="en-US" sz="1800" spc="-25" dirty="0">
                <a:latin typeface="Century Gothic"/>
                <a:cs typeface="Century Gothic"/>
              </a:rPr>
              <a:t> </a:t>
            </a:r>
            <a:r>
              <a:rPr lang="en-US" sz="1800" spc="-5" dirty="0">
                <a:latin typeface="Century Gothic"/>
                <a:cs typeface="Century Gothic"/>
              </a:rPr>
              <a:t>covered (critical and regionally significant)</a:t>
            </a:r>
            <a:endParaRPr lang="en-US" sz="1800" dirty="0">
              <a:latin typeface="Century Gothic"/>
              <a:cs typeface="Century Gothic"/>
            </a:endParaRPr>
          </a:p>
          <a:p>
            <a:pPr marL="263525" indent="-173355">
              <a:lnSpc>
                <a:spcPct val="100000"/>
              </a:lnSpc>
              <a:buFont typeface="Wingdings"/>
              <a:buChar char=""/>
              <a:tabLst>
                <a:tab pos="264160" algn="l"/>
              </a:tabLst>
            </a:pPr>
            <a:r>
              <a:rPr lang="en-US" sz="1800" spc="-10" dirty="0">
                <a:latin typeface="Century Gothic"/>
                <a:cs typeface="Century Gothic"/>
              </a:rPr>
              <a:t>Types</a:t>
            </a:r>
            <a:r>
              <a:rPr lang="en-US" sz="1800" spc="-15" dirty="0">
                <a:latin typeface="Century Gothic"/>
                <a:cs typeface="Century Gothic"/>
              </a:rPr>
              <a:t> </a:t>
            </a:r>
            <a:r>
              <a:rPr lang="en-US" sz="1800" spc="-5" dirty="0">
                <a:latin typeface="Century Gothic"/>
                <a:cs typeface="Century Gothic"/>
              </a:rPr>
              <a:t>of mapping</a:t>
            </a:r>
            <a:endParaRPr lang="en-US" sz="1800" dirty="0">
              <a:latin typeface="Century Gothic"/>
              <a:cs typeface="Century Gothic"/>
            </a:endParaRPr>
          </a:p>
          <a:p>
            <a:pPr marL="263525" indent="-173355">
              <a:lnSpc>
                <a:spcPct val="100000"/>
              </a:lnSpc>
              <a:buFont typeface="Wingdings"/>
              <a:buChar char=""/>
              <a:tabLst>
                <a:tab pos="264160" algn="l"/>
              </a:tabLst>
            </a:pPr>
            <a:r>
              <a:rPr lang="en-US" sz="1800" spc="-10" dirty="0">
                <a:latin typeface="Century Gothic"/>
                <a:cs typeface="Century Gothic"/>
              </a:rPr>
              <a:t>Metadata</a:t>
            </a:r>
            <a:endParaRPr lang="en-US" sz="1800" dirty="0">
              <a:latin typeface="Century Gothic"/>
              <a:cs typeface="Century Gothic"/>
            </a:endParaRPr>
          </a:p>
          <a:p>
            <a:pPr marL="263525" indent="-173355">
              <a:lnSpc>
                <a:spcPct val="100000"/>
              </a:lnSpc>
              <a:buFont typeface="Wingdings"/>
              <a:buChar char=""/>
              <a:tabLst>
                <a:tab pos="264160" algn="l"/>
              </a:tabLst>
            </a:pPr>
            <a:r>
              <a:rPr lang="en-US" sz="1800" dirty="0">
                <a:latin typeface="Century Gothic"/>
                <a:cs typeface="Century Gothic"/>
              </a:rPr>
              <a:t>Tidal,</a:t>
            </a:r>
            <a:r>
              <a:rPr lang="en-US" sz="1800" spc="-5" dirty="0">
                <a:latin typeface="Century Gothic"/>
                <a:cs typeface="Century Gothic"/>
              </a:rPr>
              <a:t> </a:t>
            </a:r>
            <a:r>
              <a:rPr lang="en-US" sz="1800" spc="-10" dirty="0">
                <a:latin typeface="Century Gothic"/>
                <a:cs typeface="Century Gothic"/>
              </a:rPr>
              <a:t>storm</a:t>
            </a:r>
            <a:r>
              <a:rPr lang="en-US" sz="1800" spc="45" dirty="0">
                <a:latin typeface="Century Gothic"/>
                <a:cs typeface="Century Gothic"/>
              </a:rPr>
              <a:t> </a:t>
            </a:r>
            <a:r>
              <a:rPr lang="en-US" sz="1800" spc="-5" dirty="0">
                <a:latin typeface="Century Gothic"/>
                <a:cs typeface="Century Gothic"/>
              </a:rPr>
              <a:t>surge and</a:t>
            </a:r>
            <a:r>
              <a:rPr lang="en-US" sz="1800" spc="25" dirty="0">
                <a:latin typeface="Century Gothic"/>
                <a:cs typeface="Century Gothic"/>
              </a:rPr>
              <a:t> </a:t>
            </a:r>
            <a:r>
              <a:rPr lang="en-US" sz="1800" spc="-5" dirty="0">
                <a:latin typeface="Century Gothic"/>
                <a:cs typeface="Century Gothic"/>
              </a:rPr>
              <a:t>rainfall</a:t>
            </a:r>
            <a:r>
              <a:rPr lang="en-US" sz="1800" dirty="0">
                <a:latin typeface="Century Gothic"/>
                <a:cs typeface="Century Gothic"/>
              </a:rPr>
              <a:t> </a:t>
            </a:r>
            <a:r>
              <a:rPr lang="en-US" sz="1800" spc="-10" dirty="0">
                <a:latin typeface="Century Gothic"/>
                <a:cs typeface="Century Gothic"/>
              </a:rPr>
              <a:t>(and</a:t>
            </a:r>
            <a:r>
              <a:rPr lang="en-US" sz="1800" spc="50" dirty="0">
                <a:latin typeface="Century Gothic"/>
                <a:cs typeface="Century Gothic"/>
              </a:rPr>
              <a:t> </a:t>
            </a:r>
            <a:r>
              <a:rPr lang="en-US" sz="1800" spc="-5" dirty="0">
                <a:latin typeface="Century Gothic"/>
                <a:cs typeface="Century Gothic"/>
              </a:rPr>
              <a:t>compound</a:t>
            </a:r>
            <a:r>
              <a:rPr lang="en-US" sz="1800" dirty="0">
                <a:latin typeface="Century Gothic"/>
                <a:cs typeface="Century Gothic"/>
              </a:rPr>
              <a:t> </a:t>
            </a:r>
            <a:r>
              <a:rPr lang="en-US" sz="1800" spc="-15" dirty="0">
                <a:latin typeface="Century Gothic"/>
                <a:cs typeface="Century Gothic"/>
              </a:rPr>
              <a:t>to</a:t>
            </a:r>
            <a:r>
              <a:rPr lang="en-US" sz="1800" spc="35" dirty="0">
                <a:latin typeface="Century Gothic"/>
                <a:cs typeface="Century Gothic"/>
              </a:rPr>
              <a:t> </a:t>
            </a:r>
            <a:r>
              <a:rPr lang="en-US" sz="1800" spc="-10" dirty="0">
                <a:latin typeface="Century Gothic"/>
                <a:cs typeface="Century Gothic"/>
              </a:rPr>
              <a:t>the</a:t>
            </a:r>
            <a:r>
              <a:rPr lang="en-US" sz="1800" spc="45" dirty="0">
                <a:latin typeface="Century Gothic"/>
                <a:cs typeface="Century Gothic"/>
              </a:rPr>
              <a:t> </a:t>
            </a:r>
            <a:r>
              <a:rPr lang="en-US" sz="1800" spc="-5" dirty="0">
                <a:latin typeface="Century Gothic"/>
                <a:cs typeface="Century Gothic"/>
              </a:rPr>
              <a:t>extent</a:t>
            </a:r>
            <a:r>
              <a:rPr lang="en-US" sz="1800" spc="30" dirty="0">
                <a:latin typeface="Century Gothic"/>
                <a:cs typeface="Century Gothic"/>
              </a:rPr>
              <a:t> </a:t>
            </a:r>
            <a:r>
              <a:rPr lang="en-US" sz="1800" spc="-5" dirty="0">
                <a:latin typeface="Century Gothic"/>
                <a:cs typeface="Century Gothic"/>
              </a:rPr>
              <a:t>practicable)</a:t>
            </a:r>
            <a:endParaRPr lang="en-US" sz="1800" dirty="0">
              <a:latin typeface="Century Gothic"/>
              <a:cs typeface="Century Gothic"/>
            </a:endParaRPr>
          </a:p>
          <a:p>
            <a:pPr marL="263525" indent="-173355">
              <a:lnSpc>
                <a:spcPct val="100000"/>
              </a:lnSpc>
              <a:buFont typeface="Wingdings"/>
              <a:buChar char=""/>
              <a:tabLst>
                <a:tab pos="264160" algn="l"/>
              </a:tabLst>
            </a:pPr>
            <a:r>
              <a:rPr lang="en-US" sz="1800" spc="-10" dirty="0">
                <a:latin typeface="Century Gothic"/>
                <a:cs typeface="Century Gothic"/>
              </a:rPr>
              <a:t>Datum</a:t>
            </a:r>
            <a:endParaRPr lang="en-US" sz="1800" dirty="0">
              <a:latin typeface="Century Gothic"/>
              <a:cs typeface="Century Gothic"/>
            </a:endParaRPr>
          </a:p>
          <a:p>
            <a:pPr marL="263525" indent="-173355">
              <a:lnSpc>
                <a:spcPct val="100000"/>
              </a:lnSpc>
              <a:buFont typeface="Wingdings"/>
              <a:buChar char=""/>
              <a:tabLst>
                <a:tab pos="264160" algn="l"/>
              </a:tabLst>
            </a:pPr>
            <a:r>
              <a:rPr lang="en-US" sz="1800" dirty="0">
                <a:latin typeface="Century Gothic"/>
                <a:cs typeface="Century Gothic"/>
              </a:rPr>
              <a:t>Sea</a:t>
            </a:r>
            <a:r>
              <a:rPr lang="en-US" sz="1800" spc="-20" dirty="0">
                <a:latin typeface="Century Gothic"/>
                <a:cs typeface="Century Gothic"/>
              </a:rPr>
              <a:t> </a:t>
            </a:r>
            <a:r>
              <a:rPr lang="en-US" sz="1800" dirty="0">
                <a:latin typeface="Century Gothic"/>
                <a:cs typeface="Century Gothic"/>
              </a:rPr>
              <a:t>level </a:t>
            </a:r>
            <a:r>
              <a:rPr lang="en-US" sz="1800" spc="-5" dirty="0">
                <a:latin typeface="Century Gothic"/>
                <a:cs typeface="Century Gothic"/>
              </a:rPr>
              <a:t>rise</a:t>
            </a:r>
            <a:r>
              <a:rPr lang="en-US" sz="1800" spc="-50" dirty="0">
                <a:latin typeface="Century Gothic"/>
                <a:cs typeface="Century Gothic"/>
              </a:rPr>
              <a:t> </a:t>
            </a:r>
            <a:r>
              <a:rPr lang="en-US" sz="1800" spc="-5" dirty="0">
                <a:latin typeface="Century Gothic"/>
                <a:cs typeface="Century Gothic"/>
              </a:rPr>
              <a:t>scenarios</a:t>
            </a:r>
            <a:endParaRPr lang="en-US" sz="1800" dirty="0">
              <a:latin typeface="Century Gothic"/>
              <a:cs typeface="Century Gothic"/>
            </a:endParaRPr>
          </a:p>
          <a:p>
            <a:pPr marL="263525" indent="-173355">
              <a:lnSpc>
                <a:spcPct val="100000"/>
              </a:lnSpc>
              <a:buFont typeface="Wingdings"/>
              <a:buChar char=""/>
              <a:tabLst>
                <a:tab pos="264160" algn="l"/>
              </a:tabLst>
            </a:pPr>
            <a:r>
              <a:rPr lang="en-US" sz="1800" spc="-10" dirty="0">
                <a:latin typeface="Century Gothic"/>
                <a:cs typeface="Century Gothic"/>
              </a:rPr>
              <a:t>2040</a:t>
            </a:r>
            <a:r>
              <a:rPr lang="en-US" sz="1800" spc="-15" dirty="0">
                <a:latin typeface="Century Gothic"/>
                <a:cs typeface="Century Gothic"/>
              </a:rPr>
              <a:t> </a:t>
            </a:r>
            <a:r>
              <a:rPr lang="en-US" sz="1800" spc="-5" dirty="0">
                <a:latin typeface="Century Gothic"/>
                <a:cs typeface="Century Gothic"/>
              </a:rPr>
              <a:t>and</a:t>
            </a:r>
            <a:r>
              <a:rPr lang="en-US" sz="1800" spc="-10" dirty="0">
                <a:latin typeface="Century Gothic"/>
                <a:cs typeface="Century Gothic"/>
              </a:rPr>
              <a:t> </a:t>
            </a:r>
            <a:r>
              <a:rPr lang="en-US" sz="1800" spc="-5" dirty="0">
                <a:latin typeface="Century Gothic"/>
                <a:cs typeface="Century Gothic"/>
              </a:rPr>
              <a:t>2070</a:t>
            </a:r>
            <a:endParaRPr lang="en-US" sz="1800" dirty="0">
              <a:latin typeface="Century Gothic"/>
              <a:cs typeface="Century Gothic"/>
            </a:endParaRPr>
          </a:p>
          <a:p>
            <a:pPr marL="263525" indent="-173355">
              <a:lnSpc>
                <a:spcPct val="100000"/>
              </a:lnSpc>
              <a:buFont typeface="Wingdings"/>
              <a:buChar char=""/>
              <a:tabLst>
                <a:tab pos="264160" algn="l"/>
              </a:tabLst>
            </a:pPr>
            <a:r>
              <a:rPr lang="en-US" sz="1800" dirty="0">
                <a:latin typeface="Century Gothic"/>
                <a:cs typeface="Century Gothic"/>
              </a:rPr>
              <a:t>Two</a:t>
            </a:r>
            <a:r>
              <a:rPr lang="en-US" sz="1800" spc="10" dirty="0">
                <a:latin typeface="Century Gothic"/>
                <a:cs typeface="Century Gothic"/>
              </a:rPr>
              <a:t> </a:t>
            </a:r>
            <a:r>
              <a:rPr lang="en-US" sz="1800" dirty="0">
                <a:latin typeface="Century Gothic"/>
                <a:cs typeface="Century Gothic"/>
              </a:rPr>
              <a:t>closest</a:t>
            </a:r>
            <a:r>
              <a:rPr lang="en-US" sz="1800" spc="-20" dirty="0">
                <a:latin typeface="Century Gothic"/>
                <a:cs typeface="Century Gothic"/>
              </a:rPr>
              <a:t> </a:t>
            </a:r>
            <a:r>
              <a:rPr lang="en-US" sz="1800" spc="-10" dirty="0">
                <a:latin typeface="Century Gothic"/>
                <a:cs typeface="Century Gothic"/>
              </a:rPr>
              <a:t>tide</a:t>
            </a:r>
            <a:r>
              <a:rPr lang="en-US" sz="1800" spc="25" dirty="0">
                <a:latin typeface="Century Gothic"/>
                <a:cs typeface="Century Gothic"/>
              </a:rPr>
              <a:t> </a:t>
            </a:r>
            <a:r>
              <a:rPr lang="en-US" sz="1800" spc="-5" dirty="0">
                <a:latin typeface="Century Gothic"/>
                <a:cs typeface="Century Gothic"/>
              </a:rPr>
              <a:t>gauges</a:t>
            </a:r>
            <a:r>
              <a:rPr lang="en-US" sz="1800" spc="5" dirty="0">
                <a:latin typeface="Century Gothic"/>
                <a:cs typeface="Century Gothic"/>
              </a:rPr>
              <a:t> </a:t>
            </a:r>
            <a:r>
              <a:rPr lang="en-US" sz="1800" spc="-15" dirty="0">
                <a:latin typeface="Century Gothic"/>
                <a:cs typeface="Century Gothic"/>
              </a:rPr>
              <a:t>(or</a:t>
            </a:r>
            <a:r>
              <a:rPr lang="en-US" sz="1800" spc="40" dirty="0">
                <a:latin typeface="Century Gothic"/>
                <a:cs typeface="Century Gothic"/>
              </a:rPr>
              <a:t> </a:t>
            </a:r>
            <a:r>
              <a:rPr lang="en-US" sz="1800" spc="-5" dirty="0">
                <a:latin typeface="Century Gothic"/>
                <a:cs typeface="Century Gothic"/>
              </a:rPr>
              <a:t>one</a:t>
            </a:r>
            <a:r>
              <a:rPr lang="en-US" sz="1800" spc="15" dirty="0">
                <a:latin typeface="Century Gothic"/>
                <a:cs typeface="Century Gothic"/>
              </a:rPr>
              <a:t> </a:t>
            </a:r>
            <a:r>
              <a:rPr lang="en-US" sz="1800" spc="-5" dirty="0">
                <a:latin typeface="Century Gothic"/>
                <a:cs typeface="Century Gothic"/>
              </a:rPr>
              <a:t>if using </a:t>
            </a:r>
            <a:r>
              <a:rPr lang="en-US" sz="1800" spc="-10" dirty="0">
                <a:latin typeface="Century Gothic"/>
                <a:cs typeface="Century Gothic"/>
              </a:rPr>
              <a:t>the</a:t>
            </a:r>
            <a:r>
              <a:rPr lang="en-US" sz="1800" spc="30" dirty="0">
                <a:latin typeface="Century Gothic"/>
                <a:cs typeface="Century Gothic"/>
              </a:rPr>
              <a:t> </a:t>
            </a:r>
            <a:r>
              <a:rPr lang="en-US" sz="1800" spc="-5" dirty="0">
                <a:latin typeface="Century Gothic"/>
                <a:cs typeface="Century Gothic"/>
              </a:rPr>
              <a:t>highest</a:t>
            </a:r>
            <a:r>
              <a:rPr lang="en-US" sz="1800" spc="15" dirty="0">
                <a:latin typeface="Century Gothic"/>
                <a:cs typeface="Century Gothic"/>
              </a:rPr>
              <a:t> </a:t>
            </a:r>
            <a:r>
              <a:rPr lang="en-US" sz="1800" spc="-5" dirty="0">
                <a:latin typeface="Century Gothic"/>
                <a:cs typeface="Century Gothic"/>
              </a:rPr>
              <a:t>of</a:t>
            </a:r>
            <a:r>
              <a:rPr lang="en-US" sz="1800" spc="10" dirty="0">
                <a:latin typeface="Century Gothic"/>
                <a:cs typeface="Century Gothic"/>
              </a:rPr>
              <a:t> </a:t>
            </a:r>
            <a:r>
              <a:rPr lang="en-US" sz="1800" spc="-10" dirty="0">
                <a:latin typeface="Century Gothic"/>
                <a:cs typeface="Century Gothic"/>
              </a:rPr>
              <a:t>two)</a:t>
            </a:r>
            <a:endParaRPr lang="en-US" sz="1800" dirty="0">
              <a:latin typeface="Century Gothic"/>
              <a:cs typeface="Century Gothic"/>
            </a:endParaRP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28600" y="196342"/>
            <a:ext cx="12113260" cy="566822"/>
          </a:xfrm>
          <a:prstGeom prst="rect">
            <a:avLst/>
          </a:prstGeom>
        </p:spPr>
        <p:txBody>
          <a:bodyPr vert="horz" wrap="square" lIns="0" tIns="12700" rIns="0" bIns="0" rtlCol="0">
            <a:spAutoFit/>
          </a:bodyPr>
          <a:lstStyle/>
          <a:p>
            <a:pPr marL="12700">
              <a:lnSpc>
                <a:spcPct val="100000"/>
              </a:lnSpc>
              <a:spcBef>
                <a:spcPts val="100"/>
              </a:spcBef>
            </a:pPr>
            <a:r>
              <a:rPr lang="en-US" sz="3600" dirty="0">
                <a:solidFill>
                  <a:schemeClr val="accent6">
                    <a:lumMod val="75000"/>
                  </a:schemeClr>
                </a:solidFill>
                <a:effectLst>
                  <a:outerShdw blurRad="38100" dist="38100" dir="2700000" algn="tl">
                    <a:srgbClr val="000000">
                      <a:alpha val="43137"/>
                    </a:srgbClr>
                  </a:outerShdw>
                </a:effectLst>
              </a:rPr>
              <a:t>HB 7053/SB 1940 Changes this Year</a:t>
            </a:r>
            <a:endParaRPr sz="3600" dirty="0">
              <a:solidFill>
                <a:schemeClr val="accent6">
                  <a:lumMod val="75000"/>
                </a:schemeClr>
              </a:solidFill>
              <a:effectLst>
                <a:outerShdw blurRad="38100" dist="38100" dir="2700000" algn="tl">
                  <a:srgbClr val="000000">
                    <a:alpha val="43137"/>
                  </a:srgbClr>
                </a:outerShdw>
              </a:effectLst>
            </a:endParaRPr>
          </a:p>
        </p:txBody>
      </p:sp>
      <p:sp>
        <p:nvSpPr>
          <p:cNvPr id="5" name="object 5"/>
          <p:cNvSpPr txBox="1">
            <a:spLocks noGrp="1"/>
          </p:cNvSpPr>
          <p:nvPr>
            <p:ph type="ftr" sz="quarter" idx="5"/>
          </p:nvPr>
        </p:nvSpPr>
        <p:spPr>
          <a:xfrm>
            <a:off x="78739" y="6624373"/>
            <a:ext cx="2124075" cy="166712"/>
          </a:xfrm>
          <a:prstGeom prst="rect">
            <a:avLst/>
          </a:prstGeom>
        </p:spPr>
        <p:txBody>
          <a:bodyPr vert="horz" wrap="square" lIns="0" tIns="12700" rIns="0" bIns="0" rtlCol="0">
            <a:spAutoFit/>
          </a:body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a:t>
            </a:r>
            <a:r>
              <a:rPr lang="en-US" spc="-10" dirty="0"/>
              <a:t>2</a:t>
            </a:r>
            <a:r>
              <a:rPr spc="-10" dirty="0"/>
              <a:t>.</a:t>
            </a:r>
          </a:p>
        </p:txBody>
      </p:sp>
      <p:sp>
        <p:nvSpPr>
          <p:cNvPr id="4" name="object 4"/>
          <p:cNvSpPr txBox="1">
            <a:spLocks noGrp="1"/>
          </p:cNvSpPr>
          <p:nvPr>
            <p:ph type="body" idx="1"/>
          </p:nvPr>
        </p:nvSpPr>
        <p:spPr>
          <a:xfrm>
            <a:off x="-152400" y="990600"/>
            <a:ext cx="12344400" cy="6417654"/>
          </a:xfrm>
          <a:prstGeom prst="rect">
            <a:avLst/>
          </a:prstGeom>
        </p:spPr>
        <p:txBody>
          <a:bodyPr vert="horz" wrap="square" lIns="0" tIns="60960" rIns="0" bIns="0" rtlCol="0">
            <a:spAutoFit/>
          </a:bodyPr>
          <a:lstStyle/>
          <a:p>
            <a:pPr marL="350520" marR="279400">
              <a:lnSpc>
                <a:spcPct val="80000"/>
              </a:lnSpc>
              <a:spcBef>
                <a:spcPts val="480"/>
              </a:spcBef>
              <a:tabLst>
                <a:tab pos="3138170" algn="l"/>
              </a:tabLst>
            </a:pPr>
            <a:r>
              <a:rPr lang="en-US" sz="1400" dirty="0">
                <a:solidFill>
                  <a:srgbClr val="FFFF00"/>
                </a:solidFill>
                <a:effectLst>
                  <a:outerShdw blurRad="38100" dist="38100" dir="2700000" algn="tl">
                    <a:srgbClr val="000000">
                      <a:alpha val="43137"/>
                    </a:srgbClr>
                  </a:outerShdw>
                </a:effectLst>
                <a:latin typeface="Century Gothic" panose="020B0502020202020204" pitchFamily="34" charset="0"/>
                <a:cs typeface="Times New Roman"/>
              </a:rPr>
              <a:t>State Chief Resilience Officer Duties</a:t>
            </a:r>
          </a:p>
          <a:p>
            <a:pPr marL="693420" marR="279400" indent="-342900">
              <a:lnSpc>
                <a:spcPct val="80000"/>
              </a:lnSpc>
              <a:spcBef>
                <a:spcPts val="480"/>
              </a:spcBef>
              <a:buAutoNum type="arabicPeriod"/>
              <a:tabLst>
                <a:tab pos="3138170" algn="l"/>
              </a:tabLst>
            </a:pPr>
            <a:r>
              <a:rPr lang="en-US" sz="1400" dirty="0">
                <a:latin typeface="Century Gothic" panose="020B0502020202020204" pitchFamily="34" charset="0"/>
                <a:cs typeface="Times New Roman"/>
              </a:rPr>
              <a:t>Promote and coordinate flood resilience efforts in the state / provide </a:t>
            </a:r>
            <a:r>
              <a:rPr lang="en-US" sz="1400" dirty="0" err="1">
                <a:latin typeface="Century Gothic" panose="020B0502020202020204" pitchFamily="34" charset="0"/>
                <a:cs typeface="Times New Roman"/>
              </a:rPr>
              <a:t>trategic</a:t>
            </a:r>
            <a:r>
              <a:rPr lang="en-US" sz="1400" dirty="0">
                <a:latin typeface="Century Gothic" panose="020B0502020202020204" pitchFamily="34" charset="0"/>
                <a:cs typeface="Times New Roman"/>
              </a:rPr>
              <a:t> direction for interagency and cross-disciplinary initiatives and ID gaps in state activities</a:t>
            </a:r>
          </a:p>
          <a:p>
            <a:pPr marL="693420" marR="279400" indent="-342900">
              <a:lnSpc>
                <a:spcPct val="80000"/>
              </a:lnSpc>
              <a:spcBef>
                <a:spcPts val="480"/>
              </a:spcBef>
              <a:buAutoNum type="arabicPeriod"/>
              <a:tabLst>
                <a:tab pos="3138170" algn="l"/>
              </a:tabLst>
            </a:pPr>
            <a:r>
              <a:rPr lang="en-US" sz="1400" dirty="0">
                <a:latin typeface="Century Gothic" panose="020B0502020202020204" pitchFamily="34" charset="0"/>
                <a:cs typeface="Times New Roman"/>
              </a:rPr>
              <a:t>Work with federal, state, regional, and local entities and NGOs to align flood resilience and mitigation activity</a:t>
            </a:r>
          </a:p>
          <a:p>
            <a:pPr marL="693420" marR="279400" indent="-342900">
              <a:lnSpc>
                <a:spcPct val="80000"/>
              </a:lnSpc>
              <a:spcBef>
                <a:spcPts val="480"/>
              </a:spcBef>
              <a:buAutoNum type="arabicPeriod"/>
              <a:tabLst>
                <a:tab pos="3138170" algn="l"/>
              </a:tabLst>
            </a:pPr>
            <a:r>
              <a:rPr lang="en-US" sz="1400" dirty="0">
                <a:latin typeface="Century Gothic" panose="020B0502020202020204" pitchFamily="34" charset="0"/>
                <a:cs typeface="Times New Roman"/>
              </a:rPr>
              <a:t>Collaborate with the Florida Flood Hub for Applied Research and Innovation to incorporate future standards and projections regarding flooding and sea level rise into state projects and programs and improve utility of data products</a:t>
            </a:r>
          </a:p>
          <a:p>
            <a:pPr marL="693420" marR="279400" indent="-342900">
              <a:lnSpc>
                <a:spcPct val="80000"/>
              </a:lnSpc>
              <a:spcBef>
                <a:spcPts val="480"/>
              </a:spcBef>
              <a:buAutoNum type="arabicPeriod"/>
              <a:tabLst>
                <a:tab pos="3138170" algn="l"/>
              </a:tabLst>
            </a:pPr>
            <a:r>
              <a:rPr lang="en-US" sz="1400" dirty="0">
                <a:latin typeface="Century Gothic" panose="020B0502020202020204" pitchFamily="34" charset="0"/>
                <a:cs typeface="Times New Roman"/>
              </a:rPr>
              <a:t>Work with water management districts to innovate processes to bolster flood mitigation activities</a:t>
            </a:r>
          </a:p>
          <a:p>
            <a:pPr marL="693420" marR="279400" indent="-342900">
              <a:lnSpc>
                <a:spcPct val="80000"/>
              </a:lnSpc>
              <a:spcBef>
                <a:spcPts val="480"/>
              </a:spcBef>
              <a:buAutoNum type="arabicPeriod"/>
              <a:tabLst>
                <a:tab pos="3138170" algn="l"/>
              </a:tabLst>
            </a:pPr>
            <a:r>
              <a:rPr lang="en-US" sz="1400" dirty="0">
                <a:latin typeface="Century Gothic" panose="020B0502020202020204" pitchFamily="34" charset="0"/>
                <a:cs typeface="Times New Roman"/>
              </a:rPr>
              <a:t>Report to Governor and Legislature (with DEP)</a:t>
            </a:r>
          </a:p>
          <a:p>
            <a:pPr marL="1150620" marR="279400" lvl="1" indent="-342900">
              <a:lnSpc>
                <a:spcPct val="80000"/>
              </a:lnSpc>
              <a:spcBef>
                <a:spcPts val="480"/>
              </a:spcBef>
              <a:buFont typeface="+mj-lt"/>
              <a:buAutoNum type="alphaLcPeriod"/>
              <a:tabLst>
                <a:tab pos="3138170" algn="l"/>
              </a:tabLst>
            </a:pPr>
            <a:r>
              <a:rPr lang="en-US" sz="1400" dirty="0">
                <a:latin typeface="Century Gothic" panose="020B0502020202020204" pitchFamily="34" charset="0"/>
                <a:cs typeface="Times New Roman"/>
              </a:rPr>
              <a:t>Local governments that must copy with Peril of Flood provisions</a:t>
            </a:r>
          </a:p>
          <a:p>
            <a:pPr marL="1150620" marR="279400" lvl="1" indent="-342900">
              <a:lnSpc>
                <a:spcPct val="80000"/>
              </a:lnSpc>
              <a:spcBef>
                <a:spcPts val="480"/>
              </a:spcBef>
              <a:buFont typeface="+mj-lt"/>
              <a:buAutoNum type="alphaLcPeriod"/>
              <a:tabLst>
                <a:tab pos="3138170" algn="l"/>
              </a:tabLst>
            </a:pPr>
            <a:r>
              <a:rPr lang="en-US" sz="1400" dirty="0">
                <a:latin typeface="Century Gothic" panose="020B0502020202020204" pitchFamily="34" charset="0"/>
                <a:cs typeface="Times New Roman"/>
              </a:rPr>
              <a:t>Local governments that have completed vulnerability assessments</a:t>
            </a:r>
          </a:p>
          <a:p>
            <a:pPr marL="1150620" marR="279400" lvl="1" indent="-342900">
              <a:lnSpc>
                <a:spcPct val="80000"/>
              </a:lnSpc>
              <a:spcBef>
                <a:spcPts val="480"/>
              </a:spcBef>
              <a:buFont typeface="+mj-lt"/>
              <a:buAutoNum type="alphaLcPeriod"/>
              <a:tabLst>
                <a:tab pos="3138170" algn="l"/>
              </a:tabLst>
            </a:pPr>
            <a:r>
              <a:rPr lang="en-US" sz="1400" dirty="0">
                <a:latin typeface="Century Gothic" panose="020B0502020202020204" pitchFamily="34" charset="0"/>
                <a:cs typeface="Times New Roman"/>
              </a:rPr>
              <a:t>Geographic distribution of funded projects</a:t>
            </a:r>
          </a:p>
          <a:p>
            <a:pPr marL="1150620" marR="279400" lvl="1" indent="-342900">
              <a:lnSpc>
                <a:spcPct val="80000"/>
              </a:lnSpc>
              <a:spcBef>
                <a:spcPts val="480"/>
              </a:spcBef>
              <a:buFont typeface="+mj-lt"/>
              <a:buAutoNum type="alphaLcPeriod"/>
              <a:tabLst>
                <a:tab pos="3138170" algn="l"/>
              </a:tabLst>
            </a:pPr>
            <a:r>
              <a:rPr lang="en-US" sz="1400" dirty="0">
                <a:latin typeface="Century Gothic" panose="020B0502020202020204" pitchFamily="34" charset="0"/>
                <a:cs typeface="Times New Roman"/>
              </a:rPr>
              <a:t>Statewide inventory of basin-level planning efforts by water management districts or special districts</a:t>
            </a:r>
          </a:p>
          <a:p>
            <a:pPr marL="350520" marR="279400">
              <a:lnSpc>
                <a:spcPct val="80000"/>
              </a:lnSpc>
              <a:spcBef>
                <a:spcPts val="480"/>
              </a:spcBef>
              <a:tabLst>
                <a:tab pos="3138170" algn="l"/>
              </a:tabLst>
            </a:pPr>
            <a:r>
              <a:rPr lang="en-US" sz="1400" dirty="0">
                <a:solidFill>
                  <a:srgbClr val="FFFF00"/>
                </a:solidFill>
                <a:effectLst>
                  <a:outerShdw blurRad="38100" dist="38100" dir="2700000" algn="tl">
                    <a:srgbClr val="000000">
                      <a:alpha val="43137"/>
                    </a:srgbClr>
                  </a:outerShdw>
                </a:effectLst>
                <a:latin typeface="Century Gothic" panose="020B0502020202020204" pitchFamily="34" charset="0"/>
                <a:cs typeface="Times New Roman"/>
              </a:rPr>
              <a:t>FDOT</a:t>
            </a:r>
            <a:r>
              <a:rPr lang="en-US" sz="1400" dirty="0">
                <a:latin typeface="Century Gothic" panose="020B0502020202020204" pitchFamily="34" charset="0"/>
                <a:cs typeface="Times New Roman"/>
              </a:rPr>
              <a:t>- Produce a Resilience Action Plan by June 30, 2023</a:t>
            </a:r>
          </a:p>
          <a:p>
            <a:pPr marL="350520" marR="279400">
              <a:lnSpc>
                <a:spcPct val="80000"/>
              </a:lnSpc>
              <a:spcBef>
                <a:spcPts val="480"/>
              </a:spcBef>
              <a:tabLst>
                <a:tab pos="3138170" algn="l"/>
              </a:tabLst>
            </a:pPr>
            <a:r>
              <a:rPr lang="en-US" sz="1400" dirty="0">
                <a:solidFill>
                  <a:srgbClr val="FFFF00"/>
                </a:solidFill>
                <a:effectLst>
                  <a:outerShdw blurRad="38100" dist="38100" dir="2700000" algn="tl">
                    <a:srgbClr val="000000">
                      <a:alpha val="43137"/>
                    </a:srgbClr>
                  </a:outerShdw>
                </a:effectLst>
                <a:latin typeface="Century Gothic" panose="020B0502020202020204" pitchFamily="34" charset="0"/>
                <a:cs typeface="Times New Roman"/>
              </a:rPr>
              <a:t>Section 380.093, F.S. Changes-</a:t>
            </a:r>
          </a:p>
          <a:p>
            <a:pPr marL="693420" marR="279400" indent="-342900">
              <a:lnSpc>
                <a:spcPct val="80000"/>
              </a:lnSpc>
              <a:spcBef>
                <a:spcPts val="480"/>
              </a:spcBef>
              <a:buAutoNum type="arabicPeriod"/>
              <a:tabLst>
                <a:tab pos="3138170" algn="l"/>
              </a:tabLst>
            </a:pPr>
            <a:r>
              <a:rPr lang="en-US" sz="1400" dirty="0">
                <a:latin typeface="Century Gothic" panose="020B0502020202020204" pitchFamily="34" charset="0"/>
                <a:cs typeface="Times New Roman"/>
              </a:rPr>
              <a:t>Expansion to inland communities</a:t>
            </a:r>
          </a:p>
          <a:p>
            <a:pPr marL="693420" marR="279400" indent="-342900">
              <a:lnSpc>
                <a:spcPct val="80000"/>
              </a:lnSpc>
              <a:spcBef>
                <a:spcPts val="480"/>
              </a:spcBef>
              <a:buAutoNum type="arabicPeriod"/>
              <a:tabLst>
                <a:tab pos="3138170" algn="l"/>
              </a:tabLst>
            </a:pPr>
            <a:r>
              <a:rPr lang="en-US" sz="1400" dirty="0">
                <a:latin typeface="Century Gothic" panose="020B0502020202020204" pitchFamily="34" charset="0"/>
                <a:cs typeface="Times New Roman"/>
              </a:rPr>
              <a:t>Funding for preconstruction activity for city less &lt; 10,000 or county &lt; 50,000</a:t>
            </a:r>
          </a:p>
          <a:p>
            <a:pPr marL="693420" marR="279400" indent="-342900">
              <a:lnSpc>
                <a:spcPct val="80000"/>
              </a:lnSpc>
              <a:spcBef>
                <a:spcPts val="480"/>
              </a:spcBef>
              <a:buAutoNum type="arabicPeriod"/>
              <a:tabLst>
                <a:tab pos="3138170" algn="l"/>
              </a:tabLst>
            </a:pPr>
            <a:r>
              <a:rPr lang="en-US" sz="1400" dirty="0">
                <a:latin typeface="Century Gothic" panose="020B0502020202020204" pitchFamily="34" charset="0"/>
                <a:cs typeface="Times New Roman"/>
              </a:rPr>
              <a:t>Vulnerability assessments for rainfall induced flooding must include 100 year and 500 year storm events</a:t>
            </a:r>
          </a:p>
          <a:p>
            <a:pPr marL="693420" marR="279400" indent="-342900">
              <a:lnSpc>
                <a:spcPct val="80000"/>
              </a:lnSpc>
              <a:spcBef>
                <a:spcPts val="480"/>
              </a:spcBef>
              <a:buAutoNum type="arabicPeriod"/>
              <a:tabLst>
                <a:tab pos="3138170" algn="l"/>
              </a:tabLst>
            </a:pPr>
            <a:r>
              <a:rPr lang="en-US" sz="1400" dirty="0">
                <a:latin typeface="Century Gothic" panose="020B0502020202020204" pitchFamily="34" charset="0"/>
                <a:cs typeface="Times New Roman"/>
              </a:rPr>
              <a:t>Change date of comprehensive statewide flood vulnerability and sea level rise assessment to 2023</a:t>
            </a:r>
          </a:p>
          <a:p>
            <a:pPr marL="693420" marR="279400" indent="-342900">
              <a:lnSpc>
                <a:spcPct val="80000"/>
              </a:lnSpc>
              <a:spcBef>
                <a:spcPts val="480"/>
              </a:spcBef>
              <a:buAutoNum type="arabicPeriod"/>
              <a:tabLst>
                <a:tab pos="3138170" algn="l"/>
              </a:tabLst>
            </a:pPr>
            <a:r>
              <a:rPr lang="en-US" sz="1400" dirty="0">
                <a:latin typeface="Century Gothic" panose="020B0502020202020204" pitchFamily="34" charset="0"/>
                <a:cs typeface="Times New Roman"/>
              </a:rPr>
              <a:t>Disclosure of methodology for ranking projects in the Statewide Flooding and Sea Level Rise Plan</a:t>
            </a:r>
          </a:p>
          <a:p>
            <a:pPr marL="693420" marR="279400" indent="-342900">
              <a:lnSpc>
                <a:spcPct val="80000"/>
              </a:lnSpc>
              <a:spcBef>
                <a:spcPts val="480"/>
              </a:spcBef>
              <a:buAutoNum type="arabicPeriod"/>
              <a:tabLst>
                <a:tab pos="3138170" algn="l"/>
              </a:tabLst>
            </a:pPr>
            <a:r>
              <a:rPr lang="en-US" sz="1400" dirty="0">
                <a:latin typeface="Century Gothic" panose="020B0502020202020204" pitchFamily="34" charset="0"/>
                <a:cs typeface="Times New Roman"/>
              </a:rPr>
              <a:t>Eligible grant entities to now include special districts responsible for the management and maintenance of inlets and intracoastal waterways or for the operation and maintenance of a potable water facility, a wastewater facility, an airport, or a seaport facility.</a:t>
            </a:r>
          </a:p>
          <a:p>
            <a:pPr marL="693420" marR="279400" indent="-342900">
              <a:lnSpc>
                <a:spcPct val="80000"/>
              </a:lnSpc>
              <a:spcBef>
                <a:spcPts val="480"/>
              </a:spcBef>
              <a:buAutoNum type="arabicPeriod"/>
              <a:tabLst>
                <a:tab pos="3138170" algn="l"/>
              </a:tabLst>
            </a:pPr>
            <a:r>
              <a:rPr lang="en-US" sz="1400" dirty="0">
                <a:solidFill>
                  <a:schemeClr val="accent6">
                    <a:lumMod val="60000"/>
                    <a:lumOff val="40000"/>
                  </a:schemeClr>
                </a:solidFill>
                <a:latin typeface="Century Gothic" panose="020B0502020202020204" pitchFamily="34" charset="0"/>
                <a:cs typeface="Times New Roman"/>
              </a:rPr>
              <a:t>Allows “grace period” for VA compliance supporting project submittals until 2023</a:t>
            </a:r>
          </a:p>
          <a:p>
            <a:pPr marL="693420" marR="279400" indent="-342900">
              <a:lnSpc>
                <a:spcPct val="80000"/>
              </a:lnSpc>
              <a:spcBef>
                <a:spcPts val="480"/>
              </a:spcBef>
              <a:buAutoNum type="arabicPeriod"/>
              <a:tabLst>
                <a:tab pos="3138170" algn="l"/>
              </a:tabLst>
            </a:pPr>
            <a:r>
              <a:rPr lang="en-US" sz="1400" dirty="0">
                <a:latin typeface="Century Gothic" panose="020B0502020202020204" pitchFamily="34" charset="0"/>
                <a:cs typeface="Times New Roman"/>
              </a:rPr>
              <a:t>Allows water management districts, drainage districts, erosion control districts, flood control districts and regional water supply authorities to submit projects for inclusion in the Statewide Flooding and Sea Level Rise Plan.</a:t>
            </a:r>
          </a:p>
          <a:p>
            <a:pPr marL="693420" marR="279400" indent="-342900">
              <a:lnSpc>
                <a:spcPct val="80000"/>
              </a:lnSpc>
              <a:spcBef>
                <a:spcPts val="480"/>
              </a:spcBef>
              <a:buAutoNum type="arabicPeriod"/>
              <a:tabLst>
                <a:tab pos="3138170" algn="l"/>
              </a:tabLst>
            </a:pPr>
            <a:endParaRPr lang="en-US" dirty="0">
              <a:latin typeface="Century Gothic" panose="020B0502020202020204" pitchFamily="34" charset="0"/>
              <a:cs typeface="Times New Roman"/>
            </a:endParaRPr>
          </a:p>
          <a:p>
            <a:pPr marL="693420" marR="279400" indent="-342900">
              <a:lnSpc>
                <a:spcPct val="80000"/>
              </a:lnSpc>
              <a:spcBef>
                <a:spcPts val="480"/>
              </a:spcBef>
              <a:buAutoNum type="arabicPeriod"/>
              <a:tabLst>
                <a:tab pos="3138170" algn="l"/>
              </a:tabLst>
            </a:pPr>
            <a:endParaRPr lang="en-US" dirty="0">
              <a:latin typeface="Century Gothic" panose="020B0502020202020204" pitchFamily="34" charset="0"/>
              <a:cs typeface="Times New Roman"/>
            </a:endParaRPr>
          </a:p>
          <a:p>
            <a:pPr marL="693420" marR="279400" indent="-342900">
              <a:lnSpc>
                <a:spcPct val="80000"/>
              </a:lnSpc>
              <a:spcBef>
                <a:spcPts val="480"/>
              </a:spcBef>
              <a:buAutoNum type="arabicPeriod"/>
              <a:tabLst>
                <a:tab pos="3138170" algn="l"/>
              </a:tabLst>
            </a:pPr>
            <a:endParaRPr lang="en-US" dirty="0">
              <a:latin typeface="Century Gothic" panose="020B0502020202020204" pitchFamily="34" charset="0"/>
              <a:cs typeface="Times New Roman"/>
            </a:endParaRPr>
          </a:p>
          <a:p>
            <a:pPr marL="350520" marR="279400">
              <a:lnSpc>
                <a:spcPct val="80000"/>
              </a:lnSpc>
              <a:spcBef>
                <a:spcPts val="480"/>
              </a:spcBef>
              <a:tabLst>
                <a:tab pos="3138170" algn="l"/>
              </a:tabLst>
            </a:pPr>
            <a:endParaRPr sz="1250" dirty="0">
              <a:latin typeface="Times New Roman"/>
              <a:cs typeface="Times New Roman"/>
            </a:endParaRPr>
          </a:p>
        </p:txBody>
      </p:sp>
    </p:spTree>
    <p:extLst>
      <p:ext uri="{BB962C8B-B14F-4D97-AF65-F5344CB8AC3E}">
        <p14:creationId xmlns:p14="http://schemas.microsoft.com/office/powerpoint/2010/main" val="3417405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52400" y="192733"/>
            <a:ext cx="10439400" cy="1120820"/>
          </a:xfrm>
          <a:prstGeom prst="rect">
            <a:avLst/>
          </a:prstGeom>
        </p:spPr>
        <p:txBody>
          <a:bodyPr vert="horz" wrap="square" lIns="0" tIns="12700" rIns="0" bIns="0" rtlCol="0">
            <a:spAutoFit/>
          </a:bodyPr>
          <a:lstStyle/>
          <a:p>
            <a:pPr marL="12700">
              <a:lnSpc>
                <a:spcPct val="100000"/>
              </a:lnSpc>
              <a:spcBef>
                <a:spcPts val="100"/>
              </a:spcBef>
            </a:pPr>
            <a:r>
              <a:rPr lang="en-US" sz="3600" spc="-5" dirty="0">
                <a:solidFill>
                  <a:srgbClr val="E47B22"/>
                </a:solidFill>
                <a:effectLst>
                  <a:outerShdw blurRad="38100" dist="38100" dir="2700000" algn="tl">
                    <a:srgbClr val="000000">
                      <a:alpha val="43137"/>
                    </a:srgbClr>
                  </a:outerShdw>
                </a:effectLst>
              </a:rPr>
              <a:t>VULNERABILITY ASSESSMENTS </a:t>
            </a:r>
            <a:br>
              <a:rPr lang="en-US" sz="3600" spc="-5" dirty="0">
                <a:solidFill>
                  <a:srgbClr val="E47B22"/>
                </a:solidFill>
                <a:effectLst>
                  <a:outerShdw blurRad="38100" dist="38100" dir="2700000" algn="tl">
                    <a:srgbClr val="000000">
                      <a:alpha val="43137"/>
                    </a:srgbClr>
                  </a:outerShdw>
                </a:effectLst>
              </a:rPr>
            </a:br>
            <a:r>
              <a:rPr lang="en-US" sz="3600" spc="-5" dirty="0">
                <a:solidFill>
                  <a:srgbClr val="E47B22"/>
                </a:solidFill>
                <a:effectLst>
                  <a:outerShdw blurRad="38100" dist="38100" dir="2700000" algn="tl">
                    <a:srgbClr val="000000">
                      <a:alpha val="43137"/>
                    </a:srgbClr>
                  </a:outerShdw>
                </a:effectLst>
              </a:rPr>
              <a:t>&amp; ASSETS</a:t>
            </a:r>
            <a:endParaRPr sz="3600" dirty="0">
              <a:effectLst>
                <a:outerShdw blurRad="38100" dist="38100" dir="2700000" algn="tl">
                  <a:srgbClr val="000000">
                    <a:alpha val="43137"/>
                  </a:srgbClr>
                </a:outerShdw>
              </a:effectLst>
            </a:endParaRPr>
          </a:p>
        </p:txBody>
      </p:sp>
      <p:sp>
        <p:nvSpPr>
          <p:cNvPr id="5" name="object 5"/>
          <p:cNvSpPr txBox="1">
            <a:spLocks noGrp="1"/>
          </p:cNvSpPr>
          <p:nvPr>
            <p:ph type="ftr" sz="quarter" idx="5"/>
          </p:nvPr>
        </p:nvSpPr>
        <p:spPr>
          <a:xfrm>
            <a:off x="78739" y="6624373"/>
            <a:ext cx="2124075" cy="166712"/>
          </a:xfrm>
          <a:prstGeom prst="rect">
            <a:avLst/>
          </a:prstGeom>
        </p:spPr>
        <p:txBody>
          <a:bodyPr vert="horz" wrap="square" lIns="0" tIns="12700" rIns="0" bIns="0" rtlCol="0">
            <a:spAutoFit/>
          </a:body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a:t>
            </a:r>
            <a:r>
              <a:rPr lang="en-US" spc="-10" dirty="0"/>
              <a:t>2</a:t>
            </a:r>
            <a:r>
              <a:rPr spc="-10" dirty="0"/>
              <a:t>.</a:t>
            </a:r>
          </a:p>
        </p:txBody>
      </p:sp>
      <p:sp>
        <p:nvSpPr>
          <p:cNvPr id="4" name="object 4"/>
          <p:cNvSpPr txBox="1">
            <a:spLocks noGrp="1"/>
          </p:cNvSpPr>
          <p:nvPr>
            <p:ph type="body" idx="1"/>
          </p:nvPr>
        </p:nvSpPr>
        <p:spPr>
          <a:xfrm>
            <a:off x="838200" y="1106313"/>
            <a:ext cx="11098240" cy="4645374"/>
          </a:xfrm>
          <a:prstGeom prst="rect">
            <a:avLst/>
          </a:prstGeom>
        </p:spPr>
        <p:txBody>
          <a:bodyPr vert="horz" wrap="square" lIns="0" tIns="60960" rIns="0" bIns="0" rtlCol="0">
            <a:spAutoFit/>
          </a:bodyPr>
          <a:lstStyle/>
          <a:p>
            <a:pPr marL="350520" marR="279400">
              <a:lnSpc>
                <a:spcPct val="80000"/>
              </a:lnSpc>
              <a:spcBef>
                <a:spcPts val="480"/>
              </a:spcBef>
              <a:tabLst>
                <a:tab pos="3138170" algn="l"/>
              </a:tabLst>
            </a:pPr>
            <a:endParaRPr lang="en-US" sz="1700" dirty="0">
              <a:latin typeface="Century Gothic" panose="020B0502020202020204" pitchFamily="34" charset="0"/>
              <a:cs typeface="Times New Roman"/>
            </a:endParaRPr>
          </a:p>
          <a:p>
            <a:pPr marL="350520" marR="279400">
              <a:lnSpc>
                <a:spcPct val="80000"/>
              </a:lnSpc>
              <a:spcBef>
                <a:spcPts val="480"/>
              </a:spcBef>
              <a:tabLst>
                <a:tab pos="3138170" algn="l"/>
              </a:tabLst>
            </a:pPr>
            <a:endParaRPr lang="en-US" sz="1700" dirty="0">
              <a:latin typeface="Century Gothic" panose="020B0502020202020204" pitchFamily="34" charset="0"/>
              <a:cs typeface="Times New Roman"/>
            </a:endParaRPr>
          </a:p>
          <a:p>
            <a:pPr marL="350520" marR="279400">
              <a:lnSpc>
                <a:spcPct val="80000"/>
              </a:lnSpc>
              <a:spcBef>
                <a:spcPts val="480"/>
              </a:spcBef>
              <a:tabLst>
                <a:tab pos="3138170" algn="l"/>
              </a:tabLst>
            </a:pPr>
            <a:r>
              <a:rPr lang="en-US" sz="1700" dirty="0">
                <a:latin typeface="Century Gothic" panose="020B0502020202020204" pitchFamily="34" charset="0"/>
                <a:cs typeface="Times New Roman"/>
              </a:rPr>
              <a:t>Best available data on assets is important:</a:t>
            </a:r>
          </a:p>
          <a:p>
            <a:pPr marL="636270" marR="279400" indent="-285750">
              <a:lnSpc>
                <a:spcPct val="80000"/>
              </a:lnSpc>
              <a:spcBef>
                <a:spcPts val="480"/>
              </a:spcBef>
              <a:buFont typeface="Arial" panose="020B0604020202020204" pitchFamily="34" charset="0"/>
              <a:buChar char="•"/>
              <a:tabLst>
                <a:tab pos="3138170" algn="l"/>
              </a:tabLst>
            </a:pPr>
            <a:r>
              <a:rPr lang="en-US" sz="1700" dirty="0">
                <a:latin typeface="Century Gothic" panose="020B0502020202020204" pitchFamily="34" charset="0"/>
                <a:cs typeface="Times New Roman"/>
              </a:rPr>
              <a:t>GIS locations</a:t>
            </a:r>
          </a:p>
          <a:p>
            <a:pPr marL="636270" marR="279400" indent="-285750">
              <a:lnSpc>
                <a:spcPct val="80000"/>
              </a:lnSpc>
              <a:spcBef>
                <a:spcPts val="480"/>
              </a:spcBef>
              <a:buFont typeface="Arial" panose="020B0604020202020204" pitchFamily="34" charset="0"/>
              <a:buChar char="•"/>
              <a:tabLst>
                <a:tab pos="3138170" algn="l"/>
              </a:tabLst>
            </a:pPr>
            <a:r>
              <a:rPr lang="en-US" sz="1700" dirty="0">
                <a:latin typeface="Century Gothic" panose="020B0502020202020204" pitchFamily="34" charset="0"/>
                <a:cs typeface="Times New Roman"/>
              </a:rPr>
              <a:t>Top of structure elevations</a:t>
            </a:r>
          </a:p>
          <a:p>
            <a:pPr marL="636270" marR="279400" indent="-285750">
              <a:lnSpc>
                <a:spcPct val="80000"/>
              </a:lnSpc>
              <a:spcBef>
                <a:spcPts val="480"/>
              </a:spcBef>
              <a:buFont typeface="Arial" panose="020B0604020202020204" pitchFamily="34" charset="0"/>
              <a:buChar char="•"/>
              <a:tabLst>
                <a:tab pos="3138170" algn="l"/>
              </a:tabLst>
            </a:pPr>
            <a:r>
              <a:rPr lang="en-US" sz="1700" dirty="0">
                <a:latin typeface="Century Gothic" panose="020B0502020202020204" pitchFamily="34" charset="0"/>
                <a:cs typeface="Times New Roman"/>
              </a:rPr>
              <a:t>Invert elevations</a:t>
            </a:r>
          </a:p>
          <a:p>
            <a:pPr marL="636270" marR="279400" indent="-285750">
              <a:lnSpc>
                <a:spcPct val="80000"/>
              </a:lnSpc>
              <a:spcBef>
                <a:spcPts val="480"/>
              </a:spcBef>
              <a:buFont typeface="Arial" panose="020B0604020202020204" pitchFamily="34" charset="0"/>
              <a:buChar char="•"/>
              <a:tabLst>
                <a:tab pos="3138170" algn="l"/>
              </a:tabLst>
            </a:pPr>
            <a:r>
              <a:rPr lang="en-US" sz="1700" dirty="0">
                <a:latin typeface="Century Gothic" panose="020B0502020202020204" pitchFamily="34" charset="0"/>
                <a:cs typeface="Times New Roman"/>
              </a:rPr>
              <a:t>Locations of controls and supporting components</a:t>
            </a:r>
          </a:p>
          <a:p>
            <a:pPr marL="350520" marR="279400">
              <a:lnSpc>
                <a:spcPct val="80000"/>
              </a:lnSpc>
              <a:spcBef>
                <a:spcPts val="480"/>
              </a:spcBef>
              <a:tabLst>
                <a:tab pos="3138170" algn="l"/>
              </a:tabLst>
            </a:pPr>
            <a:endParaRPr lang="en-US" sz="1700" dirty="0">
              <a:latin typeface="Century Gothic" panose="020B0502020202020204" pitchFamily="34" charset="0"/>
              <a:cs typeface="Times New Roman"/>
            </a:endParaRPr>
          </a:p>
          <a:p>
            <a:pPr marL="350520" marR="279400">
              <a:lnSpc>
                <a:spcPct val="80000"/>
              </a:lnSpc>
              <a:spcBef>
                <a:spcPts val="480"/>
              </a:spcBef>
              <a:tabLst>
                <a:tab pos="3138170" algn="l"/>
              </a:tabLst>
            </a:pPr>
            <a:endParaRPr lang="en-US" sz="1700" dirty="0">
              <a:latin typeface="Century Gothic" panose="020B0502020202020204" pitchFamily="34" charset="0"/>
              <a:cs typeface="Times New Roman"/>
            </a:endParaRPr>
          </a:p>
          <a:p>
            <a:pPr marL="350520" marR="279400">
              <a:lnSpc>
                <a:spcPct val="80000"/>
              </a:lnSpc>
              <a:spcBef>
                <a:spcPts val="480"/>
              </a:spcBef>
              <a:tabLst>
                <a:tab pos="3138170" algn="l"/>
              </a:tabLst>
            </a:pPr>
            <a:endParaRPr lang="en-US" sz="1700" dirty="0">
              <a:latin typeface="Century Gothic" panose="020B0502020202020204" pitchFamily="34" charset="0"/>
              <a:cs typeface="Times New Roman"/>
            </a:endParaRPr>
          </a:p>
          <a:p>
            <a:pPr marL="350520" marR="279400">
              <a:lnSpc>
                <a:spcPct val="80000"/>
              </a:lnSpc>
              <a:spcBef>
                <a:spcPts val="480"/>
              </a:spcBef>
              <a:tabLst>
                <a:tab pos="3138170" algn="l"/>
              </a:tabLst>
            </a:pPr>
            <a:endParaRPr lang="en-US" sz="1700" dirty="0">
              <a:latin typeface="Century Gothic" panose="020B0502020202020204" pitchFamily="34" charset="0"/>
              <a:cs typeface="Times New Roman"/>
            </a:endParaRPr>
          </a:p>
          <a:p>
            <a:pPr marL="350520" marR="279400">
              <a:lnSpc>
                <a:spcPct val="80000"/>
              </a:lnSpc>
              <a:spcBef>
                <a:spcPts val="480"/>
              </a:spcBef>
              <a:tabLst>
                <a:tab pos="3138170" algn="l"/>
              </a:tabLst>
            </a:pPr>
            <a:endParaRPr lang="en-US" sz="1700" dirty="0">
              <a:latin typeface="Century Gothic" panose="020B0502020202020204" pitchFamily="34" charset="0"/>
              <a:cs typeface="Times New Roman"/>
            </a:endParaRPr>
          </a:p>
          <a:p>
            <a:pPr marL="350520" marR="279400">
              <a:lnSpc>
                <a:spcPct val="80000"/>
              </a:lnSpc>
              <a:spcBef>
                <a:spcPts val="480"/>
              </a:spcBef>
              <a:tabLst>
                <a:tab pos="3138170" algn="l"/>
              </a:tabLst>
            </a:pPr>
            <a:r>
              <a:rPr lang="en-US" sz="1700" dirty="0">
                <a:latin typeface="Century Gothic" panose="020B0502020202020204" pitchFamily="34" charset="0"/>
                <a:cs typeface="Times New Roman"/>
              </a:rPr>
              <a:t>Severity of impacts to system</a:t>
            </a:r>
          </a:p>
          <a:p>
            <a:pPr marL="636270" marR="279400" indent="-285750">
              <a:lnSpc>
                <a:spcPct val="80000"/>
              </a:lnSpc>
              <a:spcBef>
                <a:spcPts val="480"/>
              </a:spcBef>
              <a:buFont typeface="Arial" panose="020B0604020202020204" pitchFamily="34" charset="0"/>
              <a:buChar char="•"/>
              <a:tabLst>
                <a:tab pos="3138170" algn="l"/>
              </a:tabLst>
            </a:pPr>
            <a:r>
              <a:rPr lang="en-US" sz="1700" dirty="0">
                <a:latin typeface="Century Gothic" panose="020B0502020202020204" pitchFamily="34" charset="0"/>
                <a:cs typeface="Times New Roman"/>
              </a:rPr>
              <a:t>How many structures?</a:t>
            </a:r>
          </a:p>
          <a:p>
            <a:pPr marL="636270" marR="279400" indent="-285750">
              <a:lnSpc>
                <a:spcPct val="80000"/>
              </a:lnSpc>
              <a:spcBef>
                <a:spcPts val="480"/>
              </a:spcBef>
              <a:buFont typeface="Arial" panose="020B0604020202020204" pitchFamily="34" charset="0"/>
              <a:buChar char="•"/>
              <a:tabLst>
                <a:tab pos="3138170" algn="l"/>
              </a:tabLst>
            </a:pPr>
            <a:r>
              <a:rPr lang="en-US" sz="1700" dirty="0">
                <a:latin typeface="Century Gothic" panose="020B0502020202020204" pitchFamily="34" charset="0"/>
                <a:cs typeface="Times New Roman"/>
              </a:rPr>
              <a:t>How many impacted v. overall total?</a:t>
            </a:r>
          </a:p>
          <a:p>
            <a:pPr marL="636270" marR="279400" indent="-285750">
              <a:lnSpc>
                <a:spcPct val="80000"/>
              </a:lnSpc>
              <a:spcBef>
                <a:spcPts val="480"/>
              </a:spcBef>
              <a:buFont typeface="Arial" panose="020B0604020202020204" pitchFamily="34" charset="0"/>
              <a:buChar char="•"/>
              <a:tabLst>
                <a:tab pos="3138170" algn="l"/>
              </a:tabLst>
            </a:pPr>
            <a:r>
              <a:rPr lang="en-US" sz="1700" dirty="0">
                <a:latin typeface="Century Gothic" panose="020B0502020202020204" pitchFamily="34" charset="0"/>
                <a:cs typeface="Times New Roman"/>
              </a:rPr>
              <a:t>What flood zone are they located in?</a:t>
            </a:r>
          </a:p>
          <a:p>
            <a:pPr marL="636270" marR="279400" indent="-285750">
              <a:lnSpc>
                <a:spcPct val="80000"/>
              </a:lnSpc>
              <a:spcBef>
                <a:spcPts val="480"/>
              </a:spcBef>
              <a:buFont typeface="Arial" panose="020B0604020202020204" pitchFamily="34" charset="0"/>
              <a:buChar char="•"/>
              <a:tabLst>
                <a:tab pos="3138170" algn="l"/>
              </a:tabLst>
            </a:pPr>
            <a:r>
              <a:rPr lang="en-US" sz="1700" dirty="0">
                <a:latin typeface="Century Gothic" panose="020B0502020202020204" pitchFamily="34" charset="0"/>
                <a:cs typeface="Times New Roman"/>
              </a:rPr>
              <a:t>What is the projected year of impact?</a:t>
            </a:r>
          </a:p>
        </p:txBody>
      </p:sp>
      <p:pic>
        <p:nvPicPr>
          <p:cNvPr id="7" name="Picture 6">
            <a:extLst>
              <a:ext uri="{FF2B5EF4-FFF2-40B4-BE49-F238E27FC236}">
                <a16:creationId xmlns:a16="http://schemas.microsoft.com/office/drawing/2014/main" id="{8596CA41-898D-4722-950F-17EB9E5CA957}"/>
              </a:ext>
            </a:extLst>
          </p:cNvPr>
          <p:cNvPicPr>
            <a:picLocks noChangeAspect="1"/>
          </p:cNvPicPr>
          <p:nvPr/>
        </p:nvPicPr>
        <p:blipFill rotWithShape="1">
          <a:blip r:embed="rId2"/>
          <a:srcRect l="12653" t="18650" r="62535" b="57778"/>
          <a:stretch/>
        </p:blipFill>
        <p:spPr>
          <a:xfrm>
            <a:off x="7044497" y="312180"/>
            <a:ext cx="4801274" cy="2708410"/>
          </a:xfrm>
          <a:prstGeom prst="rect">
            <a:avLst/>
          </a:prstGeom>
        </p:spPr>
      </p:pic>
      <p:pic>
        <p:nvPicPr>
          <p:cNvPr id="9" name="Picture 8">
            <a:extLst>
              <a:ext uri="{FF2B5EF4-FFF2-40B4-BE49-F238E27FC236}">
                <a16:creationId xmlns:a16="http://schemas.microsoft.com/office/drawing/2014/main" id="{D9754C0A-A0C1-4F0D-97C5-A355A292ABC3}"/>
              </a:ext>
            </a:extLst>
          </p:cNvPr>
          <p:cNvPicPr>
            <a:picLocks noChangeAspect="1"/>
          </p:cNvPicPr>
          <p:nvPr/>
        </p:nvPicPr>
        <p:blipFill rotWithShape="1">
          <a:blip r:embed="rId3"/>
          <a:srcRect l="12395" t="13317" r="62217" b="56667"/>
          <a:stretch/>
        </p:blipFill>
        <p:spPr>
          <a:xfrm>
            <a:off x="6130074" y="3593581"/>
            <a:ext cx="5789350" cy="311414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576" y="198120"/>
            <a:ext cx="7045451" cy="1011935"/>
          </a:xfrm>
          <a:prstGeom prst="rect">
            <a:avLst/>
          </a:prstGeom>
        </p:spPr>
      </p:pic>
      <p:sp>
        <p:nvSpPr>
          <p:cNvPr id="3" name="object 3"/>
          <p:cNvSpPr txBox="1">
            <a:spLocks noGrp="1"/>
          </p:cNvSpPr>
          <p:nvPr>
            <p:ph type="title"/>
          </p:nvPr>
        </p:nvSpPr>
        <p:spPr>
          <a:xfrm>
            <a:off x="307340" y="321776"/>
            <a:ext cx="647192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E47B22"/>
                </a:solidFill>
              </a:rPr>
              <a:t>PERIL</a:t>
            </a:r>
            <a:r>
              <a:rPr sz="3600" spc="-30" dirty="0">
                <a:solidFill>
                  <a:srgbClr val="E47B22"/>
                </a:solidFill>
              </a:rPr>
              <a:t> </a:t>
            </a:r>
            <a:r>
              <a:rPr sz="3600" dirty="0">
                <a:solidFill>
                  <a:srgbClr val="E47B22"/>
                </a:solidFill>
              </a:rPr>
              <a:t>OF</a:t>
            </a:r>
            <a:r>
              <a:rPr sz="3600" spc="-5" dirty="0">
                <a:solidFill>
                  <a:srgbClr val="E47B22"/>
                </a:solidFill>
              </a:rPr>
              <a:t> FLOOD</a:t>
            </a:r>
            <a:r>
              <a:rPr sz="3600" spc="-20" dirty="0">
                <a:solidFill>
                  <a:srgbClr val="E47B22"/>
                </a:solidFill>
              </a:rPr>
              <a:t> </a:t>
            </a:r>
            <a:r>
              <a:rPr sz="3600" spc="-5" dirty="0">
                <a:solidFill>
                  <a:srgbClr val="E47B22"/>
                </a:solidFill>
              </a:rPr>
              <a:t>LEGISLATION</a:t>
            </a:r>
            <a:endParaRPr sz="3600"/>
          </a:p>
        </p:txBody>
      </p:sp>
      <p:sp>
        <p:nvSpPr>
          <p:cNvPr id="5" name="object 5"/>
          <p:cNvSpPr txBox="1">
            <a:spLocks noGrp="1"/>
          </p:cNvSpPr>
          <p:nvPr>
            <p:ph type="ftr" sz="quarter" idx="5"/>
          </p:nvPr>
        </p:nvSpPr>
        <p:spPr>
          <a:xfrm>
            <a:off x="78739" y="6624373"/>
            <a:ext cx="2124075" cy="166712"/>
          </a:xfrm>
          <a:prstGeom prst="rect">
            <a:avLst/>
          </a:prstGeom>
        </p:spPr>
        <p:txBody>
          <a:bodyPr vert="horz" wrap="square" lIns="0" tIns="12700" rIns="0" bIns="0" rtlCol="0">
            <a:spAutoFit/>
          </a:bodyPr>
          <a:lstStyle/>
          <a:p>
            <a:pPr marL="12700">
              <a:lnSpc>
                <a:spcPct val="100000"/>
              </a:lnSpc>
              <a:spcBef>
                <a:spcPts val="100"/>
              </a:spcBef>
            </a:pPr>
            <a:r>
              <a:rPr spc="-5" dirty="0"/>
              <a:t>Copyright</a:t>
            </a:r>
            <a:r>
              <a:rPr spc="5" dirty="0"/>
              <a:t> </a:t>
            </a:r>
            <a:r>
              <a:rPr dirty="0"/>
              <a:t>Erin</a:t>
            </a:r>
            <a:r>
              <a:rPr spc="-20" dirty="0"/>
              <a:t> </a:t>
            </a:r>
            <a:r>
              <a:rPr spc="-5" dirty="0"/>
              <a:t>L.</a:t>
            </a:r>
            <a:r>
              <a:rPr dirty="0"/>
              <a:t> </a:t>
            </a:r>
            <a:r>
              <a:rPr spc="-5" dirty="0"/>
              <a:t>Deady,</a:t>
            </a:r>
            <a:r>
              <a:rPr spc="5" dirty="0"/>
              <a:t> </a:t>
            </a:r>
            <a:r>
              <a:rPr spc="-15" dirty="0"/>
              <a:t>P.A.</a:t>
            </a:r>
            <a:r>
              <a:rPr spc="25" dirty="0"/>
              <a:t> </a:t>
            </a:r>
            <a:r>
              <a:rPr spc="-10" dirty="0"/>
              <a:t>202</a:t>
            </a:r>
            <a:r>
              <a:rPr lang="en-US" spc="-10" dirty="0"/>
              <a:t>2</a:t>
            </a:r>
            <a:r>
              <a:rPr spc="-10" dirty="0"/>
              <a:t>.</a:t>
            </a:r>
          </a:p>
        </p:txBody>
      </p:sp>
      <p:sp>
        <p:nvSpPr>
          <p:cNvPr id="4" name="object 4"/>
          <p:cNvSpPr txBox="1">
            <a:spLocks noGrp="1"/>
          </p:cNvSpPr>
          <p:nvPr>
            <p:ph type="body" idx="1"/>
          </p:nvPr>
        </p:nvSpPr>
        <p:spPr>
          <a:prstGeom prst="rect">
            <a:avLst/>
          </a:prstGeom>
        </p:spPr>
        <p:txBody>
          <a:bodyPr vert="horz" wrap="square" lIns="0" tIns="60960" rIns="0" bIns="0" rtlCol="0">
            <a:spAutoFit/>
          </a:bodyPr>
          <a:lstStyle/>
          <a:p>
            <a:pPr marL="350520" marR="279400">
              <a:lnSpc>
                <a:spcPct val="80000"/>
              </a:lnSpc>
              <a:spcBef>
                <a:spcPts val="480"/>
              </a:spcBef>
              <a:tabLst>
                <a:tab pos="3138170" algn="l"/>
              </a:tabLst>
            </a:pPr>
            <a:r>
              <a:rPr spc="-10" dirty="0"/>
              <a:t>Section</a:t>
            </a:r>
            <a:r>
              <a:rPr spc="45" dirty="0"/>
              <a:t> </a:t>
            </a:r>
            <a:r>
              <a:rPr spc="-10" dirty="0"/>
              <a:t>163.3178(2)(f),</a:t>
            </a:r>
            <a:r>
              <a:rPr spc="50" dirty="0"/>
              <a:t> </a:t>
            </a:r>
            <a:r>
              <a:rPr spc="-10" dirty="0"/>
              <a:t>F.S.:	</a:t>
            </a:r>
            <a:r>
              <a:rPr spc="-5" dirty="0"/>
              <a:t>A</a:t>
            </a:r>
            <a:r>
              <a:rPr spc="5" dirty="0"/>
              <a:t> </a:t>
            </a:r>
            <a:r>
              <a:rPr spc="-5" dirty="0"/>
              <a:t>redevelopment</a:t>
            </a:r>
            <a:r>
              <a:rPr spc="-15" dirty="0"/>
              <a:t> </a:t>
            </a:r>
            <a:r>
              <a:rPr spc="-10" dirty="0"/>
              <a:t>component</a:t>
            </a:r>
            <a:r>
              <a:rPr spc="25" dirty="0"/>
              <a:t> </a:t>
            </a:r>
            <a:r>
              <a:rPr spc="-10" dirty="0"/>
              <a:t>that</a:t>
            </a:r>
            <a:r>
              <a:rPr dirty="0"/>
              <a:t> </a:t>
            </a:r>
            <a:r>
              <a:rPr spc="-5" dirty="0"/>
              <a:t>outlines</a:t>
            </a:r>
            <a:r>
              <a:rPr spc="20" dirty="0"/>
              <a:t> </a:t>
            </a:r>
            <a:r>
              <a:rPr spc="-10" dirty="0"/>
              <a:t>the</a:t>
            </a:r>
            <a:r>
              <a:rPr spc="5" dirty="0"/>
              <a:t> </a:t>
            </a:r>
            <a:r>
              <a:rPr spc="-5" dirty="0">
                <a:solidFill>
                  <a:srgbClr val="FFFF00"/>
                </a:solidFill>
              </a:rPr>
              <a:t>principles </a:t>
            </a:r>
            <a:r>
              <a:rPr spc="-10" dirty="0">
                <a:solidFill>
                  <a:srgbClr val="FFFF00"/>
                </a:solidFill>
              </a:rPr>
              <a:t>that</a:t>
            </a:r>
            <a:r>
              <a:rPr dirty="0">
                <a:solidFill>
                  <a:srgbClr val="FFFF00"/>
                </a:solidFill>
              </a:rPr>
              <a:t> </a:t>
            </a:r>
            <a:r>
              <a:rPr spc="-5" dirty="0">
                <a:solidFill>
                  <a:srgbClr val="FFFF00"/>
                </a:solidFill>
              </a:rPr>
              <a:t>must</a:t>
            </a:r>
            <a:r>
              <a:rPr spc="5" dirty="0">
                <a:solidFill>
                  <a:srgbClr val="FFFF00"/>
                </a:solidFill>
              </a:rPr>
              <a:t> </a:t>
            </a:r>
            <a:r>
              <a:rPr spc="-5" dirty="0">
                <a:solidFill>
                  <a:srgbClr val="FFFF00"/>
                </a:solidFill>
              </a:rPr>
              <a:t>be</a:t>
            </a:r>
            <a:r>
              <a:rPr spc="-20" dirty="0">
                <a:solidFill>
                  <a:srgbClr val="FFFF00"/>
                </a:solidFill>
              </a:rPr>
              <a:t> </a:t>
            </a:r>
            <a:r>
              <a:rPr spc="-5" dirty="0">
                <a:solidFill>
                  <a:srgbClr val="FFFF00"/>
                </a:solidFill>
              </a:rPr>
              <a:t>used</a:t>
            </a:r>
            <a:r>
              <a:rPr spc="15" dirty="0">
                <a:solidFill>
                  <a:srgbClr val="FFFF00"/>
                </a:solidFill>
              </a:rPr>
              <a:t> </a:t>
            </a:r>
            <a:r>
              <a:rPr spc="-10" dirty="0">
                <a:solidFill>
                  <a:srgbClr val="FFFF00"/>
                </a:solidFill>
              </a:rPr>
              <a:t>to </a:t>
            </a:r>
            <a:r>
              <a:rPr spc="-430" dirty="0">
                <a:solidFill>
                  <a:srgbClr val="FFFF00"/>
                </a:solidFill>
              </a:rPr>
              <a:t> </a:t>
            </a:r>
            <a:r>
              <a:rPr spc="-5" dirty="0">
                <a:solidFill>
                  <a:srgbClr val="FFFF00"/>
                </a:solidFill>
              </a:rPr>
              <a:t>eliminate inappropriate</a:t>
            </a:r>
            <a:r>
              <a:rPr spc="10" dirty="0">
                <a:solidFill>
                  <a:srgbClr val="FFFF00"/>
                </a:solidFill>
              </a:rPr>
              <a:t> </a:t>
            </a:r>
            <a:r>
              <a:rPr spc="-5" dirty="0">
                <a:solidFill>
                  <a:srgbClr val="FFFF00"/>
                </a:solidFill>
              </a:rPr>
              <a:t>and</a:t>
            </a:r>
            <a:r>
              <a:rPr dirty="0">
                <a:solidFill>
                  <a:srgbClr val="FFFF00"/>
                </a:solidFill>
              </a:rPr>
              <a:t> </a:t>
            </a:r>
            <a:r>
              <a:rPr spc="-5" dirty="0">
                <a:solidFill>
                  <a:srgbClr val="FFFF00"/>
                </a:solidFill>
              </a:rPr>
              <a:t>unsafe development</a:t>
            </a:r>
            <a:r>
              <a:rPr spc="-10" dirty="0">
                <a:solidFill>
                  <a:srgbClr val="FFFF00"/>
                </a:solidFill>
              </a:rPr>
              <a:t> </a:t>
            </a:r>
            <a:r>
              <a:rPr spc="-5" dirty="0">
                <a:solidFill>
                  <a:srgbClr val="FFFF00"/>
                </a:solidFill>
              </a:rPr>
              <a:t>in</a:t>
            </a:r>
            <a:r>
              <a:rPr dirty="0">
                <a:solidFill>
                  <a:srgbClr val="FFFF00"/>
                </a:solidFill>
              </a:rPr>
              <a:t> </a:t>
            </a:r>
            <a:r>
              <a:rPr spc="-10" dirty="0">
                <a:solidFill>
                  <a:srgbClr val="FFFF00"/>
                </a:solidFill>
              </a:rPr>
              <a:t>the</a:t>
            </a:r>
            <a:r>
              <a:rPr spc="10" dirty="0">
                <a:solidFill>
                  <a:srgbClr val="FFFF00"/>
                </a:solidFill>
              </a:rPr>
              <a:t> </a:t>
            </a:r>
            <a:r>
              <a:rPr spc="-10" dirty="0">
                <a:solidFill>
                  <a:srgbClr val="FFFF00"/>
                </a:solidFill>
              </a:rPr>
              <a:t>coastal</a:t>
            </a:r>
            <a:r>
              <a:rPr spc="5" dirty="0">
                <a:solidFill>
                  <a:srgbClr val="FFFF00"/>
                </a:solidFill>
              </a:rPr>
              <a:t> </a:t>
            </a:r>
            <a:r>
              <a:rPr spc="-5" dirty="0">
                <a:solidFill>
                  <a:srgbClr val="FFFF00"/>
                </a:solidFill>
              </a:rPr>
              <a:t>areas</a:t>
            </a:r>
            <a:r>
              <a:rPr spc="10" dirty="0">
                <a:solidFill>
                  <a:srgbClr val="FFFF00"/>
                </a:solidFill>
              </a:rPr>
              <a:t> </a:t>
            </a:r>
            <a:r>
              <a:rPr spc="-20" dirty="0"/>
              <a:t>when</a:t>
            </a:r>
            <a:r>
              <a:rPr spc="40" dirty="0"/>
              <a:t> </a:t>
            </a:r>
            <a:r>
              <a:rPr spc="-10" dirty="0"/>
              <a:t>opportunities</a:t>
            </a:r>
            <a:r>
              <a:rPr spc="45" dirty="0"/>
              <a:t> </a:t>
            </a:r>
            <a:r>
              <a:rPr spc="-5" dirty="0"/>
              <a:t>arise.</a:t>
            </a:r>
            <a:r>
              <a:rPr dirty="0"/>
              <a:t> </a:t>
            </a:r>
            <a:r>
              <a:rPr spc="-15" dirty="0"/>
              <a:t>The </a:t>
            </a:r>
            <a:r>
              <a:rPr spc="-10" dirty="0"/>
              <a:t> component</a:t>
            </a:r>
            <a:r>
              <a:rPr spc="5" dirty="0"/>
              <a:t> </a:t>
            </a:r>
            <a:r>
              <a:rPr spc="-5" dirty="0"/>
              <a:t>must:</a:t>
            </a:r>
          </a:p>
          <a:p>
            <a:pPr marL="636905" marR="5080" indent="-287020">
              <a:lnSpc>
                <a:spcPct val="80000"/>
              </a:lnSpc>
              <a:spcBef>
                <a:spcPts val="985"/>
              </a:spcBef>
              <a:tabLst>
                <a:tab pos="637540" algn="l"/>
                <a:tab pos="100901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pc="-5" dirty="0"/>
              <a:t>1.	</a:t>
            </a:r>
            <a:r>
              <a:rPr dirty="0"/>
              <a:t>Include</a:t>
            </a:r>
            <a:r>
              <a:rPr spc="-15" dirty="0"/>
              <a:t> </a:t>
            </a:r>
            <a:r>
              <a:rPr spc="-5" dirty="0"/>
              <a:t>development</a:t>
            </a:r>
            <a:r>
              <a:rPr spc="-15" dirty="0"/>
              <a:t> </a:t>
            </a:r>
            <a:r>
              <a:rPr spc="-5" dirty="0"/>
              <a:t>and</a:t>
            </a:r>
            <a:r>
              <a:rPr spc="5" dirty="0"/>
              <a:t> </a:t>
            </a:r>
            <a:r>
              <a:rPr spc="-5" dirty="0"/>
              <a:t>redevelopment</a:t>
            </a:r>
            <a:r>
              <a:rPr spc="5" dirty="0"/>
              <a:t> </a:t>
            </a:r>
            <a:r>
              <a:rPr spc="-5" dirty="0">
                <a:solidFill>
                  <a:srgbClr val="FFC000"/>
                </a:solidFill>
              </a:rPr>
              <a:t>principles, </a:t>
            </a:r>
            <a:r>
              <a:rPr spc="-10" dirty="0">
                <a:solidFill>
                  <a:srgbClr val="FFC000"/>
                </a:solidFill>
              </a:rPr>
              <a:t>strategies,</a:t>
            </a:r>
            <a:r>
              <a:rPr spc="45" dirty="0">
                <a:solidFill>
                  <a:srgbClr val="FFC000"/>
                </a:solidFill>
              </a:rPr>
              <a:t> </a:t>
            </a:r>
            <a:r>
              <a:rPr spc="-5" dirty="0">
                <a:solidFill>
                  <a:srgbClr val="FFC000"/>
                </a:solidFill>
              </a:rPr>
              <a:t>and</a:t>
            </a:r>
            <a:r>
              <a:rPr spc="5" dirty="0">
                <a:solidFill>
                  <a:srgbClr val="FFC000"/>
                </a:solidFill>
              </a:rPr>
              <a:t> </a:t>
            </a:r>
            <a:r>
              <a:rPr spc="-10" dirty="0">
                <a:solidFill>
                  <a:srgbClr val="FFC000"/>
                </a:solidFill>
              </a:rPr>
              <a:t>engineering</a:t>
            </a:r>
            <a:r>
              <a:rPr spc="40" dirty="0">
                <a:solidFill>
                  <a:srgbClr val="FFC000"/>
                </a:solidFill>
              </a:rPr>
              <a:t> </a:t>
            </a:r>
            <a:r>
              <a:rPr spc="-5" dirty="0">
                <a:solidFill>
                  <a:srgbClr val="FFC000"/>
                </a:solidFill>
              </a:rPr>
              <a:t>solutions</a:t>
            </a:r>
            <a:r>
              <a:rPr spc="40" dirty="0">
                <a:solidFill>
                  <a:srgbClr val="FFC000"/>
                </a:solidFill>
              </a:rPr>
              <a:t> </a:t>
            </a:r>
            <a:r>
              <a:rPr spc="-10" dirty="0">
                <a:solidFill>
                  <a:srgbClr val="FFC000"/>
                </a:solidFill>
              </a:rPr>
              <a:t>that</a:t>
            </a:r>
            <a:r>
              <a:rPr spc="-5" dirty="0">
                <a:solidFill>
                  <a:srgbClr val="FFC000"/>
                </a:solidFill>
              </a:rPr>
              <a:t> </a:t>
            </a:r>
            <a:r>
              <a:rPr spc="-10" dirty="0">
                <a:solidFill>
                  <a:srgbClr val="FFC000"/>
                </a:solidFill>
              </a:rPr>
              <a:t>reduce </a:t>
            </a:r>
            <a:r>
              <a:rPr spc="-430" dirty="0">
                <a:solidFill>
                  <a:srgbClr val="FFC000"/>
                </a:solidFill>
              </a:rPr>
              <a:t> </a:t>
            </a:r>
            <a:r>
              <a:rPr spc="-10" dirty="0">
                <a:solidFill>
                  <a:srgbClr val="FFC000"/>
                </a:solidFill>
              </a:rPr>
              <a:t>the</a:t>
            </a:r>
            <a:r>
              <a:rPr spc="10" dirty="0">
                <a:solidFill>
                  <a:srgbClr val="FFC000"/>
                </a:solidFill>
              </a:rPr>
              <a:t> </a:t>
            </a:r>
            <a:r>
              <a:rPr spc="-5" dirty="0">
                <a:solidFill>
                  <a:srgbClr val="FFC000"/>
                </a:solidFill>
              </a:rPr>
              <a:t>flood</a:t>
            </a:r>
            <a:r>
              <a:rPr dirty="0">
                <a:solidFill>
                  <a:srgbClr val="FFC000"/>
                </a:solidFill>
              </a:rPr>
              <a:t> </a:t>
            </a:r>
            <a:r>
              <a:rPr spc="-5" dirty="0">
                <a:solidFill>
                  <a:srgbClr val="FFC000"/>
                </a:solidFill>
              </a:rPr>
              <a:t>risk</a:t>
            </a:r>
            <a:r>
              <a:rPr spc="5" dirty="0">
                <a:solidFill>
                  <a:srgbClr val="FFC000"/>
                </a:solidFill>
              </a:rPr>
              <a:t> </a:t>
            </a:r>
            <a:r>
              <a:rPr spc="-5" dirty="0"/>
              <a:t>in</a:t>
            </a:r>
            <a:r>
              <a:rPr dirty="0"/>
              <a:t> </a:t>
            </a:r>
            <a:r>
              <a:rPr spc="-10" dirty="0"/>
              <a:t>coastal</a:t>
            </a:r>
            <a:r>
              <a:rPr spc="10" dirty="0"/>
              <a:t> </a:t>
            </a:r>
            <a:r>
              <a:rPr spc="-5" dirty="0"/>
              <a:t>areas</a:t>
            </a:r>
            <a:r>
              <a:rPr spc="5" dirty="0"/>
              <a:t> </a:t>
            </a:r>
            <a:r>
              <a:rPr spc="-15" dirty="0"/>
              <a:t>which</a:t>
            </a:r>
            <a:r>
              <a:rPr spc="40" dirty="0"/>
              <a:t> </a:t>
            </a:r>
            <a:r>
              <a:rPr spc="-5" dirty="0"/>
              <a:t>results</a:t>
            </a:r>
            <a:r>
              <a:rPr spc="20" dirty="0"/>
              <a:t> </a:t>
            </a:r>
            <a:r>
              <a:rPr spc="-5" dirty="0"/>
              <a:t>from</a:t>
            </a:r>
            <a:r>
              <a:rPr spc="5" dirty="0"/>
              <a:t> </a:t>
            </a:r>
            <a:r>
              <a:rPr spc="-10" dirty="0"/>
              <a:t>high-tide</a:t>
            </a:r>
            <a:r>
              <a:rPr spc="35" dirty="0"/>
              <a:t> </a:t>
            </a:r>
            <a:r>
              <a:rPr spc="-5" dirty="0"/>
              <a:t>events, </a:t>
            </a:r>
            <a:r>
              <a:rPr spc="-10" dirty="0"/>
              <a:t>storm</a:t>
            </a:r>
            <a:r>
              <a:rPr spc="35" dirty="0"/>
              <a:t> </a:t>
            </a:r>
            <a:r>
              <a:rPr spc="-10" dirty="0"/>
              <a:t>surge,</a:t>
            </a:r>
            <a:r>
              <a:rPr spc="20" dirty="0"/>
              <a:t> </a:t>
            </a:r>
            <a:r>
              <a:rPr dirty="0"/>
              <a:t>flash</a:t>
            </a:r>
            <a:r>
              <a:rPr spc="-20" dirty="0"/>
              <a:t> </a:t>
            </a:r>
            <a:r>
              <a:rPr spc="-5" dirty="0"/>
              <a:t>floods, </a:t>
            </a:r>
            <a:r>
              <a:rPr spc="-10" dirty="0"/>
              <a:t>stormwater </a:t>
            </a:r>
            <a:r>
              <a:rPr spc="-5" dirty="0"/>
              <a:t> runoff,</a:t>
            </a:r>
            <a:r>
              <a:rPr dirty="0"/>
              <a:t> </a:t>
            </a:r>
            <a:r>
              <a:rPr spc="-5" dirty="0"/>
              <a:t>and </a:t>
            </a:r>
            <a:r>
              <a:rPr spc="-10" dirty="0"/>
              <a:t>the</a:t>
            </a:r>
            <a:r>
              <a:rPr spc="5" dirty="0"/>
              <a:t> </a:t>
            </a:r>
            <a:r>
              <a:rPr spc="-5" dirty="0"/>
              <a:t>related</a:t>
            </a:r>
            <a:r>
              <a:rPr spc="10" dirty="0"/>
              <a:t> </a:t>
            </a:r>
            <a:r>
              <a:rPr spc="-10" dirty="0"/>
              <a:t>impacts</a:t>
            </a:r>
            <a:r>
              <a:rPr spc="5" dirty="0"/>
              <a:t> </a:t>
            </a:r>
            <a:r>
              <a:rPr spc="-5" dirty="0"/>
              <a:t>of</a:t>
            </a:r>
            <a:r>
              <a:rPr dirty="0"/>
              <a:t> </a:t>
            </a:r>
            <a:r>
              <a:rPr spc="-5" dirty="0"/>
              <a:t>sea-level</a:t>
            </a:r>
            <a:r>
              <a:rPr spc="-20" dirty="0"/>
              <a:t> </a:t>
            </a:r>
            <a:r>
              <a:rPr spc="-5" dirty="0"/>
              <a:t>rise.</a:t>
            </a:r>
            <a:endParaRPr sz="1250" dirty="0">
              <a:latin typeface="Times New Roman"/>
              <a:cs typeface="Times New Roman"/>
            </a:endParaRPr>
          </a:p>
          <a:p>
            <a:pPr marL="636905" marR="306070" indent="-287020">
              <a:lnSpc>
                <a:spcPct val="80000"/>
              </a:lnSpc>
              <a:spcBef>
                <a:spcPts val="985"/>
              </a:spcBef>
              <a:tabLst>
                <a:tab pos="637540" algn="l"/>
                <a:tab pos="100901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pc="-5" dirty="0"/>
              <a:t>2.	</a:t>
            </a:r>
            <a:r>
              <a:rPr spc="-10" dirty="0"/>
              <a:t>Encourage</a:t>
            </a:r>
            <a:r>
              <a:rPr spc="35" dirty="0"/>
              <a:t> </a:t>
            </a:r>
            <a:r>
              <a:rPr spc="-10" dirty="0"/>
              <a:t>the</a:t>
            </a:r>
            <a:r>
              <a:rPr spc="15" dirty="0"/>
              <a:t> </a:t>
            </a:r>
            <a:r>
              <a:rPr spc="-5" dirty="0"/>
              <a:t>use</a:t>
            </a:r>
            <a:r>
              <a:rPr dirty="0"/>
              <a:t> </a:t>
            </a:r>
            <a:r>
              <a:rPr spc="-5" dirty="0"/>
              <a:t>of</a:t>
            </a:r>
            <a:r>
              <a:rPr spc="10" dirty="0"/>
              <a:t> </a:t>
            </a:r>
            <a:r>
              <a:rPr spc="-5" dirty="0"/>
              <a:t>best </a:t>
            </a:r>
            <a:r>
              <a:rPr spc="-10" dirty="0"/>
              <a:t>practices</a:t>
            </a:r>
            <a:r>
              <a:rPr spc="35" dirty="0"/>
              <a:t> </a:t>
            </a:r>
            <a:r>
              <a:rPr spc="-5" dirty="0"/>
              <a:t>development</a:t>
            </a:r>
            <a:r>
              <a:rPr spc="-15" dirty="0"/>
              <a:t> </a:t>
            </a:r>
            <a:r>
              <a:rPr spc="-5" dirty="0"/>
              <a:t>and</a:t>
            </a:r>
            <a:r>
              <a:rPr dirty="0"/>
              <a:t> </a:t>
            </a:r>
            <a:r>
              <a:rPr spc="-5" dirty="0"/>
              <a:t>redevelopment</a:t>
            </a:r>
            <a:r>
              <a:rPr dirty="0"/>
              <a:t> </a:t>
            </a:r>
            <a:r>
              <a:rPr spc="-5" dirty="0">
                <a:solidFill>
                  <a:srgbClr val="FFFF00"/>
                </a:solidFill>
              </a:rPr>
              <a:t>principles,</a:t>
            </a:r>
            <a:r>
              <a:rPr spc="5" dirty="0">
                <a:solidFill>
                  <a:srgbClr val="FFFF00"/>
                </a:solidFill>
              </a:rPr>
              <a:t> </a:t>
            </a:r>
            <a:r>
              <a:rPr spc="-10" dirty="0">
                <a:solidFill>
                  <a:srgbClr val="FFFF00"/>
                </a:solidFill>
              </a:rPr>
              <a:t>strategies,</a:t>
            </a:r>
            <a:r>
              <a:rPr spc="35" dirty="0">
                <a:solidFill>
                  <a:srgbClr val="FFFF00"/>
                </a:solidFill>
              </a:rPr>
              <a:t> </a:t>
            </a:r>
            <a:r>
              <a:rPr spc="-5" dirty="0">
                <a:solidFill>
                  <a:srgbClr val="FFFF00"/>
                </a:solidFill>
              </a:rPr>
              <a:t>and </a:t>
            </a:r>
            <a:r>
              <a:rPr dirty="0">
                <a:solidFill>
                  <a:srgbClr val="FFFF00"/>
                </a:solidFill>
              </a:rPr>
              <a:t> </a:t>
            </a:r>
            <a:r>
              <a:rPr spc="-10" dirty="0">
                <a:solidFill>
                  <a:srgbClr val="FFFF00"/>
                </a:solidFill>
              </a:rPr>
              <a:t>engineering</a:t>
            </a:r>
            <a:r>
              <a:rPr spc="50" dirty="0">
                <a:solidFill>
                  <a:srgbClr val="FFFF00"/>
                </a:solidFill>
              </a:rPr>
              <a:t> </a:t>
            </a:r>
            <a:r>
              <a:rPr spc="-5" dirty="0">
                <a:solidFill>
                  <a:srgbClr val="FFFF00"/>
                </a:solidFill>
              </a:rPr>
              <a:t>solutions</a:t>
            </a:r>
            <a:r>
              <a:rPr spc="25" dirty="0">
                <a:solidFill>
                  <a:srgbClr val="FFFF00"/>
                </a:solidFill>
              </a:rPr>
              <a:t> </a:t>
            </a:r>
            <a:r>
              <a:rPr spc="-10" dirty="0">
                <a:solidFill>
                  <a:srgbClr val="FFFF00"/>
                </a:solidFill>
              </a:rPr>
              <a:t>that</a:t>
            </a:r>
            <a:r>
              <a:rPr spc="10" dirty="0">
                <a:solidFill>
                  <a:srgbClr val="FFFF00"/>
                </a:solidFill>
              </a:rPr>
              <a:t> </a:t>
            </a:r>
            <a:r>
              <a:rPr spc="-10" dirty="0">
                <a:solidFill>
                  <a:srgbClr val="FFFF00"/>
                </a:solidFill>
              </a:rPr>
              <a:t>will</a:t>
            </a:r>
            <a:r>
              <a:rPr spc="25" dirty="0">
                <a:solidFill>
                  <a:srgbClr val="FFFF00"/>
                </a:solidFill>
              </a:rPr>
              <a:t> </a:t>
            </a:r>
            <a:r>
              <a:rPr spc="-5" dirty="0">
                <a:solidFill>
                  <a:srgbClr val="FFFF00"/>
                </a:solidFill>
              </a:rPr>
              <a:t>result in</a:t>
            </a:r>
            <a:r>
              <a:rPr spc="5" dirty="0">
                <a:solidFill>
                  <a:srgbClr val="FFFF00"/>
                </a:solidFill>
              </a:rPr>
              <a:t> </a:t>
            </a:r>
            <a:r>
              <a:rPr spc="-10" dirty="0">
                <a:solidFill>
                  <a:srgbClr val="FFFF00"/>
                </a:solidFill>
              </a:rPr>
              <a:t>the</a:t>
            </a:r>
            <a:r>
              <a:rPr spc="15" dirty="0">
                <a:solidFill>
                  <a:srgbClr val="FFFF00"/>
                </a:solidFill>
              </a:rPr>
              <a:t> </a:t>
            </a:r>
            <a:r>
              <a:rPr spc="-5" dirty="0">
                <a:solidFill>
                  <a:srgbClr val="FFFF00"/>
                </a:solidFill>
              </a:rPr>
              <a:t>removal</a:t>
            </a:r>
            <a:r>
              <a:rPr dirty="0">
                <a:solidFill>
                  <a:srgbClr val="FFFF00"/>
                </a:solidFill>
              </a:rPr>
              <a:t> </a:t>
            </a:r>
            <a:r>
              <a:rPr spc="-5" dirty="0">
                <a:solidFill>
                  <a:srgbClr val="FFFF00"/>
                </a:solidFill>
              </a:rPr>
              <a:t>of</a:t>
            </a:r>
            <a:r>
              <a:rPr spc="10" dirty="0">
                <a:solidFill>
                  <a:srgbClr val="FFFF00"/>
                </a:solidFill>
              </a:rPr>
              <a:t> </a:t>
            </a:r>
            <a:r>
              <a:rPr spc="-10" dirty="0">
                <a:solidFill>
                  <a:srgbClr val="FFFF00"/>
                </a:solidFill>
              </a:rPr>
              <a:t>coastal</a:t>
            </a:r>
            <a:r>
              <a:rPr spc="15" dirty="0">
                <a:solidFill>
                  <a:srgbClr val="FFFF00"/>
                </a:solidFill>
              </a:rPr>
              <a:t> </a:t>
            </a:r>
            <a:r>
              <a:rPr spc="-5" dirty="0">
                <a:solidFill>
                  <a:srgbClr val="FFFF00"/>
                </a:solidFill>
              </a:rPr>
              <a:t>real</a:t>
            </a:r>
            <a:r>
              <a:rPr spc="15" dirty="0">
                <a:solidFill>
                  <a:srgbClr val="FFFF00"/>
                </a:solidFill>
              </a:rPr>
              <a:t> </a:t>
            </a:r>
            <a:r>
              <a:rPr spc="-10" dirty="0">
                <a:solidFill>
                  <a:srgbClr val="FFFF00"/>
                </a:solidFill>
              </a:rPr>
              <a:t>property</a:t>
            </a:r>
            <a:r>
              <a:rPr spc="40" dirty="0">
                <a:solidFill>
                  <a:srgbClr val="FFFF00"/>
                </a:solidFill>
              </a:rPr>
              <a:t> </a:t>
            </a:r>
            <a:r>
              <a:rPr spc="-5" dirty="0">
                <a:solidFill>
                  <a:srgbClr val="FFFF00"/>
                </a:solidFill>
              </a:rPr>
              <a:t>from</a:t>
            </a:r>
            <a:r>
              <a:rPr spc="10" dirty="0">
                <a:solidFill>
                  <a:srgbClr val="FFFF00"/>
                </a:solidFill>
              </a:rPr>
              <a:t> </a:t>
            </a:r>
            <a:r>
              <a:rPr spc="-5" dirty="0">
                <a:solidFill>
                  <a:srgbClr val="FFFF00"/>
                </a:solidFill>
              </a:rPr>
              <a:t>flood</a:t>
            </a:r>
            <a:r>
              <a:rPr spc="5" dirty="0">
                <a:solidFill>
                  <a:srgbClr val="FFFF00"/>
                </a:solidFill>
              </a:rPr>
              <a:t> </a:t>
            </a:r>
            <a:r>
              <a:rPr spc="-10" dirty="0">
                <a:solidFill>
                  <a:srgbClr val="FFFF00"/>
                </a:solidFill>
              </a:rPr>
              <a:t>zone</a:t>
            </a:r>
            <a:r>
              <a:rPr spc="15" dirty="0">
                <a:solidFill>
                  <a:srgbClr val="FFFF00"/>
                </a:solidFill>
              </a:rPr>
              <a:t> </a:t>
            </a:r>
            <a:r>
              <a:rPr spc="-10" dirty="0">
                <a:solidFill>
                  <a:srgbClr val="FFFF00"/>
                </a:solidFill>
              </a:rPr>
              <a:t>designations </a:t>
            </a:r>
            <a:r>
              <a:rPr spc="-425" dirty="0">
                <a:solidFill>
                  <a:srgbClr val="FFFF00"/>
                </a:solidFill>
              </a:rPr>
              <a:t> </a:t>
            </a:r>
            <a:r>
              <a:rPr spc="-5" dirty="0"/>
              <a:t>established</a:t>
            </a:r>
            <a:r>
              <a:rPr spc="10" dirty="0"/>
              <a:t> </a:t>
            </a:r>
            <a:r>
              <a:rPr spc="-5" dirty="0"/>
              <a:t>by </a:t>
            </a:r>
            <a:r>
              <a:rPr spc="-10" dirty="0"/>
              <a:t>the</a:t>
            </a:r>
            <a:r>
              <a:rPr spc="5" dirty="0"/>
              <a:t> </a:t>
            </a:r>
            <a:r>
              <a:rPr spc="-10" dirty="0"/>
              <a:t>Federal</a:t>
            </a:r>
            <a:r>
              <a:rPr spc="30" dirty="0"/>
              <a:t> </a:t>
            </a:r>
            <a:r>
              <a:rPr spc="-10" dirty="0"/>
              <a:t>Emergency</a:t>
            </a:r>
            <a:r>
              <a:rPr spc="45" dirty="0"/>
              <a:t> </a:t>
            </a:r>
            <a:r>
              <a:rPr spc="-10" dirty="0"/>
              <a:t>Management</a:t>
            </a:r>
            <a:r>
              <a:rPr spc="10" dirty="0"/>
              <a:t> </a:t>
            </a:r>
            <a:r>
              <a:rPr spc="-5" dirty="0"/>
              <a:t>Agency.</a:t>
            </a:r>
            <a:endParaRPr sz="1250" dirty="0">
              <a:latin typeface="Times New Roman"/>
              <a:cs typeface="Times New Roman"/>
            </a:endParaRPr>
          </a:p>
          <a:p>
            <a:pPr marL="636905" marR="168275" indent="-287020">
              <a:lnSpc>
                <a:spcPct val="80000"/>
              </a:lnSpc>
              <a:spcBef>
                <a:spcPts val="985"/>
              </a:spcBef>
              <a:tabLst>
                <a:tab pos="637540" algn="l"/>
                <a:tab pos="100901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pc="-5" dirty="0"/>
              <a:t>3.	Identify</a:t>
            </a:r>
            <a:r>
              <a:rPr dirty="0"/>
              <a:t> </a:t>
            </a:r>
            <a:r>
              <a:rPr spc="-10" dirty="0">
                <a:solidFill>
                  <a:srgbClr val="FFFF00"/>
                </a:solidFill>
              </a:rPr>
              <a:t>site</a:t>
            </a:r>
            <a:r>
              <a:rPr spc="15" dirty="0">
                <a:solidFill>
                  <a:srgbClr val="FFFF00"/>
                </a:solidFill>
              </a:rPr>
              <a:t> </a:t>
            </a:r>
            <a:r>
              <a:rPr spc="-5" dirty="0">
                <a:solidFill>
                  <a:srgbClr val="FFFF00"/>
                </a:solidFill>
              </a:rPr>
              <a:t>development</a:t>
            </a:r>
            <a:r>
              <a:rPr spc="-10" dirty="0">
                <a:solidFill>
                  <a:srgbClr val="FFFF00"/>
                </a:solidFill>
              </a:rPr>
              <a:t> techniques</a:t>
            </a:r>
            <a:r>
              <a:rPr spc="35" dirty="0">
                <a:solidFill>
                  <a:srgbClr val="FFFF00"/>
                </a:solidFill>
              </a:rPr>
              <a:t> </a:t>
            </a:r>
            <a:r>
              <a:rPr spc="-5" dirty="0"/>
              <a:t>and</a:t>
            </a:r>
            <a:r>
              <a:rPr dirty="0"/>
              <a:t> </a:t>
            </a:r>
            <a:r>
              <a:rPr spc="-5" dirty="0"/>
              <a:t>best practices</a:t>
            </a:r>
            <a:r>
              <a:rPr spc="35" dirty="0"/>
              <a:t> </a:t>
            </a:r>
            <a:r>
              <a:rPr spc="-10" dirty="0">
                <a:solidFill>
                  <a:srgbClr val="FFFF00"/>
                </a:solidFill>
              </a:rPr>
              <a:t>that</a:t>
            </a:r>
            <a:r>
              <a:rPr spc="5" dirty="0">
                <a:solidFill>
                  <a:srgbClr val="FFFF00"/>
                </a:solidFill>
              </a:rPr>
              <a:t> </a:t>
            </a:r>
            <a:r>
              <a:rPr spc="-5" dirty="0">
                <a:solidFill>
                  <a:srgbClr val="FFFF00"/>
                </a:solidFill>
              </a:rPr>
              <a:t>may</a:t>
            </a:r>
            <a:r>
              <a:rPr spc="5" dirty="0">
                <a:solidFill>
                  <a:srgbClr val="FFFF00"/>
                </a:solidFill>
              </a:rPr>
              <a:t> </a:t>
            </a:r>
            <a:r>
              <a:rPr spc="-10" dirty="0">
                <a:solidFill>
                  <a:srgbClr val="FFFF00"/>
                </a:solidFill>
              </a:rPr>
              <a:t>reduce</a:t>
            </a:r>
            <a:r>
              <a:rPr spc="20" dirty="0">
                <a:solidFill>
                  <a:srgbClr val="FFFF00"/>
                </a:solidFill>
              </a:rPr>
              <a:t> </a:t>
            </a:r>
            <a:r>
              <a:rPr spc="-5" dirty="0">
                <a:solidFill>
                  <a:srgbClr val="FFFF00"/>
                </a:solidFill>
              </a:rPr>
              <a:t>losses</a:t>
            </a:r>
            <a:r>
              <a:rPr spc="15" dirty="0">
                <a:solidFill>
                  <a:srgbClr val="FFFF00"/>
                </a:solidFill>
              </a:rPr>
              <a:t> </a:t>
            </a:r>
            <a:r>
              <a:rPr spc="-5" dirty="0">
                <a:solidFill>
                  <a:srgbClr val="FFFF00"/>
                </a:solidFill>
              </a:rPr>
              <a:t>due</a:t>
            </a:r>
            <a:r>
              <a:rPr spc="10" dirty="0">
                <a:solidFill>
                  <a:srgbClr val="FFFF00"/>
                </a:solidFill>
              </a:rPr>
              <a:t> </a:t>
            </a:r>
            <a:r>
              <a:rPr spc="-10" dirty="0">
                <a:solidFill>
                  <a:srgbClr val="FFFF00"/>
                </a:solidFill>
              </a:rPr>
              <a:t>to</a:t>
            </a:r>
            <a:r>
              <a:rPr spc="20" dirty="0">
                <a:solidFill>
                  <a:srgbClr val="FFFF00"/>
                </a:solidFill>
              </a:rPr>
              <a:t> </a:t>
            </a:r>
            <a:r>
              <a:rPr spc="-5" dirty="0">
                <a:solidFill>
                  <a:srgbClr val="FFFF00"/>
                </a:solidFill>
              </a:rPr>
              <a:t>flooding</a:t>
            </a:r>
            <a:r>
              <a:rPr dirty="0">
                <a:solidFill>
                  <a:srgbClr val="FFFF00"/>
                </a:solidFill>
              </a:rPr>
              <a:t> </a:t>
            </a:r>
            <a:r>
              <a:rPr spc="-10" dirty="0"/>
              <a:t>and </a:t>
            </a:r>
            <a:r>
              <a:rPr spc="-430" dirty="0"/>
              <a:t> </a:t>
            </a:r>
            <a:r>
              <a:rPr spc="-5" dirty="0"/>
              <a:t>claims</a:t>
            </a:r>
            <a:r>
              <a:rPr spc="-10" dirty="0"/>
              <a:t> </a:t>
            </a:r>
            <a:r>
              <a:rPr spc="-5" dirty="0"/>
              <a:t>made </a:t>
            </a:r>
            <a:r>
              <a:rPr spc="-10" dirty="0"/>
              <a:t>under</a:t>
            </a:r>
            <a:r>
              <a:rPr spc="25" dirty="0"/>
              <a:t> </a:t>
            </a:r>
            <a:r>
              <a:rPr spc="-5" dirty="0"/>
              <a:t>flood insurance</a:t>
            </a:r>
            <a:r>
              <a:rPr spc="5" dirty="0"/>
              <a:t> </a:t>
            </a:r>
            <a:r>
              <a:rPr spc="-5" dirty="0"/>
              <a:t>policies</a:t>
            </a:r>
            <a:r>
              <a:rPr dirty="0"/>
              <a:t> </a:t>
            </a:r>
            <a:r>
              <a:rPr spc="-5" dirty="0"/>
              <a:t>issued</a:t>
            </a:r>
            <a:r>
              <a:rPr spc="10" dirty="0"/>
              <a:t> </a:t>
            </a:r>
            <a:r>
              <a:rPr spc="-5" dirty="0"/>
              <a:t>in </a:t>
            </a:r>
            <a:r>
              <a:rPr spc="-10" dirty="0"/>
              <a:t>this</a:t>
            </a:r>
            <a:r>
              <a:rPr spc="15" dirty="0"/>
              <a:t> </a:t>
            </a:r>
            <a:r>
              <a:rPr spc="-10" dirty="0"/>
              <a:t>state.</a:t>
            </a:r>
            <a:endParaRPr sz="1250" dirty="0">
              <a:latin typeface="Times New Roman"/>
              <a:cs typeface="Times New Roman"/>
            </a:endParaRPr>
          </a:p>
          <a:p>
            <a:pPr marL="636905" marR="273685" indent="-287020">
              <a:lnSpc>
                <a:spcPct val="80000"/>
              </a:lnSpc>
              <a:spcBef>
                <a:spcPts val="985"/>
              </a:spcBef>
              <a:tabLst>
                <a:tab pos="637540" algn="l"/>
                <a:tab pos="100901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pc="-5" dirty="0">
                <a:solidFill>
                  <a:srgbClr val="0F486E"/>
                </a:solidFill>
              </a:rPr>
              <a:t>4.	</a:t>
            </a:r>
            <a:r>
              <a:rPr spc="-5" dirty="0">
                <a:solidFill>
                  <a:srgbClr val="FFFF00"/>
                </a:solidFill>
              </a:rPr>
              <a:t>Be</a:t>
            </a:r>
            <a:r>
              <a:rPr spc="10" dirty="0">
                <a:solidFill>
                  <a:srgbClr val="FFFF00"/>
                </a:solidFill>
              </a:rPr>
              <a:t> </a:t>
            </a:r>
            <a:r>
              <a:rPr spc="-10" dirty="0">
                <a:solidFill>
                  <a:srgbClr val="FFFF00"/>
                </a:solidFill>
              </a:rPr>
              <a:t>consistent</a:t>
            </a:r>
            <a:r>
              <a:rPr spc="30" dirty="0">
                <a:solidFill>
                  <a:srgbClr val="FFFF00"/>
                </a:solidFill>
              </a:rPr>
              <a:t> </a:t>
            </a:r>
            <a:r>
              <a:rPr spc="-15" dirty="0">
                <a:solidFill>
                  <a:srgbClr val="FFFF00"/>
                </a:solidFill>
              </a:rPr>
              <a:t>with,</a:t>
            </a:r>
            <a:r>
              <a:rPr spc="30" dirty="0">
                <a:solidFill>
                  <a:srgbClr val="FFFF00"/>
                </a:solidFill>
              </a:rPr>
              <a:t> </a:t>
            </a:r>
            <a:r>
              <a:rPr spc="-5" dirty="0">
                <a:solidFill>
                  <a:srgbClr val="FFFF00"/>
                </a:solidFill>
              </a:rPr>
              <a:t>or</a:t>
            </a:r>
            <a:r>
              <a:rPr spc="20" dirty="0">
                <a:solidFill>
                  <a:srgbClr val="FFFF00"/>
                </a:solidFill>
              </a:rPr>
              <a:t> </a:t>
            </a:r>
            <a:r>
              <a:rPr spc="-5" dirty="0">
                <a:solidFill>
                  <a:srgbClr val="FFFF00"/>
                </a:solidFill>
              </a:rPr>
              <a:t>more</a:t>
            </a:r>
            <a:r>
              <a:rPr spc="15" dirty="0">
                <a:solidFill>
                  <a:srgbClr val="FFFF00"/>
                </a:solidFill>
              </a:rPr>
              <a:t> </a:t>
            </a:r>
            <a:r>
              <a:rPr spc="-10" dirty="0">
                <a:solidFill>
                  <a:srgbClr val="FFFF00"/>
                </a:solidFill>
              </a:rPr>
              <a:t>stringent</a:t>
            </a:r>
            <a:r>
              <a:rPr spc="25" dirty="0">
                <a:solidFill>
                  <a:srgbClr val="FFFF00"/>
                </a:solidFill>
              </a:rPr>
              <a:t> </a:t>
            </a:r>
            <a:r>
              <a:rPr spc="-10" dirty="0">
                <a:solidFill>
                  <a:srgbClr val="FFFF00"/>
                </a:solidFill>
              </a:rPr>
              <a:t>than</a:t>
            </a:r>
            <a:r>
              <a:rPr spc="-10" dirty="0"/>
              <a:t>,</a:t>
            </a:r>
            <a:r>
              <a:rPr spc="10" dirty="0"/>
              <a:t> </a:t>
            </a:r>
            <a:r>
              <a:rPr spc="-10" dirty="0"/>
              <a:t>the</a:t>
            </a:r>
            <a:r>
              <a:rPr spc="10" dirty="0"/>
              <a:t> </a:t>
            </a:r>
            <a:r>
              <a:rPr spc="-5" dirty="0"/>
              <a:t>flood-resistant</a:t>
            </a:r>
            <a:r>
              <a:rPr spc="45" dirty="0"/>
              <a:t> </a:t>
            </a:r>
            <a:r>
              <a:rPr spc="-10" dirty="0"/>
              <a:t>construction</a:t>
            </a:r>
            <a:r>
              <a:rPr spc="55" dirty="0"/>
              <a:t> </a:t>
            </a:r>
            <a:r>
              <a:rPr spc="-10" dirty="0"/>
              <a:t>requirements</a:t>
            </a:r>
            <a:r>
              <a:rPr spc="50" dirty="0"/>
              <a:t> </a:t>
            </a:r>
            <a:r>
              <a:rPr spc="-5" dirty="0"/>
              <a:t>in</a:t>
            </a:r>
            <a:r>
              <a:rPr dirty="0"/>
              <a:t> </a:t>
            </a:r>
            <a:r>
              <a:rPr spc="-10" dirty="0"/>
              <a:t>the</a:t>
            </a:r>
            <a:r>
              <a:rPr spc="15" dirty="0"/>
              <a:t> </a:t>
            </a:r>
            <a:r>
              <a:rPr spc="-5" dirty="0">
                <a:solidFill>
                  <a:srgbClr val="FFFF00"/>
                </a:solidFill>
              </a:rPr>
              <a:t>Florida </a:t>
            </a:r>
            <a:r>
              <a:rPr spc="-430" dirty="0">
                <a:solidFill>
                  <a:srgbClr val="FFFF00"/>
                </a:solidFill>
              </a:rPr>
              <a:t> </a:t>
            </a:r>
            <a:r>
              <a:rPr spc="-5" dirty="0">
                <a:solidFill>
                  <a:srgbClr val="FFFF00"/>
                </a:solidFill>
              </a:rPr>
              <a:t>Building</a:t>
            </a:r>
            <a:r>
              <a:rPr spc="15" dirty="0">
                <a:solidFill>
                  <a:srgbClr val="FFFF00"/>
                </a:solidFill>
              </a:rPr>
              <a:t> </a:t>
            </a:r>
            <a:r>
              <a:rPr spc="-10" dirty="0">
                <a:solidFill>
                  <a:srgbClr val="FFFF00"/>
                </a:solidFill>
              </a:rPr>
              <a:t>Code</a:t>
            </a:r>
            <a:r>
              <a:rPr spc="10" dirty="0">
                <a:solidFill>
                  <a:srgbClr val="FFFF00"/>
                </a:solidFill>
              </a:rPr>
              <a:t> </a:t>
            </a:r>
            <a:r>
              <a:rPr spc="-5" dirty="0">
                <a:solidFill>
                  <a:srgbClr val="FFFF00"/>
                </a:solidFill>
              </a:rPr>
              <a:t>and</a:t>
            </a:r>
            <a:r>
              <a:rPr dirty="0">
                <a:solidFill>
                  <a:srgbClr val="FFFF00"/>
                </a:solidFill>
              </a:rPr>
              <a:t> applicable</a:t>
            </a:r>
            <a:r>
              <a:rPr spc="-40" dirty="0">
                <a:solidFill>
                  <a:srgbClr val="FFFF00"/>
                </a:solidFill>
              </a:rPr>
              <a:t> </a:t>
            </a:r>
            <a:r>
              <a:rPr spc="-5" dirty="0">
                <a:solidFill>
                  <a:srgbClr val="FFFF00"/>
                </a:solidFill>
              </a:rPr>
              <a:t>flood</a:t>
            </a:r>
            <a:r>
              <a:rPr dirty="0">
                <a:solidFill>
                  <a:srgbClr val="FFFF00"/>
                </a:solidFill>
              </a:rPr>
              <a:t> plain</a:t>
            </a:r>
            <a:r>
              <a:rPr spc="-20" dirty="0">
                <a:solidFill>
                  <a:srgbClr val="FFFF00"/>
                </a:solidFill>
              </a:rPr>
              <a:t> </a:t>
            </a:r>
            <a:r>
              <a:rPr spc="-10" dirty="0">
                <a:solidFill>
                  <a:srgbClr val="FFFF00"/>
                </a:solidFill>
              </a:rPr>
              <a:t>management</a:t>
            </a:r>
            <a:r>
              <a:rPr spc="5" dirty="0">
                <a:solidFill>
                  <a:srgbClr val="FFFF00"/>
                </a:solidFill>
              </a:rPr>
              <a:t> </a:t>
            </a:r>
            <a:r>
              <a:rPr spc="-10" dirty="0">
                <a:solidFill>
                  <a:srgbClr val="FFFF00"/>
                </a:solidFill>
              </a:rPr>
              <a:t>regulations</a:t>
            </a:r>
            <a:r>
              <a:rPr spc="35" dirty="0">
                <a:solidFill>
                  <a:srgbClr val="FFFF00"/>
                </a:solidFill>
              </a:rPr>
              <a:t> </a:t>
            </a:r>
            <a:r>
              <a:rPr spc="-10" dirty="0">
                <a:solidFill>
                  <a:srgbClr val="FFFF00"/>
                </a:solidFill>
              </a:rPr>
              <a:t>set</a:t>
            </a:r>
            <a:r>
              <a:rPr spc="5" dirty="0">
                <a:solidFill>
                  <a:srgbClr val="FFFF00"/>
                </a:solidFill>
              </a:rPr>
              <a:t> </a:t>
            </a:r>
            <a:r>
              <a:rPr spc="-10" dirty="0">
                <a:solidFill>
                  <a:srgbClr val="FFFF00"/>
                </a:solidFill>
              </a:rPr>
              <a:t>forth</a:t>
            </a:r>
            <a:r>
              <a:rPr spc="15" dirty="0">
                <a:solidFill>
                  <a:srgbClr val="FFFF00"/>
                </a:solidFill>
              </a:rPr>
              <a:t> </a:t>
            </a:r>
            <a:r>
              <a:rPr spc="-5" dirty="0">
                <a:solidFill>
                  <a:srgbClr val="FFFF00"/>
                </a:solidFill>
              </a:rPr>
              <a:t>in</a:t>
            </a:r>
            <a:r>
              <a:rPr dirty="0">
                <a:solidFill>
                  <a:srgbClr val="FFFF00"/>
                </a:solidFill>
              </a:rPr>
              <a:t> </a:t>
            </a:r>
            <a:r>
              <a:rPr spc="-5" dirty="0">
                <a:solidFill>
                  <a:srgbClr val="FFFF00"/>
                </a:solidFill>
              </a:rPr>
              <a:t>44 </a:t>
            </a:r>
            <a:r>
              <a:rPr spc="-10" dirty="0">
                <a:solidFill>
                  <a:srgbClr val="FFFF00"/>
                </a:solidFill>
              </a:rPr>
              <a:t>C.F.R.</a:t>
            </a:r>
            <a:r>
              <a:rPr spc="20" dirty="0">
                <a:solidFill>
                  <a:srgbClr val="FFFF00"/>
                </a:solidFill>
              </a:rPr>
              <a:t> </a:t>
            </a:r>
            <a:r>
              <a:rPr spc="-5" dirty="0">
                <a:solidFill>
                  <a:srgbClr val="FFFF00"/>
                </a:solidFill>
              </a:rPr>
              <a:t>part</a:t>
            </a:r>
            <a:r>
              <a:rPr spc="-10" dirty="0">
                <a:solidFill>
                  <a:srgbClr val="FFFF00"/>
                </a:solidFill>
              </a:rPr>
              <a:t> </a:t>
            </a:r>
            <a:r>
              <a:rPr spc="-5" dirty="0">
                <a:solidFill>
                  <a:srgbClr val="FFFF00"/>
                </a:solidFill>
              </a:rPr>
              <a:t>60</a:t>
            </a:r>
            <a:r>
              <a:rPr spc="-5" dirty="0">
                <a:solidFill>
                  <a:srgbClr val="0F486E"/>
                </a:solidFill>
              </a:rPr>
              <a:t>.</a:t>
            </a:r>
            <a:endParaRPr sz="1250" dirty="0">
              <a:latin typeface="Times New Roman"/>
              <a:cs typeface="Times New Roman"/>
            </a:endParaRPr>
          </a:p>
          <a:p>
            <a:pPr marL="636905" marR="265430" indent="-287020">
              <a:lnSpc>
                <a:spcPct val="80000"/>
              </a:lnSpc>
              <a:spcBef>
                <a:spcPts val="985"/>
              </a:spcBef>
              <a:tabLst>
                <a:tab pos="637540" algn="l"/>
                <a:tab pos="100901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pc="-5" dirty="0"/>
              <a:t>5.	Require</a:t>
            </a:r>
            <a:r>
              <a:rPr spc="10" dirty="0"/>
              <a:t> </a:t>
            </a:r>
            <a:r>
              <a:rPr spc="-10" dirty="0"/>
              <a:t>that</a:t>
            </a:r>
            <a:r>
              <a:rPr spc="10" dirty="0"/>
              <a:t> </a:t>
            </a:r>
            <a:r>
              <a:rPr spc="-5" dirty="0"/>
              <a:t>any</a:t>
            </a:r>
            <a:r>
              <a:rPr spc="5" dirty="0"/>
              <a:t> </a:t>
            </a:r>
            <a:r>
              <a:rPr spc="-10" dirty="0"/>
              <a:t>construction</a:t>
            </a:r>
            <a:r>
              <a:rPr spc="65" dirty="0"/>
              <a:t> </a:t>
            </a:r>
            <a:r>
              <a:rPr spc="-5" dirty="0"/>
              <a:t>activities</a:t>
            </a:r>
            <a:r>
              <a:rPr dirty="0"/>
              <a:t> </a:t>
            </a:r>
            <a:r>
              <a:rPr spc="-10" dirty="0"/>
              <a:t>seaward</a:t>
            </a:r>
            <a:r>
              <a:rPr spc="45" dirty="0"/>
              <a:t> </a:t>
            </a:r>
            <a:r>
              <a:rPr spc="-5" dirty="0"/>
              <a:t>of</a:t>
            </a:r>
            <a:r>
              <a:rPr spc="10" dirty="0"/>
              <a:t> </a:t>
            </a:r>
            <a:r>
              <a:rPr spc="-10" dirty="0"/>
              <a:t>the</a:t>
            </a:r>
            <a:r>
              <a:rPr spc="10" dirty="0"/>
              <a:t> </a:t>
            </a:r>
            <a:r>
              <a:rPr spc="-10" dirty="0"/>
              <a:t>coastal</a:t>
            </a:r>
            <a:r>
              <a:rPr spc="25" dirty="0"/>
              <a:t> </a:t>
            </a:r>
            <a:r>
              <a:rPr spc="-10" dirty="0"/>
              <a:t>construction</a:t>
            </a:r>
            <a:r>
              <a:rPr spc="55" dirty="0"/>
              <a:t> </a:t>
            </a:r>
            <a:r>
              <a:rPr spc="-10" dirty="0"/>
              <a:t>control</a:t>
            </a:r>
            <a:r>
              <a:rPr spc="50" dirty="0"/>
              <a:t> </a:t>
            </a:r>
            <a:r>
              <a:rPr spc="-5" dirty="0"/>
              <a:t>lines established </a:t>
            </a:r>
            <a:r>
              <a:rPr spc="-425" dirty="0"/>
              <a:t> </a:t>
            </a:r>
            <a:r>
              <a:rPr spc="-5" dirty="0"/>
              <a:t>pursuant</a:t>
            </a:r>
            <a:r>
              <a:rPr dirty="0"/>
              <a:t> </a:t>
            </a:r>
            <a:r>
              <a:rPr spc="-10" dirty="0"/>
              <a:t>to</a:t>
            </a:r>
            <a:r>
              <a:rPr spc="10" dirty="0"/>
              <a:t> </a:t>
            </a:r>
            <a:r>
              <a:rPr spc="-5" dirty="0"/>
              <a:t>s.</a:t>
            </a:r>
            <a:r>
              <a:rPr spc="-10" dirty="0"/>
              <a:t> </a:t>
            </a:r>
            <a:r>
              <a:rPr spc="-5" dirty="0"/>
              <a:t>161.053 </a:t>
            </a:r>
            <a:r>
              <a:rPr spc="-5" dirty="0">
                <a:solidFill>
                  <a:srgbClr val="FFFF00"/>
                </a:solidFill>
              </a:rPr>
              <a:t>be </a:t>
            </a:r>
            <a:r>
              <a:rPr spc="-10" dirty="0">
                <a:solidFill>
                  <a:srgbClr val="FFFF00"/>
                </a:solidFill>
              </a:rPr>
              <a:t>consistent</a:t>
            </a:r>
            <a:r>
              <a:rPr spc="20" dirty="0">
                <a:solidFill>
                  <a:srgbClr val="FFFF00"/>
                </a:solidFill>
              </a:rPr>
              <a:t> </a:t>
            </a:r>
            <a:r>
              <a:rPr spc="-15" dirty="0">
                <a:solidFill>
                  <a:srgbClr val="FFFF00"/>
                </a:solidFill>
              </a:rPr>
              <a:t>with</a:t>
            </a:r>
            <a:r>
              <a:rPr spc="35" dirty="0">
                <a:solidFill>
                  <a:srgbClr val="FFFF00"/>
                </a:solidFill>
              </a:rPr>
              <a:t> </a:t>
            </a:r>
            <a:r>
              <a:rPr spc="-10" dirty="0">
                <a:solidFill>
                  <a:srgbClr val="FFFF00"/>
                </a:solidFill>
              </a:rPr>
              <a:t>chapter</a:t>
            </a:r>
            <a:r>
              <a:rPr spc="10" dirty="0">
                <a:solidFill>
                  <a:srgbClr val="FFFF00"/>
                </a:solidFill>
              </a:rPr>
              <a:t> </a:t>
            </a:r>
            <a:r>
              <a:rPr spc="-5" dirty="0">
                <a:solidFill>
                  <a:srgbClr val="FFFF00"/>
                </a:solidFill>
              </a:rPr>
              <a:t>161</a:t>
            </a:r>
            <a:r>
              <a:rPr spc="-5" dirty="0">
                <a:solidFill>
                  <a:srgbClr val="0F486E"/>
                </a:solidFill>
              </a:rPr>
              <a:t>.</a:t>
            </a:r>
            <a:endParaRPr sz="1250" dirty="0">
              <a:latin typeface="Times New Roman"/>
              <a:cs typeface="Times New Roman"/>
            </a:endParaRPr>
          </a:p>
          <a:p>
            <a:pPr marL="636905" marR="112395" indent="-287020">
              <a:lnSpc>
                <a:spcPct val="80000"/>
              </a:lnSpc>
              <a:spcBef>
                <a:spcPts val="985"/>
              </a:spcBef>
              <a:tabLst>
                <a:tab pos="637540" algn="l"/>
                <a:tab pos="1009015" algn="l"/>
              </a:tabLst>
            </a:pPr>
            <a:r>
              <a:rPr sz="1250" spc="30" dirty="0">
                <a:solidFill>
                  <a:srgbClr val="FFFFFF"/>
                </a:solidFill>
                <a:latin typeface="Wingdings 3"/>
                <a:cs typeface="Wingdings 3"/>
              </a:rPr>
              <a:t></a:t>
            </a:r>
            <a:r>
              <a:rPr sz="1250" spc="30" dirty="0">
                <a:solidFill>
                  <a:srgbClr val="FFFFFF"/>
                </a:solidFill>
                <a:latin typeface="Times New Roman"/>
                <a:cs typeface="Times New Roman"/>
              </a:rPr>
              <a:t>	</a:t>
            </a:r>
            <a:r>
              <a:rPr spc="-5" dirty="0"/>
              <a:t>6.	</a:t>
            </a:r>
            <a:r>
              <a:rPr spc="-10" dirty="0"/>
              <a:t>Encourage</a:t>
            </a:r>
            <a:r>
              <a:rPr spc="40" dirty="0"/>
              <a:t> </a:t>
            </a:r>
            <a:r>
              <a:rPr spc="-5" dirty="0"/>
              <a:t>local</a:t>
            </a:r>
            <a:r>
              <a:rPr dirty="0"/>
              <a:t> </a:t>
            </a:r>
            <a:r>
              <a:rPr spc="-10" dirty="0"/>
              <a:t>governments</a:t>
            </a:r>
            <a:r>
              <a:rPr spc="25" dirty="0"/>
              <a:t> </a:t>
            </a:r>
            <a:r>
              <a:rPr spc="-10" dirty="0"/>
              <a:t>to</a:t>
            </a:r>
            <a:r>
              <a:rPr spc="20" dirty="0"/>
              <a:t> </a:t>
            </a:r>
            <a:r>
              <a:rPr spc="-10" dirty="0"/>
              <a:t>participate</a:t>
            </a:r>
            <a:r>
              <a:rPr spc="15" dirty="0"/>
              <a:t> </a:t>
            </a:r>
            <a:r>
              <a:rPr spc="-5" dirty="0"/>
              <a:t>in</a:t>
            </a:r>
            <a:r>
              <a:rPr spc="5" dirty="0"/>
              <a:t> </a:t>
            </a:r>
            <a:r>
              <a:rPr spc="-10" dirty="0"/>
              <a:t>the</a:t>
            </a:r>
            <a:r>
              <a:rPr spc="15" dirty="0"/>
              <a:t> </a:t>
            </a:r>
            <a:r>
              <a:rPr spc="-10" dirty="0"/>
              <a:t>National</a:t>
            </a:r>
            <a:r>
              <a:rPr spc="45" dirty="0"/>
              <a:t> </a:t>
            </a:r>
            <a:r>
              <a:rPr spc="-5" dirty="0"/>
              <a:t>Flood</a:t>
            </a:r>
            <a:r>
              <a:rPr spc="10" dirty="0"/>
              <a:t> </a:t>
            </a:r>
            <a:r>
              <a:rPr spc="-5" dirty="0"/>
              <a:t>Insurance</a:t>
            </a:r>
            <a:r>
              <a:rPr spc="5" dirty="0"/>
              <a:t> </a:t>
            </a:r>
            <a:r>
              <a:rPr spc="-5" dirty="0"/>
              <a:t>Program</a:t>
            </a:r>
            <a:r>
              <a:rPr spc="30" dirty="0"/>
              <a:t> </a:t>
            </a:r>
            <a:r>
              <a:rPr spc="-10" dirty="0">
                <a:solidFill>
                  <a:srgbClr val="FFFF00"/>
                </a:solidFill>
              </a:rPr>
              <a:t>Community </a:t>
            </a:r>
            <a:r>
              <a:rPr spc="-5" dirty="0">
                <a:solidFill>
                  <a:srgbClr val="FFFF00"/>
                </a:solidFill>
              </a:rPr>
              <a:t> Rating</a:t>
            </a:r>
            <a:r>
              <a:rPr spc="15" dirty="0">
                <a:solidFill>
                  <a:srgbClr val="FFFF00"/>
                </a:solidFill>
              </a:rPr>
              <a:t> </a:t>
            </a:r>
            <a:r>
              <a:rPr spc="-10" dirty="0">
                <a:solidFill>
                  <a:srgbClr val="FFFF00"/>
                </a:solidFill>
              </a:rPr>
              <a:t>System</a:t>
            </a:r>
            <a:r>
              <a:rPr spc="25" dirty="0">
                <a:solidFill>
                  <a:srgbClr val="FFFF00"/>
                </a:solidFill>
              </a:rPr>
              <a:t> </a:t>
            </a:r>
            <a:r>
              <a:rPr spc="-10" dirty="0"/>
              <a:t>administered</a:t>
            </a:r>
            <a:r>
              <a:rPr spc="60" dirty="0"/>
              <a:t> </a:t>
            </a:r>
            <a:r>
              <a:rPr spc="-5" dirty="0"/>
              <a:t>by</a:t>
            </a:r>
            <a:r>
              <a:rPr spc="5" dirty="0"/>
              <a:t> </a:t>
            </a:r>
            <a:r>
              <a:rPr spc="-10" dirty="0"/>
              <a:t>the</a:t>
            </a:r>
            <a:r>
              <a:rPr spc="20" dirty="0"/>
              <a:t> </a:t>
            </a:r>
            <a:r>
              <a:rPr spc="-10" dirty="0"/>
              <a:t>Federal</a:t>
            </a:r>
            <a:r>
              <a:rPr spc="35" dirty="0"/>
              <a:t> </a:t>
            </a:r>
            <a:r>
              <a:rPr spc="-10" dirty="0"/>
              <a:t>Emergency</a:t>
            </a:r>
            <a:r>
              <a:rPr spc="60" dirty="0"/>
              <a:t> </a:t>
            </a:r>
            <a:r>
              <a:rPr spc="-10" dirty="0"/>
              <a:t>Management</a:t>
            </a:r>
            <a:r>
              <a:rPr spc="20" dirty="0"/>
              <a:t> </a:t>
            </a:r>
            <a:r>
              <a:rPr spc="-10" dirty="0"/>
              <a:t>Agency</a:t>
            </a:r>
            <a:r>
              <a:rPr spc="20" dirty="0"/>
              <a:t> </a:t>
            </a:r>
            <a:r>
              <a:rPr spc="-10" dirty="0"/>
              <a:t>to</a:t>
            </a:r>
            <a:r>
              <a:rPr spc="20" dirty="0"/>
              <a:t> </a:t>
            </a:r>
            <a:r>
              <a:rPr spc="-5" dirty="0"/>
              <a:t>achieve flood insurance </a:t>
            </a:r>
            <a:r>
              <a:rPr spc="-430" dirty="0"/>
              <a:t> </a:t>
            </a:r>
            <a:r>
              <a:rPr spc="-5" dirty="0"/>
              <a:t>premium </a:t>
            </a:r>
            <a:r>
              <a:rPr spc="-10" dirty="0"/>
              <a:t>discounts</a:t>
            </a:r>
            <a:r>
              <a:rPr spc="40" dirty="0"/>
              <a:t> </a:t>
            </a:r>
            <a:r>
              <a:rPr spc="-5" dirty="0"/>
              <a:t>for</a:t>
            </a:r>
            <a:r>
              <a:rPr dirty="0"/>
              <a:t> </a:t>
            </a:r>
            <a:r>
              <a:rPr spc="-10" dirty="0"/>
              <a:t>their</a:t>
            </a:r>
            <a:r>
              <a:rPr spc="20" dirty="0"/>
              <a:t> </a:t>
            </a:r>
            <a:r>
              <a:rPr spc="-10" dirty="0"/>
              <a:t>residents.</a:t>
            </a:r>
            <a:endParaRPr sz="1250" dirty="0">
              <a:latin typeface="Times New Roman"/>
              <a:cs typeface="Times New Roman"/>
            </a:endParaRPr>
          </a:p>
        </p:txBody>
      </p:sp>
    </p:spTree>
    <p:extLst>
      <p:ext uri="{BB962C8B-B14F-4D97-AF65-F5344CB8AC3E}">
        <p14:creationId xmlns:p14="http://schemas.microsoft.com/office/powerpoint/2010/main" val="1724961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TotalTime>
  <Words>5674</Words>
  <Application>Microsoft Office PowerPoint</Application>
  <PresentationFormat>Widescreen</PresentationFormat>
  <Paragraphs>378</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Century Gothic</vt:lpstr>
      <vt:lpstr>Times New Roman</vt:lpstr>
      <vt:lpstr>Wingdings</vt:lpstr>
      <vt:lpstr>Wingdings 3</vt:lpstr>
      <vt:lpstr>Office Theme</vt:lpstr>
      <vt:lpstr>Florida Planning and Zoning Association</vt:lpstr>
      <vt:lpstr>RESILIENCY-RELATED STATE LAW AND  POLICY</vt:lpstr>
      <vt:lpstr>FLORIDA POLICY ON GHG REDUCTIONS AND CLIMATE</vt:lpstr>
      <vt:lpstr>SECTION 380.093, F.S.: RESILIENT FLORIDA</vt:lpstr>
      <vt:lpstr>Critical and Regionally Significant Assets</vt:lpstr>
      <vt:lpstr>SECTION 380.09, F.S.: RESILIENT FLORIDA</vt:lpstr>
      <vt:lpstr>HB 7053/SB 1940 Changes this Year</vt:lpstr>
      <vt:lpstr>VULNERABILITY ASSESSMENTS  &amp; ASSETS</vt:lpstr>
      <vt:lpstr>PERIL OF FLOOD LEGISLATION</vt:lpstr>
      <vt:lpstr>RELATIONSHIP BETWEEN PERIL OF FLOOD, SLIP  AND RESILIENT FLORIDA</vt:lpstr>
      <vt:lpstr>Definitions/authority for AAA</vt:lpstr>
      <vt:lpstr>A Case Study:  AAA Approach &amp; Maps</vt:lpstr>
      <vt:lpstr>Example Monroe County AAA Approach &amp; Maps</vt:lpstr>
      <vt:lpstr>Case study for AAAs- Supporting Maps</vt:lpstr>
      <vt:lpstr>EXAMPLES OF OTHER EVOLVING LAWS &amp;  REGULATIONS</vt:lpstr>
      <vt:lpstr>OTHER REGULATORY &amp; POLICY ISSUES FOR SLR AND  RESILIENCY</vt:lpstr>
      <vt:lpstr>OTHER REGULATORY &amp; POLICY ISSUES FOR SLR  AND RESILIENCY</vt:lpstr>
      <vt:lpstr>SEAWALL REGULATIONS (ONLY TWO EXAMPLES)</vt:lpstr>
      <vt:lpstr>What does existing voluntary real estate disclosure cover for flooding?  </vt:lpstr>
      <vt:lpstr>OTHER DRIVERS:  LEGAL OBLIGATIONS TO MAINTAIN INFRASTRUCTURE </vt:lpstr>
      <vt:lpstr>SOME OF THE BIG LEGAL AND POLICY ISSUES</vt:lpstr>
      <vt:lpstr>STATE OF SLR-RELATED CASE LAW</vt:lpstr>
      <vt:lpstr>CAUSES OF ACTION: TORTS V. TAKINGS</vt:lpstr>
      <vt:lpstr>What “Flooding” Are We Talking About?</vt:lpstr>
      <vt:lpstr>ROAD ELEVATION / STORMWATER TAKINGS CASE (VARCAMP V. MIAMI  BEACH)</vt:lpstr>
      <vt:lpstr>FUNDING STRATEGIES FOR RESILIENCY</vt:lpstr>
      <vt:lpstr>MIAMI BCH STORMWATER ASSESSMENT (SETAI V. MB)-2019-022086-CA-01</vt:lpstr>
      <vt:lpstr>KEY BISCAYNE BOND CHALLENGE (TELLEZ V. VILL OF KB)</vt:lpstr>
      <vt:lpstr>Initial Recommendations from the cases</vt:lpstr>
      <vt:lpstr>Initial Recommendations from the cases</vt:lpstr>
      <vt:lpstr>FORECASTS AND PREDICTIONS OF LEGAL AND POLICY ISSUES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Strategy</dc:title>
  <dc:creator>Michael Despines</dc:creator>
  <cp:lastModifiedBy>becky mendez</cp:lastModifiedBy>
  <cp:revision>13</cp:revision>
  <dcterms:created xsi:type="dcterms:W3CDTF">2022-03-14T18:43:51Z</dcterms:created>
  <dcterms:modified xsi:type="dcterms:W3CDTF">2022-05-31T21:46:59Z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2021-11-01T00:00:00Z</vt:filetime>
  </property>
  <property fmtid="{D5CDD505-2E9C-101B-9397-08002B2CF9AE}" pid="3" name="Creator">
    <vt:lpwstr>Acrobat PDFMaker 21 for PowerPoint</vt:lpwstr>
  </property>
  <property fmtid="{D5CDD505-2E9C-101B-9397-08002B2CF9AE}" pid="4" name="LastSaved">
    <vt:filetime>2022-03-14T00:00:00Z</vt:filetime>
  </property>
</Properties>
</file>