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tags/tag11.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2.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comment1.xml" ContentType="application/vnd.openxmlformats-officedocument.presentationml.comments+xml"/>
  <Override PartName="/ppt/tags/tag1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comment2.xml" ContentType="application/vnd.openxmlformats-officedocument.presentationml.comments+xml"/>
  <Override PartName="/ppt/tags/tag14.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5.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comment3.xml" ContentType="application/vnd.openxmlformats-officedocument.presentationml.comments+xml"/>
  <Override PartName="/ppt/tags/tag16.xml" ContentType="application/vnd.openxmlformats-officedocument.presentationml.tags+xml"/>
  <Override PartName="/ppt/notesSlides/notesSlide30.xml" ContentType="application/vnd.openxmlformats-officedocument.presentationml.notesSlide+xml"/>
  <Override PartName="/ppt/tags/tag17.xml" ContentType="application/vnd.openxmlformats-officedocument.presentationml.tags+xml"/>
  <Override PartName="/ppt/notesSlides/notesSlide31.xml" ContentType="application/vnd.openxmlformats-officedocument.presentationml.notesSlide+xml"/>
  <Override PartName="/ppt/comments/comment4.xml" ContentType="application/vnd.openxmlformats-officedocument.presentationml.comments+xml"/>
  <Override PartName="/ppt/tags/tag18.xml" ContentType="application/vnd.openxmlformats-officedocument.presentationml.tags+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1"/>
  </p:sldMasterIdLst>
  <p:notesMasterIdLst>
    <p:notesMasterId r:id="rId41"/>
  </p:notesMasterIdLst>
  <p:handoutMasterIdLst>
    <p:handoutMasterId r:id="rId42"/>
  </p:handoutMasterIdLst>
  <p:sldIdLst>
    <p:sldId id="256" r:id="rId2"/>
    <p:sldId id="259" r:id="rId3"/>
    <p:sldId id="258" r:id="rId4"/>
    <p:sldId id="260" r:id="rId5"/>
    <p:sldId id="261" r:id="rId6"/>
    <p:sldId id="283" r:id="rId7"/>
    <p:sldId id="297" r:id="rId8"/>
    <p:sldId id="298" r:id="rId9"/>
    <p:sldId id="263" r:id="rId10"/>
    <p:sldId id="264" r:id="rId11"/>
    <p:sldId id="287" r:id="rId12"/>
    <p:sldId id="266" r:id="rId13"/>
    <p:sldId id="267" r:id="rId14"/>
    <p:sldId id="268" r:id="rId15"/>
    <p:sldId id="284" r:id="rId16"/>
    <p:sldId id="269" r:id="rId17"/>
    <p:sldId id="299" r:id="rId18"/>
    <p:sldId id="271" r:id="rId19"/>
    <p:sldId id="272" r:id="rId20"/>
    <p:sldId id="273" r:id="rId21"/>
    <p:sldId id="262" r:id="rId22"/>
    <p:sldId id="274" r:id="rId23"/>
    <p:sldId id="278" r:id="rId24"/>
    <p:sldId id="279" r:id="rId25"/>
    <p:sldId id="275" r:id="rId26"/>
    <p:sldId id="294" r:id="rId27"/>
    <p:sldId id="280" r:id="rId28"/>
    <p:sldId id="285" r:id="rId29"/>
    <p:sldId id="293" r:id="rId30"/>
    <p:sldId id="281" r:id="rId31"/>
    <p:sldId id="300" r:id="rId32"/>
    <p:sldId id="286" r:id="rId33"/>
    <p:sldId id="296" r:id="rId34"/>
    <p:sldId id="282" r:id="rId35"/>
    <p:sldId id="288" r:id="rId36"/>
    <p:sldId id="295" r:id="rId37"/>
    <p:sldId id="289" r:id="rId38"/>
    <p:sldId id="276" r:id="rId39"/>
    <p:sldId id="290" r:id="rId40"/>
  </p:sldIdLst>
  <p:sldSz cx="12192000" cy="6858000"/>
  <p:notesSz cx="6858000" cy="9144000"/>
  <p:embeddedFontLst>
    <p:embeddedFont>
      <p:font typeface="Aharoni" panose="02010803020104030203" pitchFamily="2" charset="-79"/>
      <p:bold r:id="rId43"/>
    </p:embeddedFont>
    <p:embeddedFont>
      <p:font typeface="Book Antiqua" panose="02040602050305030304" pitchFamily="18" charset="0"/>
      <p:regular r:id="rId44"/>
      <p:bold r:id="rId45"/>
      <p:italic r:id="rId46"/>
      <p:boldItalic r:id="rId47"/>
    </p:embeddedFont>
    <p:embeddedFont>
      <p:font typeface="Calibri" panose="020F0502020204030204" pitchFamily="34" charset="0"/>
      <p:regular r:id="rId48"/>
      <p:bold r:id="rId49"/>
      <p:italic r:id="rId50"/>
      <p:boldItalic r:id="rId51"/>
    </p:embeddedFont>
    <p:embeddedFont>
      <p:font typeface="Comic Sans MS" panose="030F0702030302020204" pitchFamily="66" charset="0"/>
      <p:regular r:id="rId52"/>
      <p:bold r:id="rId53"/>
      <p:italic r:id="rId54"/>
      <p:boldItalic r:id="rId55"/>
    </p:embeddedFont>
    <p:embeddedFont>
      <p:font typeface="Garamond" panose="02020404030301010803" pitchFamily="18" charset="0"/>
      <p:regular r:id="rId56"/>
      <p:bold r:id="rId57"/>
      <p:italic r:id="rId58"/>
    </p:embeddedFont>
    <p:embeddedFont>
      <p:font typeface="Informal Roman" panose="030604020304060B0204" pitchFamily="66" charset="0"/>
      <p:regular r:id="rId59"/>
    </p:embeddedFont>
    <p:embeddedFont>
      <p:font typeface="Palatino Linotype" panose="02040502050505030304" pitchFamily="18" charset="0"/>
      <p:regular r:id="rId60"/>
      <p:bold r:id="rId61"/>
      <p:italic r:id="rId62"/>
      <p:boldItalic r:id="rId63"/>
    </p:embeddedFont>
    <p:embeddedFont>
      <p:font typeface="Treasure Map Deadhand" panose="020B0604020202020204" charset="0"/>
      <p:regular r:id="rId6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ults, Jennifer" initials="SJ" lastIdx="6" clrIdx="0">
    <p:extLst>
      <p:ext uri="{19B8F6BF-5375-455C-9EA6-DF929625EA0E}">
        <p15:presenceInfo xmlns:p15="http://schemas.microsoft.com/office/powerpoint/2012/main" userId="S-1-5-21-1757981266-1078081533-839522115-523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1400A4-8B33-77E4-7F25-869A1D9D527A}" v="375" dt="2022-05-24T19:35:06.820"/>
    <p1510:client id="{18C5B084-0ED3-8F6D-CD6A-D3C4977C3093}" v="29" dt="2022-03-17T22:27:03.717"/>
    <p1510:client id="{32611E68-F5EF-48EB-A536-B2FBDA72EC84}" v="246" dt="2022-03-17T14:37:53.947"/>
    <p1510:client id="{369E3A2F-7E48-AEEA-6E08-CBF1E1AA42F6}" v="186" dt="2022-05-31T05:01:58.478"/>
    <p1510:client id="{5DB2DE3A-A4A3-A006-4BA5-1FE84490EEC1}" v="531" dt="2022-05-05T22:20:37.145"/>
    <p1510:client id="{89D81D34-5BE1-E1AA-20A3-2FCAB2728A16}" v="13" dt="2022-05-05T20:27:41.645"/>
    <p1510:client id="{9F43FC82-50CF-36CA-3B37-BA90CE8A0D12}" v="238" dt="2022-05-23T15:03:03.885"/>
    <p1510:client id="{F74BFAC9-2743-CF25-2F6F-A850EA78BF01}" v="124" dt="2022-05-23T15:02:29.3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5" d="100"/>
          <a:sy n="35" d="100"/>
        </p:scale>
        <p:origin x="1206" y="4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handoutMaster" Target="handoutMasters/handoutMaster1.xml"/><Relationship Id="rId47" Type="http://schemas.openxmlformats.org/officeDocument/2006/relationships/font" Target="fonts/font5.fntdata"/><Relationship Id="rId63" Type="http://schemas.openxmlformats.org/officeDocument/2006/relationships/font" Target="fonts/font21.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font" Target="fonts/font22.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font" Target="fonts/font12.fntdata"/><Relationship Id="rId62" Type="http://schemas.openxmlformats.org/officeDocument/2006/relationships/font" Target="fonts/font20.fntdata"/><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8.fntdata"/><Relationship Id="rId55" Type="http://schemas.openxmlformats.org/officeDocument/2006/relationships/font" Target="fonts/font13.fntdata"/></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9-05T16:41:35.852" idx="5">
    <p:pos x="10" y="10"/>
    <p:text>replace with our scenarios</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09-05T16:41:35.852" idx="5">
    <p:pos x="10" y="10"/>
    <p:text>replace with our scenarios</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8-09-05T16:41:35.852" idx="5">
    <p:pos x="10" y="10"/>
    <p:text>replace with our scenarios</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8-09-05T16:41:53.707" idx="6">
    <p:pos x="10" y="10"/>
    <p:text>answers in treasure chest</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9CE3300-9DB1-49F5-AF79-E93FCE9E4D8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90CBE57-F3B9-41F9-87E8-A4694CFB685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2B1AD0-5375-4BEE-BA99-04098AFFAC6D}" type="datetimeFigureOut">
              <a:rPr lang="en-US" smtClean="0"/>
              <a:t>6/1/2022</a:t>
            </a:fld>
            <a:endParaRPr lang="en-US"/>
          </a:p>
        </p:txBody>
      </p:sp>
      <p:sp>
        <p:nvSpPr>
          <p:cNvPr id="4" name="Footer Placeholder 3">
            <a:extLst>
              <a:ext uri="{FF2B5EF4-FFF2-40B4-BE49-F238E27FC236}">
                <a16:creationId xmlns:a16="http://schemas.microsoft.com/office/drawing/2014/main" id="{919846BA-BE1A-4A21-9E5F-CCB5D003FE7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72FF4C4-5FF1-4C0C-99E4-08797BB4DD9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E1DCF0B-CBC2-44C1-9140-DA61B632DF05}" type="slidenum">
              <a:rPr lang="en-US" smtClean="0"/>
              <a:t>‹#›</a:t>
            </a:fld>
            <a:endParaRPr lang="en-US"/>
          </a:p>
        </p:txBody>
      </p:sp>
    </p:spTree>
    <p:extLst>
      <p:ext uri="{BB962C8B-B14F-4D97-AF65-F5344CB8AC3E}">
        <p14:creationId xmlns:p14="http://schemas.microsoft.com/office/powerpoint/2010/main" val="1250439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1E5ACD-6232-4C95-A921-EE249108CFCF}" type="datetimeFigureOut">
              <a:rPr lang="en-US" smtClean="0"/>
              <a:t>6/1/2022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81B4E3-4E36-41E3-90F0-D17395B1A859}" type="slidenum">
              <a:rPr lang="en-US" smtClean="0"/>
              <a:t>‹#›</a:t>
            </a:fld>
            <a:endParaRPr lang="en-US"/>
          </a:p>
        </p:txBody>
      </p:sp>
    </p:spTree>
    <p:extLst>
      <p:ext uri="{BB962C8B-B14F-4D97-AF65-F5344CB8AC3E}">
        <p14:creationId xmlns:p14="http://schemas.microsoft.com/office/powerpoint/2010/main" val="2404749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planning.org/ethics/report/"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cs typeface="Calibri"/>
              </a:rPr>
              <a:t>Mindy</a:t>
            </a:r>
            <a:endParaRPr lang="en-US" dirty="0"/>
          </a:p>
        </p:txBody>
      </p:sp>
      <p:sp>
        <p:nvSpPr>
          <p:cNvPr id="4" name="Slide Number Placeholder 3"/>
          <p:cNvSpPr>
            <a:spLocks noGrp="1"/>
          </p:cNvSpPr>
          <p:nvPr>
            <p:ph type="sldNum" sz="quarter" idx="10"/>
          </p:nvPr>
        </p:nvSpPr>
        <p:spPr/>
        <p:txBody>
          <a:bodyPr/>
          <a:lstStyle/>
          <a:p>
            <a:fld id="{A4EB828A-6E2D-4E6C-A2DC-7E6E95F3A9F9}" type="slidenum">
              <a:rPr lang="en-US" smtClean="0"/>
              <a:t>2</a:t>
            </a:fld>
            <a:endParaRPr lang="en-US"/>
          </a:p>
        </p:txBody>
      </p:sp>
    </p:spTree>
    <p:extLst>
      <p:ext uri="{BB962C8B-B14F-4D97-AF65-F5344CB8AC3E}">
        <p14:creationId xmlns:p14="http://schemas.microsoft.com/office/powerpoint/2010/main" val="3728623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Tina</a:t>
            </a:r>
          </a:p>
          <a:p>
            <a:r>
              <a:rPr lang="en-US" dirty="0"/>
              <a:t>You will note</a:t>
            </a:r>
            <a:r>
              <a:rPr lang="en-US" baseline="0" dirty="0"/>
              <a:t> that “responsibility to public” is the first and foremost, with responsibility to employers (which for many of us is local government = public).</a:t>
            </a:r>
            <a:endParaRPr lang="en-US" dirty="0"/>
          </a:p>
        </p:txBody>
      </p:sp>
      <p:sp>
        <p:nvSpPr>
          <p:cNvPr id="4" name="Slide Number Placeholder 3"/>
          <p:cNvSpPr>
            <a:spLocks noGrp="1"/>
          </p:cNvSpPr>
          <p:nvPr>
            <p:ph type="sldNum" sz="quarter" idx="10"/>
          </p:nvPr>
        </p:nvSpPr>
        <p:spPr/>
        <p:txBody>
          <a:bodyPr/>
          <a:lstStyle/>
          <a:p>
            <a:fld id="{B8AEADAA-FD1F-46BC-9829-8FF2FF09AB4C}" type="slidenum">
              <a:rPr lang="en-US" smtClean="0"/>
              <a:t>12</a:t>
            </a:fld>
            <a:endParaRPr lang="en-US"/>
          </a:p>
        </p:txBody>
      </p:sp>
    </p:spTree>
    <p:extLst>
      <p:ext uri="{BB962C8B-B14F-4D97-AF65-F5344CB8AC3E}">
        <p14:creationId xmlns:p14="http://schemas.microsoft.com/office/powerpoint/2010/main" val="1312431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err="1">
                <a:cs typeface="Calibri"/>
              </a:rPr>
              <a:t>alison</a:t>
            </a:r>
            <a:endParaRPr lang="en-US" dirty="0" err="1"/>
          </a:p>
        </p:txBody>
      </p:sp>
      <p:sp>
        <p:nvSpPr>
          <p:cNvPr id="4" name="Slide Number Placeholder 3"/>
          <p:cNvSpPr>
            <a:spLocks noGrp="1"/>
          </p:cNvSpPr>
          <p:nvPr>
            <p:ph type="sldNum" sz="quarter" idx="10"/>
          </p:nvPr>
        </p:nvSpPr>
        <p:spPr/>
        <p:txBody>
          <a:bodyPr/>
          <a:lstStyle/>
          <a:p>
            <a:fld id="{B8AEADAA-FD1F-46BC-9829-8FF2FF09AB4C}" type="slidenum">
              <a:rPr lang="en-US" smtClean="0"/>
              <a:t>13</a:t>
            </a:fld>
            <a:endParaRPr lang="en-US"/>
          </a:p>
        </p:txBody>
      </p:sp>
    </p:spTree>
    <p:extLst>
      <p:ext uri="{BB962C8B-B14F-4D97-AF65-F5344CB8AC3E}">
        <p14:creationId xmlns:p14="http://schemas.microsoft.com/office/powerpoint/2010/main" val="487338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i="1" dirty="0">
                <a:cs typeface="Calibri"/>
              </a:rPr>
              <a:t>Mindy</a:t>
            </a:r>
            <a:endParaRPr lang="en-US" i="1" dirty="0"/>
          </a:p>
          <a:p>
            <a:r>
              <a:rPr lang="en-US" i="1" dirty="0"/>
              <a:t>For AICP Planners, advice </a:t>
            </a:r>
            <a:r>
              <a:rPr lang="en-US" i="1" baseline="0" dirty="0"/>
              <a:t>is </a:t>
            </a:r>
            <a:r>
              <a:rPr lang="en-US" i="1" dirty="0"/>
              <a:t>available from </a:t>
            </a:r>
            <a:r>
              <a:rPr lang="en-US" i="1" baseline="0" dirty="0"/>
              <a:t>the </a:t>
            </a:r>
            <a:r>
              <a:rPr lang="en-US" i="1" dirty="0"/>
              <a:t>Ethics Officer – either a formal </a:t>
            </a:r>
            <a:r>
              <a:rPr lang="en-US" i="1" baseline="0" dirty="0"/>
              <a:t>(</a:t>
            </a:r>
            <a:r>
              <a:rPr lang="en-US" i="1" dirty="0"/>
              <a:t>binding) or informal.  </a:t>
            </a:r>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B8AEADAA-FD1F-46BC-9829-8FF2FF09AB4C}" type="slidenum">
              <a:rPr lang="en-US" smtClean="0"/>
              <a:t>14</a:t>
            </a:fld>
            <a:endParaRPr lang="en-US"/>
          </a:p>
        </p:txBody>
      </p:sp>
    </p:spTree>
    <p:extLst>
      <p:ext uri="{BB962C8B-B14F-4D97-AF65-F5344CB8AC3E}">
        <p14:creationId xmlns:p14="http://schemas.microsoft.com/office/powerpoint/2010/main" val="4275158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cs typeface="Calibri"/>
              </a:rPr>
              <a:t>Tina</a:t>
            </a:r>
          </a:p>
        </p:txBody>
      </p:sp>
      <p:sp>
        <p:nvSpPr>
          <p:cNvPr id="4" name="Slide Number Placeholder 3"/>
          <p:cNvSpPr>
            <a:spLocks noGrp="1"/>
          </p:cNvSpPr>
          <p:nvPr>
            <p:ph type="sldNum" sz="quarter" idx="10"/>
          </p:nvPr>
        </p:nvSpPr>
        <p:spPr/>
        <p:txBody>
          <a:bodyPr/>
          <a:lstStyle/>
          <a:p>
            <a:fld id="{B8AEADAA-FD1F-46BC-9829-8FF2FF09AB4C}" type="slidenum">
              <a:rPr lang="en-US" smtClean="0"/>
              <a:t>15</a:t>
            </a:fld>
            <a:endParaRPr lang="en-US"/>
          </a:p>
        </p:txBody>
      </p:sp>
    </p:spTree>
    <p:extLst>
      <p:ext uri="{BB962C8B-B14F-4D97-AF65-F5344CB8AC3E}">
        <p14:creationId xmlns:p14="http://schemas.microsoft.com/office/powerpoint/2010/main" val="697140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cs typeface="Calibri"/>
              </a:rPr>
              <a:t>Alison</a:t>
            </a:r>
          </a:p>
        </p:txBody>
      </p:sp>
      <p:sp>
        <p:nvSpPr>
          <p:cNvPr id="4" name="Slide Number Placeholder 3"/>
          <p:cNvSpPr>
            <a:spLocks noGrp="1"/>
          </p:cNvSpPr>
          <p:nvPr>
            <p:ph type="sldNum" sz="quarter" idx="10"/>
          </p:nvPr>
        </p:nvSpPr>
        <p:spPr/>
        <p:txBody>
          <a:bodyPr/>
          <a:lstStyle/>
          <a:p>
            <a:fld id="{B8AEADAA-FD1F-46BC-9829-8FF2FF09AB4C}" type="slidenum">
              <a:rPr lang="en-US" smtClean="0"/>
              <a:t>16</a:t>
            </a:fld>
            <a:endParaRPr lang="en-US"/>
          </a:p>
        </p:txBody>
      </p:sp>
    </p:spTree>
    <p:extLst>
      <p:ext uri="{BB962C8B-B14F-4D97-AF65-F5344CB8AC3E}">
        <p14:creationId xmlns:p14="http://schemas.microsoft.com/office/powerpoint/2010/main" val="212507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Mindy</a:t>
            </a:r>
          </a:p>
        </p:txBody>
      </p:sp>
      <p:sp>
        <p:nvSpPr>
          <p:cNvPr id="4" name="Slide Number Placeholder 3"/>
          <p:cNvSpPr>
            <a:spLocks noGrp="1"/>
          </p:cNvSpPr>
          <p:nvPr>
            <p:ph type="sldNum" sz="quarter" idx="5"/>
          </p:nvPr>
        </p:nvSpPr>
        <p:spPr/>
        <p:txBody>
          <a:bodyPr/>
          <a:lstStyle/>
          <a:p>
            <a:fld id="{F781B4E3-4E36-41E3-90F0-D17395B1A859}" type="slidenum">
              <a:rPr lang="en-US" smtClean="0"/>
              <a:t>17</a:t>
            </a:fld>
            <a:endParaRPr lang="en-US"/>
          </a:p>
        </p:txBody>
      </p:sp>
    </p:spTree>
    <p:extLst>
      <p:ext uri="{BB962C8B-B14F-4D97-AF65-F5344CB8AC3E}">
        <p14:creationId xmlns:p14="http://schemas.microsoft.com/office/powerpoint/2010/main" val="3644102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EB828A-6E2D-4E6C-A2DC-7E6E95F3A9F9}" type="slidenum">
              <a:rPr lang="en-US" smtClean="0"/>
              <a:t>18</a:t>
            </a:fld>
            <a:endParaRPr lang="en-US"/>
          </a:p>
        </p:txBody>
      </p:sp>
    </p:spTree>
    <p:extLst>
      <p:ext uri="{BB962C8B-B14F-4D97-AF65-F5344CB8AC3E}">
        <p14:creationId xmlns:p14="http://schemas.microsoft.com/office/powerpoint/2010/main" val="705899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14303">
              <a:defRPr/>
            </a:pPr>
            <a:r>
              <a:rPr lang="en-US" dirty="0">
                <a:ea typeface="ＭＳ Ｐゴシック"/>
                <a:cs typeface="Calibri"/>
              </a:rPr>
              <a:t>Tina</a:t>
            </a:r>
          </a:p>
          <a:p>
            <a:pPr defTabSz="914303">
              <a:defRPr/>
            </a:pPr>
            <a:r>
              <a:rPr lang="en-US" dirty="0">
                <a:ea typeface="ＭＳ Ｐゴシック"/>
                <a:cs typeface="Calibri"/>
              </a:rPr>
              <a:t>1 Quality/Integrity of Practice</a:t>
            </a:r>
          </a:p>
          <a:p>
            <a:pPr defTabSz="914303">
              <a:defRPr/>
            </a:pPr>
            <a:r>
              <a:rPr lang="en-US" dirty="0">
                <a:ea typeface="ＭＳ Ｐゴシック"/>
                <a:cs typeface="Calibri"/>
              </a:rPr>
              <a:t>2 Honest / Fair Dealing</a:t>
            </a:r>
          </a:p>
          <a:p>
            <a:pPr defTabSz="914303">
              <a:defRPr/>
            </a:pPr>
            <a:r>
              <a:rPr lang="en-US" dirty="0">
                <a:ea typeface="ＭＳ Ｐゴシック"/>
                <a:cs typeface="Calibri"/>
              </a:rPr>
              <a:t>3 Improper Influence/Abuse of Position</a:t>
            </a:r>
          </a:p>
          <a:p>
            <a:pPr defTabSz="914303">
              <a:defRPr/>
            </a:pPr>
            <a:r>
              <a:rPr lang="en-US" dirty="0">
                <a:ea typeface="ＭＳ Ｐゴシック"/>
                <a:cs typeface="Calibri"/>
              </a:rPr>
              <a:t>4 Responsibility to Employer</a:t>
            </a:r>
          </a:p>
          <a:p>
            <a:pPr defTabSz="914303">
              <a:defRPr/>
            </a:pPr>
            <a:r>
              <a:rPr lang="en-US" dirty="0">
                <a:ea typeface="ＭＳ Ｐゴシック"/>
                <a:cs typeface="Calibri"/>
              </a:rPr>
              <a:t>5  Conflict of Interest</a:t>
            </a:r>
          </a:p>
        </p:txBody>
      </p:sp>
      <p:sp>
        <p:nvSpPr>
          <p:cNvPr id="4" name="Slide Number Placeholder 3"/>
          <p:cNvSpPr>
            <a:spLocks noGrp="1"/>
          </p:cNvSpPr>
          <p:nvPr>
            <p:ph type="sldNum" sz="quarter" idx="10"/>
          </p:nvPr>
        </p:nvSpPr>
        <p:spPr/>
        <p:txBody>
          <a:bodyPr/>
          <a:lstStyle/>
          <a:p>
            <a:fld id="{A4EB828A-6E2D-4E6C-A2DC-7E6E95F3A9F9}" type="slidenum">
              <a:rPr lang="en-US" smtClean="0"/>
              <a:t>19</a:t>
            </a:fld>
            <a:endParaRPr lang="en-US"/>
          </a:p>
        </p:txBody>
      </p:sp>
    </p:spTree>
    <p:extLst>
      <p:ext uri="{BB962C8B-B14F-4D97-AF65-F5344CB8AC3E}">
        <p14:creationId xmlns:p14="http://schemas.microsoft.com/office/powerpoint/2010/main" val="40131288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Alison</a:t>
            </a:r>
          </a:p>
          <a:p>
            <a:r>
              <a:rPr lang="en-US" dirty="0"/>
              <a:t>The vast majority (114 of 154) of last year's requests for informal advice came from certified planners. The remaining requests came from members of the public (25), non-AICP planners (12), and other public officials (3).</a:t>
            </a:r>
            <a:endParaRPr lang="en-US" dirty="0">
              <a:cs typeface="Calibri"/>
            </a:endParaRPr>
          </a:p>
          <a:p>
            <a:r>
              <a:rPr lang="en-US" dirty="0"/>
              <a:t>The most common ethical issues from the inquiries are listed in the </a:t>
            </a:r>
            <a:r>
              <a:rPr lang="en-US" u="sng" dirty="0">
                <a:hlinkClick r:id="rId3"/>
              </a:rPr>
              <a:t>Annual Ethics Report</a:t>
            </a:r>
            <a:r>
              <a:rPr lang="en-US" dirty="0"/>
              <a:t>. However, the most-frequently referred to Rule of Conduct was Rule 18 (outside employment), closely followed by Rule 1 (accurate information), Rule 13 (confidential information), and Rule 19 (changed positions).</a:t>
            </a:r>
            <a:endParaRPr lang="en-US" dirty="0">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F781B4E3-4E36-41E3-90F0-D17395B1A859}" type="slidenum">
              <a:rPr lang="en-US" smtClean="0"/>
              <a:t>20</a:t>
            </a:fld>
            <a:endParaRPr lang="en-US"/>
          </a:p>
        </p:txBody>
      </p:sp>
    </p:spTree>
    <p:extLst>
      <p:ext uri="{BB962C8B-B14F-4D97-AF65-F5344CB8AC3E}">
        <p14:creationId xmlns:p14="http://schemas.microsoft.com/office/powerpoint/2010/main" val="24217593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Mindy</a:t>
            </a:r>
          </a:p>
        </p:txBody>
      </p:sp>
      <p:sp>
        <p:nvSpPr>
          <p:cNvPr id="4" name="Slide Number Placeholder 3"/>
          <p:cNvSpPr>
            <a:spLocks noGrp="1"/>
          </p:cNvSpPr>
          <p:nvPr>
            <p:ph type="sldNum" sz="quarter" idx="5"/>
          </p:nvPr>
        </p:nvSpPr>
        <p:spPr/>
        <p:txBody>
          <a:bodyPr/>
          <a:lstStyle/>
          <a:p>
            <a:fld id="{F781B4E3-4E36-41E3-90F0-D17395B1A859}" type="slidenum">
              <a:rPr lang="en-US" smtClean="0"/>
              <a:t>21</a:t>
            </a:fld>
            <a:endParaRPr lang="en-US"/>
          </a:p>
        </p:txBody>
      </p:sp>
    </p:spTree>
    <p:extLst>
      <p:ext uri="{BB962C8B-B14F-4D97-AF65-F5344CB8AC3E}">
        <p14:creationId xmlns:p14="http://schemas.microsoft.com/office/powerpoint/2010/main" val="706352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EB828A-6E2D-4E6C-A2DC-7E6E95F3A9F9}" type="slidenum">
              <a:rPr lang="en-US" smtClean="0"/>
              <a:t>3</a:t>
            </a:fld>
            <a:endParaRPr lang="en-US"/>
          </a:p>
        </p:txBody>
      </p:sp>
    </p:spTree>
    <p:extLst>
      <p:ext uri="{BB962C8B-B14F-4D97-AF65-F5344CB8AC3E}">
        <p14:creationId xmlns:p14="http://schemas.microsoft.com/office/powerpoint/2010/main" val="2048535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EB828A-6E2D-4E6C-A2DC-7E6E95F3A9F9}" type="slidenum">
              <a:rPr lang="en-US" smtClean="0"/>
              <a:t>22</a:t>
            </a:fld>
            <a:endParaRPr lang="en-US"/>
          </a:p>
        </p:txBody>
      </p:sp>
    </p:spTree>
    <p:extLst>
      <p:ext uri="{BB962C8B-B14F-4D97-AF65-F5344CB8AC3E}">
        <p14:creationId xmlns:p14="http://schemas.microsoft.com/office/powerpoint/2010/main" val="3574253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Alison / Mindy</a:t>
            </a:r>
          </a:p>
        </p:txBody>
      </p:sp>
      <p:sp>
        <p:nvSpPr>
          <p:cNvPr id="4" name="Slide Number Placeholder 3"/>
          <p:cNvSpPr>
            <a:spLocks noGrp="1"/>
          </p:cNvSpPr>
          <p:nvPr>
            <p:ph type="sldNum" sz="quarter" idx="5"/>
          </p:nvPr>
        </p:nvSpPr>
        <p:spPr/>
        <p:txBody>
          <a:bodyPr/>
          <a:lstStyle/>
          <a:p>
            <a:fld id="{F781B4E3-4E36-41E3-90F0-D17395B1A859}" type="slidenum">
              <a:rPr lang="en-US" smtClean="0"/>
              <a:t>23</a:t>
            </a:fld>
            <a:endParaRPr lang="en-US"/>
          </a:p>
        </p:txBody>
      </p:sp>
    </p:spTree>
    <p:extLst>
      <p:ext uri="{BB962C8B-B14F-4D97-AF65-F5344CB8AC3E}">
        <p14:creationId xmlns:p14="http://schemas.microsoft.com/office/powerpoint/2010/main" val="18743829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 to edit 2022</a:t>
            </a:r>
          </a:p>
          <a:p>
            <a:endParaRPr lang="en-US">
              <a:cs typeface="Calibri"/>
            </a:endParaRPr>
          </a:p>
        </p:txBody>
      </p:sp>
      <p:sp>
        <p:nvSpPr>
          <p:cNvPr id="4" name="Slide Number Placeholder 3"/>
          <p:cNvSpPr>
            <a:spLocks noGrp="1"/>
          </p:cNvSpPr>
          <p:nvPr>
            <p:ph type="sldNum" sz="quarter" idx="10"/>
          </p:nvPr>
        </p:nvSpPr>
        <p:spPr/>
        <p:txBody>
          <a:bodyPr/>
          <a:lstStyle/>
          <a:p>
            <a:fld id="{F781B4E3-4E36-41E3-90F0-D17395B1A859}" type="slidenum">
              <a:rPr lang="en-US" smtClean="0"/>
              <a:t>25</a:t>
            </a:fld>
            <a:endParaRPr lang="en-US"/>
          </a:p>
        </p:txBody>
      </p:sp>
    </p:spTree>
    <p:extLst>
      <p:ext uri="{BB962C8B-B14F-4D97-AF65-F5344CB8AC3E}">
        <p14:creationId xmlns:p14="http://schemas.microsoft.com/office/powerpoint/2010/main" val="14782715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56986" indent="-291148" eaLnBrk="0" hangingPunct="0">
              <a:defRPr>
                <a:solidFill>
                  <a:schemeClr val="tx1"/>
                </a:solidFill>
                <a:latin typeface="Arial" panose="020B0604020202020204" pitchFamily="34" charset="0"/>
                <a:cs typeface="Arial" panose="020B0604020202020204" pitchFamily="34" charset="0"/>
              </a:defRPr>
            </a:lvl2pPr>
            <a:lvl3pPr marL="1164594" indent="-232918" eaLnBrk="0" hangingPunct="0">
              <a:defRPr>
                <a:solidFill>
                  <a:schemeClr val="tx1"/>
                </a:solidFill>
                <a:latin typeface="Arial" panose="020B0604020202020204" pitchFamily="34" charset="0"/>
                <a:cs typeface="Arial" panose="020B0604020202020204" pitchFamily="34" charset="0"/>
              </a:defRPr>
            </a:lvl3pPr>
            <a:lvl4pPr marL="1630432" indent="-232918" eaLnBrk="0" hangingPunct="0">
              <a:defRPr>
                <a:solidFill>
                  <a:schemeClr val="tx1"/>
                </a:solidFill>
                <a:latin typeface="Arial" panose="020B0604020202020204" pitchFamily="34" charset="0"/>
                <a:cs typeface="Arial" panose="020B0604020202020204" pitchFamily="34" charset="0"/>
              </a:defRPr>
            </a:lvl4pPr>
            <a:lvl5pPr marL="2096269" indent="-232918" eaLnBrk="0" hangingPunct="0">
              <a:defRPr>
                <a:solidFill>
                  <a:schemeClr val="tx1"/>
                </a:solidFill>
                <a:latin typeface="Arial" panose="020B0604020202020204" pitchFamily="34" charset="0"/>
                <a:cs typeface="Arial" panose="020B0604020202020204" pitchFamily="34" charset="0"/>
              </a:defRPr>
            </a:lvl5pPr>
            <a:lvl6pPr marL="2562106" indent="-2329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7944" indent="-2329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3782" indent="-2329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59620" indent="-2329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7B32670-0D76-445D-9A95-613BCA74CF56}" type="slidenum">
              <a:rPr lang="en-US" altLang="en-US">
                <a:latin typeface="Calibri" panose="020F0502020204030204" pitchFamily="34" charset="0"/>
              </a:rPr>
              <a:pPr eaLnBrk="1" hangingPunct="1"/>
              <a:t>26</a:t>
            </a:fld>
            <a:endParaRPr lang="en-US" altLang="en-US">
              <a:latin typeface="Calibri" panose="020F0502020204030204" pitchFamily="34" charset="0"/>
            </a:endParaRPr>
          </a:p>
        </p:txBody>
      </p:sp>
    </p:spTree>
    <p:extLst>
      <p:ext uri="{BB962C8B-B14F-4D97-AF65-F5344CB8AC3E}">
        <p14:creationId xmlns:p14="http://schemas.microsoft.com/office/powerpoint/2010/main" val="26558257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81B4E3-4E36-41E3-90F0-D17395B1A859}" type="slidenum">
              <a:rPr lang="en-US" smtClean="0"/>
              <a:t>28</a:t>
            </a:fld>
            <a:endParaRPr lang="en-US"/>
          </a:p>
        </p:txBody>
      </p:sp>
    </p:spTree>
    <p:extLst>
      <p:ext uri="{BB962C8B-B14F-4D97-AF65-F5344CB8AC3E}">
        <p14:creationId xmlns:p14="http://schemas.microsoft.com/office/powerpoint/2010/main" val="16892324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56986" indent="-291148" eaLnBrk="0" hangingPunct="0">
              <a:defRPr>
                <a:solidFill>
                  <a:schemeClr val="tx1"/>
                </a:solidFill>
                <a:latin typeface="Arial" panose="020B0604020202020204" pitchFamily="34" charset="0"/>
                <a:cs typeface="Arial" panose="020B0604020202020204" pitchFamily="34" charset="0"/>
              </a:defRPr>
            </a:lvl2pPr>
            <a:lvl3pPr marL="1164594" indent="-232918" eaLnBrk="0" hangingPunct="0">
              <a:defRPr>
                <a:solidFill>
                  <a:schemeClr val="tx1"/>
                </a:solidFill>
                <a:latin typeface="Arial" panose="020B0604020202020204" pitchFamily="34" charset="0"/>
                <a:cs typeface="Arial" panose="020B0604020202020204" pitchFamily="34" charset="0"/>
              </a:defRPr>
            </a:lvl3pPr>
            <a:lvl4pPr marL="1630432" indent="-232918" eaLnBrk="0" hangingPunct="0">
              <a:defRPr>
                <a:solidFill>
                  <a:schemeClr val="tx1"/>
                </a:solidFill>
                <a:latin typeface="Arial" panose="020B0604020202020204" pitchFamily="34" charset="0"/>
                <a:cs typeface="Arial" panose="020B0604020202020204" pitchFamily="34" charset="0"/>
              </a:defRPr>
            </a:lvl4pPr>
            <a:lvl5pPr marL="2096269" indent="-232918" eaLnBrk="0" hangingPunct="0">
              <a:defRPr>
                <a:solidFill>
                  <a:schemeClr val="tx1"/>
                </a:solidFill>
                <a:latin typeface="Arial" panose="020B0604020202020204" pitchFamily="34" charset="0"/>
                <a:cs typeface="Arial" panose="020B0604020202020204" pitchFamily="34" charset="0"/>
              </a:defRPr>
            </a:lvl5pPr>
            <a:lvl6pPr marL="2562106" indent="-2329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7944" indent="-2329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3782" indent="-2329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59620" indent="-2329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7B32670-0D76-445D-9A95-613BCA74CF56}" type="slidenum">
              <a:rPr lang="en-US" altLang="en-US">
                <a:latin typeface="Calibri" panose="020F0502020204030204" pitchFamily="34" charset="0"/>
              </a:rPr>
              <a:pPr eaLnBrk="1" hangingPunct="1"/>
              <a:t>29</a:t>
            </a:fld>
            <a:endParaRPr lang="en-US" altLang="en-US">
              <a:latin typeface="Calibri" panose="020F0502020204030204" pitchFamily="34" charset="0"/>
            </a:endParaRPr>
          </a:p>
        </p:txBody>
      </p:sp>
    </p:spTree>
    <p:extLst>
      <p:ext uri="{BB962C8B-B14F-4D97-AF65-F5344CB8AC3E}">
        <p14:creationId xmlns:p14="http://schemas.microsoft.com/office/powerpoint/2010/main" val="21941496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81B4E3-4E36-41E3-90F0-D17395B1A859}" type="slidenum">
              <a:rPr lang="en-US" smtClean="0"/>
              <a:t>32</a:t>
            </a:fld>
            <a:endParaRPr lang="en-US"/>
          </a:p>
        </p:txBody>
      </p:sp>
    </p:spTree>
    <p:extLst>
      <p:ext uri="{BB962C8B-B14F-4D97-AF65-F5344CB8AC3E}">
        <p14:creationId xmlns:p14="http://schemas.microsoft.com/office/powerpoint/2010/main" val="11699525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56986" indent="-291148" eaLnBrk="0" hangingPunct="0">
              <a:defRPr>
                <a:solidFill>
                  <a:schemeClr val="tx1"/>
                </a:solidFill>
                <a:latin typeface="Arial" panose="020B0604020202020204" pitchFamily="34" charset="0"/>
                <a:cs typeface="Arial" panose="020B0604020202020204" pitchFamily="34" charset="0"/>
              </a:defRPr>
            </a:lvl2pPr>
            <a:lvl3pPr marL="1164594" indent="-232918" eaLnBrk="0" hangingPunct="0">
              <a:defRPr>
                <a:solidFill>
                  <a:schemeClr val="tx1"/>
                </a:solidFill>
                <a:latin typeface="Arial" panose="020B0604020202020204" pitchFamily="34" charset="0"/>
                <a:cs typeface="Arial" panose="020B0604020202020204" pitchFamily="34" charset="0"/>
              </a:defRPr>
            </a:lvl3pPr>
            <a:lvl4pPr marL="1630432" indent="-232918" eaLnBrk="0" hangingPunct="0">
              <a:defRPr>
                <a:solidFill>
                  <a:schemeClr val="tx1"/>
                </a:solidFill>
                <a:latin typeface="Arial" panose="020B0604020202020204" pitchFamily="34" charset="0"/>
                <a:cs typeface="Arial" panose="020B0604020202020204" pitchFamily="34" charset="0"/>
              </a:defRPr>
            </a:lvl4pPr>
            <a:lvl5pPr marL="2096269" indent="-232918" eaLnBrk="0" hangingPunct="0">
              <a:defRPr>
                <a:solidFill>
                  <a:schemeClr val="tx1"/>
                </a:solidFill>
                <a:latin typeface="Arial" panose="020B0604020202020204" pitchFamily="34" charset="0"/>
                <a:cs typeface="Arial" panose="020B0604020202020204" pitchFamily="34" charset="0"/>
              </a:defRPr>
            </a:lvl5pPr>
            <a:lvl6pPr marL="2562106" indent="-2329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7944" indent="-2329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3782" indent="-2329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59620" indent="-2329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7B32670-0D76-445D-9A95-613BCA74CF56}" type="slidenum">
              <a:rPr lang="en-US" altLang="en-US">
                <a:latin typeface="Calibri" panose="020F0502020204030204" pitchFamily="34" charset="0"/>
              </a:rPr>
              <a:pPr eaLnBrk="1" hangingPunct="1"/>
              <a:t>33</a:t>
            </a:fld>
            <a:endParaRPr lang="en-US" altLang="en-US">
              <a:latin typeface="Calibri" panose="020F0502020204030204" pitchFamily="34" charset="0"/>
            </a:endParaRPr>
          </a:p>
        </p:txBody>
      </p:sp>
    </p:spTree>
    <p:extLst>
      <p:ext uri="{BB962C8B-B14F-4D97-AF65-F5344CB8AC3E}">
        <p14:creationId xmlns:p14="http://schemas.microsoft.com/office/powerpoint/2010/main" val="29641520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t>We shall not perform work on a project for a client or employer if, in addition to the agreed upon compensation from our client or employer, there is a possibility for direct personal or financial gain to us, our family members, or persons living in our household, unless: a) our client or employer, after full prior written disclosure from us, consents in writing to the arrangement; and b) we make full disclosure of the potential conflict part on the public record at every public meeting and in all written reports related to the work.</a:t>
            </a:r>
          </a:p>
          <a:p>
            <a:r>
              <a:rPr lang="en-US" b="1"/>
              <a:t>Honesty and Fair Dealing</a:t>
            </a:r>
            <a:endParaRPr lang="en-US"/>
          </a:p>
          <a:p>
            <a:pPr marL="171450" indent="-171450">
              <a:buFont typeface="Arial"/>
              <a:buChar char="•"/>
            </a:pPr>
            <a:r>
              <a:rPr lang="en-US"/>
              <a:t>We shall not disclose or use to our advantage, nor that of a subsequent client or employer, information gained in a professional relationship that the client or employer has requested be held inviolate or that we should recognize as confidential because its disclosure could result in detriment to the client or employer., except when disclosure is required: (1) by process of law, or (2) to prevent a clear violation of law, or (3) to prevent a substantial injury to the public.</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781B4E3-4E36-41E3-90F0-D17395B1A859}" type="slidenum">
              <a:rPr lang="en-US" smtClean="0"/>
              <a:t>34</a:t>
            </a:fld>
            <a:endParaRPr lang="en-US"/>
          </a:p>
        </p:txBody>
      </p:sp>
    </p:spTree>
    <p:extLst>
      <p:ext uri="{BB962C8B-B14F-4D97-AF65-F5344CB8AC3E}">
        <p14:creationId xmlns:p14="http://schemas.microsoft.com/office/powerpoint/2010/main" val="37114494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81B4E3-4E36-41E3-90F0-D17395B1A859}" type="slidenum">
              <a:rPr lang="en-US" smtClean="0"/>
              <a:t>35</a:t>
            </a:fld>
            <a:endParaRPr lang="en-US"/>
          </a:p>
        </p:txBody>
      </p:sp>
    </p:spTree>
    <p:extLst>
      <p:ext uri="{BB962C8B-B14F-4D97-AF65-F5344CB8AC3E}">
        <p14:creationId xmlns:p14="http://schemas.microsoft.com/office/powerpoint/2010/main" val="1081110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Mindy</a:t>
            </a:r>
          </a:p>
          <a:p>
            <a:r>
              <a:rPr lang="en-US" dirty="0"/>
              <a:t>Name,</a:t>
            </a:r>
            <a:r>
              <a:rPr lang="en-US" baseline="0" dirty="0"/>
              <a:t> Title, Work</a:t>
            </a:r>
            <a:endParaRPr lang="en-US" dirty="0"/>
          </a:p>
          <a:p>
            <a:r>
              <a:rPr lang="en-US" baseline="0" dirty="0"/>
              <a:t>How associated with a Planning Commission or Board</a:t>
            </a:r>
            <a:endParaRPr lang="en-US" dirty="0">
              <a:cs typeface="Calibri"/>
            </a:endParaRPr>
          </a:p>
        </p:txBody>
      </p:sp>
      <p:sp>
        <p:nvSpPr>
          <p:cNvPr id="4" name="Slide Number Placeholder 3"/>
          <p:cNvSpPr>
            <a:spLocks noGrp="1"/>
          </p:cNvSpPr>
          <p:nvPr>
            <p:ph type="sldNum" sz="quarter" idx="10"/>
          </p:nvPr>
        </p:nvSpPr>
        <p:spPr/>
        <p:txBody>
          <a:bodyPr/>
          <a:lstStyle/>
          <a:p>
            <a:fld id="{A4EB828A-6E2D-4E6C-A2DC-7E6E95F3A9F9}" type="slidenum">
              <a:rPr lang="en-US" smtClean="0"/>
              <a:t>4</a:t>
            </a:fld>
            <a:endParaRPr lang="en-US"/>
          </a:p>
        </p:txBody>
      </p:sp>
    </p:spTree>
    <p:extLst>
      <p:ext uri="{BB962C8B-B14F-4D97-AF65-F5344CB8AC3E}">
        <p14:creationId xmlns:p14="http://schemas.microsoft.com/office/powerpoint/2010/main" val="41682006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56986" indent="-291148" eaLnBrk="0" hangingPunct="0">
              <a:defRPr>
                <a:solidFill>
                  <a:schemeClr val="tx1"/>
                </a:solidFill>
                <a:latin typeface="Arial" panose="020B0604020202020204" pitchFamily="34" charset="0"/>
                <a:cs typeface="Arial" panose="020B0604020202020204" pitchFamily="34" charset="0"/>
              </a:defRPr>
            </a:lvl2pPr>
            <a:lvl3pPr marL="1164594" indent="-232918" eaLnBrk="0" hangingPunct="0">
              <a:defRPr>
                <a:solidFill>
                  <a:schemeClr val="tx1"/>
                </a:solidFill>
                <a:latin typeface="Arial" panose="020B0604020202020204" pitchFamily="34" charset="0"/>
                <a:cs typeface="Arial" panose="020B0604020202020204" pitchFamily="34" charset="0"/>
              </a:defRPr>
            </a:lvl3pPr>
            <a:lvl4pPr marL="1630432" indent="-232918" eaLnBrk="0" hangingPunct="0">
              <a:defRPr>
                <a:solidFill>
                  <a:schemeClr val="tx1"/>
                </a:solidFill>
                <a:latin typeface="Arial" panose="020B0604020202020204" pitchFamily="34" charset="0"/>
                <a:cs typeface="Arial" panose="020B0604020202020204" pitchFamily="34" charset="0"/>
              </a:defRPr>
            </a:lvl4pPr>
            <a:lvl5pPr marL="2096269" indent="-232918" eaLnBrk="0" hangingPunct="0">
              <a:defRPr>
                <a:solidFill>
                  <a:schemeClr val="tx1"/>
                </a:solidFill>
                <a:latin typeface="Arial" panose="020B0604020202020204" pitchFamily="34" charset="0"/>
                <a:cs typeface="Arial" panose="020B0604020202020204" pitchFamily="34" charset="0"/>
              </a:defRPr>
            </a:lvl5pPr>
            <a:lvl6pPr marL="2562106" indent="-2329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7944" indent="-2329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3782" indent="-2329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59620" indent="-2329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7B32670-0D76-445D-9A95-613BCA74CF56}" type="slidenum">
              <a:rPr lang="en-US" altLang="en-US">
                <a:latin typeface="Calibri" panose="020F0502020204030204" pitchFamily="34" charset="0"/>
              </a:rPr>
              <a:pPr eaLnBrk="1" hangingPunct="1"/>
              <a:t>36</a:t>
            </a:fld>
            <a:endParaRPr lang="en-US" altLang="en-US">
              <a:latin typeface="Calibri" panose="020F0502020204030204" pitchFamily="34" charset="0"/>
            </a:endParaRPr>
          </a:p>
        </p:txBody>
      </p:sp>
    </p:spTree>
    <p:extLst>
      <p:ext uri="{BB962C8B-B14F-4D97-AF65-F5344CB8AC3E}">
        <p14:creationId xmlns:p14="http://schemas.microsoft.com/office/powerpoint/2010/main" val="13568270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EB828A-6E2D-4E6C-A2DC-7E6E95F3A9F9}" type="slidenum">
              <a:rPr lang="en-US" smtClean="0"/>
              <a:t>38</a:t>
            </a:fld>
            <a:endParaRPr lang="en-US"/>
          </a:p>
        </p:txBody>
      </p:sp>
    </p:spTree>
    <p:extLst>
      <p:ext uri="{BB962C8B-B14F-4D97-AF65-F5344CB8AC3E}">
        <p14:creationId xmlns:p14="http://schemas.microsoft.com/office/powerpoint/2010/main" val="3407291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56986" indent="-291148" eaLnBrk="0" hangingPunct="0">
              <a:defRPr>
                <a:solidFill>
                  <a:schemeClr val="tx1"/>
                </a:solidFill>
                <a:latin typeface="Arial" panose="020B0604020202020204" pitchFamily="34" charset="0"/>
                <a:cs typeface="Arial" panose="020B0604020202020204" pitchFamily="34" charset="0"/>
              </a:defRPr>
            </a:lvl2pPr>
            <a:lvl3pPr marL="1164594" indent="-232918" eaLnBrk="0" hangingPunct="0">
              <a:defRPr>
                <a:solidFill>
                  <a:schemeClr val="tx1"/>
                </a:solidFill>
                <a:latin typeface="Arial" panose="020B0604020202020204" pitchFamily="34" charset="0"/>
                <a:cs typeface="Arial" panose="020B0604020202020204" pitchFamily="34" charset="0"/>
              </a:defRPr>
            </a:lvl3pPr>
            <a:lvl4pPr marL="1630432" indent="-232918" eaLnBrk="0" hangingPunct="0">
              <a:defRPr>
                <a:solidFill>
                  <a:schemeClr val="tx1"/>
                </a:solidFill>
                <a:latin typeface="Arial" panose="020B0604020202020204" pitchFamily="34" charset="0"/>
                <a:cs typeface="Arial" panose="020B0604020202020204" pitchFamily="34" charset="0"/>
              </a:defRPr>
            </a:lvl4pPr>
            <a:lvl5pPr marL="2096269" indent="-232918" eaLnBrk="0" hangingPunct="0">
              <a:defRPr>
                <a:solidFill>
                  <a:schemeClr val="tx1"/>
                </a:solidFill>
                <a:latin typeface="Arial" panose="020B0604020202020204" pitchFamily="34" charset="0"/>
                <a:cs typeface="Arial" panose="020B0604020202020204" pitchFamily="34" charset="0"/>
              </a:defRPr>
            </a:lvl5pPr>
            <a:lvl6pPr marL="2562106" indent="-2329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7944" indent="-2329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3782" indent="-2329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59620" indent="-2329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7B32670-0D76-445D-9A95-613BCA74CF56}" type="slidenum">
              <a:rPr lang="en-US" altLang="en-US">
                <a:latin typeface="Calibri" panose="020F0502020204030204" pitchFamily="34" charset="0"/>
              </a:rPr>
              <a:pPr eaLnBrk="1" hangingPunct="1"/>
              <a:t>39</a:t>
            </a:fld>
            <a:endParaRPr lang="en-US" altLang="en-US">
              <a:latin typeface="Calibri" panose="020F0502020204030204" pitchFamily="34" charset="0"/>
            </a:endParaRPr>
          </a:p>
        </p:txBody>
      </p:sp>
    </p:spTree>
    <p:extLst>
      <p:ext uri="{BB962C8B-B14F-4D97-AF65-F5344CB8AC3E}">
        <p14:creationId xmlns:p14="http://schemas.microsoft.com/office/powerpoint/2010/main" val="1643257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Alison</a:t>
            </a:r>
            <a:endParaRPr lang="en-US" dirty="0"/>
          </a:p>
        </p:txBody>
      </p:sp>
      <p:sp>
        <p:nvSpPr>
          <p:cNvPr id="4" name="Slide Number Placeholder 3"/>
          <p:cNvSpPr>
            <a:spLocks noGrp="1"/>
          </p:cNvSpPr>
          <p:nvPr>
            <p:ph type="sldNum" sz="quarter" idx="5"/>
          </p:nvPr>
        </p:nvSpPr>
        <p:spPr/>
        <p:txBody>
          <a:bodyPr/>
          <a:lstStyle/>
          <a:p>
            <a:fld id="{F781B4E3-4E36-41E3-90F0-D17395B1A859}" type="slidenum">
              <a:rPr lang="en-US" smtClean="0"/>
              <a:t>5</a:t>
            </a:fld>
            <a:endParaRPr lang="en-US"/>
          </a:p>
        </p:txBody>
      </p:sp>
    </p:spTree>
    <p:extLst>
      <p:ext uri="{BB962C8B-B14F-4D97-AF65-F5344CB8AC3E}">
        <p14:creationId xmlns:p14="http://schemas.microsoft.com/office/powerpoint/2010/main" val="2769771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Mindy</a:t>
            </a:r>
          </a:p>
        </p:txBody>
      </p:sp>
      <p:sp>
        <p:nvSpPr>
          <p:cNvPr id="4" name="Slide Number Placeholder 3"/>
          <p:cNvSpPr>
            <a:spLocks noGrp="1"/>
          </p:cNvSpPr>
          <p:nvPr>
            <p:ph type="sldNum" sz="quarter" idx="5"/>
          </p:nvPr>
        </p:nvSpPr>
        <p:spPr/>
        <p:txBody>
          <a:bodyPr/>
          <a:lstStyle/>
          <a:p>
            <a:fld id="{F781B4E3-4E36-41E3-90F0-D17395B1A859}" type="slidenum">
              <a:rPr lang="en-US" smtClean="0"/>
              <a:t>6</a:t>
            </a:fld>
            <a:endParaRPr lang="en-US"/>
          </a:p>
        </p:txBody>
      </p:sp>
    </p:spTree>
    <p:extLst>
      <p:ext uri="{BB962C8B-B14F-4D97-AF65-F5344CB8AC3E}">
        <p14:creationId xmlns:p14="http://schemas.microsoft.com/office/powerpoint/2010/main" val="3327666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Tina</a:t>
            </a:r>
          </a:p>
          <a:p>
            <a:endParaRPr lang="en-US" dirty="0"/>
          </a:p>
          <a:p>
            <a:r>
              <a:rPr lang="en-US" dirty="0"/>
              <a:t>The following priorities were identified and incorporated into the updated Code based on feedback from Chapters, Divisions, and members regarding the clarity, efficacy, and relevance of the current Ethics Code. Member input was solicited during multiple presentations and comment periods, including a Town Hall webinar.</a:t>
            </a:r>
          </a:p>
          <a:p>
            <a:endParaRPr lang="en-US" dirty="0"/>
          </a:p>
          <a:p>
            <a:r>
              <a:rPr lang="en-US" dirty="0"/>
              <a:t>Expand and reorganize the Principles to Which We Aspire (Section A) into logical groupings to highlight the planners' role in serving the public interest and to:</a:t>
            </a:r>
            <a:endParaRPr lang="en-US" dirty="0">
              <a:ea typeface="Calibri"/>
              <a:cs typeface="Calibri"/>
            </a:endParaRPr>
          </a:p>
          <a:p>
            <a:pPr marL="285750" lvl="1" indent="-285750">
              <a:buFont typeface="Arial"/>
              <a:buChar char="•"/>
            </a:pPr>
            <a:r>
              <a:rPr lang="en-US" dirty="0"/>
              <a:t>more fully account for the planners' role in social justice and racial equity, while accepting our responsibility to eliminate historic patterns of inequity tied to planning decisions;</a:t>
            </a:r>
            <a:endParaRPr lang="en-US" dirty="0">
              <a:ea typeface="Calibri"/>
              <a:cs typeface="Calibri"/>
            </a:endParaRPr>
          </a:p>
          <a:p>
            <a:pPr marL="285750" lvl="1" indent="-285750">
              <a:buFont typeface="Arial"/>
              <a:buChar char="•"/>
            </a:pPr>
            <a:r>
              <a:rPr lang="en-US" dirty="0"/>
              <a:t>recognize and respect the rights of others and not discriminate against or harass others; and</a:t>
            </a:r>
            <a:endParaRPr lang="en-US" dirty="0">
              <a:ea typeface="Calibri"/>
              <a:cs typeface="Calibri"/>
            </a:endParaRPr>
          </a:p>
          <a:p>
            <a:pPr marL="285750" lvl="1" indent="-285750">
              <a:buFont typeface="Arial"/>
              <a:buChar char="•"/>
            </a:pPr>
            <a:r>
              <a:rPr lang="en-US" dirty="0"/>
              <a:t>increase opportunities for members of underrepresented groups to become professional planners.</a:t>
            </a:r>
            <a:endParaRPr lang="en-US" dirty="0">
              <a:ea typeface="Calibri"/>
              <a:cs typeface="Calibri"/>
            </a:endParaRPr>
          </a:p>
          <a:p>
            <a:pPr marL="285750" lvl="1" indent="-285750">
              <a:buFont typeface="Arial"/>
              <a:buChar char="•"/>
            </a:pPr>
            <a:endParaRPr lang="en-US" dirty="0"/>
          </a:p>
          <a:p>
            <a:pPr marL="742950" lvl="2" indent="-285750">
              <a:buFont typeface="Arial"/>
              <a:buChar char="•"/>
            </a:pPr>
            <a:endParaRPr lang="en-US" dirty="0">
              <a:cs typeface="Calibri" panose="020F0502020204030204"/>
            </a:endParaRPr>
          </a:p>
          <a:p>
            <a:r>
              <a:rPr lang="en-US" dirty="0"/>
              <a:t>Reorganize the Rules of Conduct (Section B) into logical groupings to increase clarity for compliance and:</a:t>
            </a:r>
            <a:endParaRPr lang="en-US" dirty="0">
              <a:ea typeface="Calibri"/>
              <a:cs typeface="Calibri"/>
            </a:endParaRPr>
          </a:p>
          <a:p>
            <a:pPr marL="285750" lvl="1" indent="-285750">
              <a:buFont typeface="Arial"/>
              <a:buChar char="•"/>
            </a:pPr>
            <a:r>
              <a:rPr lang="en-US" dirty="0"/>
              <a:t>eliminate geographic inconsistencies on who or how Rules of Conduct are enforced;</a:t>
            </a:r>
            <a:endParaRPr lang="en-US" dirty="0">
              <a:ea typeface="Calibri"/>
              <a:cs typeface="Calibri"/>
            </a:endParaRPr>
          </a:p>
          <a:p>
            <a:pPr marL="285750" lvl="1" indent="-285750">
              <a:buFont typeface="Arial"/>
              <a:buChar char="•"/>
            </a:pPr>
            <a:r>
              <a:rPr lang="en-US" dirty="0"/>
              <a:t>clarify types of additional employment that would create an actual or perceived conflict of interest; and</a:t>
            </a:r>
            <a:endParaRPr lang="en-US" dirty="0">
              <a:ea typeface="Calibri"/>
              <a:cs typeface="Calibri"/>
            </a:endParaRPr>
          </a:p>
          <a:p>
            <a:pPr marL="285750" lvl="1" indent="-285750">
              <a:buFont typeface="Arial"/>
              <a:buChar char="•"/>
            </a:pPr>
            <a:r>
              <a:rPr lang="en-US" dirty="0"/>
              <a:t>require an AICP member to cooperate with the AICP Ethics Officer or AICP Ethics Committee if it is determined that they have information relevant to a charge filed against another AICP member.</a:t>
            </a:r>
            <a:endParaRPr lang="en-US" dirty="0">
              <a:ea typeface="Calibri"/>
              <a:cs typeface="Calibri"/>
            </a:endParaRPr>
          </a:p>
          <a:p>
            <a:pPr marL="285750" indent="-285750">
              <a:buFont typeface="Arial"/>
              <a:buChar char="•"/>
            </a:pPr>
            <a:r>
              <a:rPr lang="en-US" dirty="0"/>
              <a:t>Reduce the use of frivolous complaints by an aggrieved member of the public against an AICP member by allowing only AICP members the option to file an appeal of a determination by the Ethics Officer related to a complaint of misconduct.</a:t>
            </a:r>
            <a:endParaRPr lang="en-US" dirty="0">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F781B4E3-4E36-41E3-90F0-D17395B1A859}" type="slidenum">
              <a:rPr lang="en-US" smtClean="0"/>
              <a:t>7</a:t>
            </a:fld>
            <a:endParaRPr lang="en-US"/>
          </a:p>
        </p:txBody>
      </p:sp>
    </p:spTree>
    <p:extLst>
      <p:ext uri="{BB962C8B-B14F-4D97-AF65-F5344CB8AC3E}">
        <p14:creationId xmlns:p14="http://schemas.microsoft.com/office/powerpoint/2010/main" val="1912116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Alison</a:t>
            </a:r>
            <a:endParaRPr lang="en-US" dirty="0"/>
          </a:p>
          <a:p>
            <a:endParaRPr lang="en-US" dirty="0"/>
          </a:p>
          <a:p>
            <a:r>
              <a:rPr lang="en-US" dirty="0"/>
              <a:t>The following priorities were identified and incorporated into the updated Code based on feedback from Chapters, Divisions, and members regarding the clarity, efficacy, and relevance of the current Ethics Code. Member input was solicited during multiple presentations and comment periods, including a Town Hall webinar.</a:t>
            </a:r>
            <a:endParaRPr lang="en-US" dirty="0">
              <a:cs typeface="Calibri"/>
            </a:endParaRPr>
          </a:p>
          <a:p>
            <a:endParaRPr lang="en-US" dirty="0"/>
          </a:p>
          <a:p>
            <a:r>
              <a:rPr lang="en-US" dirty="0"/>
              <a:t>(TINA) Expand and reorganize the Principles to Which We Aspire (Section A) into logical groupings to highlight the planners' role in serving the public interest and to:</a:t>
            </a:r>
            <a:endParaRPr lang="en-US" dirty="0">
              <a:ea typeface="Calibri"/>
              <a:cs typeface="Calibri"/>
            </a:endParaRPr>
          </a:p>
          <a:p>
            <a:pPr marL="285750" lvl="1" indent="-285750">
              <a:buFont typeface="Arial"/>
              <a:buChar char="•"/>
            </a:pPr>
            <a:r>
              <a:rPr lang="en-US" dirty="0"/>
              <a:t>more fully account for the planners' role in social justice and racial equity, while accepting our responsibility to eliminate historic patterns of inequity tied to planning decisions;</a:t>
            </a:r>
            <a:endParaRPr lang="en-US" dirty="0">
              <a:ea typeface="Calibri"/>
              <a:cs typeface="Calibri"/>
            </a:endParaRPr>
          </a:p>
          <a:p>
            <a:pPr marL="285750" lvl="1" indent="-285750">
              <a:buFont typeface="Arial"/>
              <a:buChar char="•"/>
            </a:pPr>
            <a:r>
              <a:rPr lang="en-US" dirty="0"/>
              <a:t>recognize and respect the rights of others and not discriminate against or harass others; and</a:t>
            </a:r>
            <a:endParaRPr lang="en-US" dirty="0">
              <a:ea typeface="Calibri"/>
              <a:cs typeface="Calibri"/>
            </a:endParaRPr>
          </a:p>
          <a:p>
            <a:pPr marL="285750" lvl="1" indent="-285750">
              <a:buFont typeface="Arial"/>
              <a:buChar char="•"/>
            </a:pPr>
            <a:r>
              <a:rPr lang="en-US" dirty="0"/>
              <a:t>increase opportunities for members of underrepresented groups to become professional planners.</a:t>
            </a:r>
            <a:endParaRPr lang="en-US" dirty="0">
              <a:ea typeface="Calibri"/>
              <a:cs typeface="Calibri"/>
            </a:endParaRPr>
          </a:p>
          <a:p>
            <a:pPr marL="285750" lvl="1" indent="-285750">
              <a:buFont typeface="Arial"/>
              <a:buChar char="•"/>
            </a:pPr>
            <a:endParaRPr lang="en-US" dirty="0"/>
          </a:p>
          <a:p>
            <a:r>
              <a:rPr lang="en-US" dirty="0"/>
              <a:t>ALI: Reorganize the Rules of Conduct (Section B) into logical groupings to increase clarity for compliance and:</a:t>
            </a:r>
            <a:endParaRPr lang="en-US" dirty="0">
              <a:ea typeface="Calibri"/>
              <a:cs typeface="Calibri"/>
            </a:endParaRPr>
          </a:p>
          <a:p>
            <a:pPr marL="285750" lvl="1" indent="-285750">
              <a:buFont typeface="Arial"/>
              <a:buChar char="•"/>
            </a:pPr>
            <a:r>
              <a:rPr lang="en-US" dirty="0"/>
              <a:t>eliminate geographic inconsistencies on who or how Rules of Conduct are enforced;</a:t>
            </a:r>
            <a:endParaRPr lang="en-US" dirty="0">
              <a:ea typeface="Calibri"/>
              <a:cs typeface="Calibri"/>
            </a:endParaRPr>
          </a:p>
          <a:p>
            <a:pPr marL="285750" lvl="1" indent="-285750">
              <a:buFont typeface="Arial"/>
              <a:buChar char="•"/>
            </a:pPr>
            <a:r>
              <a:rPr lang="en-US" dirty="0"/>
              <a:t>clarify types of additional employment that would create an actual or perceived conflict of interest; and</a:t>
            </a:r>
            <a:endParaRPr lang="en-US" dirty="0">
              <a:ea typeface="Calibri"/>
              <a:cs typeface="Calibri"/>
            </a:endParaRPr>
          </a:p>
          <a:p>
            <a:pPr marL="285750" lvl="1" indent="-285750">
              <a:buFont typeface="Arial"/>
              <a:buChar char="•"/>
            </a:pPr>
            <a:r>
              <a:rPr lang="en-US" dirty="0"/>
              <a:t>require an AICP member to cooperate with the AICP Ethics Officer or AICP Ethics Committee if it is determined that they have information relevant to a charge filed against another AICP member.</a:t>
            </a:r>
            <a:endParaRPr lang="en-US" dirty="0">
              <a:ea typeface="Calibri"/>
              <a:cs typeface="Calibri"/>
            </a:endParaRPr>
          </a:p>
          <a:p>
            <a:r>
              <a:rPr lang="en-US" dirty="0"/>
              <a:t>Reduce the use of frivolous complaints by an aggrieved member of the public against an AICP member by allowing only AICP members the option to file an appeal of a determination by the Ethics Officer related to a complaint of misconduct.</a:t>
            </a:r>
            <a:endParaRPr lang="en-US" dirty="0">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F781B4E3-4E36-41E3-90F0-D17395B1A859}" type="slidenum">
              <a:rPr lang="en-US" smtClean="0"/>
              <a:t>8</a:t>
            </a:fld>
            <a:endParaRPr lang="en-US"/>
          </a:p>
        </p:txBody>
      </p:sp>
    </p:spTree>
    <p:extLst>
      <p:ext uri="{BB962C8B-B14F-4D97-AF65-F5344CB8AC3E}">
        <p14:creationId xmlns:p14="http://schemas.microsoft.com/office/powerpoint/2010/main" val="455625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EB828A-6E2D-4E6C-A2DC-7E6E95F3A9F9}" type="slidenum">
              <a:rPr lang="en-US" smtClean="0"/>
              <a:t>9</a:t>
            </a:fld>
            <a:endParaRPr lang="en-US"/>
          </a:p>
        </p:txBody>
      </p:sp>
    </p:spTree>
    <p:extLst>
      <p:ext uri="{BB962C8B-B14F-4D97-AF65-F5344CB8AC3E}">
        <p14:creationId xmlns:p14="http://schemas.microsoft.com/office/powerpoint/2010/main" val="2636280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u="sng" dirty="0"/>
              <a:t>Mindy</a:t>
            </a:r>
            <a:endParaRPr lang="en-US" dirty="0"/>
          </a:p>
          <a:p>
            <a:pPr algn="just"/>
            <a:endParaRPr lang="en-US" b="1" u="sng" dirty="0"/>
          </a:p>
          <a:p>
            <a:pPr algn="just"/>
            <a:r>
              <a:rPr lang="en-US" b="1" u="sng" dirty="0"/>
              <a:t>Section</a:t>
            </a:r>
            <a:r>
              <a:rPr lang="en-US" sz="1200" b="1" u="sng" dirty="0"/>
              <a:t> A </a:t>
            </a:r>
            <a:r>
              <a:rPr lang="en-US" sz="1200" kern="1200" dirty="0">
                <a:solidFill>
                  <a:schemeClr val="tx1"/>
                </a:solidFill>
                <a:latin typeface="+mn-lt"/>
                <a:ea typeface="+mn-ea"/>
                <a:cs typeface="+mn-cs"/>
              </a:rPr>
              <a:t>contains a statement of aspirational principles that constitute the ideals to which we are committed. We shall strive to act in accordance with our stated principles. However, an allegation that we failed to achieve our aspirational principles cannot be the subject of a misconduct charge or be a cause for disciplinary action.</a:t>
            </a:r>
            <a:endParaRPr lang="en-US">
              <a:ea typeface="+mn-ea"/>
              <a:cs typeface="+mn-cs"/>
            </a:endParaRPr>
          </a:p>
          <a:p>
            <a:pPr algn="just"/>
            <a:r>
              <a:rPr lang="en-US" sz="1200" b="1" u="sng" dirty="0"/>
              <a:t>Section B </a:t>
            </a:r>
            <a:r>
              <a:rPr lang="en-US" sz="1200" kern="1200" dirty="0">
                <a:solidFill>
                  <a:schemeClr val="tx1"/>
                </a:solidFill>
                <a:latin typeface="+mn-lt"/>
                <a:ea typeface="+mn-ea"/>
                <a:cs typeface="+mn-cs"/>
              </a:rPr>
              <a:t>contains rules of conduct to which we are held accountable.</a:t>
            </a:r>
            <a:r>
              <a:rPr lang="en-US" dirty="0"/>
              <a:t> </a:t>
            </a:r>
            <a:r>
              <a:rPr lang="en-US" sz="1200" kern="1200" dirty="0">
                <a:solidFill>
                  <a:schemeClr val="tx1"/>
                </a:solidFill>
                <a:latin typeface="+mn-lt"/>
                <a:ea typeface="+mn-ea"/>
                <a:cs typeface="+mn-cs"/>
              </a:rPr>
              <a:t> If we violate any of these rules, we can be the object of a charge of misconduct and shall have the responsibility of responding to and cooperating with the investigation and enforcement procedures. If we are found to be blameworthy by the AICP Ethics Committee, we shall be subject to the imposition of sanctions that may include loss of our certification.</a:t>
            </a:r>
            <a:endParaRPr lang="en-US" sz="1200" kern="1200" dirty="0">
              <a:solidFill>
                <a:schemeClr val="tx1"/>
              </a:solidFill>
              <a:latin typeface="+mn-lt"/>
              <a:cs typeface="Calibri"/>
            </a:endParaRPr>
          </a:p>
          <a:p>
            <a:pPr algn="just"/>
            <a:r>
              <a:rPr lang="en-US" sz="1200" b="1" u="sng" dirty="0"/>
              <a:t>Section C </a:t>
            </a:r>
            <a:r>
              <a:rPr lang="en-US" sz="1200" kern="1200" dirty="0">
                <a:solidFill>
                  <a:schemeClr val="tx1"/>
                </a:solidFill>
                <a:latin typeface="+mn-lt"/>
                <a:ea typeface="+mn-ea"/>
                <a:cs typeface="+mn-cs"/>
              </a:rPr>
              <a:t>contains the procedural provisions of the Code that describe how one may obtain either a formal or informal advisory ruling, as well as the requirements for an annual report.</a:t>
            </a:r>
            <a:endParaRPr lang="en-US" sz="1200" kern="1200" dirty="0">
              <a:solidFill>
                <a:schemeClr val="tx1"/>
              </a:solidFill>
              <a:latin typeface="+mn-lt"/>
              <a:cs typeface="Calibri"/>
            </a:endParaRPr>
          </a:p>
          <a:p>
            <a:pPr algn="just"/>
            <a:r>
              <a:rPr lang="en-US" sz="1200" b="1" u="sng" dirty="0"/>
              <a:t>Section D </a:t>
            </a:r>
            <a:r>
              <a:rPr lang="en-US" sz="1200" kern="1200" dirty="0">
                <a:solidFill>
                  <a:schemeClr val="tx1"/>
                </a:solidFill>
                <a:latin typeface="+mn-lt"/>
                <a:ea typeface="+mn-ea"/>
                <a:cs typeface="+mn-cs"/>
              </a:rPr>
              <a:t>contains the procedural provisions that detail how a complaint of misconduct can be filed, as well as how these complaints are investigated and adjudicated.</a:t>
            </a:r>
            <a:endParaRPr lang="en-US" sz="1200" kern="1200" dirty="0">
              <a:solidFill>
                <a:schemeClr val="tx1"/>
              </a:solidFill>
              <a:latin typeface="+mn-lt"/>
              <a:cs typeface="Calibri"/>
            </a:endParaRPr>
          </a:p>
          <a:p>
            <a:pPr algn="just"/>
            <a:r>
              <a:rPr lang="en-US" sz="1200" b="1" u="sng" dirty="0"/>
              <a:t>Section E </a:t>
            </a:r>
            <a:r>
              <a:rPr lang="en-US" sz="1200" kern="1200" dirty="0">
                <a:solidFill>
                  <a:schemeClr val="tx1"/>
                </a:solidFill>
                <a:latin typeface="+mn-lt"/>
                <a:ea typeface="+mn-ea"/>
                <a:cs typeface="+mn-cs"/>
              </a:rPr>
              <a:t>contains procedural provisions regarding the forms of disciplinary actions against a planner, including those situations where a planner is convicted of a serious crime or other conduct inconsistent with the responsibilities of a certified planner.</a:t>
            </a:r>
            <a:endParaRPr lang="en-US" sz="1200" kern="1200" dirty="0">
              <a:solidFill>
                <a:schemeClr val="tx1"/>
              </a:solidFill>
              <a:latin typeface="+mn-lt"/>
              <a:cs typeface="Calibri"/>
            </a:endParaRPr>
          </a:p>
          <a:p>
            <a:endParaRPr lang="en-US"/>
          </a:p>
        </p:txBody>
      </p:sp>
      <p:sp>
        <p:nvSpPr>
          <p:cNvPr id="4" name="Slide Number Placeholder 3"/>
          <p:cNvSpPr>
            <a:spLocks noGrp="1"/>
          </p:cNvSpPr>
          <p:nvPr>
            <p:ph type="sldNum" sz="quarter" idx="10"/>
          </p:nvPr>
        </p:nvSpPr>
        <p:spPr/>
        <p:txBody>
          <a:bodyPr/>
          <a:lstStyle/>
          <a:p>
            <a:fld id="{F781B4E3-4E36-41E3-90F0-D17395B1A859}" type="slidenum">
              <a:rPr lang="en-US" smtClean="0"/>
              <a:t>10</a:t>
            </a:fld>
            <a:endParaRPr lang="en-US"/>
          </a:p>
        </p:txBody>
      </p:sp>
    </p:spTree>
    <p:extLst>
      <p:ext uri="{BB962C8B-B14F-4D97-AF65-F5344CB8AC3E}">
        <p14:creationId xmlns:p14="http://schemas.microsoft.com/office/powerpoint/2010/main" val="11191330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A picture containing building, wall, indoor, ground&#10;&#10;Description generated with very high confidence">
            <a:extLst>
              <a:ext uri="{FF2B5EF4-FFF2-40B4-BE49-F238E27FC236}">
                <a16:creationId xmlns:a16="http://schemas.microsoft.com/office/drawing/2014/main" id="{AB783D28-2076-4E35-922C-EE485B4FBD1D}"/>
              </a:ext>
            </a:extLst>
          </p:cNvPr>
          <p:cNvPicPr>
            <a:picLocks noChangeAspect="1"/>
          </p:cNvPicPr>
          <p:nvPr userDrawn="1"/>
        </p:nvPicPr>
        <p:blipFill>
          <a:blip r:embed="rId2"/>
          <a:stretch>
            <a:fillRect/>
          </a:stretch>
        </p:blipFill>
        <p:spPr>
          <a:xfrm>
            <a:off x="692" y="0"/>
            <a:ext cx="12190615" cy="6858000"/>
          </a:xfrm>
          <a:prstGeom prst="rect">
            <a:avLst/>
          </a:prstGeom>
        </p:spPr>
      </p:pic>
      <p:sp>
        <p:nvSpPr>
          <p:cNvPr id="2" name="Title 1"/>
          <p:cNvSpPr>
            <a:spLocks noGrp="1"/>
          </p:cNvSpPr>
          <p:nvPr>
            <p:ph type="ctrTitle"/>
          </p:nvPr>
        </p:nvSpPr>
        <p:spPr>
          <a:xfrm>
            <a:off x="2692398" y="2855168"/>
            <a:ext cx="6815669" cy="1642188"/>
          </a:xfrm>
        </p:spPr>
        <p:txBody>
          <a:bodyPr anchor="b">
            <a:noAutofit/>
          </a:bodyPr>
          <a:lstStyle>
            <a:lvl1pPr algn="ctr">
              <a:defRPr sz="5400">
                <a:effectLst/>
                <a:latin typeface="Treasure Map Deadhand" pitchFamily="2" charset="0"/>
              </a:defRPr>
            </a:lvl1pPr>
          </a:lstStyle>
          <a:p>
            <a:r>
              <a:rPr lang="en-US"/>
              <a:t>Click to edit Master title style</a:t>
            </a:r>
          </a:p>
        </p:txBody>
      </p:sp>
      <p:sp>
        <p:nvSpPr>
          <p:cNvPr id="3" name="Subtitle 2"/>
          <p:cNvSpPr>
            <a:spLocks noGrp="1"/>
          </p:cNvSpPr>
          <p:nvPr>
            <p:ph type="subTitle" idx="1"/>
          </p:nvPr>
        </p:nvSpPr>
        <p:spPr>
          <a:xfrm>
            <a:off x="2692398" y="4609322"/>
            <a:ext cx="6815669" cy="493771"/>
          </a:xfrm>
        </p:spPr>
        <p:txBody>
          <a:bodyPr anchor="t">
            <a:noAutofit/>
          </a:bodyPr>
          <a:lstStyle>
            <a:lvl1pPr marL="0" indent="0" algn="ctr">
              <a:buNone/>
              <a:defRPr sz="2800">
                <a:solidFill>
                  <a:schemeClr val="tx1"/>
                </a:solidFill>
                <a:latin typeface="Informal Roman" panose="030604020304060B0204" pitchFamily="66"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983232" y="5162358"/>
            <a:ext cx="897467" cy="279400"/>
          </a:xfrm>
        </p:spPr>
        <p:txBody>
          <a:bodyPr/>
          <a:lstStyle/>
          <a:p>
            <a:fld id="{BF29CF5E-C0D1-4582-B624-2560B246A917}" type="datetime1">
              <a:rPr lang="en-US" smtClean="0"/>
              <a:t>6/1/2022</a:t>
            </a:fld>
            <a:endParaRPr lang="en-US"/>
          </a:p>
        </p:txBody>
      </p:sp>
      <p:sp>
        <p:nvSpPr>
          <p:cNvPr id="5" name="Footer Placeholder 4"/>
          <p:cNvSpPr>
            <a:spLocks noGrp="1"/>
          </p:cNvSpPr>
          <p:nvPr>
            <p:ph type="ftr" sz="quarter" idx="11"/>
          </p:nvPr>
        </p:nvSpPr>
        <p:spPr>
          <a:xfrm>
            <a:off x="2692397" y="5162358"/>
            <a:ext cx="5214635" cy="279400"/>
          </a:xfrm>
        </p:spPr>
        <p:txBody>
          <a:bodyPr/>
          <a:lstStyle/>
          <a:p>
            <a:endParaRPr lang="en-US"/>
          </a:p>
        </p:txBody>
      </p:sp>
      <p:sp>
        <p:nvSpPr>
          <p:cNvPr id="6" name="Slide Number Placeholder 5"/>
          <p:cNvSpPr>
            <a:spLocks noGrp="1"/>
          </p:cNvSpPr>
          <p:nvPr>
            <p:ph type="sldNum" sz="quarter" idx="12"/>
          </p:nvPr>
        </p:nvSpPr>
        <p:spPr>
          <a:xfrm>
            <a:off x="8986059" y="5120640"/>
            <a:ext cx="738140" cy="346056"/>
          </a:xfrm>
        </p:spPr>
        <p:txBody>
          <a:bodyPr/>
          <a:lstStyle/>
          <a:p>
            <a:fld id="{D57F1E4F-1CFF-5643-939E-217C01CDF565}" type="slidenum">
              <a:rPr lang="en-US" dirty="0"/>
              <a:pPr/>
              <a:t>‹#›</a:t>
            </a:fld>
            <a:endParaRPr lang="en-US"/>
          </a:p>
        </p:txBody>
      </p:sp>
      <p:cxnSp>
        <p:nvCxnSpPr>
          <p:cNvPr id="15" name="Straight Connector 14"/>
          <p:cNvCxnSpPr/>
          <p:nvPr/>
        </p:nvCxnSpPr>
        <p:spPr>
          <a:xfrm>
            <a:off x="2692399" y="4560375"/>
            <a:ext cx="6815668" cy="0"/>
          </a:xfrm>
          <a:prstGeom prst="line">
            <a:avLst/>
          </a:prstGeom>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4323DAC1-CA4D-474F-B2DD-29BF73CC633D}"/>
              </a:ext>
            </a:extLst>
          </p:cNvPr>
          <p:cNvPicPr>
            <a:picLocks noChangeAspect="1"/>
          </p:cNvPicPr>
          <p:nvPr userDrawn="1"/>
        </p:nvPicPr>
        <p:blipFill>
          <a:blip r:embed="rId3"/>
          <a:stretch>
            <a:fillRect/>
          </a:stretch>
        </p:blipFill>
        <p:spPr>
          <a:xfrm>
            <a:off x="83126" y="5812217"/>
            <a:ext cx="1745674" cy="979715"/>
          </a:xfrm>
          <a:prstGeom prst="ellipse">
            <a:avLst/>
          </a:prstGeom>
          <a:ln>
            <a:noFill/>
          </a:ln>
          <a:effectLst>
            <a:softEdge rad="112500"/>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2870D-6988-466E-B635-7A83D1E76410}" type="datetime1">
              <a:rPr lang="en-US" smtClean="0"/>
              <a:t>6/1/2022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ADAB5DE-7E24-4E6A-B1C5-D250056144E4}" type="datetime1">
              <a:rPr lang="en-US" smtClean="0"/>
              <a:t>6/1/2022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E8B01A-BA6A-466B-92B7-F5E366B22F38}" type="datetime1">
              <a:rPr lang="en-US" smtClean="0"/>
              <a:t>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EE2077A-B98F-449E-8C25-B4F3DDBED5A0}" type="datetime1">
              <a:rPr lang="en-US" smtClean="0"/>
              <a:t>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8A9CF6E-821C-42F0-881A-4962369A2F11}" type="datetime1">
              <a:rPr lang="en-US" smtClean="0"/>
              <a:t>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F1363F3-C1C8-4611-9B7A-8512E83E706B}" type="datetime1">
              <a:rPr lang="en-US" smtClean="0"/>
              <a:t>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3094D3A-9408-43EB-9367-7891265BAED9}" type="datetime1">
              <a:rPr lang="en-US" smtClean="0"/>
              <a:t>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3641B6-C5C2-4BDE-8118-7B03977BB11A}" type="datetime1">
              <a:rPr lang="en-US" smtClean="0"/>
              <a:t>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5721EE-D1BA-4D61-9B7C-A625AEC982BF}" type="datetime1">
              <a:rPr lang="en-US" smtClean="0"/>
              <a:t>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99114" y="5622445"/>
            <a:ext cx="2194967" cy="987735"/>
          </a:xfrm>
          <a:prstGeom prst="rect">
            <a:avLst/>
          </a:prstGeom>
        </p:spPr>
      </p:pic>
    </p:spTree>
    <p:extLst>
      <p:ext uri="{BB962C8B-B14F-4D97-AF65-F5344CB8AC3E}">
        <p14:creationId xmlns:p14="http://schemas.microsoft.com/office/powerpoint/2010/main" val="2104736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2pPr marL="914400" indent="-457200">
              <a:buFont typeface="Wingdings" panose="05000000000000000000" pitchFamily="2" charset="2"/>
              <a:buChar char="v"/>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0CAC3B8D-A94D-40C3-AB86-811B823DF1EB}" type="datetime1">
              <a:rPr lang="en-US" smtClean="0"/>
              <a:t>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84065D-F351-4B03-BD91-D8A6B8D4B362}" type="slidenum">
              <a:rPr lang="en-US" dirty="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6" name="Footer Placeholder 2"/>
          <p:cNvSpPr txBox="1">
            <a:spLocks/>
          </p:cNvSpPr>
          <p:nvPr userDrawn="1"/>
        </p:nvSpPr>
        <p:spPr>
          <a:xfrm>
            <a:off x="4038600" y="6561764"/>
            <a:ext cx="4114800" cy="296237"/>
          </a:xfrm>
          <a:prstGeom prst="rect">
            <a:avLst/>
          </a:prstGeom>
        </p:spPr>
        <p:txBody>
          <a:bodyPr lIns="0" tIns="0" rIns="0" bIns="0"/>
          <a:lstStyle>
            <a:defPPr>
              <a:defRPr lang="en-US"/>
            </a:defPPr>
            <a:lvl1pPr marL="0" algn="l" defTabSz="685800" rtl="0" eaLnBrk="1" latinLnBrk="0" hangingPunct="1">
              <a:defRPr sz="1000" kern="1200" baseline="0">
                <a:solidFill>
                  <a:schemeClr val="bg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750" err="1">
                <a:latin typeface="Myriad Pro Bold" charset="0"/>
              </a:rPr>
              <a:t>planning.org</a:t>
            </a:r>
            <a:endParaRPr lang="en-US" sz="750"/>
          </a:p>
        </p:txBody>
      </p:sp>
      <p:sp>
        <p:nvSpPr>
          <p:cNvPr id="7" name="Title Placeholder 1"/>
          <p:cNvSpPr>
            <a:spLocks noGrp="1"/>
          </p:cNvSpPr>
          <p:nvPr>
            <p:ph type="title" hasCustomPrompt="1"/>
          </p:nvPr>
        </p:nvSpPr>
        <p:spPr>
          <a:xfrm>
            <a:off x="589052" y="671248"/>
            <a:ext cx="11000197" cy="616449"/>
          </a:xfrm>
          <a:prstGeom prst="rect">
            <a:avLst/>
          </a:prstGeom>
        </p:spPr>
        <p:txBody>
          <a:bodyPr vert="horz" lIns="0" tIns="0" rIns="0" bIns="0" rtlCol="0" anchor="t" anchorCtr="0">
            <a:normAutofit/>
          </a:bodyPr>
          <a:lstStyle>
            <a:lvl1pPr>
              <a:defRPr sz="1575" baseline="0">
                <a:latin typeface="Myriad Pro Bold" charset="0"/>
              </a:defRPr>
            </a:lvl1pPr>
          </a:lstStyle>
          <a:p>
            <a:r>
              <a:rPr lang="en-US"/>
              <a:t>Section Heading</a:t>
            </a:r>
          </a:p>
        </p:txBody>
      </p:sp>
      <p:sp>
        <p:nvSpPr>
          <p:cNvPr id="8" name="Text Placeholder 4"/>
          <p:cNvSpPr>
            <a:spLocks noGrp="1"/>
          </p:cNvSpPr>
          <p:nvPr>
            <p:ph type="body" sz="quarter" idx="11" hasCustomPrompt="1"/>
          </p:nvPr>
        </p:nvSpPr>
        <p:spPr>
          <a:xfrm>
            <a:off x="575736" y="2178121"/>
            <a:ext cx="11027833" cy="3822629"/>
          </a:xfrm>
        </p:spPr>
        <p:txBody>
          <a:bodyPr/>
          <a:lstStyle>
            <a:lvl1pPr marL="0" indent="0">
              <a:buFontTx/>
              <a:buNone/>
              <a:defRPr sz="1800" baseline="0">
                <a:latin typeface="Myriad Pro" charset="0"/>
              </a:defRPr>
            </a:lvl1pPr>
            <a:lvl2pPr>
              <a:defRPr baseline="0">
                <a:latin typeface="Myriad Pro" charset="0"/>
              </a:defRPr>
            </a:lvl2pPr>
            <a:lvl3pPr>
              <a:defRPr baseline="0">
                <a:latin typeface="Myriad Pro" charset="0"/>
              </a:defRPr>
            </a:lvl3pPr>
            <a:lvl4pPr>
              <a:defRPr baseline="0">
                <a:latin typeface="Myriad Pro" charset="0"/>
              </a:defRPr>
            </a:lvl4pPr>
            <a:lvl5pPr>
              <a:defRPr baseline="0">
                <a:latin typeface="Myriad Pro" charset="0"/>
              </a:defRPr>
            </a:lvl5pPr>
          </a:lstStyle>
          <a:p>
            <a:pPr lvl="0"/>
            <a:r>
              <a:rPr lang="en-US"/>
              <a:t>Body Copy</a:t>
            </a:r>
          </a:p>
          <a:p>
            <a:pPr lvl="0"/>
            <a:r>
              <a:rPr lang="en-US"/>
              <a:t>       •  Bulleted Copy</a:t>
            </a:r>
          </a:p>
        </p:txBody>
      </p:sp>
      <p:sp>
        <p:nvSpPr>
          <p:cNvPr id="9" name="Text Placeholder 12"/>
          <p:cNvSpPr>
            <a:spLocks noGrp="1"/>
          </p:cNvSpPr>
          <p:nvPr>
            <p:ph type="body" sz="quarter" idx="12" hasCustomPrompt="1"/>
          </p:nvPr>
        </p:nvSpPr>
        <p:spPr>
          <a:xfrm>
            <a:off x="588435" y="1384301"/>
            <a:ext cx="11000317" cy="698500"/>
          </a:xfrm>
        </p:spPr>
        <p:txBody>
          <a:bodyPr>
            <a:normAutofit/>
          </a:bodyPr>
          <a:lstStyle>
            <a:lvl1pPr>
              <a:defRPr sz="3000" baseline="0">
                <a:latin typeface="Myriad Pro Bold" charset="0"/>
              </a:defRPr>
            </a:lvl1pPr>
          </a:lstStyle>
          <a:p>
            <a:pPr lvl="0"/>
            <a:r>
              <a:rPr lang="en-US"/>
              <a:t>Slide Headline</a:t>
            </a:r>
          </a:p>
        </p:txBody>
      </p:sp>
    </p:spTree>
    <p:extLst>
      <p:ext uri="{BB962C8B-B14F-4D97-AF65-F5344CB8AC3E}">
        <p14:creationId xmlns:p14="http://schemas.microsoft.com/office/powerpoint/2010/main" val="3908570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A picture containing building, wall, indoor, ground&#10;&#10;Description generated with very high confidence">
            <a:extLst>
              <a:ext uri="{FF2B5EF4-FFF2-40B4-BE49-F238E27FC236}">
                <a16:creationId xmlns:a16="http://schemas.microsoft.com/office/drawing/2014/main" id="{D185B9D6-5527-4E7B-8C61-72A1D96533B6}"/>
              </a:ext>
            </a:extLst>
          </p:cNvPr>
          <p:cNvPicPr>
            <a:picLocks noChangeAspect="1"/>
          </p:cNvPicPr>
          <p:nvPr userDrawn="1"/>
        </p:nvPicPr>
        <p:blipFill>
          <a:blip r:embed="rId2"/>
          <a:stretch>
            <a:fillRect/>
          </a:stretch>
        </p:blipFill>
        <p:spPr>
          <a:xfrm>
            <a:off x="0" y="0"/>
            <a:ext cx="12190615" cy="6858000"/>
          </a:xfrm>
          <a:prstGeom prst="rect">
            <a:avLst/>
          </a:prstGeom>
        </p:spPr>
      </p:pic>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3A63412-D417-4E0B-A635-E356B9252A6F}" type="datetime1">
              <a:rPr lang="en-US" smtClean="0"/>
              <a:t>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cxnSp>
        <p:nvCxnSpPr>
          <p:cNvPr id="16" name="Straight Connector 15"/>
          <p:cNvCxnSpPr>
            <a:cxnSpLocks/>
          </p:cNvCxnSpPr>
          <p:nvPr/>
        </p:nvCxnSpPr>
        <p:spPr>
          <a:xfrm>
            <a:off x="2472856" y="3710585"/>
            <a:ext cx="7768424"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8448" y="1717482"/>
            <a:ext cx="4718304" cy="41529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1344" y="1717482"/>
            <a:ext cx="4718304" cy="41529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971C80-4CAE-4110-A676-19EE2BA4BD1D}" type="datetime1">
              <a:rPr lang="en-US" smtClean="0"/>
              <a:t>6/1/2022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95400" y="1827260"/>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2493818"/>
            <a:ext cx="4718304" cy="338204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0671" y="1827260"/>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1" y="2493818"/>
            <a:ext cx="4718304" cy="338204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E9AAC2-E1FA-446B-9AAE-1B1A0830A60C}" type="datetime1">
              <a:rPr lang="en-US" smtClean="0"/>
              <a:t>6/1/2022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C068B4-B3E5-41E2-9086-A52D01458A5E}" type="datetime1">
              <a:rPr lang="en-US" smtClean="0"/>
              <a:t>6/1/2022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picture containing wall, building&#10;&#10;Description generated with high confidence">
            <a:extLst>
              <a:ext uri="{FF2B5EF4-FFF2-40B4-BE49-F238E27FC236}">
                <a16:creationId xmlns:a16="http://schemas.microsoft.com/office/drawing/2014/main" id="{D2657440-4BED-412A-9495-E44772ABDDF9}"/>
              </a:ext>
            </a:extLst>
          </p:cNvPr>
          <p:cNvPicPr>
            <a:picLocks noChangeAspect="1"/>
          </p:cNvPicPr>
          <p:nvPr userDrawn="1"/>
        </p:nvPicPr>
        <p:blipFill>
          <a:blip r:embed="rId2"/>
          <a:stretch>
            <a:fillRect/>
          </a:stretch>
        </p:blipFill>
        <p:spPr>
          <a:xfrm>
            <a:off x="692" y="0"/>
            <a:ext cx="12190615" cy="6858000"/>
          </a:xfrm>
          <a:prstGeom prst="rect">
            <a:avLst/>
          </a:prstGeom>
        </p:spPr>
      </p:pic>
      <p:sp>
        <p:nvSpPr>
          <p:cNvPr id="2" name="Date Placeholder 1"/>
          <p:cNvSpPr>
            <a:spLocks noGrp="1"/>
          </p:cNvSpPr>
          <p:nvPr>
            <p:ph type="dt" sz="half" idx="10"/>
          </p:nvPr>
        </p:nvSpPr>
        <p:spPr/>
        <p:txBody>
          <a:bodyPr/>
          <a:lstStyle/>
          <a:p>
            <a:fld id="{D5E5082A-3544-45BE-BB9A-419918BA4804}" type="datetime1">
              <a:rPr lang="en-US" smtClean="0"/>
              <a:t>6/1/2022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pic>
        <p:nvPicPr>
          <p:cNvPr id="6" name="Picture 5">
            <a:extLst>
              <a:ext uri="{FF2B5EF4-FFF2-40B4-BE49-F238E27FC236}">
                <a16:creationId xmlns:a16="http://schemas.microsoft.com/office/drawing/2014/main" id="{BFE0E125-9D04-4A20-A359-FD2184C309EB}"/>
              </a:ext>
            </a:extLst>
          </p:cNvPr>
          <p:cNvPicPr>
            <a:picLocks noChangeAspect="1"/>
          </p:cNvPicPr>
          <p:nvPr userDrawn="1"/>
        </p:nvPicPr>
        <p:blipFill>
          <a:blip r:embed="rId3"/>
          <a:stretch>
            <a:fillRect/>
          </a:stretch>
        </p:blipFill>
        <p:spPr>
          <a:xfrm>
            <a:off x="83126" y="5812217"/>
            <a:ext cx="1745674" cy="979715"/>
          </a:xfrm>
          <a:prstGeom prst="ellipse">
            <a:avLst/>
          </a:prstGeom>
          <a:ln>
            <a:noFill/>
          </a:ln>
          <a:effectLst>
            <a:softEdge rad="112500"/>
          </a:effectLst>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5" name="Picture 4" descr="A picture containing wall, building&#10;&#10;Description generated with high confidence">
            <a:extLst>
              <a:ext uri="{FF2B5EF4-FFF2-40B4-BE49-F238E27FC236}">
                <a16:creationId xmlns:a16="http://schemas.microsoft.com/office/drawing/2014/main" id="{D2657440-4BED-412A-9495-E44772ABDDF9}"/>
              </a:ext>
            </a:extLst>
          </p:cNvPr>
          <p:cNvPicPr>
            <a:picLocks noChangeAspect="1"/>
          </p:cNvPicPr>
          <p:nvPr userDrawn="1"/>
        </p:nvPicPr>
        <p:blipFill rotWithShape="1">
          <a:blip r:embed="rId2"/>
          <a:srcRect b="6203"/>
          <a:stretch/>
        </p:blipFill>
        <p:spPr>
          <a:xfrm>
            <a:off x="692" y="0"/>
            <a:ext cx="12190615" cy="6858000"/>
          </a:xfrm>
          <a:prstGeom prst="rect">
            <a:avLst/>
          </a:prstGeom>
        </p:spPr>
      </p:pic>
      <p:sp>
        <p:nvSpPr>
          <p:cNvPr id="2" name="Date Placeholder 1"/>
          <p:cNvSpPr>
            <a:spLocks noGrp="1"/>
          </p:cNvSpPr>
          <p:nvPr>
            <p:ph type="dt" sz="half" idx="10"/>
          </p:nvPr>
        </p:nvSpPr>
        <p:spPr/>
        <p:txBody>
          <a:bodyPr/>
          <a:lstStyle/>
          <a:p>
            <a:fld id="{B497F408-9B91-4BB1-AD09-7B5F90DDAEED}" type="datetime1">
              <a:rPr lang="en-US" smtClean="0"/>
              <a:t>6/1/2022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588878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A picture containing wall, building&#10;&#10;Description generated with high confidence">
            <a:extLst>
              <a:ext uri="{FF2B5EF4-FFF2-40B4-BE49-F238E27FC236}">
                <a16:creationId xmlns:a16="http://schemas.microsoft.com/office/drawing/2014/main" id="{0FD27B78-E381-4570-93AC-19FBE0D46D8D}"/>
              </a:ext>
            </a:extLst>
          </p:cNvPr>
          <p:cNvPicPr>
            <a:picLocks noChangeAspect="1"/>
          </p:cNvPicPr>
          <p:nvPr userDrawn="1"/>
        </p:nvPicPr>
        <p:blipFill>
          <a:blip r:embed="rId2"/>
          <a:stretch>
            <a:fillRect/>
          </a:stretch>
        </p:blipFill>
        <p:spPr>
          <a:xfrm>
            <a:off x="692" y="0"/>
            <a:ext cx="12190615" cy="6858000"/>
          </a:xfrm>
          <a:prstGeom prst="rect">
            <a:avLst/>
          </a:prstGeom>
        </p:spPr>
      </p:pic>
      <p:sp>
        <p:nvSpPr>
          <p:cNvPr id="2" name="Title 1"/>
          <p:cNvSpPr>
            <a:spLocks noGrp="1"/>
          </p:cNvSpPr>
          <p:nvPr>
            <p:ph type="title"/>
          </p:nvPr>
        </p:nvSpPr>
        <p:spPr>
          <a:xfrm>
            <a:off x="1293811" y="224752"/>
            <a:ext cx="3718455" cy="839277"/>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5418668" y="232757"/>
            <a:ext cx="5469466" cy="564311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93811" y="1147156"/>
            <a:ext cx="3718455" cy="4322313"/>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FFD588B-087F-46FD-B12E-DFEA474AA1A5}" type="datetime1">
              <a:rPr lang="en-US" smtClean="0"/>
              <a:t>6/1/2022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cxnSp>
        <p:nvCxnSpPr>
          <p:cNvPr id="16" name="Straight Connector 15"/>
          <p:cNvCxnSpPr/>
          <p:nvPr/>
        </p:nvCxnSpPr>
        <p:spPr>
          <a:xfrm>
            <a:off x="1396169" y="1108671"/>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8" name="Picture 7" descr="A close up of a cement ramp&#10;&#10;Description generated with high confidence">
            <a:extLst>
              <a:ext uri="{FF2B5EF4-FFF2-40B4-BE49-F238E27FC236}">
                <a16:creationId xmlns:a16="http://schemas.microsoft.com/office/drawing/2014/main" id="{B9AF513F-3B01-42DA-815D-E3EAC9E328F5}"/>
              </a:ext>
            </a:extLst>
          </p:cNvPr>
          <p:cNvPicPr>
            <a:picLocks noChangeAspect="1"/>
          </p:cNvPicPr>
          <p:nvPr userDrawn="1"/>
        </p:nvPicPr>
        <p:blipFill>
          <a:blip r:embed="rId22"/>
          <a:stretch>
            <a:fillRect/>
          </a:stretch>
        </p:blipFill>
        <p:spPr>
          <a:xfrm>
            <a:off x="692" y="0"/>
            <a:ext cx="12190615" cy="6858000"/>
          </a:xfrm>
          <a:prstGeom prst="rect">
            <a:avLst/>
          </a:prstGeom>
        </p:spPr>
      </p:pic>
      <p:sp>
        <p:nvSpPr>
          <p:cNvPr id="2" name="Title Placeholder 1"/>
          <p:cNvSpPr>
            <a:spLocks noGrp="1"/>
          </p:cNvSpPr>
          <p:nvPr>
            <p:ph type="title"/>
          </p:nvPr>
        </p:nvSpPr>
        <p:spPr>
          <a:xfrm>
            <a:off x="1295402" y="250612"/>
            <a:ext cx="9601196" cy="13038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95401" y="1717346"/>
            <a:ext cx="9601196" cy="420131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677501" y="6476073"/>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E5D590B-2008-4136-83F1-2B807CFA28B2}" type="datetime1">
              <a:rPr lang="en-US" smtClean="0"/>
              <a:t>6/1/2022</a:t>
            </a:fld>
            <a:endParaRPr lang="en-US"/>
          </a:p>
        </p:txBody>
      </p:sp>
      <p:sp>
        <p:nvSpPr>
          <p:cNvPr id="5" name="Footer Placeholder 4"/>
          <p:cNvSpPr>
            <a:spLocks noGrp="1"/>
          </p:cNvSpPr>
          <p:nvPr>
            <p:ph type="ftr" sz="quarter" idx="3"/>
          </p:nvPr>
        </p:nvSpPr>
        <p:spPr>
          <a:xfrm>
            <a:off x="1295401" y="6476073"/>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1083096" y="6289726"/>
            <a:ext cx="1029391" cy="512615"/>
          </a:xfrm>
          <a:prstGeom prst="rect">
            <a:avLst/>
          </a:prstGeom>
        </p:spPr>
        <p:txBody>
          <a:bodyPr vert="horz" lIns="91440" tIns="45720" rIns="91440" bIns="45720" rtlCol="0" anchor="ctr"/>
          <a:lstStyle>
            <a:lvl1pPr algn="r">
              <a:defRPr sz="2800" b="0" i="0">
                <a:solidFill>
                  <a:schemeClr val="tx1"/>
                </a:solidFill>
                <a:effectLst/>
                <a:latin typeface="Treasure Map Deadhand" pitchFamily="2" charset="0"/>
              </a:defRPr>
            </a:lvl1pPr>
          </a:lstStyle>
          <a:p>
            <a:fld id="{D57F1E4F-1CFF-5643-939E-217C01CDF565}" type="slidenum">
              <a:rPr lang="en-US" smtClean="0"/>
              <a:pPr/>
              <a:t>‹#›</a:t>
            </a:fld>
            <a:endParaRPr lang="en-US"/>
          </a:p>
        </p:txBody>
      </p:sp>
      <p:pic>
        <p:nvPicPr>
          <p:cNvPr id="7" name="Picture 6">
            <a:extLst>
              <a:ext uri="{FF2B5EF4-FFF2-40B4-BE49-F238E27FC236}">
                <a16:creationId xmlns:a16="http://schemas.microsoft.com/office/drawing/2014/main" id="{8FFB4B8B-52A5-4DD0-8177-0B9009AED5B8}"/>
              </a:ext>
            </a:extLst>
          </p:cNvPr>
          <p:cNvPicPr>
            <a:picLocks noChangeAspect="1"/>
          </p:cNvPicPr>
          <p:nvPr userDrawn="1"/>
        </p:nvPicPr>
        <p:blipFill>
          <a:blip r:embed="rId23"/>
          <a:stretch>
            <a:fillRect/>
          </a:stretch>
        </p:blipFill>
        <p:spPr>
          <a:xfrm>
            <a:off x="83126" y="5812217"/>
            <a:ext cx="1745674" cy="979715"/>
          </a:xfrm>
          <a:prstGeom prst="ellipse">
            <a:avLst/>
          </a:prstGeom>
          <a:ln>
            <a:noFill/>
          </a:ln>
          <a:effectLst>
            <a:softEdge rad="112500"/>
          </a:effectLst>
        </p:spPr>
      </p:pic>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72" r:id="rId8"/>
    <p:sldLayoutId id="2147483656" r:id="rId9"/>
    <p:sldLayoutId id="2147483660" r:id="rId10"/>
    <p:sldLayoutId id="2147483657" r:id="rId11"/>
    <p:sldLayoutId id="2147483663" r:id="rId12"/>
    <p:sldLayoutId id="2147483664" r:id="rId13"/>
    <p:sldLayoutId id="2147483665" r:id="rId14"/>
    <p:sldLayoutId id="2147483666" r:id="rId15"/>
    <p:sldLayoutId id="2147483667" r:id="rId16"/>
    <p:sldLayoutId id="2147483658" r:id="rId17"/>
    <p:sldLayoutId id="2147483659" r:id="rId18"/>
    <p:sldLayoutId id="2147483670" r:id="rId19"/>
    <p:sldLayoutId id="2147483671" r:id="rId20"/>
  </p:sldLayoutIdLst>
  <p:hf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Treasure Map Deadhand" pitchFamily="2"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Book Antiqua" panose="02040602050305030304" pitchFamily="18" charset="0"/>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Book Antiqua" panose="02040602050305030304" pitchFamily="18" charset="0"/>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Book Antiqua" panose="02040602050305030304" pitchFamily="18" charset="0"/>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Book Antiqua" panose="02040602050305030304" pitchFamily="18" charset="0"/>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Book Antiqua" panose="02040602050305030304" pitchFamily="18" charset="0"/>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hyperlink" Target="https://creativecommons.org/licenses/by-nc-nd/2.0/" TargetMode="External"/><Relationship Id="rId4" Type="http://schemas.openxmlformats.org/officeDocument/2006/relationships/hyperlink" Target="https://www.flickr.com/photos/bc-burnslibrary/4968055540"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hyperlink" Target="https://creativecommons.org/licenses/by-nc-nd/3.0/" TargetMode="External"/><Relationship Id="rId5" Type="http://schemas.openxmlformats.org/officeDocument/2006/relationships/hyperlink" Target="http://www.squidoo.com/fairy-festivals" TargetMode="Externa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hyperlink" Target="http://meta.stackoverflow.com/questions/159186/are-there-any-secret-hats" TargetMode="External"/><Relationship Id="rId5" Type="http://schemas.openxmlformats.org/officeDocument/2006/relationships/image" Target="../media/image17.pn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hyperlink" Target="http://knoladge.blogspot.com/" TargetMode="Externa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20.pn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hyperlink" Target="https://www.planning.org/ethic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hyperlink" Target="mailto:ethics@planning.org?subject=AICP%20Misrepresentation" TargetMode="External"/><Relationship Id="rId4" Type="http://schemas.openxmlformats.org/officeDocument/2006/relationships/hyperlink" Target="https://www.planning.org/ethics/conduct/form/"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20.xml"/><Relationship Id="rId7" Type="http://schemas.openxmlformats.org/officeDocument/2006/relationships/hyperlink" Target="http://www.clubpenguinwiki.info/wiki/Red_Collection" TargetMode="External"/><Relationship Id="rId2" Type="http://schemas.openxmlformats.org/officeDocument/2006/relationships/slideLayout" Target="../slideLayouts/slideLayout3.xml"/><Relationship Id="rId1" Type="http://schemas.openxmlformats.org/officeDocument/2006/relationships/tags" Target="../tags/tag12.xml"/><Relationship Id="rId6" Type="http://schemas.openxmlformats.org/officeDocument/2006/relationships/image" Target="../media/image26.png"/><Relationship Id="rId5" Type="http://schemas.openxmlformats.org/officeDocument/2006/relationships/image" Target="../media/image25.gif"/><Relationship Id="rId4" Type="http://schemas.openxmlformats.org/officeDocument/2006/relationships/hyperlink" Target="http://img1.joyreactor.com/pics/post/full/comics-dilbert-test-fail-801761.gif"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8" Type="http://schemas.openxmlformats.org/officeDocument/2006/relationships/hyperlink" Target="http://www.khwiki.com/Mr._Smee" TargetMode="External"/><Relationship Id="rId13" Type="http://schemas.openxmlformats.org/officeDocument/2006/relationships/hyperlink" Target="http://johnnysasaki20.deviantart.com/art/Capt-Jack-Sparrow-89593407" TargetMode="External"/><Relationship Id="rId18" Type="http://schemas.openxmlformats.org/officeDocument/2006/relationships/image" Target="../media/image35.jpeg"/><Relationship Id="rId3" Type="http://schemas.openxmlformats.org/officeDocument/2006/relationships/image" Target="../media/image29.jpeg"/><Relationship Id="rId21" Type="http://schemas.openxmlformats.org/officeDocument/2006/relationships/comments" Target="../comments/comment1.xml"/><Relationship Id="rId7" Type="http://schemas.openxmlformats.org/officeDocument/2006/relationships/image" Target="../media/image31.png"/><Relationship Id="rId12" Type="http://schemas.openxmlformats.org/officeDocument/2006/relationships/image" Target="../media/image33.jpeg"/><Relationship Id="rId17" Type="http://schemas.openxmlformats.org/officeDocument/2006/relationships/hyperlink" Target="https://creativecommons.org/licenses/by-sa/2.0/" TargetMode="External"/><Relationship Id="rId2" Type="http://schemas.openxmlformats.org/officeDocument/2006/relationships/notesSlide" Target="../notesSlides/notesSlide22.xml"/><Relationship Id="rId16" Type="http://schemas.openxmlformats.org/officeDocument/2006/relationships/hyperlink" Target="https://www.flickr.com/photos/sandrascherer/6921198621" TargetMode="External"/><Relationship Id="rId20" Type="http://schemas.openxmlformats.org/officeDocument/2006/relationships/hyperlink" Target="https://creativecommons.org/licenses/by-nc-sa/4.0/" TargetMode="External"/><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hyperlink" Target="https://creativecommons.org/licenses/by-sa/3.0/" TargetMode="External"/><Relationship Id="rId5" Type="http://schemas.openxmlformats.org/officeDocument/2006/relationships/hyperlink" Target="https://creativecommons.org/licenses/by/3.0/" TargetMode="External"/><Relationship Id="rId15" Type="http://schemas.openxmlformats.org/officeDocument/2006/relationships/image" Target="../media/image34.jpeg"/><Relationship Id="rId10" Type="http://schemas.openxmlformats.org/officeDocument/2006/relationships/hyperlink" Target="https://en.m.wikipedia.org/wiki/Bill_Suplee" TargetMode="External"/><Relationship Id="rId19" Type="http://schemas.openxmlformats.org/officeDocument/2006/relationships/hyperlink" Target="http://floridakeystreasures.com/2017/04/17/pirate-humor/" TargetMode="External"/><Relationship Id="rId4" Type="http://schemas.openxmlformats.org/officeDocument/2006/relationships/hyperlink" Target="https://rpggeek.com/filepage/136879/kings-commissioners-markers" TargetMode="External"/><Relationship Id="rId9" Type="http://schemas.openxmlformats.org/officeDocument/2006/relationships/image" Target="../media/image32.jpeg"/><Relationship Id="rId14" Type="http://schemas.openxmlformats.org/officeDocument/2006/relationships/hyperlink" Target="https://creativecommons.org/licenses/by-nc-nd/3.0/" TargetMode="Externa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hyperlink" Target="https://www.flickr.com/photos/sandrascherer/6921198621" TargetMode="External"/><Relationship Id="rId13" Type="http://schemas.openxmlformats.org/officeDocument/2006/relationships/hyperlink" Target="https://www.flickr.com/photos/60861613@N00/3805140811/" TargetMode="External"/><Relationship Id="rId18" Type="http://schemas.openxmlformats.org/officeDocument/2006/relationships/image" Target="../media/image39.png"/><Relationship Id="rId3" Type="http://schemas.openxmlformats.org/officeDocument/2006/relationships/hyperlink" Target="http://www.flickr.com/photos/garryknight/3813689721/in/photostream/" TargetMode="External"/><Relationship Id="rId7" Type="http://schemas.openxmlformats.org/officeDocument/2006/relationships/hyperlink" Target="https://creativecommons.org/licenses/by-nc-nd/3.0/" TargetMode="External"/><Relationship Id="rId12" Type="http://schemas.openxmlformats.org/officeDocument/2006/relationships/image" Target="../media/image37.jpeg"/><Relationship Id="rId17" Type="http://schemas.openxmlformats.org/officeDocument/2006/relationships/hyperlink" Target="https://creativecommons.org/licenses/by-sa/3.0/" TargetMode="External"/><Relationship Id="rId2" Type="http://schemas.openxmlformats.org/officeDocument/2006/relationships/notesSlide" Target="../notesSlides/notesSlide24.xml"/><Relationship Id="rId16" Type="http://schemas.openxmlformats.org/officeDocument/2006/relationships/hyperlink" Target="https://commons.wikimedia.org/wiki/File:Coat_of_arms_of_the_East_India_Company.svg" TargetMode="External"/><Relationship Id="rId20" Type="http://schemas.openxmlformats.org/officeDocument/2006/relationships/comments" Target="../comments/comment2.xml"/><Relationship Id="rId1" Type="http://schemas.openxmlformats.org/officeDocument/2006/relationships/slideLayout" Target="../slideLayouts/slideLayout2.xml"/><Relationship Id="rId6" Type="http://schemas.openxmlformats.org/officeDocument/2006/relationships/hyperlink" Target="http://johnnysasaki20.deviantart.com/art/Capt-Jack-Sparrow-89593407" TargetMode="External"/><Relationship Id="rId11" Type="http://schemas.openxmlformats.org/officeDocument/2006/relationships/hyperlink" Target="http://www.graspingforobjectivity.com/2015/01/that-time-i-fought-captain-hook-and-won-sorta.html" TargetMode="External"/><Relationship Id="rId5" Type="http://schemas.openxmlformats.org/officeDocument/2006/relationships/image" Target="../media/image33.jpeg"/><Relationship Id="rId15" Type="http://schemas.openxmlformats.org/officeDocument/2006/relationships/hyperlink" Target="http://anime.stackexchange.com/questions/29999/how-many-characters-are-based-on-real-life-pirates" TargetMode="External"/><Relationship Id="rId10" Type="http://schemas.openxmlformats.org/officeDocument/2006/relationships/image" Target="../media/image36.png"/><Relationship Id="rId19" Type="http://schemas.openxmlformats.org/officeDocument/2006/relationships/hyperlink" Target="http://neethis.deviantart.com/art/East-India-Company-flag-148090546" TargetMode="External"/><Relationship Id="rId4" Type="http://schemas.openxmlformats.org/officeDocument/2006/relationships/hyperlink" Target="https://creativecommons.org/licenses/by/2.0/" TargetMode="External"/><Relationship Id="rId9" Type="http://schemas.openxmlformats.org/officeDocument/2006/relationships/hyperlink" Target="https://creativecommons.org/licenses/by-sa/2.0/" TargetMode="External"/><Relationship Id="rId1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hyperlink" Target="http://roguemedic.com/2012/09/ems-rapid-fire-show-september-edition/" TargetMode="External"/><Relationship Id="rId3" Type="http://schemas.openxmlformats.org/officeDocument/2006/relationships/image" Target="../media/image33.jpeg"/><Relationship Id="rId7" Type="http://schemas.openxmlformats.org/officeDocument/2006/relationships/hyperlink" Target="https://creativecommons.org/licenses/by-sa/2.0/" TargetMode="External"/><Relationship Id="rId12"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www.flickr.com/photos/sandrascherer/6921198621" TargetMode="External"/><Relationship Id="rId11" Type="http://schemas.openxmlformats.org/officeDocument/2006/relationships/hyperlink" Target="http://skeptics.stackexchange.com/questions/7353/did-pirates-commonly-wear-eye-patches" TargetMode="External"/><Relationship Id="rId5" Type="http://schemas.openxmlformats.org/officeDocument/2006/relationships/hyperlink" Target="https://creativecommons.org/licenses/by-nc-nd/3.0/" TargetMode="External"/><Relationship Id="rId15" Type="http://schemas.openxmlformats.org/officeDocument/2006/relationships/hyperlink" Target="https://creativecommons.org/licenses/by/2.0/" TargetMode="External"/><Relationship Id="rId10" Type="http://schemas.openxmlformats.org/officeDocument/2006/relationships/image" Target="../media/image42.jpeg"/><Relationship Id="rId4" Type="http://schemas.openxmlformats.org/officeDocument/2006/relationships/hyperlink" Target="http://johnnysasaki20.deviantart.com/art/Capt-Jack-Sparrow-89593407" TargetMode="External"/><Relationship Id="rId9" Type="http://schemas.openxmlformats.org/officeDocument/2006/relationships/hyperlink" Target="http://ageofheroesmux.wikidot.com/red-sonja" TargetMode="External"/><Relationship Id="rId14" Type="http://schemas.openxmlformats.org/officeDocument/2006/relationships/hyperlink" Target="http://www.flickr.com/photos/garryknight/3813689721/in/photostream/" TargetMode="Externa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hyperlink" Target="https://creativecommons.org/licenses/by/2.0/" TargetMode="External"/><Relationship Id="rId13" Type="http://schemas.openxmlformats.org/officeDocument/2006/relationships/image" Target="../media/image46.jpeg"/><Relationship Id="rId18" Type="http://schemas.openxmlformats.org/officeDocument/2006/relationships/hyperlink" Target="http://rantchick.com/on-stranger-tides-kicks-awesomes-ass/" TargetMode="External"/><Relationship Id="rId3" Type="http://schemas.openxmlformats.org/officeDocument/2006/relationships/hyperlink" Target="http://johnnysasaki20.deviantart.com/art/Capt-Jack-Sparrow-89593407" TargetMode="External"/><Relationship Id="rId7" Type="http://schemas.openxmlformats.org/officeDocument/2006/relationships/hyperlink" Target="http://www.flickr.com/photos/garryknight/3813689721/in/photostream/" TargetMode="External"/><Relationship Id="rId12" Type="http://schemas.openxmlformats.org/officeDocument/2006/relationships/hyperlink" Target="http://chibi-oneechan.deviantart.com/art/ta-ira-379523030" TargetMode="External"/><Relationship Id="rId17" Type="http://schemas.openxmlformats.org/officeDocument/2006/relationships/image" Target="../media/image48.jpeg"/><Relationship Id="rId2" Type="http://schemas.openxmlformats.org/officeDocument/2006/relationships/notesSlide" Target="../notesSlides/notesSlide29.xml"/><Relationship Id="rId16" Type="http://schemas.openxmlformats.org/officeDocument/2006/relationships/hyperlink" Target="https://fr.wikipedia.org/wiki/Liste_de_pirates" TargetMode="External"/><Relationship Id="rId1" Type="http://schemas.openxmlformats.org/officeDocument/2006/relationships/slideLayout" Target="../slideLayouts/slideLayout2.xml"/><Relationship Id="rId6" Type="http://schemas.openxmlformats.org/officeDocument/2006/relationships/hyperlink" Target="https://creativecommons.org/licenses/by-sa/2.0/" TargetMode="External"/><Relationship Id="rId11" Type="http://schemas.openxmlformats.org/officeDocument/2006/relationships/image" Target="../media/image45.jpeg"/><Relationship Id="rId5" Type="http://schemas.openxmlformats.org/officeDocument/2006/relationships/hyperlink" Target="https://www.flickr.com/photos/sandrascherer/6921198621" TargetMode="External"/><Relationship Id="rId15" Type="http://schemas.openxmlformats.org/officeDocument/2006/relationships/image" Target="../media/image47.jpeg"/><Relationship Id="rId10" Type="http://schemas.openxmlformats.org/officeDocument/2006/relationships/hyperlink" Target="https://en.wikipedia.org/wiki/Piracy_in_the_Caribbean" TargetMode="External"/><Relationship Id="rId19" Type="http://schemas.openxmlformats.org/officeDocument/2006/relationships/comments" Target="../comments/comment3.xml"/><Relationship Id="rId4" Type="http://schemas.openxmlformats.org/officeDocument/2006/relationships/hyperlink" Target="https://creativecommons.org/licenses/by-nc-nd/3.0/" TargetMode="External"/><Relationship Id="rId9" Type="http://schemas.openxmlformats.org/officeDocument/2006/relationships/image" Target="../media/image44.jpeg"/><Relationship Id="rId14" Type="http://schemas.openxmlformats.org/officeDocument/2006/relationships/hyperlink" Target="http://neverpedia.com/pan/Captain_Hook" TargetMode="Externa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comments" Target="../comments/comment4.xml"/><Relationship Id="rId2" Type="http://schemas.microsoft.com/office/2007/relationships/media" Target="../media/media1.mp4"/><Relationship Id="rId1" Type="http://schemas.openxmlformats.org/officeDocument/2006/relationships/tags" Target="../tags/tag17.xml"/><Relationship Id="rId6" Type="http://schemas.openxmlformats.org/officeDocument/2006/relationships/image" Target="../media/image8.png"/><Relationship Id="rId5" Type="http://schemas.openxmlformats.org/officeDocument/2006/relationships/notesSlide" Target="../notesSlides/notesSlide31.xml"/><Relationship Id="rId4"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hyperlink" Target="http://smr2189.wordpress.com/about/whats-with-the-pirates/" TargetMode="Externa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hyperlink" Target="https://www.planning.org/ethics/ethicscode/" TargetMode="External"/><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D344C-FD49-4458-8510-34A2917B094E}"/>
              </a:ext>
            </a:extLst>
          </p:cNvPr>
          <p:cNvSpPr>
            <a:spLocks noGrp="1"/>
          </p:cNvSpPr>
          <p:nvPr>
            <p:ph type="ctrTitle"/>
          </p:nvPr>
        </p:nvSpPr>
        <p:spPr>
          <a:xfrm>
            <a:off x="2692398" y="3096778"/>
            <a:ext cx="6815669" cy="1642188"/>
          </a:xfrm>
        </p:spPr>
        <p:txBody>
          <a:bodyPr/>
          <a:lstStyle/>
          <a:p>
            <a:r>
              <a:rPr lang="en-US"/>
              <a:t>Planner’s Code of Conduct</a:t>
            </a:r>
          </a:p>
        </p:txBody>
      </p:sp>
      <p:sp>
        <p:nvSpPr>
          <p:cNvPr id="3" name="Subtitle 2">
            <a:extLst>
              <a:ext uri="{FF2B5EF4-FFF2-40B4-BE49-F238E27FC236}">
                <a16:creationId xmlns:a16="http://schemas.microsoft.com/office/drawing/2014/main" id="{0F028832-F779-4051-8D20-21AEBC9AA117}"/>
              </a:ext>
            </a:extLst>
          </p:cNvPr>
          <p:cNvSpPr>
            <a:spLocks noGrp="1"/>
          </p:cNvSpPr>
          <p:nvPr>
            <p:ph type="subTitle" idx="1"/>
          </p:nvPr>
        </p:nvSpPr>
        <p:spPr>
          <a:xfrm>
            <a:off x="2655227" y="4590737"/>
            <a:ext cx="6815669" cy="493771"/>
          </a:xfrm>
        </p:spPr>
        <p:txBody>
          <a:bodyPr>
            <a:normAutofit lnSpcReduction="10000"/>
          </a:bodyPr>
          <a:lstStyle/>
          <a:p>
            <a:r>
              <a:rPr lang="en-US"/>
              <a:t>Planner’s Parley on Ethics</a:t>
            </a:r>
          </a:p>
        </p:txBody>
      </p:sp>
      <p:pic>
        <p:nvPicPr>
          <p:cNvPr id="4" name="GettyImages-124507225">
            <a:hlinkClick r:id="" action="ppaction://media"/>
            <a:extLst>
              <a:ext uri="{FF2B5EF4-FFF2-40B4-BE49-F238E27FC236}">
                <a16:creationId xmlns:a16="http://schemas.microsoft.com/office/drawing/2014/main" id="{DB6F2A15-866C-4445-9083-15AC7F72B91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08735" y="1448870"/>
            <a:ext cx="5126822" cy="2476702"/>
          </a:xfrm>
          <a:prstGeom prst="rect">
            <a:avLst/>
          </a:prstGeom>
          <a:ln>
            <a:noFill/>
          </a:ln>
          <a:effectLst>
            <a:reflection blurRad="6350" stA="52000" endA="300" endPos="35000" dir="5400000" sy="-100000" algn="bl" rotWithShape="0"/>
            <a:softEdge rad="139700"/>
          </a:effectLst>
        </p:spPr>
      </p:pic>
    </p:spTree>
    <p:extLst>
      <p:ext uri="{BB962C8B-B14F-4D97-AF65-F5344CB8AC3E}">
        <p14:creationId xmlns:p14="http://schemas.microsoft.com/office/powerpoint/2010/main" val="3816855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4CFAB47-9A5A-4CAE-B672-F6E90E980888}"/>
              </a:ext>
            </a:extLst>
          </p:cNvPr>
          <p:cNvGrpSpPr/>
          <p:nvPr/>
        </p:nvGrpSpPr>
        <p:grpSpPr>
          <a:xfrm>
            <a:off x="215987" y="1754765"/>
            <a:ext cx="1357980" cy="4037036"/>
            <a:chOff x="5385466" y="390419"/>
            <a:chExt cx="2667000" cy="7263727"/>
          </a:xfrm>
        </p:grpSpPr>
        <p:pic>
          <p:nvPicPr>
            <p:cNvPr id="10" name="Picture 9" descr="A picture containing alcohol&#10;&#10;Description generated with high confidence">
              <a:extLst>
                <a:ext uri="{FF2B5EF4-FFF2-40B4-BE49-F238E27FC236}">
                  <a16:creationId xmlns:a16="http://schemas.microsoft.com/office/drawing/2014/main" id="{5445BCB7-298E-4BB8-8E28-226FE7A6EE9F}"/>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r="5088"/>
            <a:stretch/>
          </p:blipFill>
          <p:spPr>
            <a:xfrm>
              <a:off x="5385466" y="390419"/>
              <a:ext cx="2531303" cy="6350000"/>
            </a:xfrm>
            <a:prstGeom prst="rect">
              <a:avLst/>
            </a:prstGeom>
          </p:spPr>
        </p:pic>
        <p:sp>
          <p:nvSpPr>
            <p:cNvPr id="11" name="TextBox 10">
              <a:extLst>
                <a:ext uri="{FF2B5EF4-FFF2-40B4-BE49-F238E27FC236}">
                  <a16:creationId xmlns:a16="http://schemas.microsoft.com/office/drawing/2014/main" id="{E87AD526-4035-4CC7-A9D2-81A61CF77C3C}"/>
                </a:ext>
              </a:extLst>
            </p:cNvPr>
            <p:cNvSpPr txBox="1"/>
            <p:nvPr/>
          </p:nvSpPr>
          <p:spPr>
            <a:xfrm>
              <a:off x="5385466" y="6740420"/>
              <a:ext cx="2667000" cy="913726"/>
            </a:xfrm>
            <a:prstGeom prst="rect">
              <a:avLst/>
            </a:prstGeom>
            <a:noFill/>
          </p:spPr>
          <p:txBody>
            <a:bodyPr wrap="square" lIns="91440" tIns="45720" rIns="91440" bIns="45720" rtlCol="0" anchor="t">
              <a:spAutoFit/>
            </a:bodyPr>
            <a:lstStyle/>
            <a:p>
              <a:pPr algn="ctr"/>
              <a:r>
                <a:rPr lang="en-US" sz="900">
                  <a:hlinkClick r:id="rId4" tooltip="https://www.flickr.com/photos/bc-burnslibrary/4968055540"/>
                </a:rPr>
                <a:t>This Photo</a:t>
              </a:r>
              <a:r>
                <a:rPr lang="en-US" sz="900"/>
                <a:t> by Unknown Author is licensed under </a:t>
              </a:r>
              <a:r>
                <a:rPr lang="en-US" sz="900">
                  <a:hlinkClick r:id="rId5" tooltip="https://creativecommons.org/licenses/by-nc-nd/2.0/"/>
                </a:rPr>
                <a:t>CC BY-NC-ND</a:t>
              </a:r>
              <a:endParaRPr lang="en-US" sz="900"/>
            </a:p>
          </p:txBody>
        </p:sp>
      </p:grpSp>
      <p:sp>
        <p:nvSpPr>
          <p:cNvPr id="2" name="Title 1"/>
          <p:cNvSpPr>
            <a:spLocks noGrp="1"/>
          </p:cNvSpPr>
          <p:nvPr>
            <p:ph type="title"/>
          </p:nvPr>
        </p:nvSpPr>
        <p:spPr>
          <a:xfrm>
            <a:off x="971330" y="300579"/>
            <a:ext cx="10632332" cy="1266392"/>
          </a:xfrm>
        </p:spPr>
        <p:txBody>
          <a:bodyPr>
            <a:normAutofit/>
          </a:bodyPr>
          <a:lstStyle/>
          <a:p>
            <a:r>
              <a:rPr lang="en-US">
                <a:latin typeface="Treasure Map Deadhand"/>
              </a:rPr>
              <a:t>AICP Code - Divided Into 5 Sections</a:t>
            </a:r>
          </a:p>
        </p:txBody>
      </p:sp>
      <p:sp>
        <p:nvSpPr>
          <p:cNvPr id="3" name="Content Placeholder 2"/>
          <p:cNvSpPr>
            <a:spLocks noGrp="1"/>
          </p:cNvSpPr>
          <p:nvPr>
            <p:ph idx="1"/>
          </p:nvPr>
        </p:nvSpPr>
        <p:spPr>
          <a:xfrm>
            <a:off x="1681053" y="1756250"/>
            <a:ext cx="10056316" cy="4915496"/>
          </a:xfrm>
        </p:spPr>
        <p:txBody>
          <a:bodyPr>
            <a:normAutofit/>
          </a:bodyPr>
          <a:lstStyle/>
          <a:p>
            <a:pPr algn="just">
              <a:buBlip>
                <a:blip r:embed="rId6"/>
              </a:buBlip>
            </a:pPr>
            <a:r>
              <a:rPr lang="en-US" b="1" u="sng">
                <a:latin typeface="Book Antiqua"/>
              </a:rPr>
              <a:t>Section A</a:t>
            </a:r>
            <a:r>
              <a:rPr lang="en-US" b="1">
                <a:latin typeface="Book Antiqua"/>
              </a:rPr>
              <a:t>:</a:t>
            </a:r>
            <a:r>
              <a:rPr lang="en-US">
                <a:latin typeface="Book Antiqua"/>
              </a:rPr>
              <a:t> Principles to Which We Aspire - Aspirational principles that constitute the ideals to which we are committed. </a:t>
            </a:r>
            <a:endParaRPr lang="en-US"/>
          </a:p>
          <a:p>
            <a:pPr algn="just">
              <a:buBlip>
                <a:blip r:embed="rId6"/>
              </a:buBlip>
            </a:pPr>
            <a:r>
              <a:rPr lang="en-US" b="1" u="sng">
                <a:latin typeface="Book Antiqua"/>
              </a:rPr>
              <a:t>Section B</a:t>
            </a:r>
            <a:r>
              <a:rPr lang="en-US" b="1">
                <a:latin typeface="Book Antiqua"/>
              </a:rPr>
              <a:t>:</a:t>
            </a:r>
            <a:r>
              <a:rPr lang="en-US">
                <a:latin typeface="Book Antiqua"/>
              </a:rPr>
              <a:t>  Rules of Conduct  - Firm rules of practice and behavior to which we are held accountable. </a:t>
            </a:r>
            <a:endParaRPr lang="en-US"/>
          </a:p>
          <a:p>
            <a:pPr algn="just">
              <a:buBlip>
                <a:blip r:embed="rId6"/>
              </a:buBlip>
            </a:pPr>
            <a:r>
              <a:rPr lang="en-US" b="1" u="sng">
                <a:latin typeface="Book Antiqua"/>
              </a:rPr>
              <a:t>Section C</a:t>
            </a:r>
            <a:r>
              <a:rPr lang="en-US" b="1">
                <a:latin typeface="Book Antiqua"/>
              </a:rPr>
              <a:t>:</a:t>
            </a:r>
            <a:r>
              <a:rPr lang="en-US">
                <a:latin typeface="Book Antiqua"/>
              </a:rPr>
              <a:t> Advisory Opinions -  Procedural provisions for formal or informal advisories (situational opinions or advice).</a:t>
            </a:r>
            <a:endParaRPr lang="en-US"/>
          </a:p>
          <a:p>
            <a:pPr algn="just"/>
            <a:r>
              <a:rPr lang="en-US" b="1" u="sng">
                <a:latin typeface="Book Antiqua"/>
              </a:rPr>
              <a:t>Section D</a:t>
            </a:r>
            <a:r>
              <a:rPr lang="en-US" b="1">
                <a:latin typeface="Book Antiqua"/>
              </a:rPr>
              <a:t>:</a:t>
            </a:r>
            <a:r>
              <a:rPr lang="en-US">
                <a:latin typeface="Book Antiqua"/>
              </a:rPr>
              <a:t> Adjudication of Complaints of Misconduct - Procedural provisions for filing complaints of misconduct, as well as how these complaints are investigated and adjudicated.</a:t>
            </a:r>
          </a:p>
          <a:p>
            <a:pPr algn="just"/>
            <a:r>
              <a:rPr lang="en-US" b="1" u="sng">
                <a:latin typeface="Book Antiqua"/>
              </a:rPr>
              <a:t>Section E</a:t>
            </a:r>
            <a:r>
              <a:rPr lang="en-US" b="1">
                <a:latin typeface="Book Antiqua"/>
              </a:rPr>
              <a:t>: </a:t>
            </a:r>
            <a:r>
              <a:rPr lang="en-US">
                <a:latin typeface="Book Antiqua"/>
              </a:rPr>
              <a:t> Discipline of Members - Procedural provisions regarding the forms of disciplinary actions.</a:t>
            </a:r>
            <a:endParaRPr lang="en-US"/>
          </a:p>
          <a:p>
            <a:endParaRPr lang="en-US"/>
          </a:p>
        </p:txBody>
      </p:sp>
      <p:sp>
        <p:nvSpPr>
          <p:cNvPr id="5" name="TextBox 4"/>
          <p:cNvSpPr txBox="1"/>
          <p:nvPr/>
        </p:nvSpPr>
        <p:spPr>
          <a:xfrm rot="10800000">
            <a:off x="9368590" y="6598697"/>
            <a:ext cx="2598820" cy="126958"/>
          </a:xfrm>
          <a:prstGeom prst="rect">
            <a:avLst/>
          </a:prstGeom>
          <a:noFill/>
        </p:spPr>
        <p:txBody>
          <a:bodyPr wrap="square" lIns="0" tIns="0" rIns="0" bIns="0" rtlCol="0">
            <a:spAutoFit/>
          </a:bodyPr>
          <a:lstStyle/>
          <a:p>
            <a:r>
              <a:rPr lang="en-US" sz="825"/>
              <a:t>https://www.planning.org/ethics/ethicscode/</a:t>
            </a:r>
          </a:p>
        </p:txBody>
      </p:sp>
      <p:sp>
        <p:nvSpPr>
          <p:cNvPr id="4" name="Slide Number Placeholder 3">
            <a:extLst>
              <a:ext uri="{FF2B5EF4-FFF2-40B4-BE49-F238E27FC236}">
                <a16:creationId xmlns:a16="http://schemas.microsoft.com/office/drawing/2014/main" id="{C3199EA1-E42C-4547-AA75-BB1445B5AD5E}"/>
              </a:ext>
            </a:extLst>
          </p:cNvPr>
          <p:cNvSpPr>
            <a:spLocks noGrp="1"/>
          </p:cNvSpPr>
          <p:nvPr>
            <p:ph type="sldNum" sz="quarter" idx="12"/>
          </p:nvPr>
        </p:nvSpPr>
        <p:spPr/>
        <p:txBody>
          <a:bodyPr/>
          <a:lstStyle/>
          <a:p>
            <a:fld id="{5D84065D-F351-4B03-BD91-D8A6B8D4B362}" type="slidenum">
              <a:rPr lang="en-US" smtClean="0"/>
              <a:t>10</a:t>
            </a:fld>
            <a:endParaRPr lang="en-US"/>
          </a:p>
        </p:txBody>
      </p:sp>
    </p:spTree>
    <p:extLst>
      <p:ext uri="{BB962C8B-B14F-4D97-AF65-F5344CB8AC3E}">
        <p14:creationId xmlns:p14="http://schemas.microsoft.com/office/powerpoint/2010/main" val="439428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water, table, indoor, next&#10;&#10;Description generated with high confidence">
            <a:extLst>
              <a:ext uri="{FF2B5EF4-FFF2-40B4-BE49-F238E27FC236}">
                <a16:creationId xmlns:a16="http://schemas.microsoft.com/office/drawing/2014/main" id="{4C7FEB9B-BD8F-45D2-8ABD-AB0F2E16B6CE}"/>
              </a:ext>
            </a:extLst>
          </p:cNvPr>
          <p:cNvPicPr>
            <a:picLocks noChangeAspect="1"/>
          </p:cNvPicPr>
          <p:nvPr/>
        </p:nvPicPr>
        <p:blipFill rotWithShape="1">
          <a:blip r:embed="rId2"/>
          <a:srcRect l="13372" t="1238" r="13939" b="7766"/>
          <a:stretch/>
        </p:blipFill>
        <p:spPr>
          <a:xfrm>
            <a:off x="273378" y="0"/>
            <a:ext cx="11613822" cy="6768445"/>
          </a:xfrm>
          <a:prstGeom prst="rect">
            <a:avLst/>
          </a:prstGeom>
        </p:spPr>
      </p:pic>
      <p:sp>
        <p:nvSpPr>
          <p:cNvPr id="3" name="TextBox 2">
            <a:extLst>
              <a:ext uri="{FF2B5EF4-FFF2-40B4-BE49-F238E27FC236}">
                <a16:creationId xmlns:a16="http://schemas.microsoft.com/office/drawing/2014/main" id="{763625F7-833A-47A8-80F1-B37FC9E62ED2}"/>
              </a:ext>
            </a:extLst>
          </p:cNvPr>
          <p:cNvSpPr txBox="1"/>
          <p:nvPr/>
        </p:nvSpPr>
        <p:spPr>
          <a:xfrm>
            <a:off x="1404594" y="641023"/>
            <a:ext cx="9172280" cy="5524589"/>
          </a:xfrm>
          <a:prstGeom prst="rect">
            <a:avLst/>
          </a:prstGeom>
          <a:noFill/>
        </p:spPr>
        <p:txBody>
          <a:bodyPr wrap="square" lIns="91440" tIns="45720" rIns="91440" bIns="45720" rtlCol="0" anchor="t">
            <a:spAutoFit/>
          </a:bodyPr>
          <a:lstStyle/>
          <a:p>
            <a:pPr algn="ctr">
              <a:spcBef>
                <a:spcPct val="0"/>
              </a:spcBef>
            </a:pPr>
            <a:r>
              <a:rPr lang="en-US" sz="4800">
                <a:ln w="3175" cmpd="sng">
                  <a:noFill/>
                </a:ln>
                <a:solidFill>
                  <a:schemeClr val="tx1">
                    <a:lumMod val="85000"/>
                    <a:lumOff val="15000"/>
                  </a:schemeClr>
                </a:solidFill>
                <a:latin typeface="Treasure Map Deadhand"/>
                <a:ea typeface="+mj-ea"/>
                <a:cs typeface="+mj-cs"/>
              </a:rPr>
              <a:t>Integrity</a:t>
            </a:r>
          </a:p>
          <a:p>
            <a:pPr algn="ctr">
              <a:spcBef>
                <a:spcPct val="0"/>
              </a:spcBef>
            </a:pPr>
            <a:r>
              <a:rPr lang="en-US" sz="4800">
                <a:ln w="3175" cmpd="sng">
                  <a:noFill/>
                </a:ln>
                <a:solidFill>
                  <a:schemeClr val="tx1">
                    <a:lumMod val="85000"/>
                    <a:lumOff val="15000"/>
                  </a:schemeClr>
                </a:solidFill>
                <a:latin typeface="Treasure Map Deadhand"/>
                <a:ea typeface="+mj-ea"/>
                <a:cs typeface="+mj-cs"/>
              </a:rPr>
              <a:t>Is Doing the</a:t>
            </a:r>
          </a:p>
          <a:p>
            <a:pPr algn="ctr">
              <a:spcBef>
                <a:spcPct val="0"/>
              </a:spcBef>
              <a:spcAft>
                <a:spcPts val="2400"/>
              </a:spcAft>
            </a:pPr>
            <a:r>
              <a:rPr lang="en-US" sz="4800">
                <a:ln w="3175" cmpd="sng">
                  <a:noFill/>
                </a:ln>
                <a:solidFill>
                  <a:schemeClr val="tx1">
                    <a:lumMod val="85000"/>
                    <a:lumOff val="15000"/>
                  </a:schemeClr>
                </a:solidFill>
                <a:latin typeface="Treasure Map Deadhand"/>
                <a:ea typeface="+mj-ea"/>
                <a:cs typeface="+mj-cs"/>
              </a:rPr>
              <a:t>Right Thing</a:t>
            </a:r>
          </a:p>
          <a:p>
            <a:pPr algn="ctr">
              <a:spcBef>
                <a:spcPct val="0"/>
              </a:spcBef>
            </a:pPr>
            <a:r>
              <a:rPr lang="en-US" sz="4800">
                <a:ln w="3175" cmpd="sng">
                  <a:noFill/>
                </a:ln>
                <a:solidFill>
                  <a:schemeClr val="tx1">
                    <a:lumMod val="85000"/>
                    <a:lumOff val="15000"/>
                  </a:schemeClr>
                </a:solidFill>
                <a:latin typeface="Treasure Map Deadhand"/>
                <a:ea typeface="+mj-ea"/>
                <a:cs typeface="+mj-cs"/>
              </a:rPr>
              <a:t>Even When</a:t>
            </a:r>
          </a:p>
          <a:p>
            <a:pPr algn="ctr">
              <a:spcBef>
                <a:spcPct val="0"/>
              </a:spcBef>
            </a:pPr>
            <a:r>
              <a:rPr lang="en-US" sz="4800">
                <a:ln w="3175" cmpd="sng">
                  <a:noFill/>
                </a:ln>
                <a:solidFill>
                  <a:schemeClr val="tx1">
                    <a:lumMod val="85000"/>
                    <a:lumOff val="15000"/>
                  </a:schemeClr>
                </a:solidFill>
                <a:latin typeface="Treasure Map Deadhand"/>
                <a:ea typeface="+mj-ea"/>
                <a:cs typeface="+mj-cs"/>
              </a:rPr>
              <a:t>No One is</a:t>
            </a:r>
          </a:p>
          <a:p>
            <a:pPr algn="ctr">
              <a:spcBef>
                <a:spcPct val="0"/>
              </a:spcBef>
            </a:pPr>
            <a:r>
              <a:rPr lang="en-US" sz="4800">
                <a:ln w="3175" cmpd="sng">
                  <a:noFill/>
                </a:ln>
                <a:solidFill>
                  <a:schemeClr val="tx1">
                    <a:lumMod val="85000"/>
                    <a:lumOff val="15000"/>
                  </a:schemeClr>
                </a:solidFill>
                <a:latin typeface="Treasure Map Deadhand"/>
                <a:ea typeface="+mj-ea"/>
                <a:cs typeface="+mj-cs"/>
              </a:rPr>
              <a:t>Watching.</a:t>
            </a:r>
          </a:p>
          <a:p>
            <a:pPr algn="ctr"/>
            <a:r>
              <a:rPr lang="en-US" sz="4500" b="1" cap="small">
                <a:latin typeface="Informal Roman"/>
              </a:rPr>
              <a:t>			                        </a:t>
            </a:r>
            <a:r>
              <a:rPr lang="en-US" sz="4500" cap="small">
                <a:latin typeface="Informal Roman"/>
              </a:rPr>
              <a:t>- C.S. Lewis</a:t>
            </a:r>
          </a:p>
        </p:txBody>
      </p:sp>
      <p:sp>
        <p:nvSpPr>
          <p:cNvPr id="2" name="Slide Number Placeholder 1">
            <a:extLst>
              <a:ext uri="{FF2B5EF4-FFF2-40B4-BE49-F238E27FC236}">
                <a16:creationId xmlns:a16="http://schemas.microsoft.com/office/drawing/2014/main" id="{53CC2659-E965-406B-AB32-9488EE22D4A7}"/>
              </a:ext>
            </a:extLst>
          </p:cNvPr>
          <p:cNvSpPr>
            <a:spLocks noGrp="1"/>
          </p:cNvSpPr>
          <p:nvPr>
            <p:ph type="sldNum" sz="quarter" idx="12"/>
          </p:nvPr>
        </p:nvSpPr>
        <p:spPr/>
        <p:txBody>
          <a:bodyPr/>
          <a:lstStyle/>
          <a:p>
            <a:fld id="{D57F1E4F-1CFF-5643-939E-217C01CDF565}" type="slidenum">
              <a:rPr lang="en-US" smtClean="0"/>
              <a:pPr/>
              <a:t>11</a:t>
            </a:fld>
            <a:endParaRPr lang="en-US"/>
          </a:p>
        </p:txBody>
      </p:sp>
    </p:spTree>
    <p:extLst>
      <p:ext uri="{BB962C8B-B14F-4D97-AF65-F5344CB8AC3E}">
        <p14:creationId xmlns:p14="http://schemas.microsoft.com/office/powerpoint/2010/main" val="1000609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6518" y="502845"/>
            <a:ext cx="8545922" cy="770562"/>
          </a:xfrm>
        </p:spPr>
        <p:txBody>
          <a:bodyPr>
            <a:normAutofit fontScale="90000"/>
          </a:bodyPr>
          <a:lstStyle/>
          <a:p>
            <a:r>
              <a:rPr lang="en-US">
                <a:latin typeface="Treasure Map Deadhand"/>
              </a:rPr>
              <a:t>Section A: Principles to Which We Aspire </a:t>
            </a:r>
            <a:br>
              <a:rPr lang="en-US"/>
            </a:br>
            <a:r>
              <a:rPr lang="en-US" sz="3000">
                <a:solidFill>
                  <a:schemeClr val="accent1">
                    <a:lumMod val="75000"/>
                  </a:schemeClr>
                </a:solidFill>
                <a:latin typeface="Treasure Map Deadhand"/>
              </a:rPr>
              <a:t>(for AICP Planners)</a:t>
            </a:r>
            <a:endParaRPr lang="en-US">
              <a:solidFill>
                <a:schemeClr val="accent1">
                  <a:lumMod val="75000"/>
                </a:schemeClr>
              </a:solidFill>
              <a:latin typeface="Treasure Map Deadhand"/>
            </a:endParaRPr>
          </a:p>
        </p:txBody>
      </p:sp>
      <p:sp>
        <p:nvSpPr>
          <p:cNvPr id="3" name="Content Placeholder 2"/>
          <p:cNvSpPr>
            <a:spLocks noGrp="1"/>
          </p:cNvSpPr>
          <p:nvPr>
            <p:ph idx="1"/>
          </p:nvPr>
        </p:nvSpPr>
        <p:spPr>
          <a:xfrm>
            <a:off x="553344" y="1765211"/>
            <a:ext cx="11470489" cy="3914181"/>
          </a:xfrm>
        </p:spPr>
        <p:txBody>
          <a:bodyPr>
            <a:noAutofit/>
          </a:bodyPr>
          <a:lstStyle/>
          <a:p>
            <a:pPr marL="0" indent="0">
              <a:buNone/>
            </a:pPr>
            <a:r>
              <a:rPr lang="en-US">
                <a:latin typeface="Book Antiqua"/>
              </a:rPr>
              <a:t>AICP Code of Ethics and Professional Conduct is developed for AICP credentialed professionals, but provides guidance that is useful for any planner in any situation.</a:t>
            </a:r>
            <a:endParaRPr lang="en-US"/>
          </a:p>
          <a:p>
            <a:pPr marL="0" indent="0">
              <a:buNone/>
            </a:pPr>
            <a:r>
              <a:rPr lang="en-US" u="sng">
                <a:latin typeface="Book Antiqua"/>
              </a:rPr>
              <a:t>AICP Principles that we Aspire to</a:t>
            </a:r>
            <a:r>
              <a:rPr lang="en-US">
                <a:latin typeface="Book Antiqua"/>
              </a:rPr>
              <a:t>:</a:t>
            </a:r>
          </a:p>
          <a:p>
            <a:pPr marL="676275" indent="-457200">
              <a:buAutoNum type="arabicPeriod"/>
            </a:pPr>
            <a:r>
              <a:rPr lang="en-US" sz="2000">
                <a:latin typeface="Book Antiqua"/>
              </a:rPr>
              <a:t>Continuously pursue and faithfully serve the public interest.</a:t>
            </a:r>
          </a:p>
          <a:p>
            <a:pPr marL="676275" indent="-457200">
              <a:buSzPct val="114999"/>
              <a:buAutoNum type="arabicPeriod"/>
            </a:pPr>
            <a:r>
              <a:rPr lang="en-US" sz="2000">
                <a:latin typeface="Book Antiqua"/>
              </a:rPr>
              <a:t>Plan with integrity.</a:t>
            </a:r>
          </a:p>
          <a:p>
            <a:pPr marL="676275" indent="-457200">
              <a:buSzPct val="114999"/>
              <a:buAutoNum type="arabicPeriod"/>
            </a:pPr>
            <a:r>
              <a:rPr lang="en-US" sz="2000">
                <a:latin typeface="Book Antiqua"/>
              </a:rPr>
              <a:t>Work to achieve economic, social and racial equity.</a:t>
            </a:r>
          </a:p>
          <a:p>
            <a:pPr marL="676275" indent="-457200">
              <a:buSzPct val="114999"/>
              <a:buAutoNum type="arabicPeriod"/>
            </a:pPr>
            <a:r>
              <a:rPr lang="en-US" sz="2000">
                <a:latin typeface="Book Antiqua"/>
              </a:rPr>
              <a:t>Safeguard the public trust.</a:t>
            </a:r>
          </a:p>
          <a:p>
            <a:pPr marL="676275" indent="-457200">
              <a:buSzPct val="114999"/>
              <a:buAutoNum type="arabicPeriod"/>
            </a:pPr>
            <a:r>
              <a:rPr lang="en-US" sz="2000">
                <a:latin typeface="Book Antiqua"/>
              </a:rPr>
              <a:t>Improve planning knowledge and increase public understanding</a:t>
            </a:r>
            <a:br>
              <a:rPr lang="en-US" sz="2000">
                <a:latin typeface="Book Antiqua"/>
              </a:rPr>
            </a:br>
            <a:r>
              <a:rPr lang="en-US" sz="2000">
                <a:latin typeface="Book Antiqua"/>
              </a:rPr>
              <a:t> of planning activities.</a:t>
            </a:r>
          </a:p>
          <a:p>
            <a:endParaRPr lang="en-US" sz="525"/>
          </a:p>
          <a:p>
            <a:pPr marL="914400" lvl="2" indent="0">
              <a:buNone/>
            </a:pPr>
            <a:endParaRPr lang="en-US"/>
          </a:p>
          <a:p>
            <a:endParaRPr lang="en-US" sz="2100"/>
          </a:p>
        </p:txBody>
      </p:sp>
      <p:grpSp>
        <p:nvGrpSpPr>
          <p:cNvPr id="11" name="Group 10">
            <a:extLst>
              <a:ext uri="{FF2B5EF4-FFF2-40B4-BE49-F238E27FC236}">
                <a16:creationId xmlns:a16="http://schemas.microsoft.com/office/drawing/2014/main" id="{A66AD756-15BB-44EA-BB03-81145BD7EA46}"/>
              </a:ext>
            </a:extLst>
          </p:cNvPr>
          <p:cNvGrpSpPr/>
          <p:nvPr/>
        </p:nvGrpSpPr>
        <p:grpSpPr>
          <a:xfrm>
            <a:off x="8806376" y="2893704"/>
            <a:ext cx="2935127" cy="3610132"/>
            <a:chOff x="4540141" y="1034169"/>
            <a:chExt cx="4057650" cy="4993332"/>
          </a:xfrm>
        </p:grpSpPr>
        <p:pic>
          <p:nvPicPr>
            <p:cNvPr id="5" name="Picture 4" descr="A picture containing book, text&#10;&#10;Description generated with very high confidence">
              <a:extLst>
                <a:ext uri="{FF2B5EF4-FFF2-40B4-BE49-F238E27FC236}">
                  <a16:creationId xmlns:a16="http://schemas.microsoft.com/office/drawing/2014/main" id="{2A4D58E9-A3C5-4BBB-82D0-6870634DF3FA}"/>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540141" y="1034169"/>
              <a:ext cx="4057650" cy="4762500"/>
            </a:xfrm>
            <a:prstGeom prst="rect">
              <a:avLst/>
            </a:prstGeom>
          </p:spPr>
        </p:pic>
        <p:sp>
          <p:nvSpPr>
            <p:cNvPr id="6" name="TextBox 5">
              <a:extLst>
                <a:ext uri="{FF2B5EF4-FFF2-40B4-BE49-F238E27FC236}">
                  <a16:creationId xmlns:a16="http://schemas.microsoft.com/office/drawing/2014/main" id="{AF9D985F-EC99-45A6-80EE-20689E9078B3}"/>
                </a:ext>
              </a:extLst>
            </p:cNvPr>
            <p:cNvSpPr txBox="1"/>
            <p:nvPr/>
          </p:nvSpPr>
          <p:spPr>
            <a:xfrm>
              <a:off x="4540141" y="5796669"/>
              <a:ext cx="4057650" cy="230832"/>
            </a:xfrm>
            <a:prstGeom prst="rect">
              <a:avLst/>
            </a:prstGeom>
            <a:noFill/>
          </p:spPr>
          <p:txBody>
            <a:bodyPr wrap="square" rtlCol="0">
              <a:spAutoFit/>
            </a:bodyPr>
            <a:lstStyle/>
            <a:p>
              <a:r>
                <a:rPr lang="en-US" sz="900">
                  <a:hlinkClick r:id="rId5" tooltip="http://www.squidoo.com/fairy-festivals"/>
                </a:rPr>
                <a:t>This Photo</a:t>
              </a:r>
              <a:r>
                <a:rPr lang="en-US" sz="900"/>
                <a:t> by Unknown Author is licensed under </a:t>
              </a:r>
              <a:r>
                <a:rPr lang="en-US" sz="900">
                  <a:hlinkClick r:id="rId6" tooltip="https://creativecommons.org/licenses/by-nc-nd/3.0/"/>
                </a:rPr>
                <a:t>CC BY-NC-ND</a:t>
              </a:r>
              <a:endParaRPr lang="en-US" sz="900"/>
            </a:p>
          </p:txBody>
        </p:sp>
      </p:grpSp>
      <p:sp>
        <p:nvSpPr>
          <p:cNvPr id="4" name="Slide Number Placeholder 3">
            <a:extLst>
              <a:ext uri="{FF2B5EF4-FFF2-40B4-BE49-F238E27FC236}">
                <a16:creationId xmlns:a16="http://schemas.microsoft.com/office/drawing/2014/main" id="{53DE322B-109A-423A-BE55-9C93C007AAB0}"/>
              </a:ext>
            </a:extLst>
          </p:cNvPr>
          <p:cNvSpPr>
            <a:spLocks noGrp="1"/>
          </p:cNvSpPr>
          <p:nvPr>
            <p:ph type="sldNum" sz="quarter" idx="12"/>
          </p:nvPr>
        </p:nvSpPr>
        <p:spPr/>
        <p:txBody>
          <a:bodyPr/>
          <a:lstStyle/>
          <a:p>
            <a:fld id="{5D84065D-F351-4B03-BD91-D8A6B8D4B362}" type="slidenum">
              <a:rPr lang="en-US" smtClean="0"/>
              <a:t>12</a:t>
            </a:fld>
            <a:endParaRPr lang="en-US"/>
          </a:p>
        </p:txBody>
      </p:sp>
      <p:sp>
        <p:nvSpPr>
          <p:cNvPr id="7" name="TextBox 6">
            <a:extLst>
              <a:ext uri="{FF2B5EF4-FFF2-40B4-BE49-F238E27FC236}">
                <a16:creationId xmlns:a16="http://schemas.microsoft.com/office/drawing/2014/main" id="{6EB0929F-0521-ED27-9B2C-52697DD6138A}"/>
              </a:ext>
            </a:extLst>
          </p:cNvPr>
          <p:cNvSpPr txBox="1"/>
          <p:nvPr/>
        </p:nvSpPr>
        <p:spPr>
          <a:xfrm>
            <a:off x="2525842" y="5611317"/>
            <a:ext cx="572874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ln w="3175" cmpd="sng">
                  <a:noFill/>
                </a:ln>
                <a:solidFill>
                  <a:schemeClr val="tx1">
                    <a:lumMod val="85000"/>
                    <a:lumOff val="15000"/>
                  </a:schemeClr>
                </a:solidFill>
                <a:latin typeface="Treasure Map Deadhand"/>
                <a:ea typeface="+mj-ea"/>
                <a:cs typeface="+mj-cs"/>
              </a:rPr>
              <a:t>Our primary obligation is to continuously serve the public interest </a:t>
            </a:r>
          </a:p>
        </p:txBody>
      </p:sp>
    </p:spTree>
    <p:custDataLst>
      <p:tags r:id="rId1"/>
    </p:custDataLst>
    <p:extLst>
      <p:ext uri="{BB962C8B-B14F-4D97-AF65-F5344CB8AC3E}">
        <p14:creationId xmlns:p14="http://schemas.microsoft.com/office/powerpoint/2010/main" val="312635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7"/>
                                        </p:tgtEl>
                                      </p:cBhvr>
                                      <p:by x="15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76677" y="6286776"/>
            <a:ext cx="8639982" cy="369332"/>
          </a:xfrm>
          <a:prstGeom prst="rect">
            <a:avLst/>
          </a:prstGeom>
          <a:noFill/>
        </p:spPr>
        <p:txBody>
          <a:bodyPr wrap="square" lIns="91440" tIns="45720" rIns="91440" bIns="45720" rtlCol="0" anchor="t">
            <a:spAutoFit/>
          </a:bodyPr>
          <a:lstStyle/>
          <a:p>
            <a:pPr algn="ctr"/>
            <a:r>
              <a:rPr lang="en-US" spc="60">
                <a:solidFill>
                  <a:schemeClr val="accent1">
                    <a:lumMod val="50000"/>
                  </a:schemeClr>
                </a:solidFill>
                <a:latin typeface="Treasure Map Deadhand"/>
              </a:rPr>
              <a:t>“Always do right.  This will gratify some people and astonish the rest.”- Mark Twain</a:t>
            </a:r>
          </a:p>
        </p:txBody>
      </p:sp>
      <p:sp>
        <p:nvSpPr>
          <p:cNvPr id="10" name="Title 1"/>
          <p:cNvSpPr>
            <a:spLocks noGrp="1"/>
          </p:cNvSpPr>
          <p:nvPr>
            <p:ph type="title"/>
          </p:nvPr>
        </p:nvSpPr>
        <p:spPr>
          <a:xfrm>
            <a:off x="2313710" y="565266"/>
            <a:ext cx="7543800" cy="714895"/>
          </a:xfrm>
        </p:spPr>
        <p:txBody>
          <a:bodyPr>
            <a:normAutofit/>
          </a:bodyPr>
          <a:lstStyle/>
          <a:p>
            <a:pPr>
              <a:spcAft>
                <a:spcPts val="1800"/>
              </a:spcAft>
            </a:pPr>
            <a:r>
              <a:rPr lang="en-US" sz="4000">
                <a:solidFill>
                  <a:schemeClr val="tx1"/>
                </a:solidFill>
              </a:rPr>
              <a:t>Section B:  RULES OF CONDUCT</a:t>
            </a:r>
          </a:p>
        </p:txBody>
      </p:sp>
      <p:sp>
        <p:nvSpPr>
          <p:cNvPr id="3" name="Content Placeholder 2"/>
          <p:cNvSpPr>
            <a:spLocks noGrp="1"/>
          </p:cNvSpPr>
          <p:nvPr>
            <p:ph idx="1"/>
          </p:nvPr>
        </p:nvSpPr>
        <p:spPr>
          <a:xfrm>
            <a:off x="1124727" y="1781666"/>
            <a:ext cx="9949987" cy="4506450"/>
          </a:xfrm>
        </p:spPr>
        <p:txBody>
          <a:bodyPr>
            <a:noAutofit/>
          </a:bodyPr>
          <a:lstStyle/>
          <a:p>
            <a:pPr marL="0" indent="0">
              <a:spcBef>
                <a:spcPts val="600"/>
              </a:spcBef>
              <a:buNone/>
            </a:pPr>
            <a:r>
              <a:rPr lang="en-US" sz="2800" dirty="0">
                <a:latin typeface="Book Antiqua"/>
              </a:rPr>
              <a:t>The </a:t>
            </a:r>
            <a:r>
              <a:rPr lang="en-US" sz="2800" b="1" dirty="0">
                <a:latin typeface="Book Antiqua"/>
              </a:rPr>
              <a:t>AICP Rules of Conduct </a:t>
            </a:r>
            <a:r>
              <a:rPr lang="en-US" sz="2800" dirty="0">
                <a:latin typeface="Book Antiqua"/>
              </a:rPr>
              <a:t>has 24 Rules, which fall broadly into several main themes:</a:t>
            </a:r>
            <a:endParaRPr lang="en-US" dirty="0"/>
          </a:p>
          <a:p>
            <a:pPr marL="447675" indent="-342900">
              <a:spcBef>
                <a:spcPts val="600"/>
              </a:spcBef>
              <a:buFont typeface="Wingdings" panose="05000000000000000000" pitchFamily="2" charset="2"/>
              <a:buChar char="v"/>
            </a:pPr>
            <a:r>
              <a:rPr lang="en-US" sz="2200" dirty="0">
                <a:latin typeface="Book Antiqua"/>
              </a:rPr>
              <a:t>Quality and Integrity of Practice</a:t>
            </a:r>
            <a:endParaRPr lang="en-US" sz="2200" dirty="0">
              <a:solidFill>
                <a:srgbClr val="FF0000"/>
              </a:solidFill>
              <a:latin typeface="Book Antiqua"/>
            </a:endParaRPr>
          </a:p>
          <a:p>
            <a:pPr marL="447675" indent="-342900">
              <a:spcBef>
                <a:spcPts val="600"/>
              </a:spcBef>
              <a:buFont typeface="Wingdings" panose="05000000000000000000" pitchFamily="2" charset="2"/>
              <a:buChar char="v"/>
            </a:pPr>
            <a:r>
              <a:rPr lang="en-US" sz="2200" dirty="0">
                <a:solidFill>
                  <a:schemeClr val="tx1"/>
                </a:solidFill>
                <a:latin typeface="Book Antiqua"/>
              </a:rPr>
              <a:t>Conflict of Interest</a:t>
            </a:r>
          </a:p>
          <a:p>
            <a:pPr marL="447675" indent="-342900">
              <a:spcBef>
                <a:spcPts val="600"/>
              </a:spcBef>
              <a:buFont typeface="Wingdings" panose="05000000000000000000" pitchFamily="2" charset="2"/>
              <a:buChar char="v"/>
            </a:pPr>
            <a:r>
              <a:rPr lang="en-US" sz="2200" dirty="0">
                <a:solidFill>
                  <a:schemeClr val="tx1"/>
                </a:solidFill>
                <a:latin typeface="Book Antiqua"/>
              </a:rPr>
              <a:t>Improper Influence / Abuse of Position</a:t>
            </a:r>
          </a:p>
          <a:p>
            <a:pPr marL="447675" indent="-342900">
              <a:spcBef>
                <a:spcPts val="600"/>
              </a:spcBef>
              <a:buFont typeface="Wingdings" panose="05000000000000000000" pitchFamily="2" charset="2"/>
              <a:buChar char="v"/>
            </a:pPr>
            <a:r>
              <a:rPr lang="en-US" sz="2200" dirty="0">
                <a:solidFill>
                  <a:schemeClr val="tx1"/>
                </a:solidFill>
                <a:latin typeface="Book Antiqua"/>
              </a:rPr>
              <a:t>Honesty and Fair Dealing</a:t>
            </a:r>
          </a:p>
          <a:p>
            <a:pPr marL="447675" indent="-342900">
              <a:spcBef>
                <a:spcPts val="600"/>
              </a:spcBef>
              <a:buFont typeface="Wingdings" panose="05000000000000000000" pitchFamily="2" charset="2"/>
              <a:buChar char="v"/>
            </a:pPr>
            <a:r>
              <a:rPr lang="en-US" sz="2200" dirty="0">
                <a:solidFill>
                  <a:schemeClr val="tx1"/>
                </a:solidFill>
                <a:latin typeface="Book Antiqua"/>
              </a:rPr>
              <a:t>Responsibility to Employer</a:t>
            </a:r>
          </a:p>
          <a:p>
            <a:pPr marL="447675" indent="-342900">
              <a:spcBef>
                <a:spcPts val="600"/>
              </a:spcBef>
              <a:buSzPct val="114999"/>
              <a:buFont typeface="Wingdings" panose="05000000000000000000" pitchFamily="2" charset="2"/>
              <a:buChar char="v"/>
            </a:pPr>
            <a:r>
              <a:rPr lang="en-US" sz="2200" dirty="0">
                <a:solidFill>
                  <a:schemeClr val="tx1"/>
                </a:solidFill>
                <a:latin typeface="Book Antiqua"/>
              </a:rPr>
              <a:t>Discrimination / Harassment</a:t>
            </a:r>
          </a:p>
          <a:p>
            <a:pPr marL="447675" indent="-342900">
              <a:spcBef>
                <a:spcPts val="600"/>
              </a:spcBef>
              <a:buSzPct val="114999"/>
              <a:buFont typeface="Wingdings" panose="05000000000000000000" pitchFamily="2" charset="2"/>
              <a:buChar char="v"/>
            </a:pPr>
            <a:r>
              <a:rPr lang="en-US" sz="2200" dirty="0">
                <a:solidFill>
                  <a:schemeClr val="tx1"/>
                </a:solidFill>
                <a:latin typeface="Book Antiqua"/>
              </a:rPr>
              <a:t>Bringing a Charge / Lack of Cooperation with Ethics Officer</a:t>
            </a:r>
          </a:p>
        </p:txBody>
      </p:sp>
      <p:sp>
        <p:nvSpPr>
          <p:cNvPr id="7" name="TextBox 6"/>
          <p:cNvSpPr txBox="1"/>
          <p:nvPr/>
        </p:nvSpPr>
        <p:spPr>
          <a:xfrm>
            <a:off x="13396440" y="3890384"/>
            <a:ext cx="9779264" cy="369332"/>
          </a:xfrm>
          <a:prstGeom prst="rect">
            <a:avLst/>
          </a:prstGeom>
          <a:noFill/>
        </p:spPr>
        <p:txBody>
          <a:bodyPr wrap="square" lIns="91440" tIns="45720" rIns="91440" bIns="45720" rtlCol="0" anchor="t">
            <a:spAutoFit/>
          </a:bodyPr>
          <a:lstStyle/>
          <a:p>
            <a:endParaRPr lang="en-US" i="1" dirty="0"/>
          </a:p>
        </p:txBody>
      </p:sp>
      <p:grpSp>
        <p:nvGrpSpPr>
          <p:cNvPr id="12" name="Group 11">
            <a:extLst>
              <a:ext uri="{FF2B5EF4-FFF2-40B4-BE49-F238E27FC236}">
                <a16:creationId xmlns:a16="http://schemas.microsoft.com/office/drawing/2014/main" id="{1E123066-E2EB-4A47-95BD-04D890F8547C}"/>
              </a:ext>
            </a:extLst>
          </p:cNvPr>
          <p:cNvGrpSpPr/>
          <p:nvPr/>
        </p:nvGrpSpPr>
        <p:grpSpPr>
          <a:xfrm>
            <a:off x="8500271" y="2423883"/>
            <a:ext cx="2718062" cy="2774097"/>
            <a:chOff x="9024455" y="1987588"/>
            <a:chExt cx="2821577" cy="2835181"/>
          </a:xfrm>
        </p:grpSpPr>
        <p:grpSp>
          <p:nvGrpSpPr>
            <p:cNvPr id="4" name="Group 3"/>
            <p:cNvGrpSpPr/>
            <p:nvPr/>
          </p:nvGrpSpPr>
          <p:grpSpPr>
            <a:xfrm>
              <a:off x="9024455" y="2605414"/>
              <a:ext cx="2821577" cy="2099850"/>
              <a:chOff x="5921831" y="4235292"/>
              <a:chExt cx="2821577" cy="2099850"/>
            </a:xfrm>
          </p:grpSpPr>
          <p:pic>
            <p:nvPicPr>
              <p:cNvPr id="8" name="Picture 2" descr="http://www.burn.life/uploads/4/0/9/7/40971711/9909702_orig.jpg"/>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5972447" y="4235292"/>
                <a:ext cx="2527119" cy="18811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921831" y="6104310"/>
                <a:ext cx="2821577" cy="230832"/>
              </a:xfrm>
              <a:prstGeom prst="rect">
                <a:avLst/>
              </a:prstGeom>
              <a:noFill/>
            </p:spPr>
            <p:txBody>
              <a:bodyPr wrap="square" rtlCol="0">
                <a:spAutoFit/>
              </a:bodyPr>
              <a:lstStyle/>
              <a:p>
                <a:r>
                  <a:rPr lang="en-US" sz="900" i="1">
                    <a:solidFill>
                      <a:schemeClr val="tx1">
                        <a:lumMod val="85000"/>
                        <a:lumOff val="15000"/>
                      </a:schemeClr>
                    </a:solidFill>
                  </a:rPr>
                  <a:t>Photo Credit: NBC, Parks and Recreation TV Series </a:t>
                </a:r>
              </a:p>
            </p:txBody>
          </p:sp>
        </p:grpSp>
        <p:pic>
          <p:nvPicPr>
            <p:cNvPr id="5" name="Picture 4" descr="A close up of a logo&#10;&#10;Description generated with high confidence">
              <a:extLst>
                <a:ext uri="{FF2B5EF4-FFF2-40B4-BE49-F238E27FC236}">
                  <a16:creationId xmlns:a16="http://schemas.microsoft.com/office/drawing/2014/main" id="{6622B9A2-D4F6-44D7-AF83-D5EAE1AA1D7F}"/>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773390" y="1987588"/>
              <a:ext cx="1828800" cy="1828801"/>
            </a:xfrm>
            <a:prstGeom prst="rect">
              <a:avLst/>
            </a:prstGeom>
          </p:spPr>
        </p:pic>
        <p:sp>
          <p:nvSpPr>
            <p:cNvPr id="11" name="TextBox 10">
              <a:extLst>
                <a:ext uri="{FF2B5EF4-FFF2-40B4-BE49-F238E27FC236}">
                  <a16:creationId xmlns:a16="http://schemas.microsoft.com/office/drawing/2014/main" id="{F70BE802-2A20-4077-97EB-535418292443}"/>
                </a:ext>
              </a:extLst>
            </p:cNvPr>
            <p:cNvSpPr txBox="1"/>
            <p:nvPr/>
          </p:nvSpPr>
          <p:spPr>
            <a:xfrm>
              <a:off x="9075071" y="4638103"/>
              <a:ext cx="2527119" cy="184666"/>
            </a:xfrm>
            <a:prstGeom prst="rect">
              <a:avLst/>
            </a:prstGeom>
            <a:noFill/>
          </p:spPr>
          <p:txBody>
            <a:bodyPr wrap="square" rtlCol="0">
              <a:spAutoFit/>
            </a:bodyPr>
            <a:lstStyle/>
            <a:p>
              <a:r>
                <a:rPr lang="en-US" sz="600">
                  <a:solidFill>
                    <a:schemeClr val="tx1">
                      <a:lumMod val="85000"/>
                      <a:lumOff val="15000"/>
                    </a:schemeClr>
                  </a:solidFill>
                </a:rPr>
                <a:t>This Photo by Unknown Author is licensed under CC BY-SA</a:t>
              </a:r>
            </a:p>
          </p:txBody>
        </p:sp>
      </p:grpSp>
      <p:sp>
        <p:nvSpPr>
          <p:cNvPr id="2" name="Slide Number Placeholder 1">
            <a:extLst>
              <a:ext uri="{FF2B5EF4-FFF2-40B4-BE49-F238E27FC236}">
                <a16:creationId xmlns:a16="http://schemas.microsoft.com/office/drawing/2014/main" id="{5823BF4E-69C9-4960-B11D-581CDAE39F89}"/>
              </a:ext>
            </a:extLst>
          </p:cNvPr>
          <p:cNvSpPr>
            <a:spLocks noGrp="1"/>
          </p:cNvSpPr>
          <p:nvPr>
            <p:ph type="sldNum" sz="quarter" idx="12"/>
          </p:nvPr>
        </p:nvSpPr>
        <p:spPr/>
        <p:txBody>
          <a:bodyPr/>
          <a:lstStyle/>
          <a:p>
            <a:fld id="{5D84065D-F351-4B03-BD91-D8A6B8D4B362}" type="slidenum">
              <a:rPr lang="en-US" smtClean="0"/>
              <a:t>13</a:t>
            </a:fld>
            <a:endParaRPr lang="en-US"/>
          </a:p>
        </p:txBody>
      </p:sp>
    </p:spTree>
    <p:custDataLst>
      <p:tags r:id="rId1"/>
    </p:custDataLst>
    <p:extLst>
      <p:ext uri="{BB962C8B-B14F-4D97-AF65-F5344CB8AC3E}">
        <p14:creationId xmlns:p14="http://schemas.microsoft.com/office/powerpoint/2010/main" val="163660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600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2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0138" y="276942"/>
            <a:ext cx="10022750" cy="1240056"/>
          </a:xfrm>
          <a:effectLst/>
        </p:spPr>
        <p:txBody>
          <a:bodyPr vert="horz" lIns="91440" tIns="45720" rIns="91440" bIns="45720" rtlCol="0" anchor="ctr">
            <a:normAutofit/>
          </a:bodyPr>
          <a:lstStyle/>
          <a:p>
            <a:pPr>
              <a:spcAft>
                <a:spcPts val="1800"/>
              </a:spcAft>
            </a:pPr>
            <a:r>
              <a:rPr lang="en-US" sz="4000">
                <a:solidFill>
                  <a:schemeClr val="tx1"/>
                </a:solidFill>
              </a:rPr>
              <a:t>Section C:  ADVISORY OPINIONS</a:t>
            </a:r>
          </a:p>
        </p:txBody>
      </p:sp>
      <p:sp>
        <p:nvSpPr>
          <p:cNvPr id="3" name="Content Placeholder 2"/>
          <p:cNvSpPr>
            <a:spLocks noGrp="1"/>
          </p:cNvSpPr>
          <p:nvPr>
            <p:ph idx="1"/>
          </p:nvPr>
        </p:nvSpPr>
        <p:spPr>
          <a:xfrm>
            <a:off x="1326372" y="2674730"/>
            <a:ext cx="8164525" cy="2941995"/>
          </a:xfrm>
        </p:spPr>
        <p:txBody>
          <a:bodyPr>
            <a:noAutofit/>
          </a:bodyPr>
          <a:lstStyle/>
          <a:p>
            <a:pPr marL="518795" indent="-342900">
              <a:spcBef>
                <a:spcPts val="600"/>
              </a:spcBef>
              <a:buFont typeface="+mj-lt"/>
              <a:buAutoNum type="arabicPeriod"/>
            </a:pPr>
            <a:r>
              <a:rPr lang="en-US" dirty="0">
                <a:solidFill>
                  <a:schemeClr val="tx1"/>
                </a:solidFill>
                <a:latin typeface="Book Antiqua"/>
              </a:rPr>
              <a:t>Informal Advice may be provided to AICP Planners </a:t>
            </a:r>
            <a:r>
              <a:rPr lang="en-US" u="sng" dirty="0">
                <a:solidFill>
                  <a:schemeClr val="tx1"/>
                </a:solidFill>
                <a:latin typeface="Book Antiqua"/>
              </a:rPr>
              <a:t>and</a:t>
            </a:r>
            <a:r>
              <a:rPr lang="en-US" dirty="0">
                <a:solidFill>
                  <a:schemeClr val="tx1"/>
                </a:solidFill>
                <a:latin typeface="Book Antiqua"/>
              </a:rPr>
              <a:t> non-AICP persons</a:t>
            </a:r>
            <a:br>
              <a:rPr lang="en-US" dirty="0">
                <a:solidFill>
                  <a:schemeClr val="tx1"/>
                </a:solidFill>
                <a:latin typeface="Book Antiqua"/>
              </a:rPr>
            </a:br>
            <a:endParaRPr lang="en-US" dirty="0">
              <a:solidFill>
                <a:schemeClr val="tx1"/>
              </a:solidFill>
              <a:latin typeface="Book Antiqua"/>
            </a:endParaRPr>
          </a:p>
          <a:p>
            <a:pPr marL="518795" indent="-342900">
              <a:spcBef>
                <a:spcPts val="600"/>
              </a:spcBef>
              <a:buFont typeface="+mj-lt"/>
              <a:buAutoNum type="arabicPeriod"/>
            </a:pPr>
            <a:r>
              <a:rPr lang="en-US" dirty="0">
                <a:solidFill>
                  <a:schemeClr val="tx1"/>
                </a:solidFill>
                <a:latin typeface="Book Antiqua"/>
              </a:rPr>
              <a:t>Informal Advice from the Ethics Officer</a:t>
            </a:r>
          </a:p>
          <a:p>
            <a:pPr marL="810895" lvl="1" indent="-238125">
              <a:spcBef>
                <a:spcPts val="400"/>
              </a:spcBef>
              <a:spcAft>
                <a:spcPts val="0"/>
              </a:spcAft>
              <a:buFont typeface="+mj-lt"/>
              <a:buAutoNum type="alphaLcParenR"/>
            </a:pPr>
            <a:r>
              <a:rPr lang="en-US" sz="1800" dirty="0">
                <a:solidFill>
                  <a:schemeClr val="tx1"/>
                </a:solidFill>
                <a:latin typeface="Book Antiqua"/>
              </a:rPr>
              <a:t>Contact Ethics and leave a message</a:t>
            </a:r>
          </a:p>
          <a:p>
            <a:pPr marL="810895" lvl="1" indent="-238125">
              <a:spcBef>
                <a:spcPts val="400"/>
              </a:spcBef>
              <a:spcAft>
                <a:spcPts val="0"/>
              </a:spcAft>
              <a:buFont typeface="+mj-lt"/>
              <a:buAutoNum type="alphaLcParenR"/>
            </a:pPr>
            <a:r>
              <a:rPr lang="en-US" sz="1800" dirty="0">
                <a:solidFill>
                  <a:schemeClr val="tx1"/>
                </a:solidFill>
                <a:latin typeface="Book Antiqua"/>
              </a:rPr>
              <a:t>Advise given orally</a:t>
            </a:r>
          </a:p>
          <a:p>
            <a:pPr marL="810895" lvl="1" indent="-238125">
              <a:spcBef>
                <a:spcPts val="400"/>
              </a:spcBef>
              <a:buFont typeface="+mj-lt"/>
              <a:buAutoNum type="alphaLcParenR"/>
            </a:pPr>
            <a:r>
              <a:rPr lang="en-US" sz="1800" dirty="0">
                <a:solidFill>
                  <a:schemeClr val="tx1"/>
                </a:solidFill>
                <a:latin typeface="Book Antiqua"/>
              </a:rPr>
              <a:t>Intended to assist, but is not binding</a:t>
            </a:r>
          </a:p>
        </p:txBody>
      </p:sp>
      <p:grpSp>
        <p:nvGrpSpPr>
          <p:cNvPr id="17" name="Group 16">
            <a:extLst>
              <a:ext uri="{FF2B5EF4-FFF2-40B4-BE49-F238E27FC236}">
                <a16:creationId xmlns:a16="http://schemas.microsoft.com/office/drawing/2014/main" id="{475FDA5B-8C4C-4319-B53C-9079CAE64A92}"/>
              </a:ext>
            </a:extLst>
          </p:cNvPr>
          <p:cNvGrpSpPr/>
          <p:nvPr/>
        </p:nvGrpSpPr>
        <p:grpSpPr>
          <a:xfrm>
            <a:off x="8983077" y="2925806"/>
            <a:ext cx="2632315" cy="3318931"/>
            <a:chOff x="8794541" y="1860577"/>
            <a:chExt cx="2632315" cy="3318931"/>
          </a:xfrm>
        </p:grpSpPr>
        <p:pic>
          <p:nvPicPr>
            <p:cNvPr id="15" name="Picture 14" descr="A picture containing wall&#10;&#10;Description generated with high confidence">
              <a:extLst>
                <a:ext uri="{FF2B5EF4-FFF2-40B4-BE49-F238E27FC236}">
                  <a16:creationId xmlns:a16="http://schemas.microsoft.com/office/drawing/2014/main" id="{BDB76743-52D5-404A-9F1C-40B99587BB82}"/>
                </a:ext>
              </a:extLst>
            </p:cNvPr>
            <p:cNvPicPr>
              <a:picLocks noChangeAspect="1"/>
            </p:cNvPicPr>
            <p:nvPr/>
          </p:nvPicPr>
          <p:blipFill>
            <a:blip r:embed="rId4">
              <a:clrChange>
                <a:clrFrom>
                  <a:srgbClr val="FFFFFF"/>
                </a:clrFrom>
                <a:clrTo>
                  <a:srgbClr val="FFFFFF">
                    <a:alpha val="0"/>
                  </a:srgbClr>
                </a:clrTo>
              </a:clrChange>
              <a:extLst>
                <a:ext uri="{837473B0-CC2E-450A-ABE3-18F120FF3D39}">
                  <a1611:picAttrSrcUrl xmlns:a1611="http://schemas.microsoft.com/office/drawing/2016/11/main" r:id="rId5"/>
                </a:ext>
              </a:extLst>
            </a:blip>
            <a:stretch>
              <a:fillRect/>
            </a:stretch>
          </p:blipFill>
          <p:spPr>
            <a:xfrm>
              <a:off x="8794541" y="1860577"/>
              <a:ext cx="2600325" cy="3200400"/>
            </a:xfrm>
            <a:prstGeom prst="rect">
              <a:avLst/>
            </a:prstGeom>
          </p:spPr>
        </p:pic>
        <p:sp>
          <p:nvSpPr>
            <p:cNvPr id="16" name="TextBox 15">
              <a:extLst>
                <a:ext uri="{FF2B5EF4-FFF2-40B4-BE49-F238E27FC236}">
                  <a16:creationId xmlns:a16="http://schemas.microsoft.com/office/drawing/2014/main" id="{E764034B-EDD0-4917-A19B-6AD43C067BC6}"/>
                </a:ext>
              </a:extLst>
            </p:cNvPr>
            <p:cNvSpPr txBox="1"/>
            <p:nvPr/>
          </p:nvSpPr>
          <p:spPr>
            <a:xfrm>
              <a:off x="8826531" y="4994842"/>
              <a:ext cx="2600325" cy="184666"/>
            </a:xfrm>
            <a:prstGeom prst="rect">
              <a:avLst/>
            </a:prstGeom>
            <a:noFill/>
          </p:spPr>
          <p:txBody>
            <a:bodyPr wrap="square" rtlCol="0">
              <a:spAutoFit/>
            </a:bodyPr>
            <a:lstStyle/>
            <a:p>
              <a:pPr algn="ctr"/>
              <a:r>
                <a:rPr lang="en-US" sz="600">
                  <a:solidFill>
                    <a:schemeClr val="tx1">
                      <a:lumMod val="85000"/>
                      <a:lumOff val="15000"/>
                    </a:schemeClr>
                  </a:solidFill>
                </a:rPr>
                <a:t>This Photo by Unknown Author is licensed under CC BY-NC-ND</a:t>
              </a:r>
            </a:p>
          </p:txBody>
        </p:sp>
      </p:grpSp>
      <p:sp>
        <p:nvSpPr>
          <p:cNvPr id="4" name="Slide Number Placeholder 3">
            <a:extLst>
              <a:ext uri="{FF2B5EF4-FFF2-40B4-BE49-F238E27FC236}">
                <a16:creationId xmlns:a16="http://schemas.microsoft.com/office/drawing/2014/main" id="{C11CFB07-0537-448D-9482-A7CD85813A55}"/>
              </a:ext>
            </a:extLst>
          </p:cNvPr>
          <p:cNvSpPr>
            <a:spLocks noGrp="1"/>
          </p:cNvSpPr>
          <p:nvPr>
            <p:ph type="sldNum" sz="quarter" idx="12"/>
          </p:nvPr>
        </p:nvSpPr>
        <p:spPr/>
        <p:txBody>
          <a:bodyPr/>
          <a:lstStyle/>
          <a:p>
            <a:fld id="{5D84065D-F351-4B03-BD91-D8A6B8D4B362}" type="slidenum">
              <a:rPr lang="en-US" smtClean="0"/>
              <a:t>14</a:t>
            </a:fld>
            <a:endParaRPr lang="en-US"/>
          </a:p>
        </p:txBody>
      </p:sp>
      <p:sp>
        <p:nvSpPr>
          <p:cNvPr id="5" name="TextBox 4">
            <a:extLst>
              <a:ext uri="{FF2B5EF4-FFF2-40B4-BE49-F238E27FC236}">
                <a16:creationId xmlns:a16="http://schemas.microsoft.com/office/drawing/2014/main" id="{8AA72027-1DE6-4108-8B45-3F1B1608C065}"/>
              </a:ext>
            </a:extLst>
          </p:cNvPr>
          <p:cNvSpPr txBox="1"/>
          <p:nvPr/>
        </p:nvSpPr>
        <p:spPr>
          <a:xfrm>
            <a:off x="378941" y="1841156"/>
            <a:ext cx="11434115" cy="5386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900" b="1">
                <a:latin typeface="Informal Roman"/>
              </a:rPr>
              <a:t>IF YOU DON’T KNOW IF IT IS ETHICAL OR NOT, THEN YOU CAN ASK…</a:t>
            </a:r>
            <a:endParaRPr lang="en-US" sz="2900"/>
          </a:p>
        </p:txBody>
      </p:sp>
    </p:spTree>
    <p:custDataLst>
      <p:tags r:id="rId1"/>
    </p:custDataLst>
    <p:extLst>
      <p:ext uri="{BB962C8B-B14F-4D97-AF65-F5344CB8AC3E}">
        <p14:creationId xmlns:p14="http://schemas.microsoft.com/office/powerpoint/2010/main" val="2381220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625" y="225456"/>
            <a:ext cx="9971263" cy="1312137"/>
          </a:xfrm>
          <a:effectLst/>
        </p:spPr>
        <p:txBody>
          <a:bodyPr vert="horz" lIns="91440" tIns="45720" rIns="91440" bIns="45720" rtlCol="0" anchor="ctr">
            <a:normAutofit/>
          </a:bodyPr>
          <a:lstStyle/>
          <a:p>
            <a:pPr>
              <a:spcAft>
                <a:spcPts val="1800"/>
              </a:spcAft>
            </a:pPr>
            <a:r>
              <a:rPr lang="en-US" sz="4000">
                <a:solidFill>
                  <a:schemeClr val="tx1"/>
                </a:solidFill>
              </a:rPr>
              <a:t>Section C:  ADVISORY OPINIONS</a:t>
            </a:r>
          </a:p>
        </p:txBody>
      </p:sp>
      <p:sp>
        <p:nvSpPr>
          <p:cNvPr id="3" name="Content Placeholder 2"/>
          <p:cNvSpPr>
            <a:spLocks noGrp="1"/>
          </p:cNvSpPr>
          <p:nvPr>
            <p:ph idx="1"/>
          </p:nvPr>
        </p:nvSpPr>
        <p:spPr>
          <a:xfrm>
            <a:off x="1107786" y="2405732"/>
            <a:ext cx="8887729" cy="3875303"/>
          </a:xfrm>
        </p:spPr>
        <p:txBody>
          <a:bodyPr>
            <a:noAutofit/>
          </a:bodyPr>
          <a:lstStyle/>
          <a:p>
            <a:pPr marL="633095" indent="-457200">
              <a:spcBef>
                <a:spcPts val="600"/>
              </a:spcBef>
              <a:buFont typeface="+mj-lt"/>
              <a:buAutoNum type="arabicPeriod" startAt="3"/>
            </a:pPr>
            <a:r>
              <a:rPr lang="en-US" dirty="0">
                <a:solidFill>
                  <a:schemeClr val="tx1"/>
                </a:solidFill>
                <a:latin typeface="Book Antiqua"/>
              </a:rPr>
              <a:t>Formal Advisory Opinion (requested by an AICP member)</a:t>
            </a:r>
            <a:endParaRPr lang="en-US" dirty="0">
              <a:solidFill>
                <a:schemeClr val="tx1"/>
              </a:solidFill>
            </a:endParaRPr>
          </a:p>
          <a:p>
            <a:pPr marL="810895" lvl="1" indent="-238125">
              <a:spcBef>
                <a:spcPts val="400"/>
              </a:spcBef>
              <a:spcAft>
                <a:spcPts val="0"/>
              </a:spcAft>
              <a:buFont typeface="+mj-lt"/>
              <a:buAutoNum type="alphaLcParenR"/>
            </a:pPr>
            <a:r>
              <a:rPr lang="en-US" sz="1600" dirty="0">
                <a:solidFill>
                  <a:schemeClr val="tx1"/>
                </a:solidFill>
                <a:latin typeface="Book Antiqua"/>
              </a:rPr>
              <a:t>Requested by an AICP Member</a:t>
            </a:r>
          </a:p>
          <a:p>
            <a:pPr marL="810895" lvl="1" indent="-238125">
              <a:spcBef>
                <a:spcPts val="400"/>
              </a:spcBef>
              <a:spcAft>
                <a:spcPts val="0"/>
              </a:spcAft>
              <a:buFont typeface="+mj-lt"/>
              <a:buAutoNum type="alphaLcParenR"/>
            </a:pPr>
            <a:r>
              <a:rPr lang="en-US" sz="1600" dirty="0">
                <a:solidFill>
                  <a:schemeClr val="tx1"/>
                </a:solidFill>
                <a:latin typeface="Book Antiqua"/>
              </a:rPr>
              <a:t>Reviewed by Ethics officer to determine if additional info needed</a:t>
            </a:r>
          </a:p>
          <a:p>
            <a:pPr marL="810895" lvl="1" indent="-238125">
              <a:spcBef>
                <a:spcPts val="400"/>
              </a:spcBef>
              <a:spcAft>
                <a:spcPts val="0"/>
              </a:spcAft>
              <a:buFont typeface="+mj-lt"/>
              <a:buAutoNum type="alphaLcParenR"/>
            </a:pPr>
            <a:r>
              <a:rPr lang="en-US" sz="1600" dirty="0">
                <a:solidFill>
                  <a:schemeClr val="tx1"/>
                </a:solidFill>
                <a:latin typeface="Book Antiqua"/>
              </a:rPr>
              <a:t>Ethics Committee determines if they will issue an Advisory Opinion or not</a:t>
            </a:r>
          </a:p>
          <a:p>
            <a:pPr marL="810895" lvl="1" indent="-238125">
              <a:spcBef>
                <a:spcPts val="400"/>
              </a:spcBef>
              <a:spcAft>
                <a:spcPts val="0"/>
              </a:spcAft>
              <a:buFont typeface="+mj-lt"/>
              <a:buAutoNum type="alphaLcParenR"/>
            </a:pPr>
            <a:r>
              <a:rPr lang="en-US" sz="1600" dirty="0">
                <a:solidFill>
                  <a:schemeClr val="tx1"/>
                </a:solidFill>
                <a:latin typeface="Book Antiqua"/>
              </a:rPr>
              <a:t>Advisory Opinions issued within 90 days</a:t>
            </a:r>
          </a:p>
          <a:p>
            <a:pPr marL="810895" lvl="1" indent="-238125">
              <a:spcBef>
                <a:spcPts val="400"/>
              </a:spcBef>
              <a:spcAft>
                <a:spcPts val="0"/>
              </a:spcAft>
              <a:buFont typeface="+mj-lt"/>
              <a:buAutoNum type="alphaLcParenR"/>
            </a:pPr>
            <a:r>
              <a:rPr lang="en-US" sz="1600" dirty="0">
                <a:solidFill>
                  <a:schemeClr val="tx1"/>
                </a:solidFill>
                <a:latin typeface="Book Antiqua"/>
              </a:rPr>
              <a:t>Any member who acts in compliance with a formal Advisory Opinion will have a defense to a charge of misconduct that is based on conduct permitted by the Opinion</a:t>
            </a:r>
          </a:p>
          <a:p>
            <a:pPr marL="810895" lvl="1" indent="-238125">
              <a:spcBef>
                <a:spcPts val="400"/>
              </a:spcBef>
              <a:spcAft>
                <a:spcPts val="0"/>
              </a:spcAft>
              <a:buFont typeface="+mj-lt"/>
              <a:buAutoNum type="alphaLcParenR"/>
            </a:pPr>
            <a:r>
              <a:rPr lang="en-US" sz="1600" dirty="0">
                <a:solidFill>
                  <a:schemeClr val="tx1"/>
                </a:solidFill>
                <a:latin typeface="Book Antiqua"/>
              </a:rPr>
              <a:t>The Ethics Committee determines if they publish any formal Advisory Opinion.</a:t>
            </a:r>
          </a:p>
          <a:p>
            <a:pPr marL="810895" lvl="1" indent="-238125">
              <a:spcBef>
                <a:spcPts val="400"/>
              </a:spcBef>
              <a:spcAft>
                <a:spcPts val="0"/>
              </a:spcAft>
              <a:buFont typeface="+mj-lt"/>
              <a:buAutoNum type="alphaLcParenR"/>
            </a:pPr>
            <a:r>
              <a:rPr lang="en-US" sz="1600" dirty="0">
                <a:solidFill>
                  <a:schemeClr val="tx1"/>
                </a:solidFill>
                <a:latin typeface="Book Antiqua"/>
              </a:rPr>
              <a:t>Any AICP member who believes that a published formal Advisory Opinion is incorrect or incomplete may write to the Ethics Officer explaining his thoughts. </a:t>
            </a:r>
            <a:br>
              <a:rPr lang="en-US" sz="1600" dirty="0"/>
            </a:br>
            <a:r>
              <a:rPr lang="en-US" sz="1600" dirty="0">
                <a:solidFill>
                  <a:schemeClr val="tx1"/>
                </a:solidFill>
                <a:latin typeface="Book Antiqua"/>
              </a:rPr>
              <a:t>The Ethics Officer transmits the info to the Ethics Committee for review and determination. The decision of the Committee shall be final.</a:t>
            </a:r>
            <a:endParaRPr lang="en-US" sz="1800" dirty="0">
              <a:solidFill>
                <a:schemeClr val="tx1"/>
              </a:solidFill>
              <a:latin typeface="Book Antiqua"/>
            </a:endParaRPr>
          </a:p>
        </p:txBody>
      </p:sp>
      <p:grpSp>
        <p:nvGrpSpPr>
          <p:cNvPr id="25" name="Group 24">
            <a:extLst>
              <a:ext uri="{FF2B5EF4-FFF2-40B4-BE49-F238E27FC236}">
                <a16:creationId xmlns:a16="http://schemas.microsoft.com/office/drawing/2014/main" id="{DEFFD082-6456-4943-B687-6BF6518E589D}"/>
              </a:ext>
            </a:extLst>
          </p:cNvPr>
          <p:cNvGrpSpPr/>
          <p:nvPr/>
        </p:nvGrpSpPr>
        <p:grpSpPr>
          <a:xfrm>
            <a:off x="10139417" y="2962121"/>
            <a:ext cx="1988148" cy="3586963"/>
            <a:chOff x="10841635" y="5263076"/>
            <a:chExt cx="1309647" cy="2309119"/>
          </a:xfrm>
        </p:grpSpPr>
        <p:grpSp>
          <p:nvGrpSpPr>
            <p:cNvPr id="26" name="Group 25">
              <a:extLst>
                <a:ext uri="{FF2B5EF4-FFF2-40B4-BE49-F238E27FC236}">
                  <a16:creationId xmlns:a16="http://schemas.microsoft.com/office/drawing/2014/main" id="{23FCE077-43E6-4784-974D-CC92B975365F}"/>
                </a:ext>
              </a:extLst>
            </p:cNvPr>
            <p:cNvGrpSpPr/>
            <p:nvPr/>
          </p:nvGrpSpPr>
          <p:grpSpPr>
            <a:xfrm>
              <a:off x="10841635" y="5263076"/>
              <a:ext cx="1309647" cy="2309119"/>
              <a:chOff x="9332257" y="5138210"/>
              <a:chExt cx="1309647" cy="2309119"/>
            </a:xfrm>
          </p:grpSpPr>
          <p:pic>
            <p:nvPicPr>
              <p:cNvPr id="30" name="Picture 29">
                <a:extLst>
                  <a:ext uri="{FF2B5EF4-FFF2-40B4-BE49-F238E27FC236}">
                    <a16:creationId xmlns:a16="http://schemas.microsoft.com/office/drawing/2014/main" id="{A5852E48-D09C-4CA4-8EAE-F6494F005F6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9332257" y="5145742"/>
                <a:ext cx="1111914" cy="1470212"/>
              </a:xfrm>
              <a:prstGeom prst="rect">
                <a:avLst/>
              </a:prstGeom>
            </p:spPr>
          </p:pic>
          <p:sp>
            <p:nvSpPr>
              <p:cNvPr id="31" name="TextBox 30">
                <a:extLst>
                  <a:ext uri="{FF2B5EF4-FFF2-40B4-BE49-F238E27FC236}">
                    <a16:creationId xmlns:a16="http://schemas.microsoft.com/office/drawing/2014/main" id="{859F423F-1DF3-425C-8CDB-5116C32459D2}"/>
                  </a:ext>
                </a:extLst>
              </p:cNvPr>
              <p:cNvSpPr txBox="1"/>
              <p:nvPr/>
            </p:nvSpPr>
            <p:spPr>
              <a:xfrm rot="5400000">
                <a:off x="9373303" y="6178729"/>
                <a:ext cx="2309119" cy="228082"/>
              </a:xfrm>
              <a:prstGeom prst="rect">
                <a:avLst/>
              </a:prstGeom>
              <a:noFill/>
            </p:spPr>
            <p:txBody>
              <a:bodyPr wrap="square" lIns="91438" tIns="45719" rIns="91438" bIns="45719" rtlCol="0" anchor="t">
                <a:spAutoFit/>
              </a:bodyPr>
              <a:lstStyle/>
              <a:p>
                <a:r>
                  <a:rPr lang="en-US" sz="800"/>
                  <a:t>Photo </a:t>
                </a:r>
                <a:r>
                  <a:rPr lang="en-US" sz="600"/>
                  <a:t>Credit</a:t>
                </a:r>
                <a:r>
                  <a:rPr lang="en-US" sz="800"/>
                  <a:t>: Mackenzie Trowbridge</a:t>
                </a:r>
                <a:br>
                  <a:rPr lang="en-US" sz="800"/>
                </a:br>
                <a:r>
                  <a:rPr lang="en-US" sz="800"/>
                  <a:t> Columbia College Blog with Free Clipart hat</a:t>
                </a:r>
                <a:endParaRPr lang="en-US" sz="825"/>
              </a:p>
            </p:txBody>
          </p:sp>
        </p:grpSp>
        <p:grpSp>
          <p:nvGrpSpPr>
            <p:cNvPr id="27" name="Group 26">
              <a:extLst>
                <a:ext uri="{FF2B5EF4-FFF2-40B4-BE49-F238E27FC236}">
                  <a16:creationId xmlns:a16="http://schemas.microsoft.com/office/drawing/2014/main" id="{61F1C137-9EA4-43A7-A936-167A44546B6C}"/>
                </a:ext>
              </a:extLst>
            </p:cNvPr>
            <p:cNvGrpSpPr/>
            <p:nvPr/>
          </p:nvGrpSpPr>
          <p:grpSpPr>
            <a:xfrm>
              <a:off x="10943980" y="5270608"/>
              <a:ext cx="901773" cy="261610"/>
              <a:chOff x="9439835" y="5151306"/>
              <a:chExt cx="901773" cy="261610"/>
            </a:xfrm>
          </p:grpSpPr>
          <p:sp>
            <p:nvSpPr>
              <p:cNvPr id="28" name="Rectangle 27">
                <a:extLst>
                  <a:ext uri="{FF2B5EF4-FFF2-40B4-BE49-F238E27FC236}">
                    <a16:creationId xmlns:a16="http://schemas.microsoft.com/office/drawing/2014/main" id="{67DD097D-6340-40C6-ABD3-126B6781549F}"/>
                  </a:ext>
                </a:extLst>
              </p:cNvPr>
              <p:cNvSpPr/>
              <p:nvPr/>
            </p:nvSpPr>
            <p:spPr>
              <a:xfrm>
                <a:off x="9439835" y="5199906"/>
                <a:ext cx="797859" cy="126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6AD18ECE-B343-42A3-A9FD-8984CAD39375}"/>
                  </a:ext>
                </a:extLst>
              </p:cNvPr>
              <p:cNvSpPr txBox="1"/>
              <p:nvPr/>
            </p:nvSpPr>
            <p:spPr>
              <a:xfrm>
                <a:off x="9439835" y="5151306"/>
                <a:ext cx="901773" cy="261610"/>
              </a:xfrm>
              <a:prstGeom prst="rect">
                <a:avLst/>
              </a:prstGeom>
              <a:noFill/>
            </p:spPr>
            <p:txBody>
              <a:bodyPr wrap="square" rtlCol="0">
                <a:spAutoFit/>
              </a:bodyPr>
              <a:lstStyle/>
              <a:p>
                <a:pPr algn="ctr"/>
                <a:r>
                  <a:rPr lang="en-US" sz="1100" b="1" spc="300">
                    <a:latin typeface="Comic Sans MS" panose="030F0702030302020204" pitchFamily="66" charset="0"/>
                  </a:rPr>
                  <a:t>AICP</a:t>
                </a:r>
              </a:p>
            </p:txBody>
          </p:sp>
        </p:grpSp>
      </p:grpSp>
      <p:sp>
        <p:nvSpPr>
          <p:cNvPr id="4" name="Slide Number Placeholder 3">
            <a:extLst>
              <a:ext uri="{FF2B5EF4-FFF2-40B4-BE49-F238E27FC236}">
                <a16:creationId xmlns:a16="http://schemas.microsoft.com/office/drawing/2014/main" id="{DE419E33-3F8B-4D17-885D-9A5BC5F3DA47}"/>
              </a:ext>
            </a:extLst>
          </p:cNvPr>
          <p:cNvSpPr>
            <a:spLocks noGrp="1"/>
          </p:cNvSpPr>
          <p:nvPr>
            <p:ph type="sldNum" sz="quarter" idx="12"/>
          </p:nvPr>
        </p:nvSpPr>
        <p:spPr/>
        <p:txBody>
          <a:bodyPr/>
          <a:lstStyle/>
          <a:p>
            <a:fld id="{5D84065D-F351-4B03-BD91-D8A6B8D4B362}" type="slidenum">
              <a:rPr lang="en-US" smtClean="0"/>
              <a:t>15</a:t>
            </a:fld>
            <a:endParaRPr lang="en-US"/>
          </a:p>
        </p:txBody>
      </p:sp>
      <p:pic>
        <p:nvPicPr>
          <p:cNvPr id="6" name="Picture 7">
            <a:extLst>
              <a:ext uri="{FF2B5EF4-FFF2-40B4-BE49-F238E27FC236}">
                <a16:creationId xmlns:a16="http://schemas.microsoft.com/office/drawing/2014/main" id="{5735A1EC-86FB-4A46-8D37-F342446BB4C9}"/>
              </a:ext>
            </a:extLst>
          </p:cNvPr>
          <p:cNvPicPr>
            <a:picLocks noChangeAspect="1"/>
          </p:cNvPicPr>
          <p:nvPr/>
        </p:nvPicPr>
        <p:blipFill>
          <a:blip r:embed="rId5"/>
          <a:stretch>
            <a:fillRect/>
          </a:stretch>
        </p:blipFill>
        <p:spPr>
          <a:xfrm rot="19980000">
            <a:off x="10388234" y="3452353"/>
            <a:ext cx="868866" cy="625106"/>
          </a:xfrm>
          <a:prstGeom prst="rect">
            <a:avLst/>
          </a:prstGeom>
        </p:spPr>
      </p:pic>
      <p:sp>
        <p:nvSpPr>
          <p:cNvPr id="5" name="TextBox 4">
            <a:extLst>
              <a:ext uri="{FF2B5EF4-FFF2-40B4-BE49-F238E27FC236}">
                <a16:creationId xmlns:a16="http://schemas.microsoft.com/office/drawing/2014/main" id="{EF5413EB-E3BF-625E-7670-5A190091E64F}"/>
              </a:ext>
            </a:extLst>
          </p:cNvPr>
          <p:cNvSpPr txBox="1"/>
          <p:nvPr/>
        </p:nvSpPr>
        <p:spPr>
          <a:xfrm>
            <a:off x="358346" y="1779372"/>
            <a:ext cx="11434115" cy="5386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900" b="1">
                <a:latin typeface="Informal Roman"/>
              </a:rPr>
              <a:t>IF YOU DON’T KNOW IF IT IS ETHICAL OR NOT, THEN YOU CAN ASK…</a:t>
            </a:r>
            <a:endParaRPr lang="en-US" sz="2900"/>
          </a:p>
        </p:txBody>
      </p:sp>
    </p:spTree>
    <p:custDataLst>
      <p:tags r:id="rId1"/>
    </p:custDataLst>
    <p:extLst>
      <p:ext uri="{BB962C8B-B14F-4D97-AF65-F5344CB8AC3E}">
        <p14:creationId xmlns:p14="http://schemas.microsoft.com/office/powerpoint/2010/main" val="3064879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3624" y="565266"/>
            <a:ext cx="7983886" cy="714895"/>
          </a:xfrm>
          <a:effectLst/>
        </p:spPr>
        <p:txBody>
          <a:bodyPr vert="horz" lIns="91440" tIns="45720" rIns="91440" bIns="45720" rtlCol="0" anchor="ctr">
            <a:normAutofit/>
          </a:bodyPr>
          <a:lstStyle/>
          <a:p>
            <a:pPr>
              <a:spcAft>
                <a:spcPts val="1800"/>
              </a:spcAft>
            </a:pPr>
            <a:r>
              <a:rPr lang="en-US" sz="4000">
                <a:solidFill>
                  <a:schemeClr val="tx1"/>
                </a:solidFill>
              </a:rPr>
              <a:t>Section C:  ADVISORY OPINIONS</a:t>
            </a:r>
          </a:p>
        </p:txBody>
      </p:sp>
      <p:sp>
        <p:nvSpPr>
          <p:cNvPr id="3" name="Content Placeholder 2"/>
          <p:cNvSpPr>
            <a:spLocks noGrp="1"/>
          </p:cNvSpPr>
          <p:nvPr>
            <p:ph idx="1"/>
          </p:nvPr>
        </p:nvSpPr>
        <p:spPr>
          <a:xfrm>
            <a:off x="1342410" y="2675414"/>
            <a:ext cx="8657272" cy="3923349"/>
          </a:xfrm>
        </p:spPr>
        <p:txBody>
          <a:bodyPr>
            <a:noAutofit/>
          </a:bodyPr>
          <a:lstStyle/>
          <a:p>
            <a:pPr marL="633095" indent="-457200">
              <a:spcBef>
                <a:spcPts val="600"/>
              </a:spcBef>
              <a:buFont typeface="+mj-lt"/>
              <a:buAutoNum type="arabicPeriod" startAt="4"/>
            </a:pPr>
            <a:r>
              <a:rPr lang="en-US" dirty="0">
                <a:solidFill>
                  <a:schemeClr val="tx1"/>
                </a:solidFill>
                <a:latin typeface="Book Antiqua"/>
              </a:rPr>
              <a:t>Formal Advisory Opinions Issued Without Request Of A Member</a:t>
            </a:r>
            <a:endParaRPr lang="en-US" dirty="0">
              <a:solidFill>
                <a:schemeClr val="tx1"/>
              </a:solidFill>
            </a:endParaRPr>
          </a:p>
          <a:p>
            <a:pPr marL="810895" lvl="1" indent="-238125">
              <a:spcBef>
                <a:spcPts val="400"/>
              </a:spcBef>
              <a:spcAft>
                <a:spcPts val="0"/>
              </a:spcAft>
              <a:buFont typeface="+mj-lt"/>
              <a:buAutoNum type="alphaLcParenR"/>
            </a:pPr>
            <a:r>
              <a:rPr lang="en-US" sz="1600" dirty="0">
                <a:solidFill>
                  <a:schemeClr val="tx1"/>
                </a:solidFill>
                <a:latin typeface="Book Antiqua"/>
              </a:rPr>
              <a:t>Issued if useful to members.</a:t>
            </a:r>
          </a:p>
          <a:p>
            <a:pPr marL="810895" lvl="1" indent="-238125">
              <a:spcBef>
                <a:spcPts val="400"/>
              </a:spcBef>
              <a:spcAft>
                <a:spcPts val="0"/>
              </a:spcAft>
              <a:buFont typeface="+mj-lt"/>
              <a:buAutoNum type="alphaLcParenR"/>
            </a:pPr>
            <a:r>
              <a:rPr lang="en-US" sz="1600" dirty="0">
                <a:solidFill>
                  <a:schemeClr val="tx1"/>
                </a:solidFill>
                <a:latin typeface="Book Antiqua"/>
              </a:rPr>
              <a:t>In writing and shall be published.</a:t>
            </a:r>
          </a:p>
          <a:p>
            <a:pPr marL="810895" lvl="1" indent="-238125">
              <a:spcBef>
                <a:spcPts val="400"/>
              </a:spcBef>
              <a:spcAft>
                <a:spcPts val="0"/>
              </a:spcAft>
              <a:buSzPct val="114999"/>
              <a:buAutoNum type="alphaLcParenR"/>
            </a:pPr>
            <a:r>
              <a:rPr lang="en-US" sz="1600" dirty="0">
                <a:solidFill>
                  <a:schemeClr val="tx1"/>
                </a:solidFill>
                <a:latin typeface="Book Antiqua"/>
              </a:rPr>
              <a:t>Appeal and reconsideration options available.</a:t>
            </a:r>
          </a:p>
          <a:p>
            <a:pPr marL="0" indent="0">
              <a:spcBef>
                <a:spcPts val="400"/>
              </a:spcBef>
              <a:spcAft>
                <a:spcPts val="0"/>
              </a:spcAft>
              <a:buSzPct val="114999"/>
              <a:buNone/>
            </a:pPr>
            <a:endParaRPr lang="en-US" sz="2000" dirty="0">
              <a:solidFill>
                <a:schemeClr val="tx1"/>
              </a:solidFill>
            </a:endParaRPr>
          </a:p>
          <a:p>
            <a:pPr marL="810895" lvl="1" indent="-238125">
              <a:spcBef>
                <a:spcPts val="400"/>
              </a:spcBef>
              <a:spcAft>
                <a:spcPts val="0"/>
              </a:spcAft>
              <a:buSzPct val="114999"/>
              <a:buFont typeface="Wingdings" panose="05000000000000000000" pitchFamily="2" charset="2"/>
              <a:buAutoNum type="alphaLcParenR"/>
            </a:pPr>
            <a:endParaRPr lang="en-US" sz="1600" dirty="0">
              <a:solidFill>
                <a:schemeClr val="tx1"/>
              </a:solidFill>
            </a:endParaRPr>
          </a:p>
          <a:p>
            <a:pPr marL="115570" indent="0">
              <a:spcBef>
                <a:spcPts val="400"/>
              </a:spcBef>
              <a:spcAft>
                <a:spcPts val="0"/>
              </a:spcAft>
              <a:buSzPct val="114999"/>
              <a:buNone/>
            </a:pPr>
            <a:r>
              <a:rPr lang="en-US" sz="2800" dirty="0">
                <a:solidFill>
                  <a:schemeClr val="accent1"/>
                </a:solidFill>
                <a:latin typeface="Book Antiqua"/>
              </a:rPr>
              <a:t>5. </a:t>
            </a:r>
            <a:r>
              <a:rPr lang="en-US" sz="2800" dirty="0">
                <a:solidFill>
                  <a:schemeClr val="tx1"/>
                </a:solidFill>
                <a:latin typeface="Book Antiqua"/>
              </a:rPr>
              <a:t> Annual report published by January 31.</a:t>
            </a:r>
          </a:p>
        </p:txBody>
      </p:sp>
      <p:pic>
        <p:nvPicPr>
          <p:cNvPr id="9" name="Picture 8" descr="A picture containing text&#10;&#10;Description generated with high confidence">
            <a:extLst>
              <a:ext uri="{FF2B5EF4-FFF2-40B4-BE49-F238E27FC236}">
                <a16:creationId xmlns:a16="http://schemas.microsoft.com/office/drawing/2014/main" id="{A1AF79F8-13E1-4AD7-91C2-B47A04C0FE23}"/>
              </a:ext>
            </a:extLst>
          </p:cNvPr>
          <p:cNvPicPr>
            <a:picLocks noChangeAspect="1"/>
          </p:cNvPicPr>
          <p:nvPr/>
        </p:nvPicPr>
        <p:blipFill>
          <a:blip r:embed="rId4"/>
          <a:stretch>
            <a:fillRect/>
          </a:stretch>
        </p:blipFill>
        <p:spPr>
          <a:xfrm>
            <a:off x="9999682" y="3350738"/>
            <a:ext cx="2102983" cy="1640327"/>
          </a:xfrm>
          <a:prstGeom prst="rect">
            <a:avLst/>
          </a:prstGeom>
        </p:spPr>
      </p:pic>
      <p:sp>
        <p:nvSpPr>
          <p:cNvPr id="4" name="Slide Number Placeholder 3">
            <a:extLst>
              <a:ext uri="{FF2B5EF4-FFF2-40B4-BE49-F238E27FC236}">
                <a16:creationId xmlns:a16="http://schemas.microsoft.com/office/drawing/2014/main" id="{B3830BAD-3A1D-4297-8D1B-5AAC4DE19242}"/>
              </a:ext>
            </a:extLst>
          </p:cNvPr>
          <p:cNvSpPr>
            <a:spLocks noGrp="1"/>
          </p:cNvSpPr>
          <p:nvPr>
            <p:ph type="sldNum" sz="quarter" idx="12"/>
          </p:nvPr>
        </p:nvSpPr>
        <p:spPr/>
        <p:txBody>
          <a:bodyPr/>
          <a:lstStyle/>
          <a:p>
            <a:fld id="{5D84065D-F351-4B03-BD91-D8A6B8D4B362}" type="slidenum">
              <a:rPr lang="en-US" smtClean="0"/>
              <a:t>16</a:t>
            </a:fld>
            <a:endParaRPr lang="en-US"/>
          </a:p>
        </p:txBody>
      </p:sp>
      <p:sp>
        <p:nvSpPr>
          <p:cNvPr id="5" name="TextBox 4">
            <a:extLst>
              <a:ext uri="{FF2B5EF4-FFF2-40B4-BE49-F238E27FC236}">
                <a16:creationId xmlns:a16="http://schemas.microsoft.com/office/drawing/2014/main" id="{9A03DE0B-6315-9BD4-3107-119C7A1150FE}"/>
              </a:ext>
            </a:extLst>
          </p:cNvPr>
          <p:cNvSpPr txBox="1"/>
          <p:nvPr/>
        </p:nvSpPr>
        <p:spPr>
          <a:xfrm>
            <a:off x="1140941" y="1635210"/>
            <a:ext cx="11434115"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900" b="1">
                <a:latin typeface="Informal Roman"/>
              </a:rPr>
              <a:t>EVEN IF YOU DON’T ASK, </a:t>
            </a:r>
            <a:endParaRPr lang="en-US" sz="2900">
              <a:latin typeface="Garamond" panose="02020404030301010803"/>
            </a:endParaRPr>
          </a:p>
          <a:p>
            <a:r>
              <a:rPr lang="en-US" sz="2900" b="1">
                <a:latin typeface="Informal Roman"/>
              </a:rPr>
              <a:t>SOMETIMES YOU WILL GET AN OPINION ANYWAY…</a:t>
            </a:r>
            <a:endParaRPr lang="en-US" sz="2900"/>
          </a:p>
        </p:txBody>
      </p:sp>
    </p:spTree>
    <p:custDataLst>
      <p:tags r:id="rId1"/>
    </p:custDataLst>
    <p:extLst>
      <p:ext uri="{BB962C8B-B14F-4D97-AF65-F5344CB8AC3E}">
        <p14:creationId xmlns:p14="http://schemas.microsoft.com/office/powerpoint/2010/main" val="39035395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0837C0-0FE1-4D87-EEE6-EBEC9A928065}"/>
              </a:ext>
            </a:extLst>
          </p:cNvPr>
          <p:cNvSpPr>
            <a:spLocks noGrp="1"/>
          </p:cNvSpPr>
          <p:nvPr>
            <p:ph idx="1"/>
          </p:nvPr>
        </p:nvSpPr>
        <p:spPr>
          <a:xfrm>
            <a:off x="700089" y="1717346"/>
            <a:ext cx="11006132" cy="4201316"/>
          </a:xfrm>
        </p:spPr>
        <p:txBody>
          <a:bodyPr>
            <a:normAutofit/>
          </a:bodyPr>
          <a:lstStyle/>
          <a:p>
            <a:pPr marL="0" indent="0">
              <a:buNone/>
            </a:pPr>
            <a:r>
              <a:rPr lang="en-US" dirty="0">
                <a:latin typeface="Book Antiqua"/>
              </a:rPr>
              <a:t>If you have a planning ethics issue, please contact the AICP Ethics Officer to:</a:t>
            </a:r>
            <a:endParaRPr lang="en-US" dirty="0"/>
          </a:p>
          <a:p>
            <a:pPr lvl="1">
              <a:buSzPct val="114999"/>
            </a:pPr>
            <a:r>
              <a:rPr lang="en-US" dirty="0">
                <a:latin typeface="Book Antiqua"/>
              </a:rPr>
              <a:t>Seek informal advice on an ethics matter, leave a confidential voice mail message at 312-786-6360.</a:t>
            </a:r>
          </a:p>
          <a:p>
            <a:pPr lvl="1">
              <a:buSzPct val="114999"/>
            </a:pPr>
            <a:r>
              <a:rPr lang="en-US" dirty="0">
                <a:latin typeface="Book Antiqua"/>
              </a:rPr>
              <a:t>File a misconduct complaint against an AICP member, visit </a:t>
            </a:r>
            <a:r>
              <a:rPr lang="en-US" dirty="0">
                <a:latin typeface="Book Antiqua"/>
                <a:hlinkClick r:id="rId3"/>
              </a:rPr>
              <a:t>www.planning.org/ethics</a:t>
            </a:r>
            <a:r>
              <a:rPr lang="en-US" dirty="0">
                <a:latin typeface="Book Antiqua"/>
              </a:rPr>
              <a:t> for more information and fill out an </a:t>
            </a:r>
            <a:r>
              <a:rPr lang="en-US" dirty="0">
                <a:latin typeface="Book Antiqua"/>
                <a:hlinkClick r:id="rId4"/>
              </a:rPr>
              <a:t>ethical misconduct form</a:t>
            </a:r>
            <a:r>
              <a:rPr lang="en-US" dirty="0">
                <a:latin typeface="Book Antiqua"/>
              </a:rPr>
              <a:t>.</a:t>
            </a:r>
          </a:p>
          <a:p>
            <a:pPr lvl="1">
              <a:buSzPct val="114999"/>
            </a:pPr>
            <a:r>
              <a:rPr lang="en-US" dirty="0">
                <a:latin typeface="Book Antiqua"/>
              </a:rPr>
              <a:t>Report someone whom you believe is misrepresenting themselves as an AICP member, send a confidential email to </a:t>
            </a:r>
            <a:r>
              <a:rPr lang="en-US" dirty="0">
                <a:latin typeface="Book Antiqua"/>
                <a:hlinkClick r:id="rId5"/>
              </a:rPr>
              <a:t>ethics@planning.org</a:t>
            </a:r>
            <a:r>
              <a:rPr lang="en-US" dirty="0">
                <a:latin typeface="Book Antiqua"/>
              </a:rPr>
              <a:t>.</a:t>
            </a:r>
          </a:p>
          <a:p>
            <a:pPr>
              <a:buSzPct val="114999"/>
            </a:pPr>
            <a:endParaRPr lang="en-US"/>
          </a:p>
        </p:txBody>
      </p:sp>
      <p:sp>
        <p:nvSpPr>
          <p:cNvPr id="2" name="Title 1">
            <a:extLst>
              <a:ext uri="{FF2B5EF4-FFF2-40B4-BE49-F238E27FC236}">
                <a16:creationId xmlns:a16="http://schemas.microsoft.com/office/drawing/2014/main" id="{43738275-9D1B-AA34-E56E-4A9E51A4D51F}"/>
              </a:ext>
            </a:extLst>
          </p:cNvPr>
          <p:cNvSpPr>
            <a:spLocks noGrp="1"/>
          </p:cNvSpPr>
          <p:nvPr>
            <p:ph type="title"/>
          </p:nvPr>
        </p:nvSpPr>
        <p:spPr/>
        <p:txBody>
          <a:bodyPr/>
          <a:lstStyle/>
          <a:p>
            <a:r>
              <a:rPr lang="en-US">
                <a:solidFill>
                  <a:schemeClr val="tx1"/>
                </a:solidFill>
              </a:rPr>
              <a:t>Ethics Guidance for AICP</a:t>
            </a:r>
            <a:endParaRPr lang="en-US"/>
          </a:p>
        </p:txBody>
      </p:sp>
      <p:pic>
        <p:nvPicPr>
          <p:cNvPr id="5" name="Picture 4" descr="Text&#10;&#10;Description automatically generated">
            <a:extLst>
              <a:ext uri="{FF2B5EF4-FFF2-40B4-BE49-F238E27FC236}">
                <a16:creationId xmlns:a16="http://schemas.microsoft.com/office/drawing/2014/main" id="{65350BD2-103E-1AA4-8142-D2D872F6508E}"/>
              </a:ext>
            </a:extLst>
          </p:cNvPr>
          <p:cNvPicPr>
            <a:picLocks noChangeAspect="1"/>
          </p:cNvPicPr>
          <p:nvPr/>
        </p:nvPicPr>
        <p:blipFill>
          <a:blip r:embed="rId6"/>
          <a:stretch>
            <a:fillRect/>
          </a:stretch>
        </p:blipFill>
        <p:spPr>
          <a:xfrm>
            <a:off x="6205558" y="4920249"/>
            <a:ext cx="5451781" cy="1675023"/>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8895EA81-F323-72F0-17CE-0960FB91F0FB}"/>
              </a:ext>
            </a:extLst>
          </p:cNvPr>
          <p:cNvSpPr txBox="1"/>
          <p:nvPr/>
        </p:nvSpPr>
        <p:spPr>
          <a:xfrm>
            <a:off x="1521619" y="4764162"/>
            <a:ext cx="4323135" cy="19954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914400" lvl="1" indent="-457200">
              <a:spcBef>
                <a:spcPts val="200"/>
              </a:spcBef>
              <a:buClr>
                <a:schemeClr val="accent1"/>
              </a:buClr>
              <a:buSzPct val="114999"/>
              <a:buFont typeface="Wingdings" panose="05000000000000000000" pitchFamily="2" charset="2"/>
              <a:buChar char="§"/>
            </a:pPr>
            <a:r>
              <a:rPr lang="en-US" sz="1400" dirty="0">
                <a:solidFill>
                  <a:schemeClr val="tx1">
                    <a:lumMod val="85000"/>
                    <a:lumOff val="15000"/>
                  </a:schemeClr>
                </a:solidFill>
                <a:latin typeface="Book Antiqua"/>
              </a:rPr>
              <a:t>Karen Wolf, FAICP, Chair </a:t>
            </a:r>
            <a:endParaRPr lang="en-US" sz="1400">
              <a:solidFill>
                <a:schemeClr val="tx1">
                  <a:lumMod val="85000"/>
                  <a:lumOff val="15000"/>
                </a:schemeClr>
              </a:solidFill>
            </a:endParaRPr>
          </a:p>
          <a:p>
            <a:pPr marL="914400" lvl="1" indent="-457200">
              <a:spcBef>
                <a:spcPts val="200"/>
              </a:spcBef>
              <a:buClr>
                <a:schemeClr val="accent1"/>
              </a:buClr>
              <a:buSzPct val="114999"/>
              <a:buFont typeface="Wingdings" panose="05000000000000000000" pitchFamily="2" charset="2"/>
              <a:buChar char="§"/>
            </a:pPr>
            <a:r>
              <a:rPr lang="en-US" sz="1400" dirty="0">
                <a:solidFill>
                  <a:schemeClr val="tx1">
                    <a:lumMod val="85000"/>
                    <a:lumOff val="15000"/>
                  </a:schemeClr>
                </a:solidFill>
                <a:latin typeface="Book Antiqua"/>
              </a:rPr>
              <a:t>Valerie J. Hubbard, FAICP </a:t>
            </a:r>
          </a:p>
          <a:p>
            <a:pPr marL="914400" lvl="1" indent="-457200">
              <a:spcBef>
                <a:spcPts val="200"/>
              </a:spcBef>
              <a:buClr>
                <a:schemeClr val="accent1"/>
              </a:buClr>
              <a:buSzPct val="114999"/>
              <a:buFont typeface="Wingdings" panose="05000000000000000000" pitchFamily="2" charset="2"/>
              <a:buChar char="§"/>
            </a:pPr>
            <a:r>
              <a:rPr lang="en-US" sz="1400" dirty="0">
                <a:solidFill>
                  <a:schemeClr val="tx1">
                    <a:lumMod val="85000"/>
                    <a:lumOff val="15000"/>
                  </a:schemeClr>
                </a:solidFill>
                <a:latin typeface="Book Antiqua"/>
              </a:rPr>
              <a:t>Robert L. Barber, FAICP </a:t>
            </a:r>
          </a:p>
          <a:p>
            <a:pPr marL="914400" lvl="1" indent="-457200">
              <a:spcBef>
                <a:spcPts val="200"/>
              </a:spcBef>
              <a:buClr>
                <a:schemeClr val="accent1"/>
              </a:buClr>
              <a:buSzPct val="114999"/>
              <a:buFont typeface="Wingdings" panose="05000000000000000000" pitchFamily="2" charset="2"/>
              <a:buChar char="§"/>
            </a:pPr>
            <a:r>
              <a:rPr lang="en-US" sz="1400" dirty="0">
                <a:solidFill>
                  <a:schemeClr val="tx1">
                    <a:lumMod val="85000"/>
                    <a:lumOff val="15000"/>
                  </a:schemeClr>
                </a:solidFill>
                <a:latin typeface="Book Antiqua"/>
              </a:rPr>
              <a:t>Bonnie J. Johnson, FAICP, PHD </a:t>
            </a:r>
          </a:p>
          <a:p>
            <a:pPr marL="914400" lvl="1" indent="-457200">
              <a:spcBef>
                <a:spcPts val="200"/>
              </a:spcBef>
              <a:buClr>
                <a:schemeClr val="accent1"/>
              </a:buClr>
              <a:buSzPct val="114999"/>
              <a:buFont typeface="Wingdings" panose="05000000000000000000" pitchFamily="2" charset="2"/>
              <a:buChar char="§"/>
            </a:pPr>
            <a:r>
              <a:rPr lang="en-US" sz="1400" dirty="0">
                <a:solidFill>
                  <a:schemeClr val="tx1">
                    <a:lumMod val="85000"/>
                    <a:lumOff val="15000"/>
                  </a:schemeClr>
                </a:solidFill>
                <a:latin typeface="Book Antiqua"/>
              </a:rPr>
              <a:t>Michele S. Delisfort, AICP, PP </a:t>
            </a:r>
          </a:p>
          <a:p>
            <a:pPr marL="914400" lvl="1" indent="-457200">
              <a:spcBef>
                <a:spcPts val="200"/>
              </a:spcBef>
              <a:buClr>
                <a:schemeClr val="accent1"/>
              </a:buClr>
              <a:buSzPct val="114999"/>
              <a:buFont typeface="Wingdings" panose="05000000000000000000" pitchFamily="2" charset="2"/>
              <a:buChar char="§"/>
            </a:pPr>
            <a:r>
              <a:rPr lang="en-US" sz="1400" dirty="0">
                <a:solidFill>
                  <a:schemeClr val="tx1">
                    <a:lumMod val="85000"/>
                    <a:lumOff val="15000"/>
                  </a:schemeClr>
                </a:solidFill>
                <a:latin typeface="Book Antiqua"/>
              </a:rPr>
              <a:t>Kimberly Mickelson, AICP, JD </a:t>
            </a:r>
          </a:p>
          <a:p>
            <a:pPr marL="914400" lvl="1" indent="-457200">
              <a:spcBef>
                <a:spcPts val="200"/>
              </a:spcBef>
              <a:buClr>
                <a:schemeClr val="accent1"/>
              </a:buClr>
              <a:buSzPct val="114999"/>
              <a:buFont typeface="Wingdings" panose="05000000000000000000" pitchFamily="2" charset="2"/>
              <a:buChar char="§"/>
            </a:pPr>
            <a:r>
              <a:rPr lang="en-US" sz="1400" dirty="0">
                <a:solidFill>
                  <a:schemeClr val="tx1">
                    <a:lumMod val="85000"/>
                    <a:lumOff val="15000"/>
                  </a:schemeClr>
                </a:solidFill>
                <a:latin typeface="Book Antiqua"/>
              </a:rPr>
              <a:t>Staron Faucher, AICP </a:t>
            </a:r>
          </a:p>
          <a:p>
            <a:pPr marL="914400" lvl="1" indent="-457200">
              <a:spcBef>
                <a:spcPts val="200"/>
              </a:spcBef>
              <a:buClr>
                <a:schemeClr val="accent1"/>
              </a:buClr>
              <a:buSzPct val="114999"/>
              <a:buFont typeface="Wingdings" panose="05000000000000000000" pitchFamily="2" charset="2"/>
              <a:buChar char="§"/>
            </a:pPr>
            <a:r>
              <a:rPr lang="en-US" sz="1400" dirty="0">
                <a:solidFill>
                  <a:schemeClr val="tx1">
                    <a:lumMod val="85000"/>
                    <a:lumOff val="15000"/>
                  </a:schemeClr>
                </a:solidFill>
                <a:latin typeface="Book Antiqua"/>
              </a:rPr>
              <a:t>Erin Perdu, AICP</a:t>
            </a:r>
          </a:p>
        </p:txBody>
      </p:sp>
    </p:spTree>
    <p:extLst>
      <p:ext uri="{BB962C8B-B14F-4D97-AF65-F5344CB8AC3E}">
        <p14:creationId xmlns:p14="http://schemas.microsoft.com/office/powerpoint/2010/main" val="324704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6960" y="758952"/>
            <a:ext cx="7704591" cy="3566160"/>
          </a:xfrm>
        </p:spPr>
        <p:txBody>
          <a:bodyPr anchor="ctr" anchorCtr="0">
            <a:normAutofit/>
          </a:bodyPr>
          <a:lstStyle/>
          <a:p>
            <a:r>
              <a:rPr lang="en-US" sz="5500"/>
              <a:t>BLUNDERS BY THE NUMBERS</a:t>
            </a:r>
          </a:p>
        </p:txBody>
      </p:sp>
      <p:pic>
        <p:nvPicPr>
          <p:cNvPr id="9" name="Picture 8">
            <a:extLst>
              <a:ext uri="{FF2B5EF4-FFF2-40B4-BE49-F238E27FC236}">
                <a16:creationId xmlns:a16="http://schemas.microsoft.com/office/drawing/2014/main" id="{53F254FB-2430-4D09-A510-A305C74EECBA}"/>
              </a:ext>
            </a:extLst>
          </p:cNvPr>
          <p:cNvPicPr>
            <a:picLocks noChangeAspect="1"/>
          </p:cNvPicPr>
          <p:nvPr/>
        </p:nvPicPr>
        <p:blipFill>
          <a:blip r:embed="rId4"/>
          <a:stretch>
            <a:fillRect/>
          </a:stretch>
        </p:blipFill>
        <p:spPr>
          <a:xfrm>
            <a:off x="4859581" y="3790870"/>
            <a:ext cx="2679347" cy="1503715"/>
          </a:xfrm>
          <a:prstGeom prst="ellipse">
            <a:avLst/>
          </a:prstGeom>
          <a:ln>
            <a:noFill/>
          </a:ln>
          <a:effectLst>
            <a:softEdge rad="112500"/>
          </a:effectLst>
        </p:spPr>
      </p:pic>
      <p:sp>
        <p:nvSpPr>
          <p:cNvPr id="3" name="Slide Number Placeholder 2">
            <a:extLst>
              <a:ext uri="{FF2B5EF4-FFF2-40B4-BE49-F238E27FC236}">
                <a16:creationId xmlns:a16="http://schemas.microsoft.com/office/drawing/2014/main" id="{867002D6-E19B-4F6C-A77E-6C0467196657}"/>
              </a:ext>
            </a:extLst>
          </p:cNvPr>
          <p:cNvSpPr>
            <a:spLocks noGrp="1"/>
          </p:cNvSpPr>
          <p:nvPr>
            <p:ph type="sldNum" sz="quarter" idx="12"/>
          </p:nvPr>
        </p:nvSpPr>
        <p:spPr/>
        <p:txBody>
          <a:bodyPr/>
          <a:lstStyle/>
          <a:p>
            <a:fld id="{D57F1E4F-1CFF-5643-939E-217C01CDF565}" type="slidenum">
              <a:rPr lang="en-US" smtClean="0"/>
              <a:pPr/>
              <a:t>18</a:t>
            </a:fld>
            <a:endParaRPr lang="en-US"/>
          </a:p>
        </p:txBody>
      </p:sp>
    </p:spTree>
    <p:custDataLst>
      <p:tags r:id="rId1"/>
    </p:custDataLst>
    <p:extLst>
      <p:ext uri="{BB962C8B-B14F-4D97-AF65-F5344CB8AC3E}">
        <p14:creationId xmlns:p14="http://schemas.microsoft.com/office/powerpoint/2010/main" val="37205932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4979" y="414658"/>
            <a:ext cx="7796414" cy="763454"/>
          </a:xfrm>
        </p:spPr>
        <p:txBody>
          <a:bodyPr>
            <a:normAutofit/>
          </a:bodyPr>
          <a:lstStyle/>
          <a:p>
            <a:r>
              <a:rPr lang="en-US"/>
              <a:t>Ethics Cases by the Numbers (US) </a:t>
            </a:r>
          </a:p>
        </p:txBody>
      </p:sp>
      <p:sp>
        <p:nvSpPr>
          <p:cNvPr id="3" name="Slide Number Placeholder 2">
            <a:extLst>
              <a:ext uri="{FF2B5EF4-FFF2-40B4-BE49-F238E27FC236}">
                <a16:creationId xmlns:a16="http://schemas.microsoft.com/office/drawing/2014/main" id="{DAADEC5B-639A-45EE-8181-4ED0DC077CF0}"/>
              </a:ext>
            </a:extLst>
          </p:cNvPr>
          <p:cNvSpPr>
            <a:spLocks noGrp="1"/>
          </p:cNvSpPr>
          <p:nvPr>
            <p:ph type="sldNum" sz="quarter" idx="12"/>
          </p:nvPr>
        </p:nvSpPr>
        <p:spPr/>
        <p:txBody>
          <a:bodyPr/>
          <a:lstStyle/>
          <a:p>
            <a:fld id="{5D84065D-F351-4B03-BD91-D8A6B8D4B362}" type="slidenum">
              <a:rPr lang="en-US" smtClean="0"/>
              <a:t>19</a:t>
            </a:fld>
            <a:endParaRPr lang="en-US"/>
          </a:p>
        </p:txBody>
      </p:sp>
      <p:pic>
        <p:nvPicPr>
          <p:cNvPr id="7" name="Picture 7" descr="A picture containing application&#10;&#10;Description automatically generated">
            <a:extLst>
              <a:ext uri="{FF2B5EF4-FFF2-40B4-BE49-F238E27FC236}">
                <a16:creationId xmlns:a16="http://schemas.microsoft.com/office/drawing/2014/main" id="{B440CD7D-69C6-BB40-39FC-E2D7AE099919}"/>
              </a:ext>
            </a:extLst>
          </p:cNvPr>
          <p:cNvPicPr>
            <a:picLocks noChangeAspect="1"/>
          </p:cNvPicPr>
          <p:nvPr/>
        </p:nvPicPr>
        <p:blipFill>
          <a:blip r:embed="rId4"/>
          <a:stretch>
            <a:fillRect/>
          </a:stretch>
        </p:blipFill>
        <p:spPr>
          <a:xfrm>
            <a:off x="1417609" y="1713978"/>
            <a:ext cx="9990414" cy="4371076"/>
          </a:xfrm>
          <a:prstGeom prst="rect">
            <a:avLst/>
          </a:prstGeom>
        </p:spPr>
      </p:pic>
    </p:spTree>
    <p:custDataLst>
      <p:tags r:id="rId1"/>
    </p:custDataLst>
    <p:extLst>
      <p:ext uri="{BB962C8B-B14F-4D97-AF65-F5344CB8AC3E}">
        <p14:creationId xmlns:p14="http://schemas.microsoft.com/office/powerpoint/2010/main" val="4246031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46958" y="1002144"/>
            <a:ext cx="7647709" cy="3566160"/>
          </a:xfrm>
        </p:spPr>
        <p:txBody>
          <a:bodyPr>
            <a:normAutofit/>
          </a:bodyPr>
          <a:lstStyle/>
          <a:p>
            <a:r>
              <a:rPr lang="en-US"/>
              <a:t>Arghh – </a:t>
            </a:r>
            <a:br>
              <a:rPr lang="en-US"/>
            </a:br>
            <a:r>
              <a:rPr lang="en-US"/>
              <a:t>Time to Parley on the Code of the Pirate (</a:t>
            </a:r>
            <a:r>
              <a:rPr lang="en-US" err="1"/>
              <a:t>er</a:t>
            </a:r>
            <a:r>
              <a:rPr lang="en-US"/>
              <a:t>, Planner) Brethren!</a:t>
            </a:r>
          </a:p>
        </p:txBody>
      </p:sp>
      <p:sp>
        <p:nvSpPr>
          <p:cNvPr id="5" name="Subtitle 4">
            <a:extLst>
              <a:ext uri="{FF2B5EF4-FFF2-40B4-BE49-F238E27FC236}">
                <a16:creationId xmlns:a16="http://schemas.microsoft.com/office/drawing/2014/main" id="{7BF97811-383D-4687-8D23-BE67853001CC}"/>
              </a:ext>
            </a:extLst>
          </p:cNvPr>
          <p:cNvSpPr>
            <a:spLocks noGrp="1"/>
          </p:cNvSpPr>
          <p:nvPr>
            <p:ph type="subTitle" idx="1"/>
          </p:nvPr>
        </p:nvSpPr>
        <p:spPr>
          <a:xfrm>
            <a:off x="2678138" y="4443475"/>
            <a:ext cx="6815669" cy="1231461"/>
          </a:xfrm>
        </p:spPr>
        <p:txBody>
          <a:bodyPr>
            <a:noAutofit/>
          </a:bodyPr>
          <a:lstStyle/>
          <a:p>
            <a:r>
              <a:rPr lang="en-US" sz="3300" err="1">
                <a:latin typeface="Informal Roman"/>
              </a:rPr>
              <a:t>thems</a:t>
            </a:r>
            <a:r>
              <a:rPr lang="en-US" sz="3300">
                <a:latin typeface="Informal Roman"/>
              </a:rPr>
              <a:t> that don’t know their ethics may be forced to walk the plank!</a:t>
            </a:r>
          </a:p>
        </p:txBody>
      </p:sp>
    </p:spTree>
    <p:custDataLst>
      <p:tags r:id="rId1"/>
    </p:custDataLst>
    <p:extLst>
      <p:ext uri="{BB962C8B-B14F-4D97-AF65-F5344CB8AC3E}">
        <p14:creationId xmlns:p14="http://schemas.microsoft.com/office/powerpoint/2010/main" val="22930800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6960" y="376254"/>
            <a:ext cx="7543800" cy="864016"/>
          </a:xfrm>
        </p:spPr>
        <p:txBody>
          <a:bodyPr/>
          <a:lstStyle/>
          <a:p>
            <a:r>
              <a:rPr lang="en-US"/>
              <a:t>Toughest Rules to Follow?</a:t>
            </a:r>
          </a:p>
        </p:txBody>
      </p:sp>
      <p:sp>
        <p:nvSpPr>
          <p:cNvPr id="3" name="Content Placeholder 2"/>
          <p:cNvSpPr>
            <a:spLocks noGrp="1"/>
          </p:cNvSpPr>
          <p:nvPr>
            <p:ph idx="1"/>
          </p:nvPr>
        </p:nvSpPr>
        <p:spPr>
          <a:xfrm>
            <a:off x="1274904" y="1888410"/>
            <a:ext cx="7756265" cy="4542730"/>
          </a:xfrm>
        </p:spPr>
        <p:txBody>
          <a:bodyPr>
            <a:normAutofit/>
          </a:bodyPr>
          <a:lstStyle/>
          <a:p>
            <a:r>
              <a:rPr lang="en-US" sz="2200">
                <a:latin typeface="Book Antiqua"/>
              </a:rPr>
              <a:t>The annual report also tracks the most common ethical topics raised in informal inquiries and in formal complaints of misconduct. </a:t>
            </a:r>
            <a:endParaRPr lang="en-US" sz="2200"/>
          </a:p>
          <a:p>
            <a:pPr marL="511175" indent="-277495">
              <a:buFont typeface="+mj-lt"/>
              <a:buAutoNum type="arabicPeriod"/>
            </a:pPr>
            <a:r>
              <a:rPr lang="en-US" sz="2200">
                <a:latin typeface="Book Antiqua"/>
              </a:rPr>
              <a:t>“Quality / Integrity of Practice” issues (i.e., Ethics Code Rules of Conduct #1-#6) ranked number one </a:t>
            </a:r>
            <a:endParaRPr lang="en-US" sz="2200"/>
          </a:p>
          <a:p>
            <a:pPr marL="511175" indent="-277495">
              <a:buSzPct val="114999"/>
              <a:buAutoNum type="arabicPeriod"/>
            </a:pPr>
            <a:r>
              <a:rPr lang="en-US" sz="2200">
                <a:latin typeface="Book Antiqua"/>
              </a:rPr>
              <a:t>“Honesty / Fair Dealing” (Rules #13-#17)  </a:t>
            </a:r>
            <a:endParaRPr lang="en-US" sz="2200"/>
          </a:p>
          <a:p>
            <a:pPr marL="511175" indent="-277495">
              <a:buFont typeface="+mj-lt"/>
              <a:buAutoNum type="arabicPeriod"/>
            </a:pPr>
            <a:r>
              <a:rPr lang="en-US" sz="2200">
                <a:latin typeface="Book Antiqua"/>
              </a:rPr>
              <a:t>“Improper Influence / Abuse of Position” (Rule #9-12) </a:t>
            </a:r>
          </a:p>
          <a:p>
            <a:pPr marL="511175" indent="-277495">
              <a:buFont typeface="+mj-lt"/>
              <a:buAutoNum type="arabicPeriod"/>
            </a:pPr>
            <a:r>
              <a:rPr lang="en-US" sz="2200">
                <a:latin typeface="Book Antiqua"/>
              </a:rPr>
              <a:t>“Responsibility to Employer” (Rules #18-#19) </a:t>
            </a:r>
          </a:p>
        </p:txBody>
      </p:sp>
      <p:grpSp>
        <p:nvGrpSpPr>
          <p:cNvPr id="7" name="Group 6">
            <a:extLst>
              <a:ext uri="{FF2B5EF4-FFF2-40B4-BE49-F238E27FC236}">
                <a16:creationId xmlns:a16="http://schemas.microsoft.com/office/drawing/2014/main" id="{1909CAC6-35E4-418A-B7B8-92B813A8BA2F}"/>
              </a:ext>
            </a:extLst>
          </p:cNvPr>
          <p:cNvGrpSpPr/>
          <p:nvPr/>
        </p:nvGrpSpPr>
        <p:grpSpPr>
          <a:xfrm>
            <a:off x="9236430" y="3342276"/>
            <a:ext cx="2656964" cy="2929310"/>
            <a:chOff x="7449672" y="3794220"/>
            <a:chExt cx="2656964" cy="292931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9672" y="3794220"/>
              <a:ext cx="2441089" cy="2929308"/>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rot="5400000">
              <a:off x="8842432" y="5459326"/>
              <a:ext cx="2309119" cy="219289"/>
            </a:xfrm>
            <a:prstGeom prst="rect">
              <a:avLst/>
            </a:prstGeom>
            <a:noFill/>
          </p:spPr>
          <p:txBody>
            <a:bodyPr wrap="square" lIns="91438" tIns="45719" rIns="91438" bIns="45719" rtlCol="0">
              <a:spAutoFit/>
            </a:bodyPr>
            <a:lstStyle/>
            <a:p>
              <a:r>
                <a:rPr lang="en-US" sz="825"/>
                <a:t>Photo Credit: </a:t>
              </a:r>
              <a:r>
                <a:rPr lang="en-US" sz="825" err="1"/>
                <a:t>TechnologyScout</a:t>
              </a:r>
              <a:r>
                <a:rPr lang="en-US" sz="825"/>
                <a:t> by Volker</a:t>
              </a:r>
            </a:p>
          </p:txBody>
        </p:sp>
      </p:grpSp>
      <p:sp>
        <p:nvSpPr>
          <p:cNvPr id="6" name="TextBox 5"/>
          <p:cNvSpPr txBox="1"/>
          <p:nvPr/>
        </p:nvSpPr>
        <p:spPr>
          <a:xfrm>
            <a:off x="9161016" y="6286380"/>
            <a:ext cx="2594527" cy="307777"/>
          </a:xfrm>
          <a:prstGeom prst="rect">
            <a:avLst/>
          </a:prstGeom>
          <a:noFill/>
        </p:spPr>
        <p:txBody>
          <a:bodyPr wrap="square" rtlCol="0">
            <a:spAutoFit/>
          </a:bodyPr>
          <a:lstStyle/>
          <a:p>
            <a:pPr algn="ctr"/>
            <a:r>
              <a:rPr lang="en-US" sz="1400" b="1" spc="60">
                <a:latin typeface="Amienne" panose="04000508060000020003" pitchFamily="82" charset="0"/>
              </a:rPr>
              <a:t>Rules are for the birds??</a:t>
            </a:r>
          </a:p>
        </p:txBody>
      </p:sp>
      <p:sp>
        <p:nvSpPr>
          <p:cNvPr id="8" name="Slide Number Placeholder 7">
            <a:extLst>
              <a:ext uri="{FF2B5EF4-FFF2-40B4-BE49-F238E27FC236}">
                <a16:creationId xmlns:a16="http://schemas.microsoft.com/office/drawing/2014/main" id="{D88EF5F0-2699-43FE-BFBB-6299791721F5}"/>
              </a:ext>
            </a:extLst>
          </p:cNvPr>
          <p:cNvSpPr>
            <a:spLocks noGrp="1"/>
          </p:cNvSpPr>
          <p:nvPr>
            <p:ph type="sldNum" sz="quarter" idx="12"/>
          </p:nvPr>
        </p:nvSpPr>
        <p:spPr/>
        <p:txBody>
          <a:bodyPr/>
          <a:lstStyle/>
          <a:p>
            <a:fld id="{5D84065D-F351-4B03-BD91-D8A6B8D4B362}" type="slidenum">
              <a:rPr lang="en-US" smtClean="0"/>
              <a:t>20</a:t>
            </a:fld>
            <a:endParaRPr lang="en-US"/>
          </a:p>
        </p:txBody>
      </p:sp>
    </p:spTree>
    <p:extLst>
      <p:ext uri="{BB962C8B-B14F-4D97-AF65-F5344CB8AC3E}">
        <p14:creationId xmlns:p14="http://schemas.microsoft.com/office/powerpoint/2010/main" val="423726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5514" y="270974"/>
            <a:ext cx="7543800" cy="864016"/>
          </a:xfrm>
        </p:spPr>
        <p:txBody>
          <a:bodyPr/>
          <a:lstStyle/>
          <a:p>
            <a:r>
              <a:rPr lang="en-US"/>
              <a:t>Ethical Tests	</a:t>
            </a:r>
          </a:p>
        </p:txBody>
      </p:sp>
      <p:sp>
        <p:nvSpPr>
          <p:cNvPr id="3" name="Content Placeholder 2"/>
          <p:cNvSpPr>
            <a:spLocks noGrp="1"/>
          </p:cNvSpPr>
          <p:nvPr>
            <p:ph idx="1"/>
          </p:nvPr>
        </p:nvSpPr>
        <p:spPr>
          <a:xfrm>
            <a:off x="1762812" y="1699486"/>
            <a:ext cx="9988201" cy="5372521"/>
          </a:xfrm>
        </p:spPr>
        <p:txBody>
          <a:bodyPr>
            <a:normAutofit/>
          </a:bodyPr>
          <a:lstStyle/>
          <a:p>
            <a:r>
              <a:rPr lang="en-US" b="1">
                <a:latin typeface="Informal Roman" panose="030604020304060B0204" pitchFamily="66" charset="0"/>
              </a:rPr>
              <a:t>Harm Test:  </a:t>
            </a:r>
            <a:r>
              <a:rPr lang="en-US">
                <a:latin typeface="Informal Roman" panose="030604020304060B0204" pitchFamily="66" charset="0"/>
              </a:rPr>
              <a:t>Do the benefits outweigh the harms?  Short term and long term?</a:t>
            </a:r>
          </a:p>
          <a:p>
            <a:r>
              <a:rPr lang="en-US" b="1">
                <a:latin typeface="Informal Roman" panose="030604020304060B0204" pitchFamily="66" charset="0"/>
              </a:rPr>
              <a:t>Reversibility Test:  </a:t>
            </a:r>
            <a:r>
              <a:rPr lang="en-US">
                <a:latin typeface="Informal Roman" panose="030604020304060B0204" pitchFamily="66" charset="0"/>
              </a:rPr>
              <a:t>Would I think this choice were good if I traded places?</a:t>
            </a:r>
          </a:p>
          <a:p>
            <a:r>
              <a:rPr lang="en-US" b="1">
                <a:latin typeface="Informal Roman" panose="030604020304060B0204" pitchFamily="66" charset="0"/>
              </a:rPr>
              <a:t>Colleague Test:  </a:t>
            </a:r>
            <a:r>
              <a:rPr lang="en-US">
                <a:latin typeface="Informal Roman" panose="030604020304060B0204" pitchFamily="66" charset="0"/>
              </a:rPr>
              <a:t>What would professional colleagues say?</a:t>
            </a:r>
          </a:p>
          <a:p>
            <a:r>
              <a:rPr lang="en-US" b="1">
                <a:latin typeface="Informal Roman" panose="030604020304060B0204" pitchFamily="66" charset="0"/>
              </a:rPr>
              <a:t>Legality Test:  </a:t>
            </a:r>
            <a:r>
              <a:rPr lang="en-US">
                <a:latin typeface="Informal Roman" panose="030604020304060B0204" pitchFamily="66" charset="0"/>
              </a:rPr>
              <a:t>Would this choice violate a law or a policy of my employer or the government?</a:t>
            </a:r>
          </a:p>
          <a:p>
            <a:r>
              <a:rPr lang="en-US" b="1">
                <a:latin typeface="Informal Roman" panose="030604020304060B0204" pitchFamily="66" charset="0"/>
              </a:rPr>
              <a:t>Publicity Test:  </a:t>
            </a:r>
            <a:r>
              <a:rPr lang="en-US">
                <a:latin typeface="Informal Roman" panose="030604020304060B0204" pitchFamily="66" charset="0"/>
              </a:rPr>
              <a:t>How would this choice look on the front page of the local newspaper?</a:t>
            </a:r>
          </a:p>
          <a:p>
            <a:r>
              <a:rPr lang="en-US" b="1">
                <a:latin typeface="Informal Roman" panose="030604020304060B0204" pitchFamily="66" charset="0"/>
              </a:rPr>
              <a:t>Common Practice Text:  </a:t>
            </a:r>
            <a:r>
              <a:rPr lang="en-US">
                <a:latin typeface="Informal Roman" panose="030604020304060B0204" pitchFamily="66" charset="0"/>
              </a:rPr>
              <a:t>What if everyone behaved this way?</a:t>
            </a:r>
          </a:p>
          <a:p>
            <a:r>
              <a:rPr lang="en-US" b="1">
                <a:latin typeface="Informal Roman" panose="030604020304060B0204" pitchFamily="66" charset="0"/>
              </a:rPr>
              <a:t>Wise Relative Test:  </a:t>
            </a:r>
            <a:r>
              <a:rPr lang="en-US">
                <a:latin typeface="Informal Roman" panose="030604020304060B0204" pitchFamily="66" charset="0"/>
              </a:rPr>
              <a:t>What would my wise old aunt or uncle do?</a:t>
            </a:r>
          </a:p>
          <a:p>
            <a:r>
              <a:rPr lang="en-US" b="1">
                <a:latin typeface="Informal Roman" panose="030604020304060B0204" pitchFamily="66" charset="0"/>
              </a:rPr>
              <a:t>Planners Test:  </a:t>
            </a:r>
            <a:r>
              <a:rPr lang="en-US">
                <a:latin typeface="Informal Roman" panose="030604020304060B0204" pitchFamily="66" charset="0"/>
              </a:rPr>
              <a:t>Consider all of the above, then ask yourself, what does the AICP Code of Ethics &amp; Professional Conduct say I should do?</a:t>
            </a:r>
          </a:p>
        </p:txBody>
      </p:sp>
      <p:sp>
        <p:nvSpPr>
          <p:cNvPr id="4" name="TextBox 3"/>
          <p:cNvSpPr txBox="1"/>
          <p:nvPr/>
        </p:nvSpPr>
        <p:spPr>
          <a:xfrm>
            <a:off x="2010110" y="6599075"/>
            <a:ext cx="2598820" cy="126958"/>
          </a:xfrm>
          <a:prstGeom prst="rect">
            <a:avLst/>
          </a:prstGeom>
          <a:noFill/>
        </p:spPr>
        <p:txBody>
          <a:bodyPr wrap="square" lIns="0" tIns="0" rIns="0" bIns="0" rtlCol="0">
            <a:spAutoFit/>
          </a:bodyPr>
          <a:lstStyle/>
          <a:p>
            <a:r>
              <a:rPr lang="en-US" sz="825"/>
              <a:t>Credit:  Jim Meads, P.E. Ethics in Engineering</a:t>
            </a:r>
          </a:p>
        </p:txBody>
      </p:sp>
      <p:cxnSp>
        <p:nvCxnSpPr>
          <p:cNvPr id="6" name="Straight Connector 5"/>
          <p:cNvCxnSpPr/>
          <p:nvPr/>
        </p:nvCxnSpPr>
        <p:spPr>
          <a:xfrm>
            <a:off x="1524000" y="1245328"/>
            <a:ext cx="9144000" cy="8707"/>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262C0F30-09E4-4B8A-8044-6DDB815FA6FE}"/>
              </a:ext>
            </a:extLst>
          </p:cNvPr>
          <p:cNvSpPr>
            <a:spLocks noGrp="1"/>
          </p:cNvSpPr>
          <p:nvPr>
            <p:ph type="sldNum" sz="quarter" idx="12"/>
          </p:nvPr>
        </p:nvSpPr>
        <p:spPr/>
        <p:txBody>
          <a:bodyPr/>
          <a:lstStyle/>
          <a:p>
            <a:fld id="{5D84065D-F351-4B03-BD91-D8A6B8D4B362}" type="slidenum">
              <a:rPr lang="en-US" smtClean="0"/>
              <a:t>21</a:t>
            </a:fld>
            <a:endParaRPr lang="en-US"/>
          </a:p>
        </p:txBody>
      </p:sp>
    </p:spTree>
    <p:extLst>
      <p:ext uri="{BB962C8B-B14F-4D97-AF65-F5344CB8AC3E}">
        <p14:creationId xmlns:p14="http://schemas.microsoft.com/office/powerpoint/2010/main" val="31613036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500"/>
              <a:t>ETHICAL SITUATIONS</a:t>
            </a:r>
          </a:p>
        </p:txBody>
      </p:sp>
      <p:sp>
        <p:nvSpPr>
          <p:cNvPr id="3" name="Text Placeholder 2"/>
          <p:cNvSpPr>
            <a:spLocks noGrp="1"/>
          </p:cNvSpPr>
          <p:nvPr>
            <p:ph type="body" idx="1"/>
          </p:nvPr>
        </p:nvSpPr>
        <p:spPr>
          <a:xfrm>
            <a:off x="2015067" y="3738862"/>
            <a:ext cx="8158690" cy="954547"/>
          </a:xfrm>
        </p:spPr>
        <p:txBody>
          <a:bodyPr/>
          <a:lstStyle/>
          <a:p>
            <a:r>
              <a:rPr lang="en-US">
                <a:latin typeface="Informal Roman" panose="030604020304060B0204" pitchFamily="66" charset="0"/>
              </a:rPr>
              <a:t>THIS IS THE TEST- Real Pirate scenarios</a:t>
            </a:r>
          </a:p>
        </p:txBody>
      </p:sp>
      <p:grpSp>
        <p:nvGrpSpPr>
          <p:cNvPr id="14" name="Group 13">
            <a:extLst>
              <a:ext uri="{FF2B5EF4-FFF2-40B4-BE49-F238E27FC236}">
                <a16:creationId xmlns:a16="http://schemas.microsoft.com/office/drawing/2014/main" id="{EFF5D7DD-27F0-42B9-BEB9-B8C4E588C523}"/>
              </a:ext>
            </a:extLst>
          </p:cNvPr>
          <p:cNvGrpSpPr/>
          <p:nvPr/>
        </p:nvGrpSpPr>
        <p:grpSpPr>
          <a:xfrm>
            <a:off x="2629957" y="4188365"/>
            <a:ext cx="7543800" cy="2669635"/>
            <a:chOff x="2494104" y="4444326"/>
            <a:chExt cx="7543800" cy="2669635"/>
          </a:xfrm>
        </p:grpSpPr>
        <p:sp>
          <p:nvSpPr>
            <p:cNvPr id="6" name="TextBox 5">
              <a:extLst>
                <a:ext uri="{FF2B5EF4-FFF2-40B4-BE49-F238E27FC236}">
                  <a16:creationId xmlns:a16="http://schemas.microsoft.com/office/drawing/2014/main" id="{D39EF7FD-AD67-4731-BD75-C9F94748AE48}"/>
                </a:ext>
              </a:extLst>
            </p:cNvPr>
            <p:cNvSpPr txBox="1"/>
            <p:nvPr/>
          </p:nvSpPr>
          <p:spPr>
            <a:xfrm>
              <a:off x="4198128" y="6883129"/>
              <a:ext cx="3730213" cy="230832"/>
            </a:xfrm>
            <a:prstGeom prst="rect">
              <a:avLst/>
            </a:prstGeom>
            <a:noFill/>
          </p:spPr>
          <p:txBody>
            <a:bodyPr wrap="square" rtlCol="0">
              <a:spAutoFit/>
            </a:bodyPr>
            <a:lstStyle/>
            <a:p>
              <a:r>
                <a:rPr lang="en-US" sz="900">
                  <a:solidFill>
                    <a:schemeClr val="tx1">
                      <a:lumMod val="50000"/>
                      <a:lumOff val="50000"/>
                    </a:schemeClr>
                  </a:solidFill>
                </a:rPr>
                <a:t>Hats - This Photo by Unknown Author is licensed under CC BY-NC-SA</a:t>
              </a:r>
            </a:p>
          </p:txBody>
        </p:sp>
        <p:grpSp>
          <p:nvGrpSpPr>
            <p:cNvPr id="13" name="Group 12">
              <a:extLst>
                <a:ext uri="{FF2B5EF4-FFF2-40B4-BE49-F238E27FC236}">
                  <a16:creationId xmlns:a16="http://schemas.microsoft.com/office/drawing/2014/main" id="{28CADBA5-9665-4D25-B32E-0FBF8A803376}"/>
                </a:ext>
              </a:extLst>
            </p:cNvPr>
            <p:cNvGrpSpPr/>
            <p:nvPr/>
          </p:nvGrpSpPr>
          <p:grpSpPr>
            <a:xfrm>
              <a:off x="2494104" y="4444326"/>
              <a:ext cx="7543800" cy="2413674"/>
              <a:chOff x="2452063" y="4444326"/>
              <a:chExt cx="7543800" cy="2413674"/>
            </a:xfrm>
          </p:grpSpPr>
          <p:pic>
            <p:nvPicPr>
              <p:cNvPr id="9" name="Picture 8" descr="YOU'RE THE FIRST EMPLOYEE IN COfAPANY HISTORY TO FAIL THE ONLINE ETHICS COURSE.I PROTEST THE GRADING SYSTEM! ETHICS ARE SUBJECTIVE. THERE ARE NO RIGHT ANSWERS!YOU SAID YOU WOULD KILL A CO-WORKER IF YOU KNEW YOU WOULDN'T GET CAUGHT.IT WAS HARD TO KNOW WHAT ANSWER THEY WERE LOOKING FOR.,comics,funny">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2452063" y="4444326"/>
                <a:ext cx="7543800" cy="2413674"/>
              </a:xfrm>
              <a:prstGeom prst="rect">
                <a:avLst/>
              </a:prstGeom>
              <a:ln>
                <a:noFill/>
              </a:ln>
              <a:effectLst>
                <a:outerShdw blurRad="292100" dist="139700" dir="2700000" algn="tl" rotWithShape="0">
                  <a:srgbClr val="333333">
                    <a:alpha val="65000"/>
                  </a:srgbClr>
                </a:outerShdw>
              </a:effectLst>
            </p:spPr>
          </p:pic>
          <p:pic>
            <p:nvPicPr>
              <p:cNvPr id="5" name="Picture 4" descr="A close up of a logo&#10;&#10;Description generated with high confidence">
                <a:extLst>
                  <a:ext uri="{FF2B5EF4-FFF2-40B4-BE49-F238E27FC236}">
                    <a16:creationId xmlns:a16="http://schemas.microsoft.com/office/drawing/2014/main" id="{0FC1B16F-5BBE-4D6C-9558-15258A0DD046}"/>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rot="21163266">
                <a:off x="4250238" y="5486359"/>
                <a:ext cx="542221" cy="596941"/>
              </a:xfrm>
              <a:prstGeom prst="rect">
                <a:avLst/>
              </a:prstGeom>
            </p:spPr>
          </p:pic>
          <p:pic>
            <p:nvPicPr>
              <p:cNvPr id="8" name="Picture 7">
                <a:extLst>
                  <a:ext uri="{FF2B5EF4-FFF2-40B4-BE49-F238E27FC236}">
                    <a16:creationId xmlns:a16="http://schemas.microsoft.com/office/drawing/2014/main" id="{A77A239A-23CF-465E-B129-7C58BB6FC2EA}"/>
                  </a:ext>
                </a:extLst>
              </p:cNvPr>
              <p:cNvPicPr>
                <a:picLocks noChangeAspect="1"/>
              </p:cNvPicPr>
              <p:nvPr/>
            </p:nvPicPr>
            <p:blipFill>
              <a:blip r:embed="rId8"/>
              <a:stretch>
                <a:fillRect/>
              </a:stretch>
            </p:blipFill>
            <p:spPr>
              <a:xfrm rot="20498390">
                <a:off x="2574282" y="5753241"/>
                <a:ext cx="708981" cy="376463"/>
              </a:xfrm>
              <a:prstGeom prst="rect">
                <a:avLst/>
              </a:prstGeom>
            </p:spPr>
          </p:pic>
          <p:pic>
            <p:nvPicPr>
              <p:cNvPr id="10" name="Picture 9" descr="A close up of a logo&#10;&#10;Description generated with high confidence">
                <a:extLst>
                  <a:ext uri="{FF2B5EF4-FFF2-40B4-BE49-F238E27FC236}">
                    <a16:creationId xmlns:a16="http://schemas.microsoft.com/office/drawing/2014/main" id="{AE854B95-8CBB-434F-8240-D40967A7E0FC}"/>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rot="21163266">
                <a:off x="6098867" y="5430817"/>
                <a:ext cx="542221" cy="596941"/>
              </a:xfrm>
              <a:prstGeom prst="rect">
                <a:avLst/>
              </a:prstGeom>
            </p:spPr>
          </p:pic>
          <p:pic>
            <p:nvPicPr>
              <p:cNvPr id="11" name="Picture 10" descr="A close up of a logo&#10;&#10;Description generated with high confidence">
                <a:extLst>
                  <a:ext uri="{FF2B5EF4-FFF2-40B4-BE49-F238E27FC236}">
                    <a16:creationId xmlns:a16="http://schemas.microsoft.com/office/drawing/2014/main" id="{AA5D4E53-F6E6-4F27-B7D5-B972D7A4DE4D}"/>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rot="21163266">
                <a:off x="9342660" y="5693678"/>
                <a:ext cx="542221" cy="596941"/>
              </a:xfrm>
              <a:prstGeom prst="rect">
                <a:avLst/>
              </a:prstGeom>
            </p:spPr>
          </p:pic>
          <p:pic>
            <p:nvPicPr>
              <p:cNvPr id="12" name="Picture 11">
                <a:extLst>
                  <a:ext uri="{FF2B5EF4-FFF2-40B4-BE49-F238E27FC236}">
                    <a16:creationId xmlns:a16="http://schemas.microsoft.com/office/drawing/2014/main" id="{DD67A89D-78BE-49BD-A688-840E23680527}"/>
                  </a:ext>
                </a:extLst>
              </p:cNvPr>
              <p:cNvPicPr>
                <a:picLocks noChangeAspect="1"/>
              </p:cNvPicPr>
              <p:nvPr/>
            </p:nvPicPr>
            <p:blipFill>
              <a:blip r:embed="rId8"/>
              <a:stretch>
                <a:fillRect/>
              </a:stretch>
            </p:blipFill>
            <p:spPr>
              <a:xfrm rot="20498390">
                <a:off x="7777312" y="6028660"/>
                <a:ext cx="596016" cy="316480"/>
              </a:xfrm>
              <a:prstGeom prst="rect">
                <a:avLst/>
              </a:prstGeom>
            </p:spPr>
          </p:pic>
        </p:grpSp>
      </p:grpSp>
      <p:sp>
        <p:nvSpPr>
          <p:cNvPr id="4" name="Slide Number Placeholder 3">
            <a:extLst>
              <a:ext uri="{FF2B5EF4-FFF2-40B4-BE49-F238E27FC236}">
                <a16:creationId xmlns:a16="http://schemas.microsoft.com/office/drawing/2014/main" id="{641230F4-3B43-4571-93E5-AF58ECD87467}"/>
              </a:ext>
            </a:extLst>
          </p:cNvPr>
          <p:cNvSpPr>
            <a:spLocks noGrp="1"/>
          </p:cNvSpPr>
          <p:nvPr>
            <p:ph type="sldNum" sz="quarter" idx="12"/>
          </p:nvPr>
        </p:nvSpPr>
        <p:spPr/>
        <p:txBody>
          <a:bodyPr/>
          <a:lstStyle/>
          <a:p>
            <a:fld id="{D57F1E4F-1CFF-5643-939E-217C01CDF565}" type="slidenum">
              <a:rPr lang="en-US" smtClean="0"/>
              <a:pPr/>
              <a:t>22</a:t>
            </a:fld>
            <a:endParaRPr lang="en-US"/>
          </a:p>
        </p:txBody>
      </p:sp>
    </p:spTree>
    <p:custDataLst>
      <p:tags r:id="rId1"/>
    </p:custDataLst>
    <p:extLst>
      <p:ext uri="{BB962C8B-B14F-4D97-AF65-F5344CB8AC3E}">
        <p14:creationId xmlns:p14="http://schemas.microsoft.com/office/powerpoint/2010/main" val="7040354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E98FB6-22A0-41AF-845F-125E962A48CD}"/>
              </a:ext>
            </a:extLst>
          </p:cNvPr>
          <p:cNvSpPr>
            <a:spLocks noGrp="1"/>
          </p:cNvSpPr>
          <p:nvPr>
            <p:ph type="title"/>
          </p:nvPr>
        </p:nvSpPr>
        <p:spPr/>
        <p:txBody>
          <a:bodyPr/>
          <a:lstStyle/>
          <a:p>
            <a:r>
              <a:rPr lang="en-US"/>
              <a:t>Rules or Suggestions of Engagement</a:t>
            </a:r>
          </a:p>
        </p:txBody>
      </p:sp>
      <p:sp>
        <p:nvSpPr>
          <p:cNvPr id="6" name="Content Placeholder 5">
            <a:extLst>
              <a:ext uri="{FF2B5EF4-FFF2-40B4-BE49-F238E27FC236}">
                <a16:creationId xmlns:a16="http://schemas.microsoft.com/office/drawing/2014/main" id="{DDA69BC5-F26C-409F-A3BE-DB5DFA059112}"/>
              </a:ext>
            </a:extLst>
          </p:cNvPr>
          <p:cNvSpPr>
            <a:spLocks noGrp="1"/>
          </p:cNvSpPr>
          <p:nvPr>
            <p:ph sz="half" idx="1"/>
          </p:nvPr>
        </p:nvSpPr>
        <p:spPr>
          <a:xfrm>
            <a:off x="391074" y="1799899"/>
            <a:ext cx="5157422" cy="4484771"/>
          </a:xfrm>
        </p:spPr>
        <p:txBody>
          <a:bodyPr>
            <a:normAutofit lnSpcReduction="10000"/>
          </a:bodyPr>
          <a:lstStyle/>
          <a:p>
            <a:pPr marL="0" indent="0">
              <a:buNone/>
            </a:pPr>
            <a:r>
              <a:rPr lang="en-US" sz="2100" b="1" dirty="0">
                <a:latin typeface="Informal Roman"/>
              </a:rPr>
              <a:t>   </a:t>
            </a:r>
            <a:r>
              <a:rPr lang="en-US" sz="2100" b="1" u="sng" dirty="0">
                <a:latin typeface="Informal Roman"/>
              </a:rPr>
              <a:t>Scenarios	</a:t>
            </a:r>
            <a:endParaRPr lang="en-US" b="1" u="sng" dirty="0"/>
          </a:p>
          <a:p>
            <a:pPr lvl="1"/>
            <a:r>
              <a:rPr lang="en-US" sz="2100" dirty="0">
                <a:latin typeface="Informal Roman"/>
              </a:rPr>
              <a:t>Secret scrolls on each table, DO NOT peek – Tortuga Tina BE watching</a:t>
            </a:r>
          </a:p>
          <a:p>
            <a:pPr lvl="1"/>
            <a:r>
              <a:rPr lang="en-US" sz="2100" dirty="0">
                <a:latin typeface="Informal Roman"/>
              </a:rPr>
              <a:t>Read the Scroll to </a:t>
            </a:r>
            <a:r>
              <a:rPr lang="en-US" sz="2100" dirty="0" err="1">
                <a:latin typeface="Informal Roman"/>
              </a:rPr>
              <a:t>yer</a:t>
            </a:r>
            <a:r>
              <a:rPr lang="en-US" sz="2100" dirty="0">
                <a:latin typeface="Informal Roman"/>
              </a:rPr>
              <a:t> mates</a:t>
            </a:r>
          </a:p>
          <a:p>
            <a:pPr lvl="1"/>
            <a:r>
              <a:rPr lang="en-US" sz="2100" dirty="0">
                <a:latin typeface="Informal Roman"/>
              </a:rPr>
              <a:t>Pick a pirate to be for the play-actin’</a:t>
            </a:r>
          </a:p>
          <a:p>
            <a:pPr lvl="1"/>
            <a:r>
              <a:rPr lang="en-US" sz="2100" dirty="0">
                <a:latin typeface="Informal Roman"/>
              </a:rPr>
              <a:t>Parley with </a:t>
            </a:r>
            <a:r>
              <a:rPr lang="en-US" sz="2100" dirty="0" err="1">
                <a:latin typeface="Informal Roman"/>
              </a:rPr>
              <a:t>yer</a:t>
            </a:r>
            <a:r>
              <a:rPr lang="en-US" sz="2100" dirty="0">
                <a:latin typeface="Informal Roman"/>
              </a:rPr>
              <a:t> mates on the ethical considerations and solutions for </a:t>
            </a:r>
            <a:r>
              <a:rPr lang="en-US" sz="2100" dirty="0" err="1">
                <a:latin typeface="Informal Roman"/>
              </a:rPr>
              <a:t>yer</a:t>
            </a:r>
            <a:r>
              <a:rPr lang="en-US" sz="2100" dirty="0">
                <a:latin typeface="Informal Roman"/>
              </a:rPr>
              <a:t> scenario</a:t>
            </a:r>
          </a:p>
          <a:p>
            <a:pPr lvl="1"/>
            <a:r>
              <a:rPr lang="en-US" sz="2100" dirty="0">
                <a:latin typeface="Informal Roman"/>
              </a:rPr>
              <a:t>Make notations on the provided large  parchments</a:t>
            </a:r>
          </a:p>
          <a:p>
            <a:pPr lvl="1">
              <a:buSzPct val="114999"/>
            </a:pPr>
            <a:r>
              <a:rPr lang="en-US" sz="2100" dirty="0">
                <a:latin typeface="Informal Roman"/>
              </a:rPr>
              <a:t>Embellish like a pirate in port – tall tales </a:t>
            </a:r>
            <a:br>
              <a:rPr lang="en-US" sz="2100" dirty="0">
                <a:latin typeface="Informal Roman"/>
              </a:rPr>
            </a:br>
            <a:r>
              <a:rPr lang="en-US" sz="2100" dirty="0">
                <a:latin typeface="Informal Roman"/>
              </a:rPr>
              <a:t>           be encouraged</a:t>
            </a:r>
          </a:p>
          <a:p>
            <a:pPr lvl="1"/>
            <a:endParaRPr lang="en-US" sz="2100"/>
          </a:p>
        </p:txBody>
      </p:sp>
      <p:sp>
        <p:nvSpPr>
          <p:cNvPr id="7" name="Content Placeholder 6">
            <a:extLst>
              <a:ext uri="{FF2B5EF4-FFF2-40B4-BE49-F238E27FC236}">
                <a16:creationId xmlns:a16="http://schemas.microsoft.com/office/drawing/2014/main" id="{15A97478-CAAB-47FB-A14D-4285EA5FD1C5}"/>
              </a:ext>
            </a:extLst>
          </p:cNvPr>
          <p:cNvSpPr>
            <a:spLocks noGrp="1"/>
          </p:cNvSpPr>
          <p:nvPr>
            <p:ph sz="half" idx="2"/>
          </p:nvPr>
        </p:nvSpPr>
        <p:spPr>
          <a:xfrm>
            <a:off x="5625987" y="1645537"/>
            <a:ext cx="6294130" cy="4896764"/>
          </a:xfrm>
        </p:spPr>
        <p:txBody>
          <a:bodyPr>
            <a:noAutofit/>
          </a:bodyPr>
          <a:lstStyle/>
          <a:p>
            <a:pPr marL="0" indent="0">
              <a:buNone/>
            </a:pPr>
            <a:r>
              <a:rPr lang="en-US" sz="2100" b="1">
                <a:latin typeface="Informal Roman"/>
              </a:rPr>
              <a:t>   </a:t>
            </a:r>
            <a:r>
              <a:rPr lang="en-US" sz="2100" b="1" u="sng">
                <a:latin typeface="Informal Roman"/>
              </a:rPr>
              <a:t>Play-actin</a:t>
            </a:r>
            <a:r>
              <a:rPr lang="en-US" sz="2100" b="1">
                <a:latin typeface="Informal Roman"/>
              </a:rPr>
              <a:t>’</a:t>
            </a:r>
            <a:endParaRPr lang="en-US"/>
          </a:p>
          <a:p>
            <a:pPr lvl="1"/>
            <a:r>
              <a:rPr lang="en-US" sz="2100">
                <a:latin typeface="Informal Roman"/>
              </a:rPr>
              <a:t>Divy up </a:t>
            </a:r>
            <a:r>
              <a:rPr lang="en-US" sz="2100" err="1">
                <a:latin typeface="Informal Roman"/>
              </a:rPr>
              <a:t>yer</a:t>
            </a:r>
            <a:r>
              <a:rPr lang="en-US" sz="2100">
                <a:latin typeface="Informal Roman"/>
              </a:rPr>
              <a:t> booty bag and prepare to act out </a:t>
            </a:r>
            <a:r>
              <a:rPr lang="en-US" sz="2100" err="1">
                <a:latin typeface="Informal Roman"/>
              </a:rPr>
              <a:t>yer</a:t>
            </a:r>
            <a:r>
              <a:rPr lang="en-US" sz="2100">
                <a:latin typeface="Informal Roman"/>
              </a:rPr>
              <a:t> scenario – make notes along the way</a:t>
            </a:r>
          </a:p>
          <a:p>
            <a:pPr lvl="1"/>
            <a:r>
              <a:rPr lang="en-US" sz="2100">
                <a:latin typeface="Informal Roman"/>
              </a:rPr>
              <a:t>Don’t leave anyone </a:t>
            </a:r>
            <a:r>
              <a:rPr lang="en-US" sz="2100" err="1">
                <a:latin typeface="Informal Roman"/>
              </a:rPr>
              <a:t>hangin</a:t>
            </a:r>
            <a:r>
              <a:rPr lang="en-US" sz="2100">
                <a:latin typeface="Informal Roman"/>
              </a:rPr>
              <a:t>’ – tell us what a right and proper pirate panner should do!</a:t>
            </a:r>
          </a:p>
          <a:p>
            <a:pPr lvl="1"/>
            <a:r>
              <a:rPr lang="en-US" sz="2100">
                <a:latin typeface="Informal Roman"/>
              </a:rPr>
              <a:t>As directed by the captain’s – you’ll strut your stuff and share your scenario or your solution</a:t>
            </a:r>
          </a:p>
          <a:p>
            <a:pPr marL="0" indent="0">
              <a:buNone/>
            </a:pPr>
            <a:r>
              <a:rPr lang="en-US" sz="2100" b="1">
                <a:latin typeface="Informal Roman"/>
              </a:rPr>
              <a:t>   </a:t>
            </a:r>
            <a:r>
              <a:rPr lang="en-US" sz="2100" b="1" u="sng">
                <a:latin typeface="Informal Roman"/>
              </a:rPr>
              <a:t>Solutions</a:t>
            </a:r>
          </a:p>
          <a:p>
            <a:pPr lvl="1"/>
            <a:r>
              <a:rPr lang="en-US" sz="2100">
                <a:latin typeface="Informal Roman"/>
              </a:rPr>
              <a:t>Official Solutions are Treasures – No </a:t>
            </a:r>
            <a:r>
              <a:rPr lang="en-US" sz="2100" err="1">
                <a:latin typeface="Informal Roman"/>
              </a:rPr>
              <a:t>Peekin</a:t>
            </a:r>
            <a:r>
              <a:rPr lang="en-US" sz="2100">
                <a:latin typeface="Informal Roman"/>
              </a:rPr>
              <a:t>’ without </a:t>
            </a:r>
            <a:r>
              <a:rPr lang="en-US" sz="2100" err="1">
                <a:latin typeface="Informal Roman"/>
              </a:rPr>
              <a:t>yer</a:t>
            </a:r>
            <a:r>
              <a:rPr lang="en-US" sz="2100">
                <a:latin typeface="Informal Roman"/>
              </a:rPr>
              <a:t> captain's permission or </a:t>
            </a:r>
            <a:r>
              <a:rPr lang="en-US" sz="2100" err="1">
                <a:latin typeface="Informal Roman"/>
              </a:rPr>
              <a:t>yer’ll</a:t>
            </a:r>
            <a:r>
              <a:rPr lang="en-US" sz="2100">
                <a:latin typeface="Informal Roman"/>
              </a:rPr>
              <a:t> be </a:t>
            </a:r>
            <a:r>
              <a:rPr lang="en-US" sz="2100" err="1">
                <a:latin typeface="Informal Roman"/>
              </a:rPr>
              <a:t>walkin</a:t>
            </a:r>
            <a:r>
              <a:rPr lang="en-US" sz="2100">
                <a:latin typeface="Informal Roman"/>
              </a:rPr>
              <a:t> the plank!!!</a:t>
            </a:r>
          </a:p>
          <a:p>
            <a:pPr lvl="1"/>
            <a:r>
              <a:rPr lang="en-US" sz="2100">
                <a:latin typeface="Informal Roman"/>
              </a:rPr>
              <a:t>To be read only after </a:t>
            </a:r>
            <a:r>
              <a:rPr lang="en-US" sz="2100" err="1">
                <a:latin typeface="Informal Roman"/>
              </a:rPr>
              <a:t>yer</a:t>
            </a:r>
            <a:r>
              <a:rPr lang="en-US" sz="2100">
                <a:latin typeface="Informal Roman"/>
              </a:rPr>
              <a:t> play-actin’</a:t>
            </a:r>
          </a:p>
          <a:p>
            <a:pPr lvl="1"/>
            <a:r>
              <a:rPr lang="en-US" sz="2100">
                <a:latin typeface="Informal Roman"/>
              </a:rPr>
              <a:t>X-marks the spot!</a:t>
            </a:r>
          </a:p>
        </p:txBody>
      </p:sp>
      <p:sp>
        <p:nvSpPr>
          <p:cNvPr id="2" name="Slide Number Placeholder 1">
            <a:extLst>
              <a:ext uri="{FF2B5EF4-FFF2-40B4-BE49-F238E27FC236}">
                <a16:creationId xmlns:a16="http://schemas.microsoft.com/office/drawing/2014/main" id="{813AE3C8-7CBE-4447-B626-2270DDD6ECC0}"/>
              </a:ext>
            </a:extLst>
          </p:cNvPr>
          <p:cNvSpPr>
            <a:spLocks noGrp="1"/>
          </p:cNvSpPr>
          <p:nvPr>
            <p:ph type="sldNum" sz="quarter" idx="12"/>
          </p:nvPr>
        </p:nvSpPr>
        <p:spPr/>
        <p:txBody>
          <a:bodyPr/>
          <a:lstStyle/>
          <a:p>
            <a:fld id="{5D84065D-F351-4B03-BD91-D8A6B8D4B362}" type="slidenum">
              <a:rPr lang="en-US" smtClean="0"/>
              <a:t>23</a:t>
            </a:fld>
            <a:endParaRPr lang="en-US"/>
          </a:p>
        </p:txBody>
      </p:sp>
    </p:spTree>
    <p:extLst>
      <p:ext uri="{BB962C8B-B14F-4D97-AF65-F5344CB8AC3E}">
        <p14:creationId xmlns:p14="http://schemas.microsoft.com/office/powerpoint/2010/main" val="30365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5 Minutes  Countdown Timer Alarm Clock">
            <a:hlinkClick r:id="" action="ppaction://media"/>
            <a:extLst>
              <a:ext uri="{FF2B5EF4-FFF2-40B4-BE49-F238E27FC236}">
                <a16:creationId xmlns:a16="http://schemas.microsoft.com/office/drawing/2014/main" id="{7DA2BEB5-7526-480E-9762-CAAD566BD085}"/>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15220" t="10051" b="9382"/>
          <a:stretch/>
        </p:blipFill>
        <p:spPr>
          <a:xfrm>
            <a:off x="2224726" y="2045616"/>
            <a:ext cx="7653676" cy="4091233"/>
          </a:xfrm>
          <a:effectLst>
            <a:softEdge rad="63500"/>
          </a:effectLst>
        </p:spPr>
      </p:pic>
      <p:sp>
        <p:nvSpPr>
          <p:cNvPr id="6" name="Title 5">
            <a:extLst>
              <a:ext uri="{FF2B5EF4-FFF2-40B4-BE49-F238E27FC236}">
                <a16:creationId xmlns:a16="http://schemas.microsoft.com/office/drawing/2014/main" id="{2A7CCAEB-8F26-4BC6-929B-7EE4E2C87D94}"/>
              </a:ext>
            </a:extLst>
          </p:cNvPr>
          <p:cNvSpPr>
            <a:spLocks noGrp="1"/>
          </p:cNvSpPr>
          <p:nvPr>
            <p:ph type="title"/>
          </p:nvPr>
        </p:nvSpPr>
        <p:spPr/>
        <p:txBody>
          <a:bodyPr/>
          <a:lstStyle/>
          <a:p>
            <a:r>
              <a:rPr lang="en-US" err="1"/>
              <a:t>Werk</a:t>
            </a:r>
            <a:r>
              <a:rPr lang="en-US"/>
              <a:t> out </a:t>
            </a:r>
            <a:r>
              <a:rPr lang="en-US" err="1"/>
              <a:t>yer</a:t>
            </a:r>
            <a:r>
              <a:rPr lang="en-US"/>
              <a:t> assignment</a:t>
            </a:r>
          </a:p>
        </p:txBody>
      </p:sp>
      <p:sp>
        <p:nvSpPr>
          <p:cNvPr id="3" name="Slide Number Placeholder 2">
            <a:extLst>
              <a:ext uri="{FF2B5EF4-FFF2-40B4-BE49-F238E27FC236}">
                <a16:creationId xmlns:a16="http://schemas.microsoft.com/office/drawing/2014/main" id="{6FED3961-9E9B-4700-A0E2-27C46F115C7D}"/>
              </a:ext>
            </a:extLst>
          </p:cNvPr>
          <p:cNvSpPr>
            <a:spLocks noGrp="1"/>
          </p:cNvSpPr>
          <p:nvPr>
            <p:ph type="sldNum" sz="quarter" idx="12"/>
          </p:nvPr>
        </p:nvSpPr>
        <p:spPr/>
        <p:txBody>
          <a:bodyPr/>
          <a:lstStyle/>
          <a:p>
            <a:fld id="{5D84065D-F351-4B03-BD91-D8A6B8D4B362}" type="slidenum">
              <a:rPr lang="en-US" smtClean="0"/>
              <a:t>24</a:t>
            </a:fld>
            <a:endParaRPr lang="en-US"/>
          </a:p>
        </p:txBody>
      </p:sp>
    </p:spTree>
    <p:extLst>
      <p:ext uri="{BB962C8B-B14F-4D97-AF65-F5344CB8AC3E}">
        <p14:creationId xmlns:p14="http://schemas.microsoft.com/office/powerpoint/2010/main" val="186000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96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5473C589-69DF-4B44-B501-DDA53B73DB9D}"/>
              </a:ext>
            </a:extLst>
          </p:cNvPr>
          <p:cNvSpPr>
            <a:spLocks noGrp="1"/>
          </p:cNvSpPr>
          <p:nvPr>
            <p:ph idx="1"/>
          </p:nvPr>
        </p:nvSpPr>
        <p:spPr>
          <a:xfrm>
            <a:off x="1295401" y="1717346"/>
            <a:ext cx="6488902" cy="5229992"/>
          </a:xfrm>
        </p:spPr>
        <p:txBody>
          <a:bodyPr>
            <a:normAutofit fontScale="92500" lnSpcReduction="20000"/>
          </a:bodyPr>
          <a:lstStyle/>
          <a:p>
            <a:r>
              <a:rPr lang="en-US" b="1"/>
              <a:t>Elected Governing Pirate Council</a:t>
            </a:r>
          </a:p>
          <a:p>
            <a:pPr lvl="1"/>
            <a:r>
              <a:rPr lang="en-US" b="1"/>
              <a:t>Blackbeard*</a:t>
            </a:r>
          </a:p>
          <a:p>
            <a:pPr lvl="1"/>
            <a:r>
              <a:rPr lang="en-US" b="1"/>
              <a:t>Calico Jack</a:t>
            </a:r>
          </a:p>
          <a:p>
            <a:pPr lvl="1"/>
            <a:r>
              <a:rPr lang="en-US" b="1"/>
              <a:t>Captain Hook</a:t>
            </a:r>
          </a:p>
          <a:p>
            <a:pPr lvl="1"/>
            <a:r>
              <a:rPr lang="en-US" b="1"/>
              <a:t>Anne Boney</a:t>
            </a:r>
          </a:p>
          <a:p>
            <a:pPr lvl="1"/>
            <a:r>
              <a:rPr lang="en-US" b="1"/>
              <a:t>Dread Pirate Roberts</a:t>
            </a:r>
          </a:p>
          <a:p>
            <a:r>
              <a:rPr lang="en-US" b="1"/>
              <a:t>Council Quartermaster – Captain Morgan*</a:t>
            </a:r>
          </a:p>
          <a:p>
            <a:r>
              <a:rPr lang="en-US" b="1"/>
              <a:t>Chief Planner – Mr. </a:t>
            </a:r>
            <a:r>
              <a:rPr lang="en-US" b="1" err="1"/>
              <a:t>Smee</a:t>
            </a:r>
            <a:r>
              <a:rPr lang="en-US" b="1"/>
              <a:t>*</a:t>
            </a:r>
          </a:p>
          <a:p>
            <a:r>
              <a:rPr lang="en-US" b="1"/>
              <a:t>Planner – </a:t>
            </a:r>
            <a:r>
              <a:rPr lang="en-US" b="1" err="1"/>
              <a:t>Pegleg</a:t>
            </a:r>
            <a:r>
              <a:rPr lang="en-US" b="1"/>
              <a:t> Polly, AICP*</a:t>
            </a:r>
          </a:p>
          <a:p>
            <a:r>
              <a:rPr lang="en-US" b="1"/>
              <a:t>Developer - One-Eyed Willy*</a:t>
            </a:r>
          </a:p>
          <a:p>
            <a:r>
              <a:rPr lang="en-US" b="1"/>
              <a:t>Local loiterer – Captain Jack Sparrow*</a:t>
            </a:r>
          </a:p>
          <a:p>
            <a:pPr marL="0" indent="0">
              <a:buNone/>
            </a:pPr>
            <a:endParaRPr lang="en-US" b="1"/>
          </a:p>
          <a:p>
            <a:r>
              <a:rPr lang="en-US"/>
              <a:t>Location: Treasure Island</a:t>
            </a:r>
            <a:endParaRPr lang="en-US" b="1"/>
          </a:p>
        </p:txBody>
      </p:sp>
      <p:sp>
        <p:nvSpPr>
          <p:cNvPr id="17" name="Title 16">
            <a:extLst>
              <a:ext uri="{FF2B5EF4-FFF2-40B4-BE49-F238E27FC236}">
                <a16:creationId xmlns:a16="http://schemas.microsoft.com/office/drawing/2014/main" id="{614BC7ED-3669-4DE9-A059-3C328E814B83}"/>
              </a:ext>
            </a:extLst>
          </p:cNvPr>
          <p:cNvSpPr>
            <a:spLocks noGrp="1"/>
          </p:cNvSpPr>
          <p:nvPr>
            <p:ph type="title"/>
          </p:nvPr>
        </p:nvSpPr>
        <p:spPr/>
        <p:txBody>
          <a:bodyPr/>
          <a:lstStyle/>
          <a:p>
            <a:r>
              <a:rPr lang="en-US"/>
              <a:t>Scenario 1 - Cast and Crew</a:t>
            </a:r>
          </a:p>
        </p:txBody>
      </p:sp>
      <p:sp>
        <p:nvSpPr>
          <p:cNvPr id="15" name="TextBox 14"/>
          <p:cNvSpPr txBox="1"/>
          <p:nvPr/>
        </p:nvSpPr>
        <p:spPr>
          <a:xfrm>
            <a:off x="7671502" y="3483865"/>
            <a:ext cx="1132491" cy="307775"/>
          </a:xfrm>
          <a:prstGeom prst="rect">
            <a:avLst/>
          </a:prstGeom>
          <a:noFill/>
        </p:spPr>
        <p:txBody>
          <a:bodyPr wrap="square" lIns="91438" tIns="45719" rIns="91438" bIns="45719" rtlCol="0">
            <a:spAutoFit/>
          </a:bodyPr>
          <a:lstStyle/>
          <a:p>
            <a:pPr algn="ctr"/>
            <a:r>
              <a:rPr lang="en-US" sz="1400"/>
              <a:t>Blackbeard</a:t>
            </a:r>
          </a:p>
        </p:txBody>
      </p:sp>
      <p:grpSp>
        <p:nvGrpSpPr>
          <p:cNvPr id="26" name="Group 25">
            <a:extLst>
              <a:ext uri="{FF2B5EF4-FFF2-40B4-BE49-F238E27FC236}">
                <a16:creationId xmlns:a16="http://schemas.microsoft.com/office/drawing/2014/main" id="{9DD4B41A-B803-4F56-8543-5CDA13257FB2}"/>
              </a:ext>
            </a:extLst>
          </p:cNvPr>
          <p:cNvGrpSpPr/>
          <p:nvPr/>
        </p:nvGrpSpPr>
        <p:grpSpPr>
          <a:xfrm>
            <a:off x="7526454" y="1663891"/>
            <a:ext cx="1749087" cy="1941160"/>
            <a:chOff x="7526454" y="1663891"/>
            <a:chExt cx="1749087" cy="1941160"/>
          </a:xfrm>
        </p:grpSpPr>
        <p:pic>
          <p:nvPicPr>
            <p:cNvPr id="24" name="Picture 23" descr="A picture containing text&#10;&#10;Description generated with very high confidence">
              <a:extLst>
                <a:ext uri="{FF2B5EF4-FFF2-40B4-BE49-F238E27FC236}">
                  <a16:creationId xmlns:a16="http://schemas.microsoft.com/office/drawing/2014/main" id="{727C3470-237D-42BB-9D3B-370C1F347D0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526454" y="1663891"/>
              <a:ext cx="1526652" cy="1846865"/>
            </a:xfrm>
            <a:prstGeom prst="rect">
              <a:avLst/>
            </a:prstGeom>
          </p:spPr>
        </p:pic>
        <p:sp>
          <p:nvSpPr>
            <p:cNvPr id="25" name="TextBox 24">
              <a:extLst>
                <a:ext uri="{FF2B5EF4-FFF2-40B4-BE49-F238E27FC236}">
                  <a16:creationId xmlns:a16="http://schemas.microsoft.com/office/drawing/2014/main" id="{09947FBF-34AE-429A-A81E-E2A75E5890ED}"/>
                </a:ext>
              </a:extLst>
            </p:cNvPr>
            <p:cNvSpPr txBox="1"/>
            <p:nvPr/>
          </p:nvSpPr>
          <p:spPr>
            <a:xfrm rot="5400000">
              <a:off x="8212628" y="2542138"/>
              <a:ext cx="1941160" cy="184666"/>
            </a:xfrm>
            <a:prstGeom prst="rect">
              <a:avLst/>
            </a:prstGeom>
            <a:noFill/>
          </p:spPr>
          <p:txBody>
            <a:bodyPr wrap="square" rtlCol="0">
              <a:spAutoFit/>
            </a:bodyPr>
            <a:lstStyle/>
            <a:p>
              <a:r>
                <a:rPr lang="en-US" sz="600">
                  <a:solidFill>
                    <a:schemeClr val="tx1">
                      <a:lumMod val="50000"/>
                      <a:lumOff val="50000"/>
                    </a:schemeClr>
                  </a:solidFill>
                  <a:hlinkClick r:id="rId4" tooltip="https://rpggeek.com/filepage/136879/kings-commissioners-markers"/>
                </a:rPr>
                <a:t>This Photo</a:t>
              </a:r>
              <a:r>
                <a:rPr lang="en-US" sz="600">
                  <a:solidFill>
                    <a:schemeClr val="tx1">
                      <a:lumMod val="50000"/>
                      <a:lumOff val="50000"/>
                    </a:schemeClr>
                  </a:solidFill>
                </a:rPr>
                <a:t> by Unknown Author is licensed under </a:t>
              </a:r>
              <a:r>
                <a:rPr lang="en-US" sz="600">
                  <a:solidFill>
                    <a:schemeClr val="tx1">
                      <a:lumMod val="50000"/>
                      <a:lumOff val="50000"/>
                    </a:schemeClr>
                  </a:solidFill>
                  <a:hlinkClick r:id="rId5" tooltip="https://creativecommons.org/licenses/by/3.0/"/>
                </a:rPr>
                <a:t>CC BY</a:t>
              </a:r>
              <a:endParaRPr lang="en-US" sz="600">
                <a:solidFill>
                  <a:schemeClr val="tx1">
                    <a:lumMod val="50000"/>
                    <a:lumOff val="50000"/>
                  </a:schemeClr>
                </a:solidFill>
              </a:endParaRPr>
            </a:p>
          </p:txBody>
        </p:sp>
      </p:grpSp>
      <p:pic>
        <p:nvPicPr>
          <p:cNvPr id="31" name="Picture 30" descr="A picture containing person, indoor, man, young&#10;&#10;Description generated with high confidence">
            <a:extLst>
              <a:ext uri="{FF2B5EF4-FFF2-40B4-BE49-F238E27FC236}">
                <a16:creationId xmlns:a16="http://schemas.microsoft.com/office/drawing/2014/main" id="{F94CB8A5-B326-4B37-A9C8-824B2D2D7F41}"/>
              </a:ext>
            </a:extLst>
          </p:cNvPr>
          <p:cNvPicPr>
            <a:picLocks noChangeAspect="1"/>
          </p:cNvPicPr>
          <p:nvPr/>
        </p:nvPicPr>
        <p:blipFill>
          <a:blip r:embed="rId6"/>
          <a:stretch>
            <a:fillRect/>
          </a:stretch>
        </p:blipFill>
        <p:spPr>
          <a:xfrm>
            <a:off x="9520186" y="1657448"/>
            <a:ext cx="2186394" cy="1457596"/>
          </a:xfrm>
          <a:prstGeom prst="rect">
            <a:avLst/>
          </a:prstGeom>
        </p:spPr>
      </p:pic>
      <p:pic>
        <p:nvPicPr>
          <p:cNvPr id="33" name="Picture 32" descr="A picture containing person, holding, indoor, girl&#10;&#10;Description generated with high confidence">
            <a:extLst>
              <a:ext uri="{FF2B5EF4-FFF2-40B4-BE49-F238E27FC236}">
                <a16:creationId xmlns:a16="http://schemas.microsoft.com/office/drawing/2014/main" id="{51F0262B-9E1F-4823-BEA6-103BDF7F3102}"/>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11064213" y="3328272"/>
            <a:ext cx="792643" cy="1232560"/>
          </a:xfrm>
          <a:prstGeom prst="rect">
            <a:avLst/>
          </a:prstGeom>
        </p:spPr>
      </p:pic>
      <p:pic>
        <p:nvPicPr>
          <p:cNvPr id="39" name="Picture 38" descr="A person wearing a hat&#10;&#10;Description generated with very high confidence">
            <a:extLst>
              <a:ext uri="{FF2B5EF4-FFF2-40B4-BE49-F238E27FC236}">
                <a16:creationId xmlns:a16="http://schemas.microsoft.com/office/drawing/2014/main" id="{16D9E4BE-BAE1-40AC-AD2B-A2626EAEF4EA}"/>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7526454" y="3862720"/>
            <a:ext cx="1585378" cy="1585378"/>
          </a:xfrm>
          <a:prstGeom prst="rect">
            <a:avLst/>
          </a:prstGeom>
        </p:spPr>
      </p:pic>
      <p:sp>
        <p:nvSpPr>
          <p:cNvPr id="40" name="TextBox 39">
            <a:extLst>
              <a:ext uri="{FF2B5EF4-FFF2-40B4-BE49-F238E27FC236}">
                <a16:creationId xmlns:a16="http://schemas.microsoft.com/office/drawing/2014/main" id="{23304481-7169-44B9-89FD-D535D90FC3FF}"/>
              </a:ext>
            </a:extLst>
          </p:cNvPr>
          <p:cNvSpPr txBox="1"/>
          <p:nvPr/>
        </p:nvSpPr>
        <p:spPr>
          <a:xfrm rot="16200000">
            <a:off x="11206568" y="3265788"/>
            <a:ext cx="1766316" cy="276999"/>
          </a:xfrm>
          <a:prstGeom prst="rect">
            <a:avLst/>
          </a:prstGeom>
          <a:noFill/>
        </p:spPr>
        <p:txBody>
          <a:bodyPr wrap="square" rtlCol="0">
            <a:spAutoFit/>
          </a:bodyPr>
          <a:lstStyle/>
          <a:p>
            <a:r>
              <a:rPr lang="en-US" sz="600">
                <a:hlinkClick r:id="rId10" tooltip="https://en.m.wikipedia.org/wiki/Bill_Suplee"/>
              </a:rPr>
              <a:t>This Photo</a:t>
            </a:r>
            <a:r>
              <a:rPr lang="en-US" sz="600"/>
              <a:t> by Unknown Author is licensed under </a:t>
            </a:r>
            <a:r>
              <a:rPr lang="en-US" sz="600">
                <a:hlinkClick r:id="rId11" tooltip="https://creativecommons.org/licenses/by-sa/3.0/"/>
              </a:rPr>
              <a:t>CC BY-SA</a:t>
            </a:r>
            <a:endParaRPr lang="en-US" sz="600"/>
          </a:p>
        </p:txBody>
      </p:sp>
      <p:pic>
        <p:nvPicPr>
          <p:cNvPr id="42" name="Picture 41" descr="A person wearing a hat&#10;&#10;Description generated with very high confidence">
            <a:extLst>
              <a:ext uri="{FF2B5EF4-FFF2-40B4-BE49-F238E27FC236}">
                <a16:creationId xmlns:a16="http://schemas.microsoft.com/office/drawing/2014/main" id="{B63CD8BD-ED27-4488-9B74-B693DAA59EA2}"/>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12345523" y="1831317"/>
            <a:ext cx="2052817" cy="2737945"/>
          </a:xfrm>
          <a:prstGeom prst="rect">
            <a:avLst/>
          </a:prstGeom>
        </p:spPr>
      </p:pic>
      <p:sp>
        <p:nvSpPr>
          <p:cNvPr id="43" name="TextBox 42">
            <a:extLst>
              <a:ext uri="{FF2B5EF4-FFF2-40B4-BE49-F238E27FC236}">
                <a16:creationId xmlns:a16="http://schemas.microsoft.com/office/drawing/2014/main" id="{F3794B32-4133-4289-921F-76EA71909260}"/>
              </a:ext>
            </a:extLst>
          </p:cNvPr>
          <p:cNvSpPr txBox="1"/>
          <p:nvPr/>
        </p:nvSpPr>
        <p:spPr>
          <a:xfrm>
            <a:off x="3525053" y="6858000"/>
            <a:ext cx="5141893" cy="230832"/>
          </a:xfrm>
          <a:prstGeom prst="rect">
            <a:avLst/>
          </a:prstGeom>
          <a:noFill/>
        </p:spPr>
        <p:txBody>
          <a:bodyPr wrap="square" rtlCol="0">
            <a:spAutoFit/>
          </a:bodyPr>
          <a:lstStyle/>
          <a:p>
            <a:r>
              <a:rPr lang="en-US" sz="900">
                <a:hlinkClick r:id="rId13" tooltip="http://johnnysasaki20.deviantart.com/art/Capt-Jack-Sparrow-89593407"/>
              </a:rPr>
              <a:t>This Photo</a:t>
            </a:r>
            <a:r>
              <a:rPr lang="en-US" sz="900"/>
              <a:t> by Unknown Author is licensed under </a:t>
            </a:r>
            <a:r>
              <a:rPr lang="en-US" sz="900">
                <a:hlinkClick r:id="rId14" tooltip="https://creativecommons.org/licenses/by-nc-nd/3.0/"/>
              </a:rPr>
              <a:t>CC BY-NC-ND</a:t>
            </a:r>
            <a:endParaRPr lang="en-US" sz="900"/>
          </a:p>
        </p:txBody>
      </p:sp>
      <p:pic>
        <p:nvPicPr>
          <p:cNvPr id="45" name="Picture 44" descr="A close up of a person wearing a hat&#10;&#10;Description generated with very high confidence">
            <a:extLst>
              <a:ext uri="{FF2B5EF4-FFF2-40B4-BE49-F238E27FC236}">
                <a16:creationId xmlns:a16="http://schemas.microsoft.com/office/drawing/2014/main" id="{A89C47E8-5DD8-4BC9-8765-7DAF924F8612}"/>
              </a:ext>
            </a:extLst>
          </p:cNvPr>
          <p:cNvPicPr>
            <a:picLocks noChangeAspect="1"/>
          </p:cNvPicPr>
          <p:nvPr/>
        </p:nvPicPr>
        <p:blipFill>
          <a:blip r:embed="rId15">
            <a:extLst>
              <a:ext uri="{837473B0-CC2E-450A-ABE3-18F120FF3D39}">
                <a1611:picAttrSrcUrl xmlns:a1611="http://schemas.microsoft.com/office/drawing/2016/11/main" r:id="rId16"/>
              </a:ext>
            </a:extLst>
          </a:blip>
          <a:stretch>
            <a:fillRect/>
          </a:stretch>
        </p:blipFill>
        <p:spPr>
          <a:xfrm>
            <a:off x="10738453" y="4987791"/>
            <a:ext cx="974526" cy="1461789"/>
          </a:xfrm>
          <a:prstGeom prst="rect">
            <a:avLst/>
          </a:prstGeom>
        </p:spPr>
      </p:pic>
      <p:sp>
        <p:nvSpPr>
          <p:cNvPr id="46" name="TextBox 45">
            <a:extLst>
              <a:ext uri="{FF2B5EF4-FFF2-40B4-BE49-F238E27FC236}">
                <a16:creationId xmlns:a16="http://schemas.microsoft.com/office/drawing/2014/main" id="{6238A1C4-F7EE-44B7-83BA-8801EC33DB73}"/>
              </a:ext>
            </a:extLst>
          </p:cNvPr>
          <p:cNvSpPr txBox="1"/>
          <p:nvPr/>
        </p:nvSpPr>
        <p:spPr>
          <a:xfrm>
            <a:off x="3960000" y="7008000"/>
            <a:ext cx="4572000" cy="230832"/>
          </a:xfrm>
          <a:prstGeom prst="rect">
            <a:avLst/>
          </a:prstGeom>
          <a:noFill/>
        </p:spPr>
        <p:txBody>
          <a:bodyPr wrap="square" rtlCol="0">
            <a:spAutoFit/>
          </a:bodyPr>
          <a:lstStyle/>
          <a:p>
            <a:r>
              <a:rPr lang="en-US" sz="900">
                <a:hlinkClick r:id="rId16" tooltip="https://www.flickr.com/photos/sandrascherer/6921198621"/>
              </a:rPr>
              <a:t>This Photo</a:t>
            </a:r>
            <a:r>
              <a:rPr lang="en-US" sz="900"/>
              <a:t> by Unknown Author is licensed under </a:t>
            </a:r>
            <a:r>
              <a:rPr lang="en-US" sz="900">
                <a:hlinkClick r:id="rId17" tooltip="https://creativecommons.org/licenses/by-sa/2.0/"/>
              </a:rPr>
              <a:t>CC BY-SA</a:t>
            </a:r>
            <a:endParaRPr lang="en-US" sz="900"/>
          </a:p>
        </p:txBody>
      </p:sp>
      <p:sp>
        <p:nvSpPr>
          <p:cNvPr id="3" name="Slide Number Placeholder 2">
            <a:extLst>
              <a:ext uri="{FF2B5EF4-FFF2-40B4-BE49-F238E27FC236}">
                <a16:creationId xmlns:a16="http://schemas.microsoft.com/office/drawing/2014/main" id="{49EA1735-188B-43B4-AA2D-4BE90B78A8D7}"/>
              </a:ext>
            </a:extLst>
          </p:cNvPr>
          <p:cNvSpPr>
            <a:spLocks noGrp="1"/>
          </p:cNvSpPr>
          <p:nvPr>
            <p:ph type="sldNum" sz="quarter" idx="12"/>
          </p:nvPr>
        </p:nvSpPr>
        <p:spPr/>
        <p:txBody>
          <a:bodyPr/>
          <a:lstStyle/>
          <a:p>
            <a:fld id="{5D84065D-F351-4B03-BD91-D8A6B8D4B362}" type="slidenum">
              <a:rPr lang="en-US" smtClean="0"/>
              <a:t>25</a:t>
            </a:fld>
            <a:endParaRPr lang="en-US"/>
          </a:p>
        </p:txBody>
      </p:sp>
      <p:sp>
        <p:nvSpPr>
          <p:cNvPr id="20" name="TextBox 19">
            <a:extLst>
              <a:ext uri="{FF2B5EF4-FFF2-40B4-BE49-F238E27FC236}">
                <a16:creationId xmlns:a16="http://schemas.microsoft.com/office/drawing/2014/main" id="{65F8B962-BD8D-4C39-B36C-DBB585B87B35}"/>
              </a:ext>
            </a:extLst>
          </p:cNvPr>
          <p:cNvSpPr txBox="1"/>
          <p:nvPr/>
        </p:nvSpPr>
        <p:spPr>
          <a:xfrm>
            <a:off x="7699357" y="5457077"/>
            <a:ext cx="1132491" cy="523218"/>
          </a:xfrm>
          <a:prstGeom prst="rect">
            <a:avLst/>
          </a:prstGeom>
          <a:noFill/>
        </p:spPr>
        <p:txBody>
          <a:bodyPr wrap="square" lIns="91438" tIns="45719" rIns="91438" bIns="45719" rtlCol="0">
            <a:spAutoFit/>
          </a:bodyPr>
          <a:lstStyle/>
          <a:p>
            <a:pPr algn="ctr"/>
            <a:r>
              <a:rPr lang="en-US" sz="1400"/>
              <a:t>One-eyed Willie</a:t>
            </a:r>
          </a:p>
        </p:txBody>
      </p:sp>
      <p:sp>
        <p:nvSpPr>
          <p:cNvPr id="21" name="TextBox 20">
            <a:extLst>
              <a:ext uri="{FF2B5EF4-FFF2-40B4-BE49-F238E27FC236}">
                <a16:creationId xmlns:a16="http://schemas.microsoft.com/office/drawing/2014/main" id="{6575EAFB-23F7-4074-94A6-62DE8A6C9619}"/>
              </a:ext>
            </a:extLst>
          </p:cNvPr>
          <p:cNvSpPr txBox="1"/>
          <p:nvPr/>
        </p:nvSpPr>
        <p:spPr>
          <a:xfrm>
            <a:off x="9275542" y="5516245"/>
            <a:ext cx="1254398" cy="523218"/>
          </a:xfrm>
          <a:prstGeom prst="rect">
            <a:avLst/>
          </a:prstGeom>
          <a:noFill/>
        </p:spPr>
        <p:txBody>
          <a:bodyPr wrap="square" lIns="91438" tIns="45719" rIns="91438" bIns="45719" rtlCol="0">
            <a:spAutoFit/>
          </a:bodyPr>
          <a:lstStyle/>
          <a:p>
            <a:pPr algn="ctr"/>
            <a:r>
              <a:rPr lang="en-US" sz="1400" err="1"/>
              <a:t>Pegleg</a:t>
            </a:r>
            <a:r>
              <a:rPr lang="en-US" sz="1400"/>
              <a:t> Polly, AICP</a:t>
            </a:r>
          </a:p>
        </p:txBody>
      </p:sp>
      <p:sp>
        <p:nvSpPr>
          <p:cNvPr id="22" name="TextBox 21">
            <a:extLst>
              <a:ext uri="{FF2B5EF4-FFF2-40B4-BE49-F238E27FC236}">
                <a16:creationId xmlns:a16="http://schemas.microsoft.com/office/drawing/2014/main" id="{5F8E768B-E875-423D-BB1C-E4CA208D3A23}"/>
              </a:ext>
            </a:extLst>
          </p:cNvPr>
          <p:cNvSpPr txBox="1"/>
          <p:nvPr/>
        </p:nvSpPr>
        <p:spPr>
          <a:xfrm>
            <a:off x="9392838" y="3096512"/>
            <a:ext cx="2405370" cy="307775"/>
          </a:xfrm>
          <a:prstGeom prst="rect">
            <a:avLst/>
          </a:prstGeom>
          <a:noFill/>
        </p:spPr>
        <p:txBody>
          <a:bodyPr wrap="square" lIns="91438" tIns="45719" rIns="91438" bIns="45719" rtlCol="0">
            <a:spAutoFit/>
          </a:bodyPr>
          <a:lstStyle/>
          <a:p>
            <a:pPr algn="ctr"/>
            <a:r>
              <a:rPr lang="en-US" sz="1400"/>
              <a:t>Captain Morgan</a:t>
            </a:r>
          </a:p>
        </p:txBody>
      </p:sp>
      <p:sp>
        <p:nvSpPr>
          <p:cNvPr id="23" name="TextBox 22">
            <a:extLst>
              <a:ext uri="{FF2B5EF4-FFF2-40B4-BE49-F238E27FC236}">
                <a16:creationId xmlns:a16="http://schemas.microsoft.com/office/drawing/2014/main" id="{848571C1-2056-4236-9DA9-9EC1F7942378}"/>
              </a:ext>
            </a:extLst>
          </p:cNvPr>
          <p:cNvSpPr txBox="1"/>
          <p:nvPr/>
        </p:nvSpPr>
        <p:spPr>
          <a:xfrm>
            <a:off x="10775302" y="4614778"/>
            <a:ext cx="1132491" cy="307775"/>
          </a:xfrm>
          <a:prstGeom prst="rect">
            <a:avLst/>
          </a:prstGeom>
          <a:noFill/>
        </p:spPr>
        <p:txBody>
          <a:bodyPr wrap="square" lIns="91438" tIns="45719" rIns="91438" bIns="45719" rtlCol="0">
            <a:spAutoFit/>
          </a:bodyPr>
          <a:lstStyle/>
          <a:p>
            <a:pPr algn="ctr"/>
            <a:r>
              <a:rPr lang="en-US" sz="1400"/>
              <a:t>Mr. </a:t>
            </a:r>
            <a:r>
              <a:rPr lang="en-US" sz="1400" err="1"/>
              <a:t>Smee</a:t>
            </a:r>
            <a:endParaRPr lang="en-US" sz="1400"/>
          </a:p>
        </p:txBody>
      </p:sp>
      <p:sp>
        <p:nvSpPr>
          <p:cNvPr id="27" name="TextBox 26">
            <a:extLst>
              <a:ext uri="{FF2B5EF4-FFF2-40B4-BE49-F238E27FC236}">
                <a16:creationId xmlns:a16="http://schemas.microsoft.com/office/drawing/2014/main" id="{B0CAA299-0B67-4404-8079-5A0E1F497E5E}"/>
              </a:ext>
            </a:extLst>
          </p:cNvPr>
          <p:cNvSpPr txBox="1"/>
          <p:nvPr/>
        </p:nvSpPr>
        <p:spPr>
          <a:xfrm>
            <a:off x="10640608" y="6449580"/>
            <a:ext cx="1132491" cy="307775"/>
          </a:xfrm>
          <a:prstGeom prst="rect">
            <a:avLst/>
          </a:prstGeom>
          <a:noFill/>
        </p:spPr>
        <p:txBody>
          <a:bodyPr wrap="square" lIns="91438" tIns="45719" rIns="91438" bIns="45719" rtlCol="0">
            <a:spAutoFit/>
          </a:bodyPr>
          <a:lstStyle/>
          <a:p>
            <a:pPr algn="ctr"/>
            <a:r>
              <a:rPr lang="en-US" sz="1400"/>
              <a:t>Jack Sparrow</a:t>
            </a:r>
          </a:p>
        </p:txBody>
      </p:sp>
      <p:pic>
        <p:nvPicPr>
          <p:cNvPr id="4" name="Picture 3" descr="A person wearing a costume&#10;&#10;Description generated with high confidence">
            <a:extLst>
              <a:ext uri="{FF2B5EF4-FFF2-40B4-BE49-F238E27FC236}">
                <a16:creationId xmlns:a16="http://schemas.microsoft.com/office/drawing/2014/main" id="{06B375A2-D8B3-4AB1-8910-FD2796302FFB}"/>
              </a:ext>
            </a:extLst>
          </p:cNvPr>
          <p:cNvPicPr>
            <a:picLocks noChangeAspect="1"/>
          </p:cNvPicPr>
          <p:nvPr/>
        </p:nvPicPr>
        <p:blipFill>
          <a:blip r:embed="rId18">
            <a:extLst>
              <a:ext uri="{837473B0-CC2E-450A-ABE3-18F120FF3D39}">
                <a1611:picAttrSrcUrl xmlns:a1611="http://schemas.microsoft.com/office/drawing/2016/11/main" r:id="rId19"/>
              </a:ext>
            </a:extLst>
          </a:blip>
          <a:stretch>
            <a:fillRect/>
          </a:stretch>
        </p:blipFill>
        <p:spPr>
          <a:xfrm>
            <a:off x="9346409" y="3465673"/>
            <a:ext cx="1165219" cy="1982425"/>
          </a:xfrm>
          <a:prstGeom prst="rect">
            <a:avLst/>
          </a:prstGeom>
        </p:spPr>
      </p:pic>
      <p:sp>
        <p:nvSpPr>
          <p:cNvPr id="5" name="TextBox 4">
            <a:extLst>
              <a:ext uri="{FF2B5EF4-FFF2-40B4-BE49-F238E27FC236}">
                <a16:creationId xmlns:a16="http://schemas.microsoft.com/office/drawing/2014/main" id="{650739DC-699E-40D1-A0C0-8D9232C22F77}"/>
              </a:ext>
            </a:extLst>
          </p:cNvPr>
          <p:cNvSpPr txBox="1"/>
          <p:nvPr/>
        </p:nvSpPr>
        <p:spPr>
          <a:xfrm rot="16200000">
            <a:off x="9631822" y="4244715"/>
            <a:ext cx="1986438" cy="276999"/>
          </a:xfrm>
          <a:prstGeom prst="rect">
            <a:avLst/>
          </a:prstGeom>
          <a:noFill/>
        </p:spPr>
        <p:txBody>
          <a:bodyPr wrap="square" rtlCol="0">
            <a:spAutoFit/>
          </a:bodyPr>
          <a:lstStyle/>
          <a:p>
            <a:r>
              <a:rPr lang="en-US" sz="600">
                <a:hlinkClick r:id="rId19" tooltip="http://floridakeystreasures.com/2017/04/17/pirate-humor/"/>
              </a:rPr>
              <a:t>This Photo</a:t>
            </a:r>
            <a:r>
              <a:rPr lang="en-US" sz="600"/>
              <a:t> by Unknown Author is licensed under </a:t>
            </a:r>
            <a:r>
              <a:rPr lang="en-US" sz="600">
                <a:hlinkClick r:id="rId20" tooltip="https://creativecommons.org/licenses/by-nc-sa/4.0/"/>
              </a:rPr>
              <a:t>CC BY-NC-SA</a:t>
            </a:r>
            <a:endParaRPr lang="en-US" sz="600"/>
          </a:p>
        </p:txBody>
      </p:sp>
    </p:spTree>
    <p:extLst>
      <p:ext uri="{BB962C8B-B14F-4D97-AF65-F5344CB8AC3E}">
        <p14:creationId xmlns:p14="http://schemas.microsoft.com/office/powerpoint/2010/main" val="4282255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water, table, indoor, next&#10;&#10;Description generated with high confidence">
            <a:extLst>
              <a:ext uri="{FF2B5EF4-FFF2-40B4-BE49-F238E27FC236}">
                <a16:creationId xmlns:a16="http://schemas.microsoft.com/office/drawing/2014/main" id="{64A12BE3-04CB-4D31-A236-85E8B8978B9A}"/>
              </a:ext>
            </a:extLst>
          </p:cNvPr>
          <p:cNvPicPr>
            <a:picLocks noChangeAspect="1"/>
          </p:cNvPicPr>
          <p:nvPr/>
        </p:nvPicPr>
        <p:blipFill rotWithShape="1">
          <a:blip r:embed="rId4"/>
          <a:srcRect l="13372" t="1238" r="13939" b="7766"/>
          <a:stretch/>
        </p:blipFill>
        <p:spPr>
          <a:xfrm>
            <a:off x="273378" y="245097"/>
            <a:ext cx="11613822" cy="5740924"/>
          </a:xfrm>
          <a:prstGeom prst="rect">
            <a:avLst/>
          </a:prstGeom>
        </p:spPr>
      </p:pic>
      <p:sp>
        <p:nvSpPr>
          <p:cNvPr id="19459" name="Text Placeholder 2"/>
          <p:cNvSpPr>
            <a:spLocks noGrp="1"/>
          </p:cNvSpPr>
          <p:nvPr>
            <p:ph type="body" sz="half" idx="4294967295"/>
          </p:nvPr>
        </p:nvSpPr>
        <p:spPr>
          <a:xfrm>
            <a:off x="0" y="4514850"/>
            <a:ext cx="6515100" cy="34925"/>
          </a:xfrm>
        </p:spPr>
        <p:txBody>
          <a:bodyPr>
            <a:normAutofit fontScale="25000" lnSpcReduction="20000"/>
          </a:bodyPr>
          <a:lstStyle/>
          <a:p>
            <a:endParaRPr lang="en-US" altLang="en-US" sz="4500" b="1"/>
          </a:p>
          <a:p>
            <a:r>
              <a:rPr lang="en-US" altLang="en-US" sz="4500" b="1"/>
              <a:t>        </a:t>
            </a:r>
          </a:p>
        </p:txBody>
      </p:sp>
      <p:sp>
        <p:nvSpPr>
          <p:cNvPr id="19458" name="Title 1"/>
          <p:cNvSpPr>
            <a:spLocks noGrp="1"/>
          </p:cNvSpPr>
          <p:nvPr>
            <p:ph type="title" idx="4294967295"/>
          </p:nvPr>
        </p:nvSpPr>
        <p:spPr>
          <a:xfrm>
            <a:off x="1414021" y="1245026"/>
            <a:ext cx="9854152" cy="4076700"/>
          </a:xfrm>
        </p:spPr>
        <p:txBody>
          <a:bodyPr>
            <a:normAutofit/>
          </a:bodyPr>
          <a:lstStyle/>
          <a:p>
            <a:r>
              <a:rPr lang="en-US" sz="4800"/>
              <a:t>The beatings will continue until morale improves!</a:t>
            </a:r>
            <a:endParaRPr lang="en-US" altLang="en-US" sz="4500" b="1">
              <a:latin typeface="Aharoni" panose="02010803020104030203" pitchFamily="2" charset="-79"/>
              <a:cs typeface="Aharoni" panose="02010803020104030203" pitchFamily="2" charset="-79"/>
            </a:endParaRPr>
          </a:p>
        </p:txBody>
      </p:sp>
      <p:sp>
        <p:nvSpPr>
          <p:cNvPr id="2" name="Slide Number Placeholder 1">
            <a:extLst>
              <a:ext uri="{FF2B5EF4-FFF2-40B4-BE49-F238E27FC236}">
                <a16:creationId xmlns:a16="http://schemas.microsoft.com/office/drawing/2014/main" id="{13A681B4-2AC0-4517-AA56-090AE541F157}"/>
              </a:ext>
            </a:extLst>
          </p:cNvPr>
          <p:cNvSpPr>
            <a:spLocks noGrp="1"/>
          </p:cNvSpPr>
          <p:nvPr>
            <p:ph type="sldNum" sz="quarter" idx="12"/>
          </p:nvPr>
        </p:nvSpPr>
        <p:spPr/>
        <p:txBody>
          <a:bodyPr/>
          <a:lstStyle/>
          <a:p>
            <a:fld id="{D57F1E4F-1CFF-5643-939E-217C01CDF565}" type="slidenum">
              <a:rPr lang="en-US" smtClean="0"/>
              <a:pPr/>
              <a:t>26</a:t>
            </a:fld>
            <a:endParaRPr lang="en-US"/>
          </a:p>
        </p:txBody>
      </p:sp>
    </p:spTree>
    <p:custDataLst>
      <p:tags r:id="rId1"/>
    </p:custDataLst>
    <p:extLst>
      <p:ext uri="{BB962C8B-B14F-4D97-AF65-F5344CB8AC3E}">
        <p14:creationId xmlns:p14="http://schemas.microsoft.com/office/powerpoint/2010/main" val="17451549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983326E-25FB-4334-B864-686C4BCE7476}"/>
              </a:ext>
            </a:extLst>
          </p:cNvPr>
          <p:cNvSpPr>
            <a:spLocks noGrp="1"/>
          </p:cNvSpPr>
          <p:nvPr>
            <p:ph idx="1"/>
          </p:nvPr>
        </p:nvSpPr>
        <p:spPr/>
        <p:txBody>
          <a:bodyPr>
            <a:normAutofit fontScale="92500" lnSpcReduction="10000"/>
          </a:bodyPr>
          <a:lstStyle/>
          <a:p>
            <a:r>
              <a:rPr lang="en-US"/>
              <a:t>#8: “We shall not, as public officials or employees, engage in private communications with planning process participants if the discussions relate to a matter over which we have authority to make a binding, final determination”.</a:t>
            </a:r>
          </a:p>
          <a:p>
            <a:r>
              <a:rPr lang="en-US"/>
              <a:t>#9: “We shall not engage in private discussions with decision makers in the planning process in any manner prohibited by law or by agency rules, procedures, or custom.”</a:t>
            </a:r>
          </a:p>
          <a:p>
            <a:r>
              <a:rPr lang="en-US"/>
              <a:t>Principle #1e: “Participation should be broad enough to include those who lack formal organization or influence.”</a:t>
            </a:r>
          </a:p>
          <a:p>
            <a:r>
              <a:rPr lang="en-US"/>
              <a:t>Principle #1h: “We shall deal fairly with all participants in the planning process.”</a:t>
            </a:r>
          </a:p>
          <a:p>
            <a:endParaRPr lang="en-US"/>
          </a:p>
        </p:txBody>
      </p:sp>
      <p:sp>
        <p:nvSpPr>
          <p:cNvPr id="2" name="Title 1">
            <a:extLst>
              <a:ext uri="{FF2B5EF4-FFF2-40B4-BE49-F238E27FC236}">
                <a16:creationId xmlns:a16="http://schemas.microsoft.com/office/drawing/2014/main" id="{B106A848-C075-4D5E-AF10-520EF25FB3B2}"/>
              </a:ext>
            </a:extLst>
          </p:cNvPr>
          <p:cNvSpPr>
            <a:spLocks noGrp="1"/>
          </p:cNvSpPr>
          <p:nvPr>
            <p:ph type="title"/>
          </p:nvPr>
        </p:nvSpPr>
        <p:spPr/>
        <p:txBody>
          <a:bodyPr/>
          <a:lstStyle/>
          <a:p>
            <a:r>
              <a:rPr lang="en-US"/>
              <a:t>Solutions – Scenario I</a:t>
            </a:r>
          </a:p>
        </p:txBody>
      </p:sp>
      <p:sp>
        <p:nvSpPr>
          <p:cNvPr id="3" name="Slide Number Placeholder 2">
            <a:extLst>
              <a:ext uri="{FF2B5EF4-FFF2-40B4-BE49-F238E27FC236}">
                <a16:creationId xmlns:a16="http://schemas.microsoft.com/office/drawing/2014/main" id="{8E59EBA0-FEFE-454E-A526-70DB0D80E1B1}"/>
              </a:ext>
            </a:extLst>
          </p:cNvPr>
          <p:cNvSpPr>
            <a:spLocks noGrp="1"/>
          </p:cNvSpPr>
          <p:nvPr>
            <p:ph type="sldNum" sz="quarter" idx="12"/>
          </p:nvPr>
        </p:nvSpPr>
        <p:spPr/>
        <p:txBody>
          <a:bodyPr/>
          <a:lstStyle/>
          <a:p>
            <a:fld id="{5D84065D-F351-4B03-BD91-D8A6B8D4B362}" type="slidenum">
              <a:rPr lang="en-US" smtClean="0"/>
              <a:t>27</a:t>
            </a:fld>
            <a:endParaRPr lang="en-US"/>
          </a:p>
        </p:txBody>
      </p:sp>
    </p:spTree>
    <p:extLst>
      <p:ext uri="{BB962C8B-B14F-4D97-AF65-F5344CB8AC3E}">
        <p14:creationId xmlns:p14="http://schemas.microsoft.com/office/powerpoint/2010/main" val="19566582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5473C589-69DF-4B44-B501-DDA53B73DB9D}"/>
              </a:ext>
            </a:extLst>
          </p:cNvPr>
          <p:cNvSpPr>
            <a:spLocks noGrp="1"/>
          </p:cNvSpPr>
          <p:nvPr>
            <p:ph idx="1"/>
          </p:nvPr>
        </p:nvSpPr>
        <p:spPr>
          <a:xfrm>
            <a:off x="1295401" y="1717346"/>
            <a:ext cx="5199175" cy="5229992"/>
          </a:xfrm>
        </p:spPr>
        <p:txBody>
          <a:bodyPr>
            <a:normAutofit/>
          </a:bodyPr>
          <a:lstStyle/>
          <a:p>
            <a:pPr lvl="1"/>
            <a:r>
              <a:rPr lang="en-US" b="1" dirty="0">
                <a:latin typeface="Book Antiqua"/>
              </a:rPr>
              <a:t>Francis Drake, AICP</a:t>
            </a:r>
          </a:p>
          <a:p>
            <a:pPr lvl="1"/>
            <a:r>
              <a:rPr lang="en-US" b="1" dirty="0">
                <a:latin typeface="Book Antiqua"/>
              </a:rPr>
              <a:t>Killian Jones, AICP</a:t>
            </a:r>
          </a:p>
          <a:p>
            <a:pPr lvl="1"/>
            <a:r>
              <a:rPr lang="en-US" b="1" dirty="0">
                <a:latin typeface="Book Antiqua"/>
              </a:rPr>
              <a:t>Black Bart</a:t>
            </a:r>
          </a:p>
          <a:p>
            <a:pPr lvl="1">
              <a:buSzPct val="114999"/>
            </a:pPr>
            <a:endParaRPr lang="en-US" b="1" dirty="0">
              <a:latin typeface="Book Antiqua"/>
            </a:endParaRPr>
          </a:p>
          <a:p>
            <a:pPr lvl="1"/>
            <a:r>
              <a:rPr lang="en-US" b="1" dirty="0">
                <a:latin typeface="Book Antiqua"/>
              </a:rPr>
              <a:t>East India Tea Company*</a:t>
            </a:r>
          </a:p>
          <a:p>
            <a:pPr marL="0" indent="0">
              <a:buNone/>
            </a:pPr>
            <a:endParaRPr lang="en-US" b="1">
              <a:latin typeface="Palatino Linotype" panose="02040502050505030304" pitchFamily="18" charset="0"/>
            </a:endParaRPr>
          </a:p>
          <a:p>
            <a:pPr marL="0" indent="0">
              <a:buNone/>
            </a:pPr>
            <a:r>
              <a:rPr lang="en-US" dirty="0">
                <a:latin typeface="Palatino Linotype"/>
              </a:rPr>
              <a:t>* Location: Island Nation of Exmark, Jack’s Place Port</a:t>
            </a:r>
            <a:endParaRPr lang="en-US" b="1" dirty="0">
              <a:latin typeface="Palatino Linotype" panose="02040502050505030304" pitchFamily="18" charset="0"/>
            </a:endParaRPr>
          </a:p>
        </p:txBody>
      </p:sp>
      <p:sp>
        <p:nvSpPr>
          <p:cNvPr id="17" name="Title 16">
            <a:extLst>
              <a:ext uri="{FF2B5EF4-FFF2-40B4-BE49-F238E27FC236}">
                <a16:creationId xmlns:a16="http://schemas.microsoft.com/office/drawing/2014/main" id="{614BC7ED-3669-4DE9-A059-3C328E814B83}"/>
              </a:ext>
            </a:extLst>
          </p:cNvPr>
          <p:cNvSpPr>
            <a:spLocks noGrp="1"/>
          </p:cNvSpPr>
          <p:nvPr>
            <p:ph type="title"/>
          </p:nvPr>
        </p:nvSpPr>
        <p:spPr/>
        <p:txBody>
          <a:bodyPr/>
          <a:lstStyle/>
          <a:p>
            <a:r>
              <a:rPr lang="en-US"/>
              <a:t>Scenario II - Cast and Crew</a:t>
            </a:r>
          </a:p>
        </p:txBody>
      </p:sp>
      <p:sp>
        <p:nvSpPr>
          <p:cNvPr id="37" name="TextBox 36">
            <a:extLst>
              <a:ext uri="{FF2B5EF4-FFF2-40B4-BE49-F238E27FC236}">
                <a16:creationId xmlns:a16="http://schemas.microsoft.com/office/drawing/2014/main" id="{2E7C704A-F7E6-4051-958B-F966AD7919B6}"/>
              </a:ext>
            </a:extLst>
          </p:cNvPr>
          <p:cNvSpPr txBox="1"/>
          <p:nvPr/>
        </p:nvSpPr>
        <p:spPr>
          <a:xfrm rot="16200000">
            <a:off x="9669320" y="2847355"/>
            <a:ext cx="4612275" cy="230832"/>
          </a:xfrm>
          <a:prstGeom prst="rect">
            <a:avLst/>
          </a:prstGeom>
          <a:noFill/>
        </p:spPr>
        <p:txBody>
          <a:bodyPr wrap="square" rtlCol="0">
            <a:spAutoFit/>
          </a:bodyPr>
          <a:lstStyle/>
          <a:p>
            <a:r>
              <a:rPr lang="en-US" sz="900">
                <a:hlinkClick r:id="rId3" tooltip="http://www.flickr.com/photos/garryknight/3813689721/in/photostream/"/>
              </a:rPr>
              <a:t>This Photo</a:t>
            </a:r>
            <a:r>
              <a:rPr lang="en-US" sz="900"/>
              <a:t> by Unknown Author is licensed under </a:t>
            </a:r>
            <a:r>
              <a:rPr lang="en-US" sz="900">
                <a:hlinkClick r:id="rId4" tooltip="https://creativecommons.org/licenses/by/2.0/"/>
              </a:rPr>
              <a:t>CC BY</a:t>
            </a:r>
            <a:endParaRPr lang="en-US" sz="900"/>
          </a:p>
        </p:txBody>
      </p:sp>
      <p:pic>
        <p:nvPicPr>
          <p:cNvPr id="42" name="Picture 41" descr="A person wearing a hat&#10;&#10;Description generated with very high confidence">
            <a:extLst>
              <a:ext uri="{FF2B5EF4-FFF2-40B4-BE49-F238E27FC236}">
                <a16:creationId xmlns:a16="http://schemas.microsoft.com/office/drawing/2014/main" id="{B63CD8BD-ED27-4488-9B74-B693DAA59EA2}"/>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3588274" y="2438105"/>
            <a:ext cx="2052817" cy="2737945"/>
          </a:xfrm>
          <a:prstGeom prst="rect">
            <a:avLst/>
          </a:prstGeom>
        </p:spPr>
      </p:pic>
      <p:sp>
        <p:nvSpPr>
          <p:cNvPr id="43" name="TextBox 42">
            <a:extLst>
              <a:ext uri="{FF2B5EF4-FFF2-40B4-BE49-F238E27FC236}">
                <a16:creationId xmlns:a16="http://schemas.microsoft.com/office/drawing/2014/main" id="{F3794B32-4133-4289-921F-76EA71909260}"/>
              </a:ext>
            </a:extLst>
          </p:cNvPr>
          <p:cNvSpPr txBox="1"/>
          <p:nvPr/>
        </p:nvSpPr>
        <p:spPr>
          <a:xfrm>
            <a:off x="3525053" y="6858000"/>
            <a:ext cx="5141893" cy="230832"/>
          </a:xfrm>
          <a:prstGeom prst="rect">
            <a:avLst/>
          </a:prstGeom>
          <a:noFill/>
        </p:spPr>
        <p:txBody>
          <a:bodyPr wrap="square" rtlCol="0">
            <a:spAutoFit/>
          </a:bodyPr>
          <a:lstStyle/>
          <a:p>
            <a:r>
              <a:rPr lang="en-US" sz="900">
                <a:hlinkClick r:id="rId6" tooltip="http://johnnysasaki20.deviantart.com/art/Capt-Jack-Sparrow-89593407"/>
              </a:rPr>
              <a:t>This Photo</a:t>
            </a:r>
            <a:r>
              <a:rPr lang="en-US" sz="900"/>
              <a:t> by Unknown Author is licensed under </a:t>
            </a:r>
            <a:r>
              <a:rPr lang="en-US" sz="900">
                <a:hlinkClick r:id="rId7" tooltip="https://creativecommons.org/licenses/by-nc-nd/3.0/"/>
              </a:rPr>
              <a:t>CC BY-NC-ND</a:t>
            </a:r>
            <a:endParaRPr lang="en-US" sz="900"/>
          </a:p>
        </p:txBody>
      </p:sp>
      <p:sp>
        <p:nvSpPr>
          <p:cNvPr id="46" name="TextBox 45">
            <a:extLst>
              <a:ext uri="{FF2B5EF4-FFF2-40B4-BE49-F238E27FC236}">
                <a16:creationId xmlns:a16="http://schemas.microsoft.com/office/drawing/2014/main" id="{6238A1C4-F7EE-44B7-83BA-8801EC33DB73}"/>
              </a:ext>
            </a:extLst>
          </p:cNvPr>
          <p:cNvSpPr txBox="1"/>
          <p:nvPr/>
        </p:nvSpPr>
        <p:spPr>
          <a:xfrm>
            <a:off x="3960000" y="7008000"/>
            <a:ext cx="4572000" cy="230832"/>
          </a:xfrm>
          <a:prstGeom prst="rect">
            <a:avLst/>
          </a:prstGeom>
          <a:noFill/>
        </p:spPr>
        <p:txBody>
          <a:bodyPr wrap="square" rtlCol="0">
            <a:spAutoFit/>
          </a:bodyPr>
          <a:lstStyle/>
          <a:p>
            <a:r>
              <a:rPr lang="en-US" sz="900">
                <a:hlinkClick r:id="rId8" tooltip="https://www.flickr.com/photos/sandrascherer/6921198621"/>
              </a:rPr>
              <a:t>This Photo</a:t>
            </a:r>
            <a:r>
              <a:rPr lang="en-US" sz="900"/>
              <a:t> by Unknown Author is licensed under </a:t>
            </a:r>
            <a:r>
              <a:rPr lang="en-US" sz="900">
                <a:hlinkClick r:id="rId9" tooltip="https://creativecommons.org/licenses/by-sa/2.0/"/>
              </a:rPr>
              <a:t>CC BY-SA</a:t>
            </a:r>
            <a:endParaRPr lang="en-US" sz="900"/>
          </a:p>
        </p:txBody>
      </p:sp>
      <p:sp>
        <p:nvSpPr>
          <p:cNvPr id="3" name="Slide Number Placeholder 2">
            <a:extLst>
              <a:ext uri="{FF2B5EF4-FFF2-40B4-BE49-F238E27FC236}">
                <a16:creationId xmlns:a16="http://schemas.microsoft.com/office/drawing/2014/main" id="{2BF95C69-8A64-44FA-ACAF-FE18656D57E9}"/>
              </a:ext>
            </a:extLst>
          </p:cNvPr>
          <p:cNvSpPr>
            <a:spLocks noGrp="1"/>
          </p:cNvSpPr>
          <p:nvPr>
            <p:ph type="sldNum" sz="quarter" idx="12"/>
          </p:nvPr>
        </p:nvSpPr>
        <p:spPr/>
        <p:txBody>
          <a:bodyPr/>
          <a:lstStyle/>
          <a:p>
            <a:fld id="{5D84065D-F351-4B03-BD91-D8A6B8D4B362}" type="slidenum">
              <a:rPr lang="en-US" smtClean="0"/>
              <a:t>28</a:t>
            </a:fld>
            <a:endParaRPr lang="en-US"/>
          </a:p>
        </p:txBody>
      </p:sp>
      <p:pic>
        <p:nvPicPr>
          <p:cNvPr id="4" name="Picture 3">
            <a:extLst>
              <a:ext uri="{FF2B5EF4-FFF2-40B4-BE49-F238E27FC236}">
                <a16:creationId xmlns:a16="http://schemas.microsoft.com/office/drawing/2014/main" id="{734E43E9-A804-4287-9DAA-A897A1C23765}"/>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9622766" y="1725001"/>
            <a:ext cx="2188234" cy="3063528"/>
          </a:xfrm>
          <a:prstGeom prst="rect">
            <a:avLst/>
          </a:prstGeom>
        </p:spPr>
      </p:pic>
      <p:pic>
        <p:nvPicPr>
          <p:cNvPr id="7" name="Picture 6" descr="A close up of a person&#10;&#10;Description generated with high confidence">
            <a:extLst>
              <a:ext uri="{FF2B5EF4-FFF2-40B4-BE49-F238E27FC236}">
                <a16:creationId xmlns:a16="http://schemas.microsoft.com/office/drawing/2014/main" id="{024F6D28-EB8E-4820-9694-99BE8931A61C}"/>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7053233" y="1775795"/>
            <a:ext cx="2124075" cy="1943100"/>
          </a:xfrm>
          <a:prstGeom prst="rect">
            <a:avLst/>
          </a:prstGeom>
        </p:spPr>
      </p:pic>
      <p:pic>
        <p:nvPicPr>
          <p:cNvPr id="10" name="Picture 9" descr="A person wearing a hat&#10;&#10;Description generated with very high confidence">
            <a:extLst>
              <a:ext uri="{FF2B5EF4-FFF2-40B4-BE49-F238E27FC236}">
                <a16:creationId xmlns:a16="http://schemas.microsoft.com/office/drawing/2014/main" id="{A5E6EA55-8BCE-4301-8433-A5CC343455B8}"/>
              </a:ext>
            </a:extLst>
          </p:cNvPr>
          <p:cNvPicPr>
            <a:picLocks noChangeAspect="1"/>
          </p:cNvPicPr>
          <p:nvPr/>
        </p:nvPicPr>
        <p:blipFill>
          <a:blip r:embed="rId14">
            <a:extLst>
              <a:ext uri="{837473B0-CC2E-450A-ABE3-18F120FF3D39}">
                <a1611:picAttrSrcUrl xmlns:a1611="http://schemas.microsoft.com/office/drawing/2016/11/main" r:id="rId15"/>
              </a:ext>
            </a:extLst>
          </a:blip>
          <a:stretch>
            <a:fillRect/>
          </a:stretch>
        </p:blipFill>
        <p:spPr>
          <a:xfrm>
            <a:off x="6543617" y="4036359"/>
            <a:ext cx="2628900" cy="2600325"/>
          </a:xfrm>
          <a:prstGeom prst="rect">
            <a:avLst/>
          </a:prstGeom>
        </p:spPr>
      </p:pic>
      <p:sp>
        <p:nvSpPr>
          <p:cNvPr id="20" name="TextBox 19">
            <a:extLst>
              <a:ext uri="{FF2B5EF4-FFF2-40B4-BE49-F238E27FC236}">
                <a16:creationId xmlns:a16="http://schemas.microsoft.com/office/drawing/2014/main" id="{26105D51-6FE4-4A3F-A55C-533D2AC9FBD5}"/>
              </a:ext>
            </a:extLst>
          </p:cNvPr>
          <p:cNvSpPr txBox="1"/>
          <p:nvPr/>
        </p:nvSpPr>
        <p:spPr>
          <a:xfrm>
            <a:off x="2545760" y="7008000"/>
            <a:ext cx="7400479" cy="230832"/>
          </a:xfrm>
          <a:prstGeom prst="rect">
            <a:avLst/>
          </a:prstGeom>
          <a:noFill/>
        </p:spPr>
        <p:txBody>
          <a:bodyPr wrap="square" rtlCol="0">
            <a:spAutoFit/>
          </a:bodyPr>
          <a:lstStyle/>
          <a:p>
            <a:r>
              <a:rPr lang="en-US" sz="900">
                <a:hlinkClick r:id="rId16" tooltip="https://commons.wikimedia.org/wiki/File:Coat_of_arms_of_the_East_India_Company.svg"/>
              </a:rPr>
              <a:t>This Photo</a:t>
            </a:r>
            <a:r>
              <a:rPr lang="en-US" sz="900"/>
              <a:t> by Unknown Author is licensed under </a:t>
            </a:r>
            <a:r>
              <a:rPr lang="en-US" sz="900">
                <a:hlinkClick r:id="rId17" tooltip="https://creativecommons.org/licenses/by-sa/3.0/"/>
              </a:rPr>
              <a:t>CC BY-SA</a:t>
            </a:r>
            <a:endParaRPr lang="en-US" sz="900"/>
          </a:p>
        </p:txBody>
      </p:sp>
      <p:pic>
        <p:nvPicPr>
          <p:cNvPr id="22" name="Picture 21">
            <a:extLst>
              <a:ext uri="{FF2B5EF4-FFF2-40B4-BE49-F238E27FC236}">
                <a16:creationId xmlns:a16="http://schemas.microsoft.com/office/drawing/2014/main" id="{EFA8B05E-C598-44B0-BDFE-61C916F10D6B}"/>
              </a:ext>
            </a:extLst>
          </p:cNvPr>
          <p:cNvPicPr>
            <a:picLocks noChangeAspect="1"/>
          </p:cNvPicPr>
          <p:nvPr/>
        </p:nvPicPr>
        <p:blipFill>
          <a:blip r:embed="rId18">
            <a:extLst>
              <a:ext uri="{837473B0-CC2E-450A-ABE3-18F120FF3D39}">
                <a1611:picAttrSrcUrl xmlns:a1611="http://schemas.microsoft.com/office/drawing/2016/11/main" r:id="rId19"/>
              </a:ext>
            </a:extLst>
          </a:blip>
          <a:stretch>
            <a:fillRect/>
          </a:stretch>
        </p:blipFill>
        <p:spPr>
          <a:xfrm>
            <a:off x="9436875" y="5090071"/>
            <a:ext cx="2466084" cy="1479650"/>
          </a:xfrm>
          <a:prstGeom prst="rect">
            <a:avLst/>
          </a:prstGeom>
        </p:spPr>
      </p:pic>
      <p:sp>
        <p:nvSpPr>
          <p:cNvPr id="23" name="TextBox 22">
            <a:extLst>
              <a:ext uri="{FF2B5EF4-FFF2-40B4-BE49-F238E27FC236}">
                <a16:creationId xmlns:a16="http://schemas.microsoft.com/office/drawing/2014/main" id="{CDF3C812-4059-4E18-ADE2-A07678033FA9}"/>
              </a:ext>
            </a:extLst>
          </p:cNvPr>
          <p:cNvSpPr txBox="1"/>
          <p:nvPr/>
        </p:nvSpPr>
        <p:spPr>
          <a:xfrm>
            <a:off x="3261477" y="7495655"/>
            <a:ext cx="3402724" cy="230832"/>
          </a:xfrm>
          <a:prstGeom prst="rect">
            <a:avLst/>
          </a:prstGeom>
          <a:noFill/>
        </p:spPr>
        <p:txBody>
          <a:bodyPr wrap="square" rtlCol="0">
            <a:spAutoFit/>
          </a:bodyPr>
          <a:lstStyle/>
          <a:p>
            <a:r>
              <a:rPr lang="en-US" sz="900">
                <a:hlinkClick r:id="rId19" tooltip="http://neethis.deviantart.com/art/East-India-Company-flag-148090546"/>
              </a:rPr>
              <a:t>This Photo</a:t>
            </a:r>
            <a:r>
              <a:rPr lang="en-US" sz="900"/>
              <a:t> by Unknown Author is licensed under </a:t>
            </a:r>
            <a:r>
              <a:rPr lang="en-US" sz="900">
                <a:hlinkClick r:id="rId7" tooltip="https://creativecommons.org/licenses/by-nc-nd/3.0/"/>
              </a:rPr>
              <a:t>CC BY-NC-ND</a:t>
            </a:r>
            <a:endParaRPr lang="en-US" sz="900"/>
          </a:p>
        </p:txBody>
      </p:sp>
      <p:sp>
        <p:nvSpPr>
          <p:cNvPr id="38" name="TextBox 37">
            <a:extLst>
              <a:ext uri="{FF2B5EF4-FFF2-40B4-BE49-F238E27FC236}">
                <a16:creationId xmlns:a16="http://schemas.microsoft.com/office/drawing/2014/main" id="{2D376BA4-ECD5-4590-8AB2-2A8B9D5AA565}"/>
              </a:ext>
            </a:extLst>
          </p:cNvPr>
          <p:cNvSpPr txBox="1"/>
          <p:nvPr/>
        </p:nvSpPr>
        <p:spPr>
          <a:xfrm>
            <a:off x="7053233" y="3693419"/>
            <a:ext cx="2128867" cy="307775"/>
          </a:xfrm>
          <a:prstGeom prst="rect">
            <a:avLst/>
          </a:prstGeom>
          <a:noFill/>
        </p:spPr>
        <p:txBody>
          <a:bodyPr wrap="square" lIns="91438" tIns="45719" rIns="91438" bIns="45719" rtlCol="0">
            <a:spAutoFit/>
          </a:bodyPr>
          <a:lstStyle/>
          <a:p>
            <a:pPr algn="ctr"/>
            <a:r>
              <a:rPr lang="en-US" sz="1400"/>
              <a:t>Francis Drake, AICP</a:t>
            </a:r>
          </a:p>
        </p:txBody>
      </p:sp>
      <p:sp>
        <p:nvSpPr>
          <p:cNvPr id="41" name="TextBox 40">
            <a:extLst>
              <a:ext uri="{FF2B5EF4-FFF2-40B4-BE49-F238E27FC236}">
                <a16:creationId xmlns:a16="http://schemas.microsoft.com/office/drawing/2014/main" id="{94401CB4-C54F-47B0-9960-62E103B6CF1F}"/>
              </a:ext>
            </a:extLst>
          </p:cNvPr>
          <p:cNvSpPr txBox="1"/>
          <p:nvPr/>
        </p:nvSpPr>
        <p:spPr>
          <a:xfrm>
            <a:off x="9717214" y="4721634"/>
            <a:ext cx="2128867" cy="307775"/>
          </a:xfrm>
          <a:prstGeom prst="rect">
            <a:avLst/>
          </a:prstGeom>
          <a:noFill/>
        </p:spPr>
        <p:txBody>
          <a:bodyPr wrap="square" lIns="91438" tIns="45719" rIns="91438" bIns="45719" rtlCol="0">
            <a:spAutoFit/>
          </a:bodyPr>
          <a:lstStyle/>
          <a:p>
            <a:pPr algn="ctr"/>
            <a:r>
              <a:rPr lang="en-US" sz="1400"/>
              <a:t>Killian Jones, AICP</a:t>
            </a:r>
          </a:p>
        </p:txBody>
      </p:sp>
      <p:sp>
        <p:nvSpPr>
          <p:cNvPr id="44" name="TextBox 43">
            <a:extLst>
              <a:ext uri="{FF2B5EF4-FFF2-40B4-BE49-F238E27FC236}">
                <a16:creationId xmlns:a16="http://schemas.microsoft.com/office/drawing/2014/main" id="{F850EAA0-9169-4CF0-88A2-853202C4C9A3}"/>
              </a:ext>
            </a:extLst>
          </p:cNvPr>
          <p:cNvSpPr txBox="1"/>
          <p:nvPr/>
        </p:nvSpPr>
        <p:spPr>
          <a:xfrm>
            <a:off x="6773904" y="6589567"/>
            <a:ext cx="2128867" cy="307775"/>
          </a:xfrm>
          <a:prstGeom prst="rect">
            <a:avLst/>
          </a:prstGeom>
          <a:noFill/>
        </p:spPr>
        <p:txBody>
          <a:bodyPr wrap="square" lIns="91438" tIns="45719" rIns="91438" bIns="45719" rtlCol="0">
            <a:spAutoFit/>
          </a:bodyPr>
          <a:lstStyle/>
          <a:p>
            <a:pPr algn="ctr"/>
            <a:r>
              <a:rPr lang="en-US" sz="1400"/>
              <a:t>Black Bart</a:t>
            </a:r>
          </a:p>
        </p:txBody>
      </p:sp>
      <p:sp>
        <p:nvSpPr>
          <p:cNvPr id="47" name="TextBox 46">
            <a:extLst>
              <a:ext uri="{FF2B5EF4-FFF2-40B4-BE49-F238E27FC236}">
                <a16:creationId xmlns:a16="http://schemas.microsoft.com/office/drawing/2014/main" id="{428767AC-E0CA-4C15-BCD7-7B29895A7C1D}"/>
              </a:ext>
            </a:extLst>
          </p:cNvPr>
          <p:cNvSpPr txBox="1"/>
          <p:nvPr/>
        </p:nvSpPr>
        <p:spPr>
          <a:xfrm>
            <a:off x="9652449" y="6569721"/>
            <a:ext cx="2128867" cy="307775"/>
          </a:xfrm>
          <a:prstGeom prst="rect">
            <a:avLst/>
          </a:prstGeom>
          <a:noFill/>
        </p:spPr>
        <p:txBody>
          <a:bodyPr wrap="square" lIns="91438" tIns="45719" rIns="91438" bIns="45719" rtlCol="0">
            <a:spAutoFit/>
          </a:bodyPr>
          <a:lstStyle/>
          <a:p>
            <a:pPr algn="ctr"/>
            <a:r>
              <a:rPr lang="en-US" sz="1400"/>
              <a:t>East India Tea Company</a:t>
            </a:r>
          </a:p>
        </p:txBody>
      </p:sp>
    </p:spTree>
    <p:extLst>
      <p:ext uri="{BB962C8B-B14F-4D97-AF65-F5344CB8AC3E}">
        <p14:creationId xmlns:p14="http://schemas.microsoft.com/office/powerpoint/2010/main" val="1039907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water, table, indoor, next&#10;&#10;Description generated with high confidence">
            <a:extLst>
              <a:ext uri="{FF2B5EF4-FFF2-40B4-BE49-F238E27FC236}">
                <a16:creationId xmlns:a16="http://schemas.microsoft.com/office/drawing/2014/main" id="{64A12BE3-04CB-4D31-A236-85E8B8978B9A}"/>
              </a:ext>
            </a:extLst>
          </p:cNvPr>
          <p:cNvPicPr>
            <a:picLocks noChangeAspect="1"/>
          </p:cNvPicPr>
          <p:nvPr/>
        </p:nvPicPr>
        <p:blipFill rotWithShape="1">
          <a:blip r:embed="rId4"/>
          <a:srcRect l="13372" t="1238" r="13939" b="7766"/>
          <a:stretch/>
        </p:blipFill>
        <p:spPr>
          <a:xfrm>
            <a:off x="273378" y="245097"/>
            <a:ext cx="11613822" cy="5740924"/>
          </a:xfrm>
          <a:prstGeom prst="rect">
            <a:avLst/>
          </a:prstGeom>
        </p:spPr>
      </p:pic>
      <p:sp>
        <p:nvSpPr>
          <p:cNvPr id="19459" name="Text Placeholder 2"/>
          <p:cNvSpPr>
            <a:spLocks noGrp="1"/>
          </p:cNvSpPr>
          <p:nvPr>
            <p:ph type="body" sz="half" idx="4294967295"/>
          </p:nvPr>
        </p:nvSpPr>
        <p:spPr>
          <a:xfrm>
            <a:off x="0" y="4514850"/>
            <a:ext cx="6515100" cy="34925"/>
          </a:xfrm>
        </p:spPr>
        <p:txBody>
          <a:bodyPr>
            <a:normAutofit fontScale="25000" lnSpcReduction="20000"/>
          </a:bodyPr>
          <a:lstStyle/>
          <a:p>
            <a:endParaRPr lang="en-US" altLang="en-US" sz="4500" b="1"/>
          </a:p>
          <a:p>
            <a:r>
              <a:rPr lang="en-US" altLang="en-US" sz="4500" b="1"/>
              <a:t>        </a:t>
            </a:r>
          </a:p>
        </p:txBody>
      </p:sp>
      <p:sp>
        <p:nvSpPr>
          <p:cNvPr id="19458" name="Title 1"/>
          <p:cNvSpPr>
            <a:spLocks noGrp="1"/>
          </p:cNvSpPr>
          <p:nvPr>
            <p:ph type="title" idx="4294967295"/>
          </p:nvPr>
        </p:nvSpPr>
        <p:spPr>
          <a:xfrm>
            <a:off x="1414021" y="1245026"/>
            <a:ext cx="9854152" cy="4076700"/>
          </a:xfrm>
        </p:spPr>
        <p:txBody>
          <a:bodyPr>
            <a:normAutofit/>
          </a:bodyPr>
          <a:lstStyle/>
          <a:p>
            <a:r>
              <a:rPr lang="en-US" sz="4800"/>
              <a:t>To err is human but to </a:t>
            </a:r>
            <a:r>
              <a:rPr lang="en-US" sz="4800" err="1"/>
              <a:t>arr</a:t>
            </a:r>
            <a:r>
              <a:rPr lang="en-US" sz="4800"/>
              <a:t> is pirate!!</a:t>
            </a:r>
            <a:br>
              <a:rPr lang="en-US" sz="4800"/>
            </a:br>
            <a:endParaRPr lang="en-US" altLang="en-US" sz="4500" b="1">
              <a:latin typeface="Aharoni" panose="02010803020104030203" pitchFamily="2" charset="-79"/>
              <a:cs typeface="Aharoni" panose="02010803020104030203" pitchFamily="2" charset="-79"/>
            </a:endParaRPr>
          </a:p>
        </p:txBody>
      </p:sp>
      <p:sp>
        <p:nvSpPr>
          <p:cNvPr id="2" name="Slide Number Placeholder 1">
            <a:extLst>
              <a:ext uri="{FF2B5EF4-FFF2-40B4-BE49-F238E27FC236}">
                <a16:creationId xmlns:a16="http://schemas.microsoft.com/office/drawing/2014/main" id="{13A681B4-2AC0-4517-AA56-090AE541F157}"/>
              </a:ext>
            </a:extLst>
          </p:cNvPr>
          <p:cNvSpPr>
            <a:spLocks noGrp="1"/>
          </p:cNvSpPr>
          <p:nvPr>
            <p:ph type="sldNum" sz="quarter" idx="12"/>
          </p:nvPr>
        </p:nvSpPr>
        <p:spPr/>
        <p:txBody>
          <a:bodyPr/>
          <a:lstStyle/>
          <a:p>
            <a:fld id="{D57F1E4F-1CFF-5643-939E-217C01CDF565}" type="slidenum">
              <a:rPr lang="en-US" smtClean="0"/>
              <a:pPr/>
              <a:t>29</a:t>
            </a:fld>
            <a:endParaRPr lang="en-US"/>
          </a:p>
        </p:txBody>
      </p:sp>
    </p:spTree>
    <p:custDataLst>
      <p:tags r:id="rId1"/>
    </p:custDataLst>
    <p:extLst>
      <p:ext uri="{BB962C8B-B14F-4D97-AF65-F5344CB8AC3E}">
        <p14:creationId xmlns:p14="http://schemas.microsoft.com/office/powerpoint/2010/main" val="3067804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346960" y="286605"/>
            <a:ext cx="8025205" cy="864016"/>
          </a:xfrm>
        </p:spPr>
        <p:txBody>
          <a:bodyPr>
            <a:noAutofit/>
          </a:bodyPr>
          <a:lstStyle/>
          <a:p>
            <a:r>
              <a:rPr lang="en-US" sz="3600">
                <a:latin typeface="Treasure Map Deadhand"/>
              </a:rPr>
              <a:t>OUTLINE </a:t>
            </a:r>
            <a:r>
              <a:rPr lang="en-US" sz="3600">
                <a:solidFill>
                  <a:srgbClr val="00B0F0"/>
                </a:solidFill>
                <a:latin typeface="Treasure Map Deadhand"/>
              </a:rPr>
              <a:t>with TIMES </a:t>
            </a:r>
            <a:r>
              <a:rPr lang="en-US" sz="2400">
                <a:solidFill>
                  <a:srgbClr val="00B0F0"/>
                </a:solidFill>
                <a:latin typeface="Treasure Map Deadhand"/>
              </a:rPr>
              <a:t>(1.5 Hours / 90 minutes)</a:t>
            </a:r>
          </a:p>
        </p:txBody>
      </p:sp>
      <p:sp>
        <p:nvSpPr>
          <p:cNvPr id="3" name="Content Placeholder 2"/>
          <p:cNvSpPr>
            <a:spLocks noGrp="1"/>
          </p:cNvSpPr>
          <p:nvPr>
            <p:ph idx="1"/>
          </p:nvPr>
        </p:nvSpPr>
        <p:spPr>
          <a:xfrm>
            <a:off x="1812473" y="1798989"/>
            <a:ext cx="8848267" cy="4201316"/>
          </a:xfrm>
        </p:spPr>
        <p:txBody>
          <a:bodyPr>
            <a:normAutofit lnSpcReduction="10000"/>
          </a:bodyPr>
          <a:lstStyle/>
          <a:p>
            <a:pPr marL="400050" indent="-400050">
              <a:spcBef>
                <a:spcPts val="1200"/>
              </a:spcBef>
              <a:buAutoNum type="romanUcPeriod"/>
            </a:pPr>
            <a:r>
              <a:rPr lang="en-US" sz="1700">
                <a:latin typeface="Book Antiqua"/>
              </a:rPr>
              <a:t>INTRODUCTIONS </a:t>
            </a:r>
            <a:r>
              <a:rPr lang="en-US" sz="1700">
                <a:solidFill>
                  <a:srgbClr val="00B0F0"/>
                </a:solidFill>
                <a:latin typeface="Book Antiqua"/>
              </a:rPr>
              <a:t>(5 minutes)</a:t>
            </a:r>
            <a:br>
              <a:rPr lang="en-US" sz="1700">
                <a:solidFill>
                  <a:schemeClr val="tx1">
                    <a:lumMod val="50000"/>
                    <a:lumOff val="50000"/>
                  </a:schemeClr>
                </a:solidFill>
                <a:latin typeface="Book Antiqua"/>
              </a:rPr>
            </a:br>
            <a:r>
              <a:rPr lang="en-US" sz="1700">
                <a:solidFill>
                  <a:schemeClr val="tx1">
                    <a:lumMod val="50000"/>
                    <a:lumOff val="50000"/>
                  </a:schemeClr>
                </a:solidFill>
                <a:latin typeface="Book Antiqua"/>
              </a:rPr>
              <a:t>who we are what we do and why we are teaching this ethics session</a:t>
            </a:r>
            <a:r>
              <a:rPr lang="en-US" sz="1700">
                <a:solidFill>
                  <a:srgbClr val="00B0F0"/>
                </a:solidFill>
                <a:latin typeface="Book Antiqua"/>
              </a:rPr>
              <a:t> </a:t>
            </a:r>
            <a:endParaRPr lang="en-US" sz="1700">
              <a:latin typeface="Book Antiqua"/>
            </a:endParaRPr>
          </a:p>
          <a:p>
            <a:pPr marL="385445" indent="-385445">
              <a:spcBef>
                <a:spcPts val="1200"/>
              </a:spcBef>
              <a:buFont typeface="+mj-lt"/>
              <a:buAutoNum type="romanUcPeriod"/>
            </a:pPr>
            <a:r>
              <a:rPr lang="en-US" sz="1725"/>
              <a:t>THE AICP CODE OF ETHICS </a:t>
            </a:r>
            <a:r>
              <a:rPr lang="en-US" sz="1725">
                <a:solidFill>
                  <a:srgbClr val="00B0F0"/>
                </a:solidFill>
              </a:rPr>
              <a:t>(15 minutes) </a:t>
            </a:r>
          </a:p>
          <a:p>
            <a:pPr marL="842645" lvl="1" indent="-385445">
              <a:spcBef>
                <a:spcPts val="1200"/>
              </a:spcBef>
              <a:buAutoNum type="alphaUcPeriod"/>
            </a:pPr>
            <a:r>
              <a:rPr lang="en-US" sz="1325">
                <a:solidFill>
                  <a:srgbClr val="00B0F0"/>
                </a:solidFill>
              </a:rPr>
              <a:t>Aspirations – Mindy</a:t>
            </a:r>
          </a:p>
          <a:p>
            <a:pPr marL="842645" lvl="1" indent="-385445">
              <a:spcBef>
                <a:spcPts val="1200"/>
              </a:spcBef>
              <a:buAutoNum type="alphaUcPeriod"/>
            </a:pPr>
            <a:r>
              <a:rPr lang="en-US" sz="1325">
                <a:solidFill>
                  <a:srgbClr val="00B0F0"/>
                </a:solidFill>
              </a:rPr>
              <a:t>B – Jennifer</a:t>
            </a:r>
          </a:p>
          <a:p>
            <a:pPr marL="842645" lvl="1" indent="-385445">
              <a:spcBef>
                <a:spcPts val="1200"/>
              </a:spcBef>
              <a:buAutoNum type="alphaUcPeriod"/>
            </a:pPr>
            <a:r>
              <a:rPr lang="en-US" sz="1325">
                <a:solidFill>
                  <a:srgbClr val="00B0F0"/>
                </a:solidFill>
              </a:rPr>
              <a:t>C - Alison</a:t>
            </a:r>
          </a:p>
          <a:p>
            <a:pPr marL="385445" indent="-385445">
              <a:spcBef>
                <a:spcPts val="1200"/>
              </a:spcBef>
              <a:buAutoNum type="romanUcPeriod"/>
            </a:pPr>
            <a:r>
              <a:rPr lang="en-US" sz="1700">
                <a:latin typeface="Book Antiqua"/>
              </a:rPr>
              <a:t>ETHICS SCENARIOS</a:t>
            </a:r>
            <a:r>
              <a:rPr lang="en-US" sz="1700">
                <a:solidFill>
                  <a:srgbClr val="262626"/>
                </a:solidFill>
                <a:latin typeface="Book Antiqua"/>
              </a:rPr>
              <a:t>  </a:t>
            </a:r>
            <a:r>
              <a:rPr lang="en-US" sz="1700">
                <a:solidFill>
                  <a:srgbClr val="00B0F0"/>
                </a:solidFill>
                <a:latin typeface="Book Antiqua"/>
              </a:rPr>
              <a:t>(5 minutes)</a:t>
            </a:r>
            <a:r>
              <a:rPr lang="en-US" sz="1700">
                <a:solidFill>
                  <a:schemeClr val="tx1">
                    <a:lumMod val="50000"/>
                    <a:lumOff val="50000"/>
                  </a:schemeClr>
                </a:solidFill>
                <a:latin typeface="Book Antiqua"/>
              </a:rPr>
              <a:t>– set up – </a:t>
            </a:r>
            <a:r>
              <a:rPr lang="en-US" sz="1300">
                <a:solidFill>
                  <a:srgbClr val="00B0F0"/>
                </a:solidFill>
                <a:latin typeface="Book Antiqua"/>
              </a:rPr>
              <a:t>Alison</a:t>
            </a:r>
            <a:r>
              <a:rPr lang="en-US" sz="1700">
                <a:solidFill>
                  <a:schemeClr val="tx1">
                    <a:lumMod val="50000"/>
                    <a:lumOff val="50000"/>
                  </a:schemeClr>
                </a:solidFill>
                <a:latin typeface="Book Antiqua"/>
              </a:rPr>
              <a:t> </a:t>
            </a:r>
          </a:p>
          <a:p>
            <a:pPr marL="1014095" lvl="1" indent="-385445">
              <a:spcBef>
                <a:spcPts val="1200"/>
              </a:spcBef>
              <a:buSzPct val="114999"/>
              <a:buAutoNum type="alphaUcPeriod"/>
            </a:pPr>
            <a:r>
              <a:rPr lang="en-US" sz="1300">
                <a:solidFill>
                  <a:schemeClr val="tx1">
                    <a:lumMod val="50000"/>
                    <a:lumOff val="50000"/>
                  </a:schemeClr>
                </a:solidFill>
                <a:latin typeface="Book Antiqua"/>
              </a:rPr>
              <a:t>Work on Scenarios / Solutions </a:t>
            </a:r>
            <a:r>
              <a:rPr lang="en-US" sz="1325">
                <a:solidFill>
                  <a:srgbClr val="00B0F0"/>
                </a:solidFill>
              </a:rPr>
              <a:t>(15 minutes)</a:t>
            </a:r>
          </a:p>
          <a:p>
            <a:pPr marL="1014095" lvl="1" indent="-385445">
              <a:spcBef>
                <a:spcPts val="1200"/>
              </a:spcBef>
              <a:buAutoNum type="alphaUcPeriod"/>
            </a:pPr>
            <a:r>
              <a:rPr lang="en-US" sz="1300">
                <a:solidFill>
                  <a:schemeClr val="tx1">
                    <a:lumMod val="50000"/>
                    <a:lumOff val="50000"/>
                  </a:schemeClr>
                </a:solidFill>
                <a:latin typeface="Book Antiqua"/>
              </a:rPr>
              <a:t>Presenting 8 tables 5 minutes each  </a:t>
            </a:r>
            <a:r>
              <a:rPr lang="en-US" sz="1300">
                <a:solidFill>
                  <a:srgbClr val="00B0F0"/>
                </a:solidFill>
                <a:latin typeface="Book Antiqua"/>
              </a:rPr>
              <a:t>(40 Minutes)</a:t>
            </a:r>
          </a:p>
          <a:p>
            <a:pPr marL="385445" indent="-385445">
              <a:spcBef>
                <a:spcPts val="1200"/>
              </a:spcBef>
              <a:buFont typeface="+mj-lt"/>
              <a:buAutoNum type="romanUcPeriod"/>
            </a:pPr>
            <a:r>
              <a:rPr lang="en-US" sz="1725"/>
              <a:t>QUESTIONS AND WRAP UP</a:t>
            </a:r>
            <a:r>
              <a:rPr lang="en-US" sz="1725">
                <a:solidFill>
                  <a:schemeClr val="tx1">
                    <a:lumMod val="50000"/>
                    <a:lumOff val="50000"/>
                  </a:schemeClr>
                </a:solidFill>
              </a:rPr>
              <a:t> </a:t>
            </a:r>
            <a:r>
              <a:rPr lang="en-US" sz="1725">
                <a:solidFill>
                  <a:srgbClr val="00B0F0"/>
                </a:solidFill>
              </a:rPr>
              <a:t>(10 minutes)</a:t>
            </a:r>
          </a:p>
          <a:p>
            <a:pPr marL="605155" lvl="1" indent="-385445">
              <a:buFont typeface="+mj-lt"/>
              <a:buAutoNum type="romanUcPeriod"/>
            </a:pPr>
            <a:endParaRPr lang="en-US"/>
          </a:p>
          <a:p>
            <a:pPr marL="0" indent="0">
              <a:buNone/>
            </a:pPr>
            <a:endParaRPr lang="en-US"/>
          </a:p>
        </p:txBody>
      </p:sp>
      <p:sp>
        <p:nvSpPr>
          <p:cNvPr id="4" name="AutoShape 2" descr="data:image/png;base64,iVBORw0KGgoAAAANSUhEUgAAAQwAAAC8CAMAAAC672BgAAABdFBMVEXy7eb07+lmMwDMxrD////z7uhiKQCwsbHo6OiSjIlcHgDTyL7f2cvi3M/c1sfm4NXu7u5kLgC5urt9ZVj39/fIycmRh4KQkZFoNw769vDe2tTf1s7ZlpT8+fPZ2dnRjYu1rYx+fn6YmpvCu6HAu6q+tJ5eIgDJhIKQkY3QzMa/eHZzUj9ra2vb29u6cnCsqaWlVVOeR0aqXFqyZ2Y9HwDCwsKkpKSbQkGMh3Gcl4J5d2r75IFQUFBlYlSLh3mdRkU0HACZODZlZWWSKSmSfHiVSkeDg4OScm+UXFm0fXlXCwBKJQDy0WTEtapFHQB/QDhXKwBkKRw9AgBKDwCQJCC9j452V0LUubOrp5zJqaGUVVLdycOcWEuANSOUZmRyKgCma2YsDAC/rayFLSeDWE1GR0fuxVPmqy7ilQCmj3Hmv4e2kF3ikgC3dGPrx37YnTLmqSj82oK+iTO3eT/Wm05sQiL66bfHvIT16MqznHDHoJyzkX+VlrkFAAALIklEQVR4nO1dC3fbthUmLdu0bMuUFVmM5NQuYUsmXTryI6RqWqUjJdWWxt7SR1JvXbZkWZfs1bV7dOv65weAD4AMRT0qijgBv3NyCEE0Lvnl070EeAEIizkCCPBftbySJcrVrC8BXYFHRvWoImWJyk65vJXtJZgrVY+MIwmAYnYAwNoyrSwvQQNWZcUlo2qC2sJyhngILAs8y/ACWv9WrJ0qJqNcUZYXskSrBsCtTC9h87a15ZNxazPLK1nYfAZAphewsLBcZIaMDwDIVpsLy7WcjAA5GRRyMijkZFCIJWOVoLU6N0AyPpmbsRZ1Y60kMm5vrwVors0N14oyR2PXVLmVRMZ7YoCCODc0FKU+N2OlEilvryaRURd8QDKEeQGRMS9bS6X1Jb+ck5GTQZCTQSEng0JOBoWcDAo5GRRyMijkZFDIyaAwARkc9E3ksfsmBYL3C3PDvqLMz9jeHik3ee+1jq+M3GfkZGROBpKpV6TIoGrTAZNk1PW2VRFcGwEZYkOypEaqKmExtAqKiqAjx1mHZGDDdcmAdUY7VW/KYGjVVBdAQRgM3KNXeZOmZfZCa0NVB5YkVUxza2dn5whiZ2dryzQrkmRBNtI0zVxoFU1VtRAZFXMLsYEByUDpOxZQ1cbELS4JY14uew5UrAwnQwLGFGSI+43xrpdBMhpG3/+ZuL8Tjwz8MzHUiRuUhbUx/4g9MoS6YnQNBNdjkiNE15AmNq3rJaM41l8xGVoH/S7EoI0A+n18bBuwqm9Yk4dWvb2tqtpYf8dgaC0UPrRtu7mPsNdUlD1cKpzDyvMpGmvajqMaY4Vk9kIrRB3CK1K9VlI5ERqWVhz85+L78uhTmQutEfz0jprcVn64uri4+H5p1JkMOtAwZtBrlZQf/gjJuPrvKDZ4IMPUnNdX47DBAxm6VvwWSePiSkhmg8XQGsIMhv0aQPk7lsbFd0LymUyGVgozGBDed+x/eNL4LvlMBkNrvYH665IriEAZAuqyWiP+a2MhtJW/vHGlcfXnRJmxF1pF3X0AV/AnSAY+yt54hjxFixXtT29eI2l887cHXyVcOosOFN7yQHEBPHgfB5CiKUzrmvPXb19ffXPn8OzkLMEds0eGqMM7RnOQ/E6rN7iDeq0SZGOKJnVNefPmX7u7d3YPT5OkwSAZCeMZeHBnctswnPzz+OwAknFwdvliuDQYJMNUDSDFjGegwR3FUOWJbYtyW3vYOz3cvXNn926SNFAeaFBOJkMu+ZD3SHnmkNftj2ztBvXaESEuKhL6fKPZtjOF6fWbmtY5OTu440pjaAvyRiH4Tl5LJmPdR2mvtJ4eSvv2RxgOgt3v46Pj1tkb0zS5X3N+5kvj+MHa0PMKBVJOJuO9JR/wZ7KUIuqm0e92Veg1INqGYXqFbrcPPcYUDcLfSVG7PPal8ag+7Dz4MwnKTPgM1L7Q0P1xX/icEbxp1BvTvl/UNY2SxvaQVthzoK4F34AYftc6bXtIGh1fGp1HQwIKo2QQzOgtPJJGZ5Q0WCdDnA0ZoiuNu8nSEEvr44ZWQQ6wJ88NuqLMpJ39YvG3lDTiT9rYIOXkaFLa8LG+t74xL6wpykyMrd04To9IoxR7UqFAyvvv5uAOBvIanjQOoDTihwK4mYnUaGsakcbTuEZZd6AzzOmKSCMGHJEBpVH0pHEYLw2OyBBMWhq9mBN4GB0PmmoXA2mc9v4X0ywHo+MBbmz7550z32vEnMDg6HgIs0yXHikN9kbHw5hphjD0GlAaB57XeOsmeHKgOKDUiDR+Fb0LvsjA0rgcKg3OyGhYWBq78dLgKbRChKXRibbMU2iFaDq2TaTxY+RbnkIrhFDRtF+fuNI4OzmJNM1VaBWiXuPL0I1w5kAhKsWQNOiv+CNjGyBpHMZJgz8yBMmXxi6UxjHdOGehFbdoBa+hD08ffEm3zlloRTi37Y+JNOhvOAutuElAS+MrqnneQisC9BpEGqekeQ4dKB4apqUR3AyXZMhtjZIGSXnjkoxh0uAwtIooTZaSxuWL4M44DK0FPDR8y5fG8YOmX81haBVdaVB5Tf6t8RhahSF5TXw60CF5TbySEZvXxC0ZcXlNfIZWiCUiDfSuUcaVfIbWAp6fZFN5TbiOz9AqutKI5jVxGlqFuLwmbh2oEJPXxDMZlDTcvCaeyQjnNT3gOLTitumUN5S8wm1oRTi37T8EeU09jkMrbpySBspr4je0IkTymnh2oOFEWSgNmWsyIskrfCvDz1DwpPFjaezQSmb5pTt7MTShEJGRYvNhacDOa/DNiEm+ZOZpqvNaQyjpipKqsTXNoVPeAlulEZN8yczgNGc8R4CmZaXZ/vqN4wTJK8c9YiuZDKLWd+dnAhHNa/INc+hABSGa8ubVckpGA8SlvHFKRnxeE4tkzGiSbwKg10DSIHlN7r2xsX5GBGlHkxIOKFSGwrFnjo31MyLPASk/Z2AbRYdkKPSusb0RZLyLT6CuDUHSQnlNuJJBnzGfvQp08FbyCr9koHeNkbwmfsmIyWvimIyQNPBSXtyNjlOgvQbKUOBwdJzCuW1f+kt5nfymwP7oeJoSieY1MeMzREE3/SX8yGYvsFIfdwuGyRHNa2KFjLqElwNthJRR1/FyoHpqlqPSYIMMUfLWQdURKoMBPpruiqlGamxE85rYIEOGt60Ay0LrYLpL2qH1HtFnoKjqIFVpkJQ3mYnQWjdVlVoC84je0kNS0HqgKUEOJ6/ITITWm+TFUffTM4xeQwcrrzSXGVCGqKvG8GVzDXWa9aXHQ6Ndc4jXeLGZRMbcHKjaN/y1lC0P3qrKg75hpWharznUojwLTJDRQPu6dL/uawiDbhcfte7XaLeXQYqGhcaNQ7zGyXMWyIBsAKOvtnU3tHohVtdhpdFO064g7DtUXlOHCTIE1y24JdJrJZWpmd3QqLwmXxqM9k1SR+kGpbydhaXBYa8VY+99kkN9eHr5nGtlyOsmLY0eEz6Dwpw3rw3lNbnS4JeMcMpbhwUykGS94jyjCSRDDOU1YWlkPbijW0CSIzv51htt0E59J99IXlMvcwfq7uRrmOGdfNt4J98pthucACgpNpS8gqSRbWj90MM5xmDgHv3KNC3jdOlz2/aTV7A0mN3JdzCHnXxD0ug8Z3uzl/RMe1Ms6LwmKA1WtzVGm72kT0ZEGizs5ItHd7YCLjAZYJqdfMeHP/mGXsrruMfETr59d4zc38m3j6q6RiVF0z4ZDXopr87vMg2tSwra7KWr4A18LX8nXxXv5NtOPbSK9AKAu1AarzLutaI42oSBDgL1WnHBq0wV/kykpkOW1zjtPcy41zrLnXwngD8TKZzX9DGvHTVvikUor6n3e77JgNJQX5GUt0W+ydCButoJ8pq2+SZDbtdeviJ5TVwO+5GpnHrx5af+a+jTL1Z4HBDeI3adl/fJFoWP+FaGeP3ZPV8ah8dQGhz7DEHUP7t3v0fymvgmY/vze4E07h5/UeabjNXHlDR6jzgn40kgjYOzp7wrYwFKw01eeWpy/dCFyXhy7z6SxqNB5a3nDP7IwNL45S/6Upnvx3GXDOg17j1ucfuuNbJKwuPHT7hNSRh/I8rttQDNtbnhWlHmaOyaKidNsVhYJWitzg0fAPDJ3Iy1qBvzuYgnIxNsQjKWR5+WJnIyKORkUMjJoJCTQYEhMp4BkOkFQDKKARnF1ujTU0SrBsCtTKWxedvyyKiaoLa5nCFuAcsCz1oZXsHtorXjkrF4JAFQzA4AWFumBbRMLwF14DEZ1R2cMZMZKjvlla1Mr0Ayj6oeGYvV8kqWKFezv4TFRZ+MHB7+DzvKLR26qnxDAAAAAElFTkSuQmCC"/>
          <p:cNvSpPr>
            <a:spLocks noChangeAspect="1" noChangeArrowheads="1"/>
          </p:cNvSpPr>
          <p:nvPr/>
        </p:nvSpPr>
        <p:spPr bwMode="auto">
          <a:xfrm>
            <a:off x="1640681"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5" name="Slide Number Placeholder 4">
            <a:extLst>
              <a:ext uri="{FF2B5EF4-FFF2-40B4-BE49-F238E27FC236}">
                <a16:creationId xmlns:a16="http://schemas.microsoft.com/office/drawing/2014/main" id="{263106E1-2F18-4E06-B21D-3F3FBF5A2515}"/>
              </a:ext>
            </a:extLst>
          </p:cNvPr>
          <p:cNvSpPr>
            <a:spLocks noGrp="1"/>
          </p:cNvSpPr>
          <p:nvPr>
            <p:ph type="sldNum" sz="quarter" idx="12"/>
          </p:nvPr>
        </p:nvSpPr>
        <p:spPr/>
        <p:txBody>
          <a:bodyPr/>
          <a:lstStyle/>
          <a:p>
            <a:fld id="{5D84065D-F351-4B03-BD91-D8A6B8D4B362}" type="slidenum">
              <a:rPr lang="en-US" smtClean="0"/>
              <a:t>3</a:t>
            </a:fld>
            <a:endParaRPr lang="en-US"/>
          </a:p>
        </p:txBody>
      </p:sp>
    </p:spTree>
    <p:custDataLst>
      <p:tags r:id="rId1"/>
    </p:custDataLst>
    <p:extLst>
      <p:ext uri="{BB962C8B-B14F-4D97-AF65-F5344CB8AC3E}">
        <p14:creationId xmlns:p14="http://schemas.microsoft.com/office/powerpoint/2010/main" val="35360073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983326E-25FB-4334-B864-686C4BCE7476}"/>
              </a:ext>
            </a:extLst>
          </p:cNvPr>
          <p:cNvSpPr>
            <a:spLocks noGrp="1"/>
          </p:cNvSpPr>
          <p:nvPr>
            <p:ph idx="1"/>
          </p:nvPr>
        </p:nvSpPr>
        <p:spPr>
          <a:xfrm>
            <a:off x="530378" y="1717346"/>
            <a:ext cx="11255218" cy="4898051"/>
          </a:xfrm>
        </p:spPr>
        <p:txBody>
          <a:bodyPr>
            <a:normAutofit/>
          </a:bodyPr>
          <a:lstStyle/>
          <a:p>
            <a:pPr lvl="1">
              <a:buSzPct val="114999"/>
              <a:buChar char="§"/>
            </a:pPr>
            <a:r>
              <a:rPr lang="en-US" sz="2200" dirty="0">
                <a:latin typeface="Book Antiqua"/>
              </a:rPr>
              <a:t>AICP Rules of Conduct #19 (Responsibility to Employer) - Espouse a different position than that previously supported within past 3 years.</a:t>
            </a:r>
            <a:endParaRPr lang="en-US" dirty="0"/>
          </a:p>
          <a:p>
            <a:pPr marL="0" indent="0">
              <a:buSzPct val="114999"/>
              <a:buNone/>
            </a:pPr>
            <a:r>
              <a:rPr lang="en-US" sz="2200" dirty="0">
                <a:latin typeface="Book Antiqua"/>
              </a:rPr>
              <a:t>Potentially violates,</a:t>
            </a:r>
          </a:p>
          <a:p>
            <a:pPr lvl="1">
              <a:buChar char="§"/>
            </a:pPr>
            <a:r>
              <a:rPr lang="en-US" sz="2200" dirty="0">
                <a:latin typeface="Book Antiqua"/>
              </a:rPr>
              <a:t>AICP Rules of Conduct #13 (Honesty and Fair Dealing)  - Use of information obtained at a previous employers without that employers’ consent.</a:t>
            </a:r>
          </a:p>
          <a:p>
            <a:pPr lvl="1" algn="just">
              <a:buSzPct val="114999"/>
              <a:buChar char="§"/>
            </a:pPr>
            <a:r>
              <a:rPr lang="en-US" sz="2200" dirty="0">
                <a:latin typeface="Book Antiqua"/>
              </a:rPr>
              <a:t>AICP Rules of Conduct #5 (Quality and Integrity of Practice) - We shall not pressure others to make analyses or reach findings not supported by available evidence.</a:t>
            </a:r>
          </a:p>
          <a:p>
            <a:pPr lvl="1" algn="just">
              <a:buSzPct val="114999"/>
              <a:buChar char="§"/>
            </a:pPr>
            <a:r>
              <a:rPr lang="en-US" sz="2200" dirty="0">
                <a:latin typeface="Book Antiqua"/>
              </a:rPr>
              <a:t>AICP Rules of Conduct #10 (Improper Influence/Abuse of Position) -  Engaging in private communications with decision makers in the planning process in any manner prohibited by law or by agency rules, procedures, or custom.</a:t>
            </a:r>
          </a:p>
          <a:p>
            <a:pPr>
              <a:buSzPct val="114999"/>
              <a:buFont typeface="Wingdings"/>
              <a:buChar char="§"/>
            </a:pPr>
            <a:endParaRPr lang="en-US" sz="2200" dirty="0">
              <a:latin typeface="Book Antiqua"/>
            </a:endParaRPr>
          </a:p>
        </p:txBody>
      </p:sp>
      <p:sp>
        <p:nvSpPr>
          <p:cNvPr id="2" name="Title 1">
            <a:extLst>
              <a:ext uri="{FF2B5EF4-FFF2-40B4-BE49-F238E27FC236}">
                <a16:creationId xmlns:a16="http://schemas.microsoft.com/office/drawing/2014/main" id="{B106A848-C075-4D5E-AF10-520EF25FB3B2}"/>
              </a:ext>
            </a:extLst>
          </p:cNvPr>
          <p:cNvSpPr>
            <a:spLocks noGrp="1"/>
          </p:cNvSpPr>
          <p:nvPr>
            <p:ph type="title"/>
          </p:nvPr>
        </p:nvSpPr>
        <p:spPr/>
        <p:txBody>
          <a:bodyPr>
            <a:normAutofit fontScale="90000"/>
          </a:bodyPr>
          <a:lstStyle/>
          <a:p>
            <a:r>
              <a:rPr lang="en-US" dirty="0">
                <a:latin typeface="Treasure Map Deadhand"/>
              </a:rPr>
              <a:t>Solutions – Scenario II – Jack’s Place</a:t>
            </a:r>
            <a:br>
              <a:rPr lang="en-US" dirty="0">
                <a:latin typeface="Treasure Map Deadhand"/>
              </a:rPr>
            </a:br>
            <a:r>
              <a:rPr lang="en-US" dirty="0">
                <a:latin typeface="Treasure Map Deadhand"/>
              </a:rPr>
              <a:t>Rules of Conduct</a:t>
            </a:r>
            <a:endParaRPr lang="en-US" dirty="0"/>
          </a:p>
        </p:txBody>
      </p:sp>
      <p:sp>
        <p:nvSpPr>
          <p:cNvPr id="3" name="Slide Number Placeholder 2">
            <a:extLst>
              <a:ext uri="{FF2B5EF4-FFF2-40B4-BE49-F238E27FC236}">
                <a16:creationId xmlns:a16="http://schemas.microsoft.com/office/drawing/2014/main" id="{4003B7F8-49C2-4DE1-B518-65C9A54BD64E}"/>
              </a:ext>
            </a:extLst>
          </p:cNvPr>
          <p:cNvSpPr>
            <a:spLocks noGrp="1"/>
          </p:cNvSpPr>
          <p:nvPr>
            <p:ph type="sldNum" sz="quarter" idx="12"/>
          </p:nvPr>
        </p:nvSpPr>
        <p:spPr/>
        <p:txBody>
          <a:bodyPr/>
          <a:lstStyle/>
          <a:p>
            <a:fld id="{5D84065D-F351-4B03-BD91-D8A6B8D4B362}" type="slidenum">
              <a:rPr lang="en-US" smtClean="0"/>
              <a:t>30</a:t>
            </a:fld>
            <a:endParaRPr lang="en-US"/>
          </a:p>
        </p:txBody>
      </p:sp>
    </p:spTree>
    <p:extLst>
      <p:ext uri="{BB962C8B-B14F-4D97-AF65-F5344CB8AC3E}">
        <p14:creationId xmlns:p14="http://schemas.microsoft.com/office/powerpoint/2010/main" val="18122558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84E477-CF57-EE8D-BD50-CEB806EF4E47}"/>
              </a:ext>
            </a:extLst>
          </p:cNvPr>
          <p:cNvSpPr>
            <a:spLocks noGrp="1"/>
          </p:cNvSpPr>
          <p:nvPr>
            <p:ph type="title"/>
          </p:nvPr>
        </p:nvSpPr>
        <p:spPr/>
        <p:txBody>
          <a:bodyPr>
            <a:normAutofit fontScale="90000"/>
          </a:bodyPr>
          <a:lstStyle/>
          <a:p>
            <a:r>
              <a:rPr lang="en-US" dirty="0">
                <a:latin typeface="Treasure Map Deadhand"/>
              </a:rPr>
              <a:t>Solutions – Scenario II – Jack’s Place</a:t>
            </a:r>
          </a:p>
          <a:p>
            <a:r>
              <a:rPr lang="en-US" dirty="0">
                <a:latin typeface="Treasure Map Deadhand"/>
              </a:rPr>
              <a:t>Principles We Aspire</a:t>
            </a:r>
            <a:endParaRPr lang="en-US" dirty="0"/>
          </a:p>
        </p:txBody>
      </p:sp>
      <p:sp>
        <p:nvSpPr>
          <p:cNvPr id="4" name="Slide Number Placeholder 3">
            <a:extLst>
              <a:ext uri="{FF2B5EF4-FFF2-40B4-BE49-F238E27FC236}">
                <a16:creationId xmlns:a16="http://schemas.microsoft.com/office/drawing/2014/main" id="{7B5F4B56-35C5-DE66-5169-3F2CB93A2550}"/>
              </a:ext>
            </a:extLst>
          </p:cNvPr>
          <p:cNvSpPr>
            <a:spLocks noGrp="1"/>
          </p:cNvSpPr>
          <p:nvPr>
            <p:ph type="sldNum" sz="quarter" idx="12"/>
          </p:nvPr>
        </p:nvSpPr>
        <p:spPr/>
        <p:txBody>
          <a:bodyPr/>
          <a:lstStyle/>
          <a:p>
            <a:fld id="{5D84065D-F351-4B03-BD91-D8A6B8D4B362}" type="slidenum">
              <a:rPr lang="en-US" dirty="0"/>
              <a:t>31</a:t>
            </a:fld>
            <a:endParaRPr lang="en-US"/>
          </a:p>
        </p:txBody>
      </p:sp>
      <p:pic>
        <p:nvPicPr>
          <p:cNvPr id="5" name="Picture 5">
            <a:extLst>
              <a:ext uri="{FF2B5EF4-FFF2-40B4-BE49-F238E27FC236}">
                <a16:creationId xmlns:a16="http://schemas.microsoft.com/office/drawing/2014/main" id="{630F6ACA-27FC-3A7D-9E1C-14DAB0D401C9}"/>
              </a:ext>
            </a:extLst>
          </p:cNvPr>
          <p:cNvPicPr>
            <a:picLocks noChangeAspect="1"/>
          </p:cNvPicPr>
          <p:nvPr/>
        </p:nvPicPr>
        <p:blipFill>
          <a:blip r:embed="rId2"/>
          <a:stretch>
            <a:fillRect/>
          </a:stretch>
        </p:blipFill>
        <p:spPr>
          <a:xfrm>
            <a:off x="-17008" y="5717721"/>
            <a:ext cx="2034268" cy="1191985"/>
          </a:xfrm>
          <a:prstGeom prst="rect">
            <a:avLst/>
          </a:prstGeom>
          <a:ln>
            <a:noFill/>
          </a:ln>
          <a:effectLst>
            <a:softEdge rad="112500"/>
          </a:effectLst>
        </p:spPr>
      </p:pic>
      <p:sp>
        <p:nvSpPr>
          <p:cNvPr id="2" name="Content Placeholder 1">
            <a:extLst>
              <a:ext uri="{FF2B5EF4-FFF2-40B4-BE49-F238E27FC236}">
                <a16:creationId xmlns:a16="http://schemas.microsoft.com/office/drawing/2014/main" id="{742C6F43-8F9C-8EC0-9A0F-18467DFFB024}"/>
              </a:ext>
            </a:extLst>
          </p:cNvPr>
          <p:cNvSpPr>
            <a:spLocks noGrp="1"/>
          </p:cNvSpPr>
          <p:nvPr>
            <p:ph idx="1"/>
          </p:nvPr>
        </p:nvSpPr>
        <p:spPr>
          <a:xfrm>
            <a:off x="751116" y="1717346"/>
            <a:ext cx="11084373" cy="5085779"/>
          </a:xfrm>
        </p:spPr>
        <p:txBody>
          <a:bodyPr vert="horz" lIns="91440" tIns="45720" rIns="91440" bIns="45720" rtlCol="0" anchor="t">
            <a:noAutofit/>
          </a:bodyPr>
          <a:lstStyle/>
          <a:p>
            <a:pPr marL="0" indent="0" algn="just">
              <a:buNone/>
            </a:pPr>
            <a:r>
              <a:rPr lang="en-US" sz="2000" b="1" u="sng" dirty="0">
                <a:latin typeface="Book Antiqua"/>
              </a:rPr>
              <a:t>Principles We Aspire</a:t>
            </a:r>
            <a:r>
              <a:rPr lang="en-US" sz="2000" dirty="0">
                <a:latin typeface="Book Antiqua"/>
              </a:rPr>
              <a:t>. Ideals that we aspire / non-binding.</a:t>
            </a:r>
            <a:endParaRPr lang="en-US" sz="2000"/>
          </a:p>
          <a:p>
            <a:pPr marL="0" indent="0" algn="just">
              <a:buSzPct val="114999"/>
              <a:buNone/>
            </a:pPr>
            <a:r>
              <a:rPr lang="en-US" sz="2000" b="1" i="1" dirty="0">
                <a:latin typeface="Book Antiqua"/>
              </a:rPr>
              <a:t>1. Continuously pursue and faithfully serve the public interest </a:t>
            </a:r>
            <a:endParaRPr lang="en-US" sz="2000"/>
          </a:p>
          <a:p>
            <a:pPr algn="just">
              <a:buSzPct val="114999"/>
            </a:pPr>
            <a:r>
              <a:rPr lang="en-US" sz="2000" i="1" dirty="0">
                <a:latin typeface="Book Antiqua"/>
              </a:rPr>
              <a:t>1.c. Have special concern for the long-range consequences of past and present actions.</a:t>
            </a:r>
            <a:endParaRPr lang="en-US" sz="2000" dirty="0">
              <a:latin typeface="Book Antiqua"/>
            </a:endParaRPr>
          </a:p>
          <a:p>
            <a:pPr algn="just">
              <a:buSzPct val="114999"/>
            </a:pPr>
            <a:r>
              <a:rPr lang="en-US" sz="2000" i="1" dirty="0">
                <a:latin typeface="Book Antiqua"/>
              </a:rPr>
              <a:t>1.d. Pay special attention to the interrelatedness of decisions and their unintended consequences.</a:t>
            </a:r>
            <a:endParaRPr lang="en-US" sz="2000" dirty="0">
              <a:latin typeface="Book Antiqua"/>
            </a:endParaRPr>
          </a:p>
          <a:p>
            <a:pPr marL="0" indent="0" algn="just">
              <a:buSzPct val="114999"/>
              <a:buNone/>
            </a:pPr>
            <a:r>
              <a:rPr lang="en-US" sz="2000" b="1" i="1" dirty="0">
                <a:latin typeface="Book Antiqua"/>
              </a:rPr>
              <a:t>4. Safeguard the public trust.</a:t>
            </a:r>
            <a:endParaRPr lang="en-US" sz="2000" dirty="0">
              <a:latin typeface="Book Antiqua"/>
            </a:endParaRPr>
          </a:p>
          <a:p>
            <a:pPr algn="just">
              <a:buSzPct val="114999"/>
            </a:pPr>
            <a:r>
              <a:rPr lang="en-US" sz="2000" i="1" dirty="0">
                <a:latin typeface="Book Antiqua"/>
              </a:rPr>
              <a:t>4.a. Deal fairly with all participants in the planning process.</a:t>
            </a:r>
            <a:endParaRPr lang="en-US" sz="2000" dirty="0">
              <a:latin typeface="Book Antiqua"/>
            </a:endParaRPr>
          </a:p>
          <a:p>
            <a:pPr algn="just">
              <a:buSzPct val="114999"/>
            </a:pPr>
            <a:r>
              <a:rPr lang="en-US" sz="2000" i="1" dirty="0">
                <a:latin typeface="Book Antiqua"/>
              </a:rPr>
              <a:t>4.b. Exercise fair, honest, skilled, informed and independent professional judgment.</a:t>
            </a:r>
            <a:endParaRPr lang="en-US" sz="2000" dirty="0">
              <a:latin typeface="Book Antiqua"/>
            </a:endParaRPr>
          </a:p>
          <a:p>
            <a:pPr algn="just">
              <a:buSzPct val="114999"/>
            </a:pPr>
            <a:r>
              <a:rPr lang="en-US" sz="2000" i="1" dirty="0">
                <a:latin typeface="Book Antiqua"/>
              </a:rPr>
              <a:t>4.c. Do not let any official action be influenced by personal relationships.</a:t>
            </a:r>
            <a:endParaRPr lang="en-US" sz="2000" dirty="0">
              <a:latin typeface="Book Antiqua"/>
            </a:endParaRPr>
          </a:p>
          <a:p>
            <a:pPr algn="just">
              <a:buSzPct val="114999"/>
            </a:pPr>
            <a:r>
              <a:rPr lang="en-US" sz="2000" i="1" dirty="0">
                <a:latin typeface="Book Antiqua"/>
              </a:rPr>
              <a:t>4.d. Serve as advocates for the public or private sector only when the client's objectives are legal and consistent with the public interest.</a:t>
            </a:r>
            <a:endParaRPr lang="en-US" sz="2000" dirty="0">
              <a:latin typeface="Book Antiqua"/>
            </a:endParaRPr>
          </a:p>
          <a:p>
            <a:pPr algn="just">
              <a:buSzPct val="114999"/>
            </a:pPr>
            <a:r>
              <a:rPr lang="en-US" sz="2000" i="1" dirty="0">
                <a:latin typeface="Book Antiqua"/>
              </a:rPr>
              <a:t>4.e. Avoid a conflict of interest or even the appearance of a conflict of interest in accepting assignments from clients or employers.</a:t>
            </a:r>
            <a:endParaRPr lang="en-US" sz="2000" dirty="0">
              <a:latin typeface="Book Antiqua"/>
            </a:endParaRPr>
          </a:p>
        </p:txBody>
      </p:sp>
    </p:spTree>
    <p:extLst>
      <p:ext uri="{BB962C8B-B14F-4D97-AF65-F5344CB8AC3E}">
        <p14:creationId xmlns:p14="http://schemas.microsoft.com/office/powerpoint/2010/main" val="36917410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5473C589-69DF-4B44-B501-DDA53B73DB9D}"/>
              </a:ext>
            </a:extLst>
          </p:cNvPr>
          <p:cNvSpPr>
            <a:spLocks noGrp="1"/>
          </p:cNvSpPr>
          <p:nvPr>
            <p:ph idx="1"/>
          </p:nvPr>
        </p:nvSpPr>
        <p:spPr>
          <a:xfrm>
            <a:off x="1295401" y="1717346"/>
            <a:ext cx="5729343" cy="5229992"/>
          </a:xfrm>
        </p:spPr>
        <p:txBody>
          <a:bodyPr>
            <a:normAutofit/>
          </a:bodyPr>
          <a:lstStyle/>
          <a:p>
            <a:pPr lvl="1"/>
            <a:r>
              <a:rPr lang="en-US" b="1">
                <a:latin typeface="Book Antiqua"/>
              </a:rPr>
              <a:t>Red Sonja Crunch, AICP</a:t>
            </a:r>
          </a:p>
          <a:p>
            <a:pPr lvl="1"/>
            <a:r>
              <a:rPr lang="en-US" b="1">
                <a:latin typeface="Book Antiqua"/>
              </a:rPr>
              <a:t>Old Long John Silver</a:t>
            </a:r>
          </a:p>
          <a:p>
            <a:pPr lvl="1"/>
            <a:r>
              <a:rPr lang="en-US" b="1">
                <a:latin typeface="Book Antiqua"/>
              </a:rPr>
              <a:t>Captain Crunch</a:t>
            </a:r>
          </a:p>
          <a:p>
            <a:r>
              <a:rPr lang="en-US">
                <a:latin typeface="Book Antiqua"/>
              </a:rPr>
              <a:t>Location: Island Nation of Exmark, “The Spot” and Safety Harbor</a:t>
            </a:r>
            <a:endParaRPr lang="en-US" b="1">
              <a:latin typeface="Book Antiqua"/>
            </a:endParaRPr>
          </a:p>
        </p:txBody>
      </p:sp>
      <p:sp>
        <p:nvSpPr>
          <p:cNvPr id="17" name="Title 16">
            <a:extLst>
              <a:ext uri="{FF2B5EF4-FFF2-40B4-BE49-F238E27FC236}">
                <a16:creationId xmlns:a16="http://schemas.microsoft.com/office/drawing/2014/main" id="{614BC7ED-3669-4DE9-A059-3C328E814B83}"/>
              </a:ext>
            </a:extLst>
          </p:cNvPr>
          <p:cNvSpPr>
            <a:spLocks noGrp="1"/>
          </p:cNvSpPr>
          <p:nvPr>
            <p:ph type="title"/>
          </p:nvPr>
        </p:nvSpPr>
        <p:spPr/>
        <p:txBody>
          <a:bodyPr/>
          <a:lstStyle/>
          <a:p>
            <a:r>
              <a:rPr lang="en-US"/>
              <a:t>Scenario III - Cast and Crew</a:t>
            </a:r>
          </a:p>
        </p:txBody>
      </p:sp>
      <p:pic>
        <p:nvPicPr>
          <p:cNvPr id="42" name="Picture 41" descr="A person wearing a hat&#10;&#10;Description generated with very high confidence">
            <a:extLst>
              <a:ext uri="{FF2B5EF4-FFF2-40B4-BE49-F238E27FC236}">
                <a16:creationId xmlns:a16="http://schemas.microsoft.com/office/drawing/2014/main" id="{B63CD8BD-ED27-4488-9B74-B693DAA59EA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3588274" y="2438105"/>
            <a:ext cx="2052817" cy="2737945"/>
          </a:xfrm>
          <a:prstGeom prst="rect">
            <a:avLst/>
          </a:prstGeom>
        </p:spPr>
      </p:pic>
      <p:sp>
        <p:nvSpPr>
          <p:cNvPr id="43" name="TextBox 42">
            <a:extLst>
              <a:ext uri="{FF2B5EF4-FFF2-40B4-BE49-F238E27FC236}">
                <a16:creationId xmlns:a16="http://schemas.microsoft.com/office/drawing/2014/main" id="{F3794B32-4133-4289-921F-76EA71909260}"/>
              </a:ext>
            </a:extLst>
          </p:cNvPr>
          <p:cNvSpPr txBox="1"/>
          <p:nvPr/>
        </p:nvSpPr>
        <p:spPr>
          <a:xfrm>
            <a:off x="3525053" y="6858000"/>
            <a:ext cx="5141893" cy="230832"/>
          </a:xfrm>
          <a:prstGeom prst="rect">
            <a:avLst/>
          </a:prstGeom>
          <a:noFill/>
        </p:spPr>
        <p:txBody>
          <a:bodyPr wrap="square" rtlCol="0">
            <a:spAutoFit/>
          </a:bodyPr>
          <a:lstStyle/>
          <a:p>
            <a:r>
              <a:rPr lang="en-US" sz="900">
                <a:hlinkClick r:id="rId4" tooltip="http://johnnysasaki20.deviantart.com/art/Capt-Jack-Sparrow-89593407"/>
              </a:rPr>
              <a:t>This Photo</a:t>
            </a:r>
            <a:r>
              <a:rPr lang="en-US" sz="900"/>
              <a:t> by Unknown Author is licensed under </a:t>
            </a:r>
            <a:r>
              <a:rPr lang="en-US" sz="900">
                <a:hlinkClick r:id="rId5" tooltip="https://creativecommons.org/licenses/by-nc-nd/3.0/"/>
              </a:rPr>
              <a:t>CC BY-NC-ND</a:t>
            </a:r>
            <a:endParaRPr lang="en-US" sz="900"/>
          </a:p>
        </p:txBody>
      </p:sp>
      <p:sp>
        <p:nvSpPr>
          <p:cNvPr id="46" name="TextBox 45">
            <a:extLst>
              <a:ext uri="{FF2B5EF4-FFF2-40B4-BE49-F238E27FC236}">
                <a16:creationId xmlns:a16="http://schemas.microsoft.com/office/drawing/2014/main" id="{6238A1C4-F7EE-44B7-83BA-8801EC33DB73}"/>
              </a:ext>
            </a:extLst>
          </p:cNvPr>
          <p:cNvSpPr txBox="1"/>
          <p:nvPr/>
        </p:nvSpPr>
        <p:spPr>
          <a:xfrm>
            <a:off x="3960000" y="7008000"/>
            <a:ext cx="4572000" cy="230832"/>
          </a:xfrm>
          <a:prstGeom prst="rect">
            <a:avLst/>
          </a:prstGeom>
          <a:noFill/>
        </p:spPr>
        <p:txBody>
          <a:bodyPr wrap="square" rtlCol="0">
            <a:spAutoFit/>
          </a:bodyPr>
          <a:lstStyle/>
          <a:p>
            <a:r>
              <a:rPr lang="en-US" sz="900">
                <a:hlinkClick r:id="rId6" tooltip="https://www.flickr.com/photos/sandrascherer/6921198621"/>
              </a:rPr>
              <a:t>This Photo</a:t>
            </a:r>
            <a:r>
              <a:rPr lang="en-US" sz="900"/>
              <a:t> by Unknown Author is licensed under </a:t>
            </a:r>
            <a:r>
              <a:rPr lang="en-US" sz="900">
                <a:hlinkClick r:id="rId7" tooltip="https://creativecommons.org/licenses/by-sa/2.0/"/>
              </a:rPr>
              <a:t>CC BY-SA</a:t>
            </a:r>
            <a:endParaRPr lang="en-US" sz="900"/>
          </a:p>
        </p:txBody>
      </p:sp>
      <p:pic>
        <p:nvPicPr>
          <p:cNvPr id="4" name="Picture 3" descr="A person in a costume&#10;&#10;Description generated with high confidence">
            <a:extLst>
              <a:ext uri="{FF2B5EF4-FFF2-40B4-BE49-F238E27FC236}">
                <a16:creationId xmlns:a16="http://schemas.microsoft.com/office/drawing/2014/main" id="{9D06F819-CED4-4310-806D-45353B39D123}"/>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9545952" y="1717346"/>
            <a:ext cx="2091470" cy="2311625"/>
          </a:xfrm>
          <a:prstGeom prst="rect">
            <a:avLst/>
          </a:prstGeom>
        </p:spPr>
      </p:pic>
      <p:pic>
        <p:nvPicPr>
          <p:cNvPr id="7" name="Picture 6" descr="A picture containing person, man, outdoor&#10;&#10;Description generated with very high confidence">
            <a:extLst>
              <a:ext uri="{FF2B5EF4-FFF2-40B4-BE49-F238E27FC236}">
                <a16:creationId xmlns:a16="http://schemas.microsoft.com/office/drawing/2014/main" id="{902AF362-F923-4840-AEE5-32E384D649D4}"/>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7412975" y="1717346"/>
            <a:ext cx="1905000" cy="2514600"/>
          </a:xfrm>
          <a:prstGeom prst="rect">
            <a:avLst/>
          </a:prstGeom>
        </p:spPr>
      </p:pic>
      <p:pic>
        <p:nvPicPr>
          <p:cNvPr id="10" name="Picture 9">
            <a:extLst>
              <a:ext uri="{FF2B5EF4-FFF2-40B4-BE49-F238E27FC236}">
                <a16:creationId xmlns:a16="http://schemas.microsoft.com/office/drawing/2014/main" id="{09D2718E-DFB0-41C2-BD68-0AE93659BF14}"/>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9732422" y="4332342"/>
            <a:ext cx="1905000" cy="2266950"/>
          </a:xfrm>
          <a:prstGeom prst="rect">
            <a:avLst/>
          </a:prstGeom>
        </p:spPr>
      </p:pic>
      <p:sp>
        <p:nvSpPr>
          <p:cNvPr id="29" name="TextBox 28">
            <a:extLst>
              <a:ext uri="{FF2B5EF4-FFF2-40B4-BE49-F238E27FC236}">
                <a16:creationId xmlns:a16="http://schemas.microsoft.com/office/drawing/2014/main" id="{EB939AF2-2BEF-419A-BF4F-4DCF36546CEB}"/>
              </a:ext>
            </a:extLst>
          </p:cNvPr>
          <p:cNvSpPr txBox="1"/>
          <p:nvPr/>
        </p:nvSpPr>
        <p:spPr>
          <a:xfrm>
            <a:off x="7314832" y="4292608"/>
            <a:ext cx="2128867" cy="307775"/>
          </a:xfrm>
          <a:prstGeom prst="rect">
            <a:avLst/>
          </a:prstGeom>
          <a:noFill/>
        </p:spPr>
        <p:txBody>
          <a:bodyPr wrap="square" lIns="91438" tIns="45719" rIns="91438" bIns="45719" rtlCol="0">
            <a:spAutoFit/>
          </a:bodyPr>
          <a:lstStyle/>
          <a:p>
            <a:pPr algn="ctr"/>
            <a:r>
              <a:rPr lang="en-US" sz="1400"/>
              <a:t>Long John Silver</a:t>
            </a:r>
          </a:p>
        </p:txBody>
      </p:sp>
      <p:sp>
        <p:nvSpPr>
          <p:cNvPr id="30" name="TextBox 29">
            <a:extLst>
              <a:ext uri="{FF2B5EF4-FFF2-40B4-BE49-F238E27FC236}">
                <a16:creationId xmlns:a16="http://schemas.microsoft.com/office/drawing/2014/main" id="{0C4EE14B-3B2F-4AE5-9913-703A1E9CCB7C}"/>
              </a:ext>
            </a:extLst>
          </p:cNvPr>
          <p:cNvSpPr txBox="1"/>
          <p:nvPr/>
        </p:nvSpPr>
        <p:spPr>
          <a:xfrm>
            <a:off x="9621854" y="6550225"/>
            <a:ext cx="2128867" cy="307775"/>
          </a:xfrm>
          <a:prstGeom prst="rect">
            <a:avLst/>
          </a:prstGeom>
          <a:noFill/>
        </p:spPr>
        <p:txBody>
          <a:bodyPr wrap="square" lIns="91438" tIns="45719" rIns="91438" bIns="45719" rtlCol="0">
            <a:spAutoFit/>
          </a:bodyPr>
          <a:lstStyle/>
          <a:p>
            <a:pPr algn="ctr"/>
            <a:r>
              <a:rPr lang="en-US" sz="1400"/>
              <a:t>Captain Crunch</a:t>
            </a:r>
          </a:p>
        </p:txBody>
      </p:sp>
      <p:sp>
        <p:nvSpPr>
          <p:cNvPr id="32" name="TextBox 31">
            <a:extLst>
              <a:ext uri="{FF2B5EF4-FFF2-40B4-BE49-F238E27FC236}">
                <a16:creationId xmlns:a16="http://schemas.microsoft.com/office/drawing/2014/main" id="{962D9F7E-0660-4D2F-B8FA-AB967E173B36}"/>
              </a:ext>
            </a:extLst>
          </p:cNvPr>
          <p:cNvSpPr txBox="1"/>
          <p:nvPr/>
        </p:nvSpPr>
        <p:spPr>
          <a:xfrm>
            <a:off x="9549434" y="3995050"/>
            <a:ext cx="2128867" cy="307775"/>
          </a:xfrm>
          <a:prstGeom prst="rect">
            <a:avLst/>
          </a:prstGeom>
          <a:noFill/>
        </p:spPr>
        <p:txBody>
          <a:bodyPr wrap="square" lIns="91438" tIns="45719" rIns="91438" bIns="45719" rtlCol="0">
            <a:spAutoFit/>
          </a:bodyPr>
          <a:lstStyle/>
          <a:p>
            <a:pPr algn="ctr"/>
            <a:r>
              <a:rPr lang="en-US" sz="1400"/>
              <a:t>Red Sonja Crunch, AICP</a:t>
            </a:r>
          </a:p>
        </p:txBody>
      </p:sp>
      <p:sp>
        <p:nvSpPr>
          <p:cNvPr id="35" name="TextBox 34">
            <a:extLst>
              <a:ext uri="{FF2B5EF4-FFF2-40B4-BE49-F238E27FC236}">
                <a16:creationId xmlns:a16="http://schemas.microsoft.com/office/drawing/2014/main" id="{696DE8FC-3FB2-4D67-B2FA-CF8085BD01EC}"/>
              </a:ext>
            </a:extLst>
          </p:cNvPr>
          <p:cNvSpPr txBox="1"/>
          <p:nvPr/>
        </p:nvSpPr>
        <p:spPr>
          <a:xfrm rot="16200000">
            <a:off x="9669320" y="2847355"/>
            <a:ext cx="4612275" cy="230832"/>
          </a:xfrm>
          <a:prstGeom prst="rect">
            <a:avLst/>
          </a:prstGeom>
          <a:noFill/>
        </p:spPr>
        <p:txBody>
          <a:bodyPr wrap="square" rtlCol="0">
            <a:spAutoFit/>
          </a:bodyPr>
          <a:lstStyle/>
          <a:p>
            <a:r>
              <a:rPr lang="en-US" sz="900">
                <a:hlinkClick r:id="rId14" tooltip="http://www.flickr.com/photos/garryknight/3813689721/in/photostream/"/>
              </a:rPr>
              <a:t>This Photo</a:t>
            </a:r>
            <a:r>
              <a:rPr lang="en-US" sz="900"/>
              <a:t> by Unknown Author is licensed under </a:t>
            </a:r>
            <a:r>
              <a:rPr lang="en-US" sz="900">
                <a:hlinkClick r:id="rId15" tooltip="https://creativecommons.org/licenses/by/2.0/"/>
              </a:rPr>
              <a:t>CC BY</a:t>
            </a:r>
            <a:endParaRPr lang="en-US" sz="900"/>
          </a:p>
        </p:txBody>
      </p:sp>
    </p:spTree>
    <p:extLst>
      <p:ext uri="{BB962C8B-B14F-4D97-AF65-F5344CB8AC3E}">
        <p14:creationId xmlns:p14="http://schemas.microsoft.com/office/powerpoint/2010/main" val="3677940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water, table, indoor, next&#10;&#10;Description generated with high confidence">
            <a:extLst>
              <a:ext uri="{FF2B5EF4-FFF2-40B4-BE49-F238E27FC236}">
                <a16:creationId xmlns:a16="http://schemas.microsoft.com/office/drawing/2014/main" id="{64A12BE3-04CB-4D31-A236-85E8B8978B9A}"/>
              </a:ext>
            </a:extLst>
          </p:cNvPr>
          <p:cNvPicPr>
            <a:picLocks noChangeAspect="1"/>
          </p:cNvPicPr>
          <p:nvPr/>
        </p:nvPicPr>
        <p:blipFill rotWithShape="1">
          <a:blip r:embed="rId4"/>
          <a:srcRect l="13372" t="1238" r="13939" b="7766"/>
          <a:stretch/>
        </p:blipFill>
        <p:spPr>
          <a:xfrm>
            <a:off x="273378" y="245097"/>
            <a:ext cx="11613822" cy="5740924"/>
          </a:xfrm>
          <a:prstGeom prst="rect">
            <a:avLst/>
          </a:prstGeom>
        </p:spPr>
      </p:pic>
      <p:sp>
        <p:nvSpPr>
          <p:cNvPr id="19459" name="Text Placeholder 2"/>
          <p:cNvSpPr>
            <a:spLocks noGrp="1"/>
          </p:cNvSpPr>
          <p:nvPr>
            <p:ph type="body" sz="half" idx="4294967295"/>
          </p:nvPr>
        </p:nvSpPr>
        <p:spPr>
          <a:xfrm>
            <a:off x="0" y="4514850"/>
            <a:ext cx="6515100" cy="34925"/>
          </a:xfrm>
        </p:spPr>
        <p:txBody>
          <a:bodyPr>
            <a:normAutofit fontScale="25000" lnSpcReduction="20000"/>
          </a:bodyPr>
          <a:lstStyle/>
          <a:p>
            <a:endParaRPr lang="en-US" altLang="en-US" sz="4500" b="1"/>
          </a:p>
          <a:p>
            <a:r>
              <a:rPr lang="en-US" altLang="en-US" sz="4500" b="1"/>
              <a:t>        </a:t>
            </a:r>
          </a:p>
        </p:txBody>
      </p:sp>
      <p:sp>
        <p:nvSpPr>
          <p:cNvPr id="19458" name="Title 1"/>
          <p:cNvSpPr>
            <a:spLocks noGrp="1"/>
          </p:cNvSpPr>
          <p:nvPr>
            <p:ph type="title" idx="4294967295"/>
          </p:nvPr>
        </p:nvSpPr>
        <p:spPr>
          <a:xfrm>
            <a:off x="1414021" y="1075693"/>
            <a:ext cx="9854152" cy="4076700"/>
          </a:xfrm>
        </p:spPr>
        <p:txBody>
          <a:bodyPr>
            <a:normAutofit/>
          </a:bodyPr>
          <a:lstStyle/>
          <a:p>
            <a:r>
              <a:rPr lang="en-US" sz="4800"/>
              <a:t>Sailors tell stories, </a:t>
            </a:r>
            <a:br>
              <a:rPr lang="en-US" sz="4800"/>
            </a:br>
            <a:r>
              <a:rPr lang="en-US" sz="4800"/>
              <a:t>Pirates make Legends!</a:t>
            </a:r>
            <a:endParaRPr lang="en-US" altLang="en-US" sz="4500" b="1">
              <a:latin typeface="Aharoni" panose="02010803020104030203" pitchFamily="2" charset="-79"/>
              <a:cs typeface="Aharoni" panose="02010803020104030203" pitchFamily="2" charset="-79"/>
            </a:endParaRPr>
          </a:p>
        </p:txBody>
      </p:sp>
      <p:sp>
        <p:nvSpPr>
          <p:cNvPr id="2" name="Slide Number Placeholder 1">
            <a:extLst>
              <a:ext uri="{FF2B5EF4-FFF2-40B4-BE49-F238E27FC236}">
                <a16:creationId xmlns:a16="http://schemas.microsoft.com/office/drawing/2014/main" id="{13A681B4-2AC0-4517-AA56-090AE541F157}"/>
              </a:ext>
            </a:extLst>
          </p:cNvPr>
          <p:cNvSpPr>
            <a:spLocks noGrp="1"/>
          </p:cNvSpPr>
          <p:nvPr>
            <p:ph type="sldNum" sz="quarter" idx="12"/>
          </p:nvPr>
        </p:nvSpPr>
        <p:spPr/>
        <p:txBody>
          <a:bodyPr/>
          <a:lstStyle/>
          <a:p>
            <a:fld id="{D57F1E4F-1CFF-5643-939E-217C01CDF565}" type="slidenum">
              <a:rPr lang="en-US" smtClean="0"/>
              <a:pPr/>
              <a:t>33</a:t>
            </a:fld>
            <a:endParaRPr lang="en-US"/>
          </a:p>
        </p:txBody>
      </p:sp>
    </p:spTree>
    <p:custDataLst>
      <p:tags r:id="rId1"/>
    </p:custDataLst>
    <p:extLst>
      <p:ext uri="{BB962C8B-B14F-4D97-AF65-F5344CB8AC3E}">
        <p14:creationId xmlns:p14="http://schemas.microsoft.com/office/powerpoint/2010/main" val="42588950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983326E-25FB-4334-B864-686C4BCE7476}"/>
              </a:ext>
            </a:extLst>
          </p:cNvPr>
          <p:cNvSpPr>
            <a:spLocks noGrp="1"/>
          </p:cNvSpPr>
          <p:nvPr>
            <p:ph idx="1"/>
          </p:nvPr>
        </p:nvSpPr>
        <p:spPr/>
        <p:txBody>
          <a:bodyPr/>
          <a:lstStyle/>
          <a:p>
            <a:r>
              <a:rPr lang="en-US">
                <a:latin typeface="Book Antiqua"/>
              </a:rPr>
              <a:t>Rule of Conduct #8 – Conflict of Interest / Personal Gain</a:t>
            </a:r>
          </a:p>
          <a:p>
            <a:pPr lvl="1">
              <a:buSzPct val="114999"/>
            </a:pPr>
            <a:r>
              <a:rPr lang="en-US">
                <a:latin typeface="Book Antiqua"/>
              </a:rPr>
              <a:t>Caveat</a:t>
            </a:r>
          </a:p>
          <a:p>
            <a:r>
              <a:rPr lang="en-US">
                <a:latin typeface="Book Antiqua"/>
              </a:rPr>
              <a:t>Rule of Conduct #13 – Honesty and Fair Dealing - Use of "inviolate" or "confidential" information obtained at a previous employers without that employers’ consent.</a:t>
            </a:r>
          </a:p>
          <a:p>
            <a:pPr lvl="1">
              <a:buSzPct val="114999"/>
              <a:buFont typeface="Wingdings"/>
              <a:buChar char="v"/>
            </a:pPr>
            <a:r>
              <a:rPr lang="en-US">
                <a:latin typeface="Book Antiqua"/>
              </a:rPr>
              <a:t>Caveat</a:t>
            </a:r>
          </a:p>
        </p:txBody>
      </p:sp>
      <p:sp>
        <p:nvSpPr>
          <p:cNvPr id="2" name="Title 1">
            <a:extLst>
              <a:ext uri="{FF2B5EF4-FFF2-40B4-BE49-F238E27FC236}">
                <a16:creationId xmlns:a16="http://schemas.microsoft.com/office/drawing/2014/main" id="{B106A848-C075-4D5E-AF10-520EF25FB3B2}"/>
              </a:ext>
            </a:extLst>
          </p:cNvPr>
          <p:cNvSpPr>
            <a:spLocks noGrp="1"/>
          </p:cNvSpPr>
          <p:nvPr>
            <p:ph type="title"/>
          </p:nvPr>
        </p:nvSpPr>
        <p:spPr/>
        <p:txBody>
          <a:bodyPr/>
          <a:lstStyle/>
          <a:p>
            <a:r>
              <a:rPr lang="en-US"/>
              <a:t>Solutions – Scenario III – Safety Harbor</a:t>
            </a:r>
          </a:p>
        </p:txBody>
      </p:sp>
      <p:sp>
        <p:nvSpPr>
          <p:cNvPr id="3" name="Slide Number Placeholder 2">
            <a:extLst>
              <a:ext uri="{FF2B5EF4-FFF2-40B4-BE49-F238E27FC236}">
                <a16:creationId xmlns:a16="http://schemas.microsoft.com/office/drawing/2014/main" id="{B222C1BA-81AB-4D37-8F3F-E27B76FCC69F}"/>
              </a:ext>
            </a:extLst>
          </p:cNvPr>
          <p:cNvSpPr>
            <a:spLocks noGrp="1"/>
          </p:cNvSpPr>
          <p:nvPr>
            <p:ph type="sldNum" sz="quarter" idx="12"/>
          </p:nvPr>
        </p:nvSpPr>
        <p:spPr/>
        <p:txBody>
          <a:bodyPr/>
          <a:lstStyle/>
          <a:p>
            <a:fld id="{5D84065D-F351-4B03-BD91-D8A6B8D4B362}" type="slidenum">
              <a:rPr lang="en-US" smtClean="0"/>
              <a:t>34</a:t>
            </a:fld>
            <a:endParaRPr lang="en-US"/>
          </a:p>
        </p:txBody>
      </p:sp>
    </p:spTree>
    <p:extLst>
      <p:ext uri="{BB962C8B-B14F-4D97-AF65-F5344CB8AC3E}">
        <p14:creationId xmlns:p14="http://schemas.microsoft.com/office/powerpoint/2010/main" val="22999033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5473C589-69DF-4B44-B501-DDA53B73DB9D}"/>
              </a:ext>
            </a:extLst>
          </p:cNvPr>
          <p:cNvSpPr>
            <a:spLocks noGrp="1"/>
          </p:cNvSpPr>
          <p:nvPr>
            <p:ph idx="1"/>
          </p:nvPr>
        </p:nvSpPr>
        <p:spPr>
          <a:xfrm>
            <a:off x="1295401" y="1717346"/>
            <a:ext cx="5841123" cy="5229992"/>
          </a:xfrm>
        </p:spPr>
        <p:txBody>
          <a:bodyPr>
            <a:normAutofit/>
          </a:bodyPr>
          <a:lstStyle/>
          <a:p>
            <a:pPr lvl="1"/>
            <a:r>
              <a:rPr lang="en-US" b="1"/>
              <a:t>Jeanie Lafitte (AICP applicant)</a:t>
            </a:r>
          </a:p>
          <a:p>
            <a:pPr lvl="1"/>
            <a:r>
              <a:rPr lang="en-US" b="1"/>
              <a:t>Henry Avery</a:t>
            </a:r>
          </a:p>
          <a:p>
            <a:pPr lvl="1"/>
            <a:r>
              <a:rPr lang="en-US" b="1"/>
              <a:t>Council President Jack Sparrow</a:t>
            </a:r>
          </a:p>
          <a:p>
            <a:pPr lvl="1"/>
            <a:r>
              <a:rPr lang="en-US" b="1"/>
              <a:t>James Hook</a:t>
            </a:r>
          </a:p>
          <a:p>
            <a:pPr lvl="1"/>
            <a:r>
              <a:rPr lang="en-US" b="1"/>
              <a:t>Jean Lafitte, (Jeanie’s Father)</a:t>
            </a:r>
          </a:p>
          <a:p>
            <a:pPr lvl="1"/>
            <a:endParaRPr lang="en-US" b="1" u="sng"/>
          </a:p>
          <a:p>
            <a:r>
              <a:rPr lang="en-US"/>
              <a:t>Location: Island Nation of </a:t>
            </a:r>
            <a:r>
              <a:rPr lang="en-US" err="1"/>
              <a:t>Exmark</a:t>
            </a:r>
            <a:r>
              <a:rPr lang="en-US"/>
              <a:t>, </a:t>
            </a:r>
            <a:r>
              <a:rPr lang="en-US" err="1"/>
              <a:t>Tortoga</a:t>
            </a:r>
            <a:r>
              <a:rPr lang="en-US"/>
              <a:t> Province, </a:t>
            </a:r>
            <a:r>
              <a:rPr lang="en-US" err="1"/>
              <a:t>Spotown</a:t>
            </a:r>
            <a:r>
              <a:rPr lang="en-US"/>
              <a:t> aka       “The Spot”</a:t>
            </a:r>
            <a:endParaRPr lang="en-US" b="1"/>
          </a:p>
        </p:txBody>
      </p:sp>
      <p:sp>
        <p:nvSpPr>
          <p:cNvPr id="17" name="Title 16">
            <a:extLst>
              <a:ext uri="{FF2B5EF4-FFF2-40B4-BE49-F238E27FC236}">
                <a16:creationId xmlns:a16="http://schemas.microsoft.com/office/drawing/2014/main" id="{614BC7ED-3669-4DE9-A059-3C328E814B83}"/>
              </a:ext>
            </a:extLst>
          </p:cNvPr>
          <p:cNvSpPr>
            <a:spLocks noGrp="1"/>
          </p:cNvSpPr>
          <p:nvPr>
            <p:ph type="title"/>
          </p:nvPr>
        </p:nvSpPr>
        <p:spPr/>
        <p:txBody>
          <a:bodyPr/>
          <a:lstStyle/>
          <a:p>
            <a:r>
              <a:rPr lang="en-US"/>
              <a:t>Scenario IV - Cast and Crew</a:t>
            </a:r>
          </a:p>
        </p:txBody>
      </p:sp>
      <p:sp>
        <p:nvSpPr>
          <p:cNvPr id="43" name="TextBox 42">
            <a:extLst>
              <a:ext uri="{FF2B5EF4-FFF2-40B4-BE49-F238E27FC236}">
                <a16:creationId xmlns:a16="http://schemas.microsoft.com/office/drawing/2014/main" id="{F3794B32-4133-4289-921F-76EA71909260}"/>
              </a:ext>
            </a:extLst>
          </p:cNvPr>
          <p:cNvSpPr txBox="1"/>
          <p:nvPr/>
        </p:nvSpPr>
        <p:spPr>
          <a:xfrm>
            <a:off x="3525053" y="6858000"/>
            <a:ext cx="5141893" cy="230832"/>
          </a:xfrm>
          <a:prstGeom prst="rect">
            <a:avLst/>
          </a:prstGeom>
          <a:noFill/>
        </p:spPr>
        <p:txBody>
          <a:bodyPr wrap="square" rtlCol="0">
            <a:spAutoFit/>
          </a:bodyPr>
          <a:lstStyle/>
          <a:p>
            <a:r>
              <a:rPr lang="en-US" sz="900">
                <a:hlinkClick r:id="rId3" tooltip="http://johnnysasaki20.deviantart.com/art/Capt-Jack-Sparrow-89593407"/>
              </a:rPr>
              <a:t>This Photo</a:t>
            </a:r>
            <a:r>
              <a:rPr lang="en-US" sz="900"/>
              <a:t> by Unknown Author is licensed under </a:t>
            </a:r>
            <a:r>
              <a:rPr lang="en-US" sz="900">
                <a:hlinkClick r:id="rId4" tooltip="https://creativecommons.org/licenses/by-nc-nd/3.0/"/>
              </a:rPr>
              <a:t>CC BY-NC-ND</a:t>
            </a:r>
            <a:endParaRPr lang="en-US" sz="900"/>
          </a:p>
        </p:txBody>
      </p:sp>
      <p:sp>
        <p:nvSpPr>
          <p:cNvPr id="46" name="TextBox 45">
            <a:extLst>
              <a:ext uri="{FF2B5EF4-FFF2-40B4-BE49-F238E27FC236}">
                <a16:creationId xmlns:a16="http://schemas.microsoft.com/office/drawing/2014/main" id="{6238A1C4-F7EE-44B7-83BA-8801EC33DB73}"/>
              </a:ext>
            </a:extLst>
          </p:cNvPr>
          <p:cNvSpPr txBox="1"/>
          <p:nvPr/>
        </p:nvSpPr>
        <p:spPr>
          <a:xfrm>
            <a:off x="3960000" y="7008000"/>
            <a:ext cx="4572000" cy="230832"/>
          </a:xfrm>
          <a:prstGeom prst="rect">
            <a:avLst/>
          </a:prstGeom>
          <a:noFill/>
        </p:spPr>
        <p:txBody>
          <a:bodyPr wrap="square" rtlCol="0">
            <a:spAutoFit/>
          </a:bodyPr>
          <a:lstStyle/>
          <a:p>
            <a:r>
              <a:rPr lang="en-US" sz="900">
                <a:hlinkClick r:id="rId5" tooltip="https://www.flickr.com/photos/sandrascherer/6921198621"/>
              </a:rPr>
              <a:t>This Photo</a:t>
            </a:r>
            <a:r>
              <a:rPr lang="en-US" sz="900"/>
              <a:t> by Unknown Author is licensed under </a:t>
            </a:r>
            <a:r>
              <a:rPr lang="en-US" sz="900">
                <a:hlinkClick r:id="rId6" tooltip="https://creativecommons.org/licenses/by-sa/2.0/"/>
              </a:rPr>
              <a:t>CC BY-SA</a:t>
            </a:r>
            <a:endParaRPr lang="en-US" sz="900"/>
          </a:p>
        </p:txBody>
      </p:sp>
      <p:sp>
        <p:nvSpPr>
          <p:cNvPr id="20" name="TextBox 19">
            <a:extLst>
              <a:ext uri="{FF2B5EF4-FFF2-40B4-BE49-F238E27FC236}">
                <a16:creationId xmlns:a16="http://schemas.microsoft.com/office/drawing/2014/main" id="{C3808DD9-A032-4D48-8271-E58A63315EEF}"/>
              </a:ext>
            </a:extLst>
          </p:cNvPr>
          <p:cNvSpPr txBox="1"/>
          <p:nvPr/>
        </p:nvSpPr>
        <p:spPr>
          <a:xfrm rot="16200000">
            <a:off x="9669320" y="2847355"/>
            <a:ext cx="4612275" cy="230832"/>
          </a:xfrm>
          <a:prstGeom prst="rect">
            <a:avLst/>
          </a:prstGeom>
          <a:noFill/>
        </p:spPr>
        <p:txBody>
          <a:bodyPr wrap="square" rtlCol="0">
            <a:spAutoFit/>
          </a:bodyPr>
          <a:lstStyle/>
          <a:p>
            <a:r>
              <a:rPr lang="en-US" sz="900">
                <a:hlinkClick r:id="rId7" tooltip="http://www.flickr.com/photos/garryknight/3813689721/in/photostream/"/>
              </a:rPr>
              <a:t>This Photo</a:t>
            </a:r>
            <a:r>
              <a:rPr lang="en-US" sz="900"/>
              <a:t> by Unknown Author is licensed under </a:t>
            </a:r>
            <a:r>
              <a:rPr lang="en-US" sz="900">
                <a:hlinkClick r:id="rId8" tooltip="https://creativecommons.org/licenses/by/2.0/"/>
              </a:rPr>
              <a:t>CC BY</a:t>
            </a:r>
            <a:endParaRPr lang="en-US" sz="900"/>
          </a:p>
        </p:txBody>
      </p:sp>
      <p:pic>
        <p:nvPicPr>
          <p:cNvPr id="4" name="Picture 3" descr="A person looking at the camera&#10;&#10;Description generated with very high confidence">
            <a:extLst>
              <a:ext uri="{FF2B5EF4-FFF2-40B4-BE49-F238E27FC236}">
                <a16:creationId xmlns:a16="http://schemas.microsoft.com/office/drawing/2014/main" id="{BFDC926E-53CC-4AD1-B07D-E1446ECC7155}"/>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9917990" y="1830823"/>
            <a:ext cx="1714500" cy="2190750"/>
          </a:xfrm>
          <a:prstGeom prst="rect">
            <a:avLst/>
          </a:prstGeom>
        </p:spPr>
      </p:pic>
      <p:pic>
        <p:nvPicPr>
          <p:cNvPr id="7" name="Picture 6" descr="A person wearing a dress&#10;&#10;Description generated with very high confidence">
            <a:extLst>
              <a:ext uri="{FF2B5EF4-FFF2-40B4-BE49-F238E27FC236}">
                <a16:creationId xmlns:a16="http://schemas.microsoft.com/office/drawing/2014/main" id="{601BE764-6D0A-4D15-B3C6-34F7AA9C19CE}"/>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6246000" y="1830823"/>
            <a:ext cx="1589885" cy="2190750"/>
          </a:xfrm>
          <a:prstGeom prst="rect">
            <a:avLst/>
          </a:prstGeom>
        </p:spPr>
      </p:pic>
      <p:pic>
        <p:nvPicPr>
          <p:cNvPr id="10" name="Picture 9" descr="A person in a dark room&#10;&#10;Description generated with high confidence">
            <a:extLst>
              <a:ext uri="{FF2B5EF4-FFF2-40B4-BE49-F238E27FC236}">
                <a16:creationId xmlns:a16="http://schemas.microsoft.com/office/drawing/2014/main" id="{6E8AA68B-CE62-44E3-BF27-BE240C949801}"/>
              </a:ext>
            </a:extLst>
          </p:cNvPr>
          <p:cNvPicPr>
            <a:picLocks noChangeAspect="1"/>
          </p:cNvPicPr>
          <p:nvPr/>
        </p:nvPicPr>
        <p:blipFill rotWithShape="1">
          <a:blip r:embed="rId13">
            <a:extLst>
              <a:ext uri="{837473B0-CC2E-450A-ABE3-18F120FF3D39}">
                <a1611:picAttrSrcUrl xmlns:a1611="http://schemas.microsoft.com/office/drawing/2016/11/main" r:id="rId14"/>
              </a:ext>
            </a:extLst>
          </a:blip>
          <a:srcRect b="10627"/>
          <a:stretch/>
        </p:blipFill>
        <p:spPr>
          <a:xfrm>
            <a:off x="8061177" y="1830823"/>
            <a:ext cx="1598641" cy="2190750"/>
          </a:xfrm>
          <a:prstGeom prst="rect">
            <a:avLst/>
          </a:prstGeom>
        </p:spPr>
      </p:pic>
      <p:pic>
        <p:nvPicPr>
          <p:cNvPr id="13" name="Picture 12" descr="A person wearing a suit and tie&#10;&#10;Description generated with very high confidence">
            <a:extLst>
              <a:ext uri="{FF2B5EF4-FFF2-40B4-BE49-F238E27FC236}">
                <a16:creationId xmlns:a16="http://schemas.microsoft.com/office/drawing/2014/main" id="{A39CE164-9329-4239-B657-578B7BC8E00B}"/>
              </a:ext>
            </a:extLst>
          </p:cNvPr>
          <p:cNvPicPr>
            <a:picLocks noChangeAspect="1"/>
          </p:cNvPicPr>
          <p:nvPr/>
        </p:nvPicPr>
        <p:blipFill rotWithShape="1">
          <a:blip r:embed="rId15">
            <a:extLst>
              <a:ext uri="{837473B0-CC2E-450A-ABE3-18F120FF3D39}">
                <a1611:picAttrSrcUrl xmlns:a1611="http://schemas.microsoft.com/office/drawing/2016/11/main" r:id="rId16"/>
              </a:ext>
            </a:extLst>
          </a:blip>
          <a:srcRect b="12992"/>
          <a:stretch/>
        </p:blipFill>
        <p:spPr>
          <a:xfrm>
            <a:off x="7274943" y="4394638"/>
            <a:ext cx="1905000" cy="2221069"/>
          </a:xfrm>
          <a:prstGeom prst="rect">
            <a:avLst/>
          </a:prstGeom>
        </p:spPr>
      </p:pic>
      <p:sp>
        <p:nvSpPr>
          <p:cNvPr id="35" name="TextBox 34">
            <a:extLst>
              <a:ext uri="{FF2B5EF4-FFF2-40B4-BE49-F238E27FC236}">
                <a16:creationId xmlns:a16="http://schemas.microsoft.com/office/drawing/2014/main" id="{98E60873-3B09-4A32-AE35-38547AFCCA73}"/>
              </a:ext>
            </a:extLst>
          </p:cNvPr>
          <p:cNvSpPr txBox="1"/>
          <p:nvPr/>
        </p:nvSpPr>
        <p:spPr>
          <a:xfrm>
            <a:off x="5976508" y="4049465"/>
            <a:ext cx="2128867" cy="307775"/>
          </a:xfrm>
          <a:prstGeom prst="rect">
            <a:avLst/>
          </a:prstGeom>
          <a:noFill/>
        </p:spPr>
        <p:txBody>
          <a:bodyPr wrap="square" lIns="91438" tIns="45719" rIns="91438" bIns="45719" rtlCol="0">
            <a:spAutoFit/>
          </a:bodyPr>
          <a:lstStyle/>
          <a:p>
            <a:pPr algn="ctr"/>
            <a:r>
              <a:rPr lang="en-US" sz="1400"/>
              <a:t>Jeanie Lafitte</a:t>
            </a:r>
          </a:p>
        </p:txBody>
      </p:sp>
      <p:sp>
        <p:nvSpPr>
          <p:cNvPr id="38" name="TextBox 37">
            <a:extLst>
              <a:ext uri="{FF2B5EF4-FFF2-40B4-BE49-F238E27FC236}">
                <a16:creationId xmlns:a16="http://schemas.microsoft.com/office/drawing/2014/main" id="{00F149FB-AC25-463E-9144-B645F4AA3619}"/>
              </a:ext>
            </a:extLst>
          </p:cNvPr>
          <p:cNvSpPr txBox="1"/>
          <p:nvPr/>
        </p:nvSpPr>
        <p:spPr>
          <a:xfrm>
            <a:off x="7831512" y="4026057"/>
            <a:ext cx="2128867" cy="307775"/>
          </a:xfrm>
          <a:prstGeom prst="rect">
            <a:avLst/>
          </a:prstGeom>
          <a:noFill/>
        </p:spPr>
        <p:txBody>
          <a:bodyPr wrap="square" lIns="91438" tIns="45719" rIns="91438" bIns="45719" rtlCol="0">
            <a:spAutoFit/>
          </a:bodyPr>
          <a:lstStyle/>
          <a:p>
            <a:pPr algn="ctr"/>
            <a:r>
              <a:rPr lang="en-US" sz="1400"/>
              <a:t>James Hook</a:t>
            </a:r>
          </a:p>
        </p:txBody>
      </p:sp>
      <p:sp>
        <p:nvSpPr>
          <p:cNvPr id="41" name="TextBox 40">
            <a:extLst>
              <a:ext uri="{FF2B5EF4-FFF2-40B4-BE49-F238E27FC236}">
                <a16:creationId xmlns:a16="http://schemas.microsoft.com/office/drawing/2014/main" id="{775075F8-92A3-40EC-A8CF-939D4AEFDE71}"/>
              </a:ext>
            </a:extLst>
          </p:cNvPr>
          <p:cNvSpPr txBox="1"/>
          <p:nvPr/>
        </p:nvSpPr>
        <p:spPr>
          <a:xfrm>
            <a:off x="9659818" y="4028551"/>
            <a:ext cx="2128867" cy="307775"/>
          </a:xfrm>
          <a:prstGeom prst="rect">
            <a:avLst/>
          </a:prstGeom>
          <a:noFill/>
        </p:spPr>
        <p:txBody>
          <a:bodyPr wrap="square" lIns="91438" tIns="45719" rIns="91438" bIns="45719" rtlCol="0">
            <a:spAutoFit/>
          </a:bodyPr>
          <a:lstStyle/>
          <a:p>
            <a:pPr algn="ctr"/>
            <a:r>
              <a:rPr lang="en-US" sz="1400"/>
              <a:t>Jean Lafitte</a:t>
            </a:r>
          </a:p>
        </p:txBody>
      </p:sp>
      <p:sp>
        <p:nvSpPr>
          <p:cNvPr id="44" name="TextBox 43">
            <a:extLst>
              <a:ext uri="{FF2B5EF4-FFF2-40B4-BE49-F238E27FC236}">
                <a16:creationId xmlns:a16="http://schemas.microsoft.com/office/drawing/2014/main" id="{DDC86767-653C-4BDB-A2EC-8170AE23E7F1}"/>
              </a:ext>
            </a:extLst>
          </p:cNvPr>
          <p:cNvSpPr txBox="1"/>
          <p:nvPr/>
        </p:nvSpPr>
        <p:spPr>
          <a:xfrm>
            <a:off x="7060558" y="6582966"/>
            <a:ext cx="2128867" cy="307775"/>
          </a:xfrm>
          <a:prstGeom prst="rect">
            <a:avLst/>
          </a:prstGeom>
          <a:noFill/>
        </p:spPr>
        <p:txBody>
          <a:bodyPr wrap="square" lIns="91438" tIns="45719" rIns="91438" bIns="45719" rtlCol="0">
            <a:spAutoFit/>
          </a:bodyPr>
          <a:lstStyle/>
          <a:p>
            <a:pPr algn="ctr"/>
            <a:r>
              <a:rPr lang="en-US" sz="1400"/>
              <a:t>Henry Avery</a:t>
            </a:r>
          </a:p>
        </p:txBody>
      </p:sp>
      <p:sp>
        <p:nvSpPr>
          <p:cNvPr id="47" name="TextBox 46">
            <a:extLst>
              <a:ext uri="{FF2B5EF4-FFF2-40B4-BE49-F238E27FC236}">
                <a16:creationId xmlns:a16="http://schemas.microsoft.com/office/drawing/2014/main" id="{AC11566B-E348-42BB-9D24-71EC9AC1BE3E}"/>
              </a:ext>
            </a:extLst>
          </p:cNvPr>
          <p:cNvSpPr txBox="1"/>
          <p:nvPr/>
        </p:nvSpPr>
        <p:spPr>
          <a:xfrm>
            <a:off x="9469678" y="6585674"/>
            <a:ext cx="2621196" cy="305068"/>
          </a:xfrm>
          <a:prstGeom prst="rect">
            <a:avLst/>
          </a:prstGeom>
          <a:noFill/>
        </p:spPr>
        <p:txBody>
          <a:bodyPr wrap="square" lIns="91438" tIns="45719" rIns="91438" bIns="45719" rtlCol="0">
            <a:spAutoFit/>
          </a:bodyPr>
          <a:lstStyle/>
          <a:p>
            <a:pPr algn="ctr"/>
            <a:r>
              <a:rPr lang="en-US" sz="1400"/>
              <a:t>Council President Jack Sparrow</a:t>
            </a:r>
          </a:p>
        </p:txBody>
      </p:sp>
      <p:pic>
        <p:nvPicPr>
          <p:cNvPr id="19" name="Picture 18" descr="A person wearing a hat&#10;&#10;Description generated with very high confidence">
            <a:extLst>
              <a:ext uri="{FF2B5EF4-FFF2-40B4-BE49-F238E27FC236}">
                <a16:creationId xmlns:a16="http://schemas.microsoft.com/office/drawing/2014/main" id="{58677772-A4AF-4FAA-849F-C347A8F94B01}"/>
              </a:ext>
            </a:extLst>
          </p:cNvPr>
          <p:cNvPicPr>
            <a:picLocks noChangeAspect="1"/>
          </p:cNvPicPr>
          <p:nvPr/>
        </p:nvPicPr>
        <p:blipFill>
          <a:blip r:embed="rId17">
            <a:extLst>
              <a:ext uri="{837473B0-CC2E-450A-ABE3-18F120FF3D39}">
                <a1611:picAttrSrcUrl xmlns:a1611="http://schemas.microsoft.com/office/drawing/2016/11/main" r:id="rId18"/>
              </a:ext>
            </a:extLst>
          </a:blip>
          <a:stretch>
            <a:fillRect/>
          </a:stretch>
        </p:blipFill>
        <p:spPr>
          <a:xfrm>
            <a:off x="9992157" y="4394638"/>
            <a:ext cx="1675089" cy="2222285"/>
          </a:xfrm>
          <a:prstGeom prst="rect">
            <a:avLst/>
          </a:prstGeom>
        </p:spPr>
      </p:pic>
    </p:spTree>
    <p:extLst>
      <p:ext uri="{BB962C8B-B14F-4D97-AF65-F5344CB8AC3E}">
        <p14:creationId xmlns:p14="http://schemas.microsoft.com/office/powerpoint/2010/main" val="382654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water, table, indoor, next&#10;&#10;Description generated with high confidence">
            <a:extLst>
              <a:ext uri="{FF2B5EF4-FFF2-40B4-BE49-F238E27FC236}">
                <a16:creationId xmlns:a16="http://schemas.microsoft.com/office/drawing/2014/main" id="{64A12BE3-04CB-4D31-A236-85E8B8978B9A}"/>
              </a:ext>
            </a:extLst>
          </p:cNvPr>
          <p:cNvPicPr>
            <a:picLocks noChangeAspect="1"/>
          </p:cNvPicPr>
          <p:nvPr/>
        </p:nvPicPr>
        <p:blipFill rotWithShape="1">
          <a:blip r:embed="rId4"/>
          <a:srcRect l="13372" t="1238" r="13939" b="7766"/>
          <a:stretch/>
        </p:blipFill>
        <p:spPr>
          <a:xfrm>
            <a:off x="273378" y="245097"/>
            <a:ext cx="11613822" cy="5740924"/>
          </a:xfrm>
          <a:prstGeom prst="rect">
            <a:avLst/>
          </a:prstGeom>
        </p:spPr>
      </p:pic>
      <p:sp>
        <p:nvSpPr>
          <p:cNvPr id="19459" name="Text Placeholder 2"/>
          <p:cNvSpPr>
            <a:spLocks noGrp="1"/>
          </p:cNvSpPr>
          <p:nvPr>
            <p:ph type="body" sz="half" idx="4294967295"/>
          </p:nvPr>
        </p:nvSpPr>
        <p:spPr>
          <a:xfrm>
            <a:off x="0" y="4514850"/>
            <a:ext cx="6515100" cy="34925"/>
          </a:xfrm>
        </p:spPr>
        <p:txBody>
          <a:bodyPr>
            <a:normAutofit fontScale="25000" lnSpcReduction="20000"/>
          </a:bodyPr>
          <a:lstStyle/>
          <a:p>
            <a:endParaRPr lang="en-US" altLang="en-US" sz="4500" b="1"/>
          </a:p>
          <a:p>
            <a:r>
              <a:rPr lang="en-US" altLang="en-US" sz="4500" b="1"/>
              <a:t>        </a:t>
            </a:r>
          </a:p>
        </p:txBody>
      </p:sp>
      <p:sp>
        <p:nvSpPr>
          <p:cNvPr id="19458" name="Title 1"/>
          <p:cNvSpPr>
            <a:spLocks noGrp="1"/>
          </p:cNvSpPr>
          <p:nvPr>
            <p:ph type="title" idx="4294967295"/>
          </p:nvPr>
        </p:nvSpPr>
        <p:spPr>
          <a:xfrm>
            <a:off x="1414021" y="1245026"/>
            <a:ext cx="9854152" cy="4076700"/>
          </a:xfrm>
        </p:spPr>
        <p:txBody>
          <a:bodyPr>
            <a:normAutofit/>
          </a:bodyPr>
          <a:lstStyle/>
          <a:p>
            <a:r>
              <a:rPr lang="en-US" sz="4800"/>
              <a:t>Always be yourself, unless you can be a pirate. Then always be a pirate.</a:t>
            </a:r>
            <a:br>
              <a:rPr lang="en-US" sz="4800"/>
            </a:br>
            <a:endParaRPr lang="en-US" altLang="en-US" sz="4500" b="1">
              <a:latin typeface="Aharoni" panose="02010803020104030203" pitchFamily="2" charset="-79"/>
              <a:cs typeface="Aharoni" panose="02010803020104030203" pitchFamily="2" charset="-79"/>
            </a:endParaRPr>
          </a:p>
        </p:txBody>
      </p:sp>
      <p:sp>
        <p:nvSpPr>
          <p:cNvPr id="2" name="Slide Number Placeholder 1">
            <a:extLst>
              <a:ext uri="{FF2B5EF4-FFF2-40B4-BE49-F238E27FC236}">
                <a16:creationId xmlns:a16="http://schemas.microsoft.com/office/drawing/2014/main" id="{13A681B4-2AC0-4517-AA56-090AE541F157}"/>
              </a:ext>
            </a:extLst>
          </p:cNvPr>
          <p:cNvSpPr>
            <a:spLocks noGrp="1"/>
          </p:cNvSpPr>
          <p:nvPr>
            <p:ph type="sldNum" sz="quarter" idx="12"/>
          </p:nvPr>
        </p:nvSpPr>
        <p:spPr/>
        <p:txBody>
          <a:bodyPr/>
          <a:lstStyle/>
          <a:p>
            <a:fld id="{D57F1E4F-1CFF-5643-939E-217C01CDF565}" type="slidenum">
              <a:rPr lang="en-US" smtClean="0"/>
              <a:pPr/>
              <a:t>36</a:t>
            </a:fld>
            <a:endParaRPr lang="en-US"/>
          </a:p>
        </p:txBody>
      </p:sp>
    </p:spTree>
    <p:custDataLst>
      <p:tags r:id="rId1"/>
    </p:custDataLst>
    <p:extLst>
      <p:ext uri="{BB962C8B-B14F-4D97-AF65-F5344CB8AC3E}">
        <p14:creationId xmlns:p14="http://schemas.microsoft.com/office/powerpoint/2010/main" val="18107819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983326E-25FB-4334-B864-686C4BCE7476}"/>
              </a:ext>
            </a:extLst>
          </p:cNvPr>
          <p:cNvSpPr>
            <a:spLocks noGrp="1"/>
          </p:cNvSpPr>
          <p:nvPr>
            <p:ph idx="1"/>
          </p:nvPr>
        </p:nvSpPr>
        <p:spPr/>
        <p:txBody>
          <a:bodyPr>
            <a:normAutofit/>
          </a:bodyPr>
          <a:lstStyle/>
          <a:p>
            <a:r>
              <a:rPr lang="en-US"/>
              <a:t>Responsibilities to clients and employers: (Ideals to which we Aspire – Non-binding)</a:t>
            </a:r>
          </a:p>
          <a:p>
            <a:pPr lvl="1"/>
            <a:r>
              <a:rPr lang="en-US"/>
              <a:t>a) We shall exercise independent professional judgment on behalf of our clients and employers.</a:t>
            </a:r>
          </a:p>
          <a:p>
            <a:pPr lvl="1"/>
            <a:r>
              <a:rPr lang="en-US"/>
              <a:t>c) We shall avoid a conflict of interest or even the appearance of a conflict of interest in accepting assignments from clients or employers.</a:t>
            </a:r>
          </a:p>
          <a:p>
            <a:r>
              <a:rPr lang="en-US"/>
              <a:t>Rule of Conduct #6 - Personal Gain</a:t>
            </a:r>
          </a:p>
          <a:p>
            <a:pPr lvl="0"/>
            <a:r>
              <a:rPr lang="en-US"/>
              <a:t>Rule of Conduct #14 – Special Advantage</a:t>
            </a:r>
          </a:p>
        </p:txBody>
      </p:sp>
      <p:sp>
        <p:nvSpPr>
          <p:cNvPr id="2" name="Title 1">
            <a:extLst>
              <a:ext uri="{FF2B5EF4-FFF2-40B4-BE49-F238E27FC236}">
                <a16:creationId xmlns:a16="http://schemas.microsoft.com/office/drawing/2014/main" id="{B106A848-C075-4D5E-AF10-520EF25FB3B2}"/>
              </a:ext>
            </a:extLst>
          </p:cNvPr>
          <p:cNvSpPr>
            <a:spLocks noGrp="1"/>
          </p:cNvSpPr>
          <p:nvPr>
            <p:ph type="title"/>
          </p:nvPr>
        </p:nvSpPr>
        <p:spPr/>
        <p:txBody>
          <a:bodyPr/>
          <a:lstStyle/>
          <a:p>
            <a:r>
              <a:rPr lang="en-US"/>
              <a:t>Solutions – Scenario IV – </a:t>
            </a:r>
            <a:r>
              <a:rPr lang="en-US" err="1"/>
              <a:t>Exmarks</a:t>
            </a:r>
            <a:r>
              <a:rPr lang="en-US"/>
              <a:t> The Spot</a:t>
            </a:r>
          </a:p>
        </p:txBody>
      </p:sp>
      <p:sp>
        <p:nvSpPr>
          <p:cNvPr id="3" name="Slide Number Placeholder 2">
            <a:extLst>
              <a:ext uri="{FF2B5EF4-FFF2-40B4-BE49-F238E27FC236}">
                <a16:creationId xmlns:a16="http://schemas.microsoft.com/office/drawing/2014/main" id="{B222C1BA-81AB-4D37-8F3F-E27B76FCC69F}"/>
              </a:ext>
            </a:extLst>
          </p:cNvPr>
          <p:cNvSpPr>
            <a:spLocks noGrp="1"/>
          </p:cNvSpPr>
          <p:nvPr>
            <p:ph type="sldNum" sz="quarter" idx="12"/>
          </p:nvPr>
        </p:nvSpPr>
        <p:spPr/>
        <p:txBody>
          <a:bodyPr/>
          <a:lstStyle/>
          <a:p>
            <a:fld id="{5D84065D-F351-4B03-BD91-D8A6B8D4B362}" type="slidenum">
              <a:rPr lang="en-US" smtClean="0"/>
              <a:t>37</a:t>
            </a:fld>
            <a:endParaRPr lang="en-US"/>
          </a:p>
        </p:txBody>
      </p:sp>
    </p:spTree>
    <p:extLst>
      <p:ext uri="{BB962C8B-B14F-4D97-AF65-F5344CB8AC3E}">
        <p14:creationId xmlns:p14="http://schemas.microsoft.com/office/powerpoint/2010/main" val="34450885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Questions</a:t>
            </a:r>
          </a:p>
        </p:txBody>
      </p:sp>
      <p:sp>
        <p:nvSpPr>
          <p:cNvPr id="3" name="Text Placeholder 2"/>
          <p:cNvSpPr>
            <a:spLocks noGrp="1"/>
          </p:cNvSpPr>
          <p:nvPr>
            <p:ph type="body" idx="1"/>
          </p:nvPr>
        </p:nvSpPr>
        <p:spPr>
          <a:xfrm>
            <a:off x="2015067" y="3846051"/>
            <a:ext cx="8158690" cy="1409121"/>
          </a:xfrm>
        </p:spPr>
        <p:txBody>
          <a:bodyPr>
            <a:normAutofit fontScale="92500" lnSpcReduction="20000"/>
          </a:bodyPr>
          <a:lstStyle/>
          <a:p>
            <a:r>
              <a:rPr lang="en-US" sz="4400">
                <a:latin typeface="Treasure Map Deadhand" panose="020B0604020202020204" charset="0"/>
              </a:rPr>
              <a:t>Questions if ye dare!</a:t>
            </a:r>
          </a:p>
          <a:p>
            <a:r>
              <a:rPr lang="en-US" sz="4400">
                <a:latin typeface="Treasure Map Deadhand" panose="020B0604020202020204" charset="0"/>
              </a:rPr>
              <a:t>Time to Parley!</a:t>
            </a:r>
          </a:p>
        </p:txBody>
      </p:sp>
      <p:pic>
        <p:nvPicPr>
          <p:cNvPr id="5" name="GettyImages-124507225">
            <a:hlinkClick r:id="" action="ppaction://media"/>
            <a:extLst>
              <a:ext uri="{FF2B5EF4-FFF2-40B4-BE49-F238E27FC236}">
                <a16:creationId xmlns:a16="http://schemas.microsoft.com/office/drawing/2014/main" id="{BBD75D99-7DA1-4E54-A6E6-7EFF26A14A52}"/>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3708735" y="1216553"/>
            <a:ext cx="4782993" cy="2690433"/>
          </a:xfrm>
          <a:prstGeom prst="rect">
            <a:avLst/>
          </a:prstGeom>
          <a:ln>
            <a:noFill/>
          </a:ln>
          <a:effectLst>
            <a:reflection blurRad="6350" stA="52000" endA="300" endPos="35000" dir="5400000" sy="-100000" algn="bl" rotWithShape="0"/>
            <a:softEdge rad="139700"/>
          </a:effectLst>
        </p:spPr>
      </p:pic>
      <p:sp>
        <p:nvSpPr>
          <p:cNvPr id="4" name="Slide Number Placeholder 3">
            <a:extLst>
              <a:ext uri="{FF2B5EF4-FFF2-40B4-BE49-F238E27FC236}">
                <a16:creationId xmlns:a16="http://schemas.microsoft.com/office/drawing/2014/main" id="{5FE6C674-3802-41D1-B9AF-1F1AA367E29A}"/>
              </a:ext>
            </a:extLst>
          </p:cNvPr>
          <p:cNvSpPr>
            <a:spLocks noGrp="1"/>
          </p:cNvSpPr>
          <p:nvPr>
            <p:ph type="sldNum" sz="quarter" idx="12"/>
          </p:nvPr>
        </p:nvSpPr>
        <p:spPr/>
        <p:txBody>
          <a:bodyPr/>
          <a:lstStyle/>
          <a:p>
            <a:fld id="{D57F1E4F-1CFF-5643-939E-217C01CDF565}" type="slidenum">
              <a:rPr lang="en-US" smtClean="0"/>
              <a:pPr/>
              <a:t>38</a:t>
            </a:fld>
            <a:endParaRPr lang="en-US"/>
          </a:p>
        </p:txBody>
      </p:sp>
    </p:spTree>
    <p:custDataLst>
      <p:tags r:id="rId1"/>
    </p:custDataLst>
    <p:extLst>
      <p:ext uri="{BB962C8B-B14F-4D97-AF65-F5344CB8AC3E}">
        <p14:creationId xmlns:p14="http://schemas.microsoft.com/office/powerpoint/2010/main" val="178666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water, table, indoor, next&#10;&#10;Description generated with high confidence">
            <a:extLst>
              <a:ext uri="{FF2B5EF4-FFF2-40B4-BE49-F238E27FC236}">
                <a16:creationId xmlns:a16="http://schemas.microsoft.com/office/drawing/2014/main" id="{64A12BE3-04CB-4D31-A236-85E8B8978B9A}"/>
              </a:ext>
            </a:extLst>
          </p:cNvPr>
          <p:cNvPicPr>
            <a:picLocks noChangeAspect="1"/>
          </p:cNvPicPr>
          <p:nvPr/>
        </p:nvPicPr>
        <p:blipFill rotWithShape="1">
          <a:blip r:embed="rId4"/>
          <a:srcRect l="13372" t="1238" r="13939" b="7766"/>
          <a:stretch/>
        </p:blipFill>
        <p:spPr>
          <a:xfrm>
            <a:off x="273378" y="245097"/>
            <a:ext cx="11613822" cy="5740924"/>
          </a:xfrm>
          <a:prstGeom prst="rect">
            <a:avLst/>
          </a:prstGeom>
        </p:spPr>
      </p:pic>
      <p:sp>
        <p:nvSpPr>
          <p:cNvPr id="19459" name="Text Placeholder 2"/>
          <p:cNvSpPr>
            <a:spLocks noGrp="1"/>
          </p:cNvSpPr>
          <p:nvPr>
            <p:ph type="body" sz="half" idx="4294967295"/>
          </p:nvPr>
        </p:nvSpPr>
        <p:spPr>
          <a:xfrm>
            <a:off x="0" y="4514850"/>
            <a:ext cx="6515100" cy="34925"/>
          </a:xfrm>
        </p:spPr>
        <p:txBody>
          <a:bodyPr>
            <a:normAutofit fontScale="25000" lnSpcReduction="20000"/>
          </a:bodyPr>
          <a:lstStyle/>
          <a:p>
            <a:endParaRPr lang="en-US" altLang="en-US" sz="4500" b="1"/>
          </a:p>
          <a:p>
            <a:r>
              <a:rPr lang="en-US" altLang="en-US" sz="4500" b="1"/>
              <a:t>        </a:t>
            </a:r>
          </a:p>
        </p:txBody>
      </p:sp>
      <p:sp>
        <p:nvSpPr>
          <p:cNvPr id="19458" name="Title 1"/>
          <p:cNvSpPr>
            <a:spLocks noGrp="1"/>
          </p:cNvSpPr>
          <p:nvPr>
            <p:ph type="title" idx="4294967295"/>
          </p:nvPr>
        </p:nvSpPr>
        <p:spPr>
          <a:xfrm>
            <a:off x="1414021" y="1245026"/>
            <a:ext cx="9854152" cy="4076700"/>
          </a:xfrm>
        </p:spPr>
        <p:txBody>
          <a:bodyPr>
            <a:normAutofit/>
          </a:bodyPr>
          <a:lstStyle/>
          <a:p>
            <a:r>
              <a:rPr lang="en-US" sz="4800"/>
              <a:t>This bottle is EMPTY!</a:t>
            </a:r>
            <a:br>
              <a:rPr lang="en-US" sz="4800"/>
            </a:br>
            <a:br>
              <a:rPr lang="en-US" sz="4800"/>
            </a:br>
            <a:r>
              <a:rPr lang="en-US" sz="4800"/>
              <a:t>                    …Why is the rum gone?</a:t>
            </a:r>
            <a:br>
              <a:rPr lang="en-US" sz="4800"/>
            </a:br>
            <a:endParaRPr lang="en-US" altLang="en-US" sz="4500" b="1">
              <a:latin typeface="Aharoni" panose="02010803020104030203" pitchFamily="2" charset="-79"/>
              <a:cs typeface="Aharoni" panose="02010803020104030203" pitchFamily="2" charset="-79"/>
            </a:endParaRPr>
          </a:p>
        </p:txBody>
      </p:sp>
      <p:sp>
        <p:nvSpPr>
          <p:cNvPr id="2" name="Slide Number Placeholder 1">
            <a:extLst>
              <a:ext uri="{FF2B5EF4-FFF2-40B4-BE49-F238E27FC236}">
                <a16:creationId xmlns:a16="http://schemas.microsoft.com/office/drawing/2014/main" id="{13A681B4-2AC0-4517-AA56-090AE541F157}"/>
              </a:ext>
            </a:extLst>
          </p:cNvPr>
          <p:cNvSpPr>
            <a:spLocks noGrp="1"/>
          </p:cNvSpPr>
          <p:nvPr>
            <p:ph type="sldNum" sz="quarter" idx="12"/>
          </p:nvPr>
        </p:nvSpPr>
        <p:spPr/>
        <p:txBody>
          <a:bodyPr/>
          <a:lstStyle/>
          <a:p>
            <a:fld id="{D57F1E4F-1CFF-5643-939E-217C01CDF565}" type="slidenum">
              <a:rPr lang="en-US" smtClean="0"/>
              <a:pPr/>
              <a:t>39</a:t>
            </a:fld>
            <a:endParaRPr lang="en-US"/>
          </a:p>
        </p:txBody>
      </p:sp>
    </p:spTree>
    <p:custDataLst>
      <p:tags r:id="rId1"/>
    </p:custDataLst>
    <p:extLst>
      <p:ext uri="{BB962C8B-B14F-4D97-AF65-F5344CB8AC3E}">
        <p14:creationId xmlns:p14="http://schemas.microsoft.com/office/powerpoint/2010/main" val="2134634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INTRODUCTIONS</a:t>
            </a:r>
          </a:p>
        </p:txBody>
      </p:sp>
      <p:sp>
        <p:nvSpPr>
          <p:cNvPr id="3" name="Content Placeholder 2"/>
          <p:cNvSpPr>
            <a:spLocks noGrp="1"/>
          </p:cNvSpPr>
          <p:nvPr>
            <p:ph idx="1"/>
          </p:nvPr>
        </p:nvSpPr>
        <p:spPr>
          <a:xfrm>
            <a:off x="1762497" y="1951701"/>
            <a:ext cx="10486002" cy="4500745"/>
          </a:xfrm>
        </p:spPr>
        <p:txBody>
          <a:bodyPr>
            <a:normAutofit fontScale="92500" lnSpcReduction="20000"/>
          </a:bodyPr>
          <a:lstStyle/>
          <a:p>
            <a:pPr>
              <a:spcBef>
                <a:spcPts val="1050"/>
              </a:spcBef>
            </a:pPr>
            <a:r>
              <a:rPr lang="en-US" sz="3600" b="1">
                <a:latin typeface="Informal Roman"/>
              </a:rPr>
              <a:t>Alison Stettner, AICP</a:t>
            </a:r>
          </a:p>
          <a:p>
            <a:pPr lvl="1">
              <a:spcBef>
                <a:spcPts val="1050"/>
              </a:spcBef>
              <a:buBlip>
                <a:blip r:embed="rId4">
                  <a:extLst>
                    <a:ext uri="{837473B0-CC2E-450A-ABE3-18F120FF3D39}">
                      <a1611:picAttrSrcUrl xmlns:a1611="http://schemas.microsoft.com/office/drawing/2016/11/main" r:id="rId5"/>
                    </a:ext>
                  </a:extLst>
                </a:blip>
              </a:buBlip>
            </a:pPr>
            <a:r>
              <a:rPr lang="en-US" sz="4800">
                <a:latin typeface="Treasure Map Deadhand"/>
              </a:rPr>
              <a:t>AKA - </a:t>
            </a:r>
            <a:r>
              <a:rPr lang="en-US" sz="5200">
                <a:latin typeface="Treasure Map Deadhand"/>
              </a:rPr>
              <a:t>Awful Ally Longshanks</a:t>
            </a:r>
          </a:p>
          <a:p>
            <a:pPr>
              <a:spcBef>
                <a:spcPts val="1050"/>
              </a:spcBef>
            </a:pPr>
            <a:r>
              <a:rPr lang="en-US" sz="3600" b="1">
                <a:latin typeface="Informal Roman"/>
              </a:rPr>
              <a:t>Mindy Heath, AICP</a:t>
            </a:r>
          </a:p>
          <a:p>
            <a:pPr lvl="1">
              <a:spcBef>
                <a:spcPts val="1050"/>
              </a:spcBef>
              <a:buBlip>
                <a:blip r:embed="rId4">
                  <a:extLst>
                    <a:ext uri="{837473B0-CC2E-450A-ABE3-18F120FF3D39}">
                      <a1611:picAttrSrcUrl xmlns:a1611="http://schemas.microsoft.com/office/drawing/2016/11/main" r:id="rId5"/>
                    </a:ext>
                  </a:extLst>
                </a:blip>
              </a:buBlip>
            </a:pPr>
            <a:r>
              <a:rPr lang="en-US" sz="5100">
                <a:latin typeface="Treasure Map Deadhand" panose="020B0604020202020204" charset="0"/>
              </a:rPr>
              <a:t>AKA – Murderous Mimi Rumrunner</a:t>
            </a:r>
          </a:p>
          <a:p>
            <a:pPr>
              <a:spcBef>
                <a:spcPts val="1050"/>
              </a:spcBef>
            </a:pPr>
            <a:r>
              <a:rPr lang="en-US" sz="3700" b="1">
                <a:latin typeface="Informal Roman"/>
              </a:rPr>
              <a:t>Tina </a:t>
            </a:r>
            <a:r>
              <a:rPr lang="en-US" sz="3700" b="1" err="1">
                <a:latin typeface="Informal Roman"/>
              </a:rPr>
              <a:t>Demostene</a:t>
            </a:r>
            <a:r>
              <a:rPr lang="en-US" sz="3700" b="1">
                <a:latin typeface="Informal Roman"/>
              </a:rPr>
              <a:t>, AICP</a:t>
            </a:r>
          </a:p>
          <a:p>
            <a:pPr lvl="1">
              <a:spcBef>
                <a:spcPts val="1050"/>
              </a:spcBef>
              <a:buBlip>
                <a:blip r:embed="rId4">
                  <a:extLst>
                    <a:ext uri="{837473B0-CC2E-450A-ABE3-18F120FF3D39}">
                      <a1611:picAttrSrcUrl xmlns:a1611="http://schemas.microsoft.com/office/drawing/2016/11/main" r:id="rId5"/>
                    </a:ext>
                  </a:extLst>
                </a:blip>
              </a:buBlip>
            </a:pPr>
            <a:r>
              <a:rPr lang="en-US" sz="5100">
                <a:latin typeface="Treasure Map Deadhand"/>
              </a:rPr>
              <a:t>AKA – Tortuga Tides Tina</a:t>
            </a:r>
            <a:endParaRPr lang="en-US" sz="5100">
              <a:latin typeface="Treasure Map Deadhand" panose="020B0604020202020204" charset="0"/>
            </a:endParaRPr>
          </a:p>
          <a:p>
            <a:pPr>
              <a:buBlip>
                <a:blip r:embed="rId4">
                  <a:extLst>
                    <a:ext uri="{837473B0-CC2E-450A-ABE3-18F120FF3D39}">
                      <a1611:picAttrSrcUrl xmlns:a1611="http://schemas.microsoft.com/office/drawing/2016/11/main" r:id="rId5"/>
                    </a:ext>
                  </a:extLst>
                </a:blip>
              </a:buBlip>
            </a:pPr>
            <a:endParaRPr lang="en-US" b="1"/>
          </a:p>
        </p:txBody>
      </p:sp>
      <p:sp>
        <p:nvSpPr>
          <p:cNvPr id="4" name="Slide Number Placeholder 3">
            <a:extLst>
              <a:ext uri="{FF2B5EF4-FFF2-40B4-BE49-F238E27FC236}">
                <a16:creationId xmlns:a16="http://schemas.microsoft.com/office/drawing/2014/main" id="{5741D0F3-130B-4CE3-BF71-537E7B536E2E}"/>
              </a:ext>
            </a:extLst>
          </p:cNvPr>
          <p:cNvSpPr>
            <a:spLocks noGrp="1"/>
          </p:cNvSpPr>
          <p:nvPr>
            <p:ph type="sldNum" sz="quarter" idx="12"/>
          </p:nvPr>
        </p:nvSpPr>
        <p:spPr/>
        <p:txBody>
          <a:bodyPr/>
          <a:lstStyle/>
          <a:p>
            <a:fld id="{5D84065D-F351-4B03-BD91-D8A6B8D4B362}" type="slidenum">
              <a:rPr lang="en-US" smtClean="0"/>
              <a:t>4</a:t>
            </a:fld>
            <a:endParaRPr lang="en-US"/>
          </a:p>
        </p:txBody>
      </p:sp>
    </p:spTree>
    <p:custDataLst>
      <p:tags r:id="rId1"/>
    </p:custDataLst>
    <p:extLst>
      <p:ext uri="{BB962C8B-B14F-4D97-AF65-F5344CB8AC3E}">
        <p14:creationId xmlns:p14="http://schemas.microsoft.com/office/powerpoint/2010/main" val="3235982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9224" y="1632452"/>
            <a:ext cx="10061246" cy="4908067"/>
          </a:xfrm>
        </p:spPr>
        <p:txBody>
          <a:bodyPr>
            <a:normAutofit/>
          </a:bodyPr>
          <a:lstStyle/>
          <a:p>
            <a:pPr algn="l"/>
            <a:r>
              <a:rPr lang="en-US" sz="3600" err="1">
                <a:effectLst>
                  <a:outerShdw blurRad="38100" dist="38100" dir="2700000" algn="tl">
                    <a:srgbClr val="000000">
                      <a:alpha val="43137"/>
                    </a:srgbClr>
                  </a:outerShdw>
                </a:effectLst>
                <a:latin typeface="Treasure Map Deadhand"/>
              </a:rPr>
              <a:t>Arghh</a:t>
            </a:r>
            <a:r>
              <a:rPr lang="en-US" sz="3600">
                <a:effectLst>
                  <a:outerShdw blurRad="38100" dist="38100" dir="2700000" algn="tl">
                    <a:srgbClr val="000000">
                      <a:alpha val="43137"/>
                    </a:srgbClr>
                  </a:outerShdw>
                </a:effectLst>
                <a:latin typeface="Treasure Map Deadhand"/>
              </a:rPr>
              <a:t> – Shake a leg and use your smart phone or tablet, go to this website, download the AICP Code of Ethics:</a:t>
            </a:r>
            <a:br>
              <a:rPr lang="en-US" b="1">
                <a:effectLst>
                  <a:outerShdw blurRad="38100" dist="38100" dir="2700000" algn="tl">
                    <a:srgbClr val="000000">
                      <a:alpha val="43137"/>
                    </a:srgbClr>
                  </a:outerShdw>
                </a:effectLst>
              </a:rPr>
            </a:br>
            <a:r>
              <a:rPr lang="en-US" sz="4000" b="1">
                <a:latin typeface="Informal Roman"/>
              </a:rPr>
              <a:t> </a:t>
            </a:r>
            <a:r>
              <a:rPr lang="en-US" sz="4000">
                <a:latin typeface="Treasure Map Deadhand"/>
                <a:hlinkClick r:id="rId3"/>
              </a:rPr>
              <a:t>https://www.planning.org/ethics/ethicscode/</a:t>
            </a:r>
            <a:br>
              <a:rPr lang="en-US" sz="4000" b="1"/>
            </a:br>
            <a:br>
              <a:rPr lang="en-US" sz="4000" b="1">
                <a:latin typeface="Treasure Map Deadhand"/>
              </a:rPr>
            </a:br>
            <a:r>
              <a:rPr lang="en-US" sz="4000" b="1">
                <a:latin typeface="Treasure Map Deadhand"/>
              </a:rPr>
              <a:t>OR  </a:t>
            </a:r>
            <a:r>
              <a:rPr lang="en-US" b="1" i="1">
                <a:latin typeface="Treasure Map Deadhand"/>
              </a:rPr>
              <a:t>for PDF download</a:t>
            </a:r>
            <a:br>
              <a:rPr lang="en-US" b="1" i="1"/>
            </a:br>
            <a:br>
              <a:rPr lang="en-US" b="1" i="1">
                <a:latin typeface="Treasure Map Deadhand"/>
              </a:rPr>
            </a:br>
            <a:r>
              <a:rPr lang="en-US" b="1">
                <a:latin typeface="Informal Roman"/>
              </a:rPr>
              <a:t>Avast Ye - You’ll be </a:t>
            </a:r>
            <a:r>
              <a:rPr lang="en-US" b="1" err="1">
                <a:latin typeface="Informal Roman"/>
              </a:rPr>
              <a:t>needin</a:t>
            </a:r>
            <a:r>
              <a:rPr lang="en-US" b="1">
                <a:latin typeface="Informal Roman"/>
              </a:rPr>
              <a:t>’ this Important </a:t>
            </a:r>
            <a:br>
              <a:rPr lang="en-US" b="1">
                <a:latin typeface="Informal Roman"/>
              </a:rPr>
            </a:br>
            <a:r>
              <a:rPr lang="en-US" b="1">
                <a:latin typeface="Informal Roman"/>
              </a:rPr>
              <a:t>Document during the Parley!</a:t>
            </a:r>
            <a:br>
              <a:rPr lang="en-US" b="1"/>
            </a:br>
            <a:endParaRPr lang="en-US" b="1">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49AE8C6B-377E-4DCC-A731-3B9D04F6B04B}"/>
              </a:ext>
            </a:extLst>
          </p:cNvPr>
          <p:cNvSpPr txBox="1"/>
          <p:nvPr/>
        </p:nvSpPr>
        <p:spPr>
          <a:xfrm>
            <a:off x="924128" y="476655"/>
            <a:ext cx="10301591" cy="1015663"/>
          </a:xfrm>
          <a:prstGeom prst="rect">
            <a:avLst/>
          </a:prstGeom>
          <a:noFill/>
        </p:spPr>
        <p:txBody>
          <a:bodyPr wrap="square" rtlCol="0">
            <a:spAutoFit/>
          </a:bodyPr>
          <a:lstStyle/>
          <a:p>
            <a:pPr algn="ctr"/>
            <a:r>
              <a:rPr lang="en-US" sz="6000">
                <a:latin typeface="Treasure Map Deadhand" panose="020B0604020202020204" charset="0"/>
              </a:rPr>
              <a:t>THE CODE</a:t>
            </a:r>
          </a:p>
        </p:txBody>
      </p:sp>
      <p:sp>
        <p:nvSpPr>
          <p:cNvPr id="3" name="Slide Number Placeholder 2">
            <a:extLst>
              <a:ext uri="{FF2B5EF4-FFF2-40B4-BE49-F238E27FC236}">
                <a16:creationId xmlns:a16="http://schemas.microsoft.com/office/drawing/2014/main" id="{A855C9C3-3ED4-47E1-8B61-2AE532D41884}"/>
              </a:ext>
            </a:extLst>
          </p:cNvPr>
          <p:cNvSpPr>
            <a:spLocks noGrp="1"/>
          </p:cNvSpPr>
          <p:nvPr>
            <p:ph type="sldNum" sz="quarter" idx="12"/>
          </p:nvPr>
        </p:nvSpPr>
        <p:spPr/>
        <p:txBody>
          <a:bodyPr/>
          <a:lstStyle/>
          <a:p>
            <a:fld id="{D57F1E4F-1CFF-5643-939E-217C01CDF565}" type="slidenum">
              <a:rPr lang="en-US" smtClean="0"/>
              <a:pPr/>
              <a:t>5</a:t>
            </a:fld>
            <a:endParaRPr lang="en-US"/>
          </a:p>
        </p:txBody>
      </p:sp>
      <p:pic>
        <p:nvPicPr>
          <p:cNvPr id="5" name="Picture 5" descr="Qr code&#10;&#10;Description automatically generated">
            <a:extLst>
              <a:ext uri="{FF2B5EF4-FFF2-40B4-BE49-F238E27FC236}">
                <a16:creationId xmlns:a16="http://schemas.microsoft.com/office/drawing/2014/main" id="{A7946853-3488-7C8A-6F64-F8983D977A63}"/>
              </a:ext>
            </a:extLst>
          </p:cNvPr>
          <p:cNvPicPr>
            <a:picLocks noChangeAspect="1"/>
          </p:cNvPicPr>
          <p:nvPr/>
        </p:nvPicPr>
        <p:blipFill>
          <a:blip r:embed="rId4"/>
          <a:stretch>
            <a:fillRect/>
          </a:stretch>
        </p:blipFill>
        <p:spPr>
          <a:xfrm>
            <a:off x="8058150" y="3750259"/>
            <a:ext cx="2743200" cy="2667421"/>
          </a:xfrm>
          <a:prstGeom prst="rect">
            <a:avLst/>
          </a:prstGeom>
        </p:spPr>
      </p:pic>
    </p:spTree>
    <p:extLst>
      <p:ext uri="{BB962C8B-B14F-4D97-AF65-F5344CB8AC3E}">
        <p14:creationId xmlns:p14="http://schemas.microsoft.com/office/powerpoint/2010/main" val="2866658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817124" y="1789751"/>
            <a:ext cx="10982527" cy="3482640"/>
          </a:xfrm>
        </p:spPr>
        <p:txBody>
          <a:bodyPr>
            <a:normAutofit fontScale="92500" lnSpcReduction="10000"/>
          </a:bodyPr>
          <a:lstStyle/>
          <a:p>
            <a:r>
              <a:rPr lang="en-US" sz="3600" b="1">
                <a:latin typeface="Informal Roman"/>
              </a:rPr>
              <a:t>The American Institute of Captain Pirates – </a:t>
            </a:r>
            <a:r>
              <a:rPr lang="en-US" sz="3600" b="1" err="1">
                <a:latin typeface="Informal Roman"/>
              </a:rPr>
              <a:t>arggh</a:t>
            </a:r>
            <a:r>
              <a:rPr lang="en-US" sz="3600" b="1">
                <a:latin typeface="Informal Roman"/>
              </a:rPr>
              <a:t> Certified Planners, AICP Code of Ethics &amp; Professional Conduct</a:t>
            </a:r>
          </a:p>
          <a:p>
            <a:pPr marL="914400" lvl="2" indent="0">
              <a:buNone/>
            </a:pPr>
            <a:r>
              <a:rPr lang="en-US" sz="3200">
                <a:solidFill>
                  <a:schemeClr val="accent1">
                    <a:lumMod val="50000"/>
                  </a:schemeClr>
                </a:solidFill>
                <a:latin typeface="Informal Roman"/>
              </a:rPr>
              <a:t>Adopted March 19, 2005</a:t>
            </a:r>
            <a:br>
              <a:rPr lang="en-US" sz="3200">
                <a:latin typeface="Informal Roman" panose="030604020304060B0204" pitchFamily="66" charset="0"/>
              </a:rPr>
            </a:br>
            <a:r>
              <a:rPr lang="en-US" sz="3200">
                <a:solidFill>
                  <a:schemeClr val="accent1">
                    <a:lumMod val="50000"/>
                  </a:schemeClr>
                </a:solidFill>
                <a:latin typeface="Informal Roman"/>
              </a:rPr>
              <a:t>Effective June 1, 2005</a:t>
            </a:r>
            <a:br>
              <a:rPr lang="en-US" sz="3200">
                <a:latin typeface="Informal Roman" panose="030604020304060B0204" pitchFamily="66" charset="0"/>
              </a:rPr>
            </a:br>
            <a:r>
              <a:rPr lang="en-US" sz="3200">
                <a:solidFill>
                  <a:schemeClr val="accent1">
                    <a:lumMod val="50000"/>
                  </a:schemeClr>
                </a:solidFill>
                <a:latin typeface="Informal Roman"/>
              </a:rPr>
              <a:t>Revised April 1, 2016</a:t>
            </a:r>
            <a:br>
              <a:rPr lang="en-US" sz="3200">
                <a:latin typeface="Informal Roman"/>
              </a:rPr>
            </a:br>
            <a:r>
              <a:rPr lang="en-US" sz="3200">
                <a:solidFill>
                  <a:schemeClr val="accent1">
                    <a:lumMod val="50000"/>
                  </a:schemeClr>
                </a:solidFill>
                <a:latin typeface="Informal Roman"/>
              </a:rPr>
              <a:t>Revised November 21, 2021</a:t>
            </a:r>
          </a:p>
          <a:p>
            <a:pPr marL="914400" lvl="2" indent="0">
              <a:buNone/>
            </a:pPr>
            <a:r>
              <a:rPr lang="en-US" sz="3200">
                <a:solidFill>
                  <a:schemeClr val="accent1">
                    <a:lumMod val="50000"/>
                  </a:schemeClr>
                </a:solidFill>
                <a:latin typeface="Informal Roman"/>
              </a:rPr>
              <a:t>Effective January 1, 2022</a:t>
            </a:r>
          </a:p>
          <a:p>
            <a:pPr>
              <a:buSzPct val="114999"/>
            </a:pPr>
            <a:endParaRPr lang="en-US">
              <a:solidFill>
                <a:schemeClr val="accent2">
                  <a:lumMod val="75000"/>
                </a:schemeClr>
              </a:solidFill>
              <a:latin typeface="Informal Roman" panose="030604020304060B0204" pitchFamily="66" charset="0"/>
            </a:endParaRPr>
          </a:p>
          <a:p>
            <a:endParaRPr lang="en-US">
              <a:solidFill>
                <a:schemeClr val="accent2">
                  <a:lumMod val="75000"/>
                </a:schemeClr>
              </a:solidFill>
              <a:latin typeface="Informal Roman" panose="030604020304060B0204" pitchFamily="66" charset="0"/>
            </a:endParaRPr>
          </a:p>
        </p:txBody>
      </p:sp>
      <p:sp>
        <p:nvSpPr>
          <p:cNvPr id="8" name="TextBox 7">
            <a:extLst>
              <a:ext uri="{FF2B5EF4-FFF2-40B4-BE49-F238E27FC236}">
                <a16:creationId xmlns:a16="http://schemas.microsoft.com/office/drawing/2014/main" id="{49AE8C6B-377E-4DCC-A731-3B9D04F6B04B}"/>
              </a:ext>
            </a:extLst>
          </p:cNvPr>
          <p:cNvSpPr txBox="1"/>
          <p:nvPr/>
        </p:nvSpPr>
        <p:spPr>
          <a:xfrm>
            <a:off x="924128" y="476655"/>
            <a:ext cx="10301591" cy="1015663"/>
          </a:xfrm>
          <a:prstGeom prst="rect">
            <a:avLst/>
          </a:prstGeom>
          <a:noFill/>
        </p:spPr>
        <p:txBody>
          <a:bodyPr wrap="square" rtlCol="0">
            <a:spAutoFit/>
          </a:bodyPr>
          <a:lstStyle/>
          <a:p>
            <a:pPr algn="ctr"/>
            <a:r>
              <a:rPr lang="en-US" sz="6000">
                <a:latin typeface="Treasure Map Deadhand" panose="020B0604020202020204" charset="0"/>
              </a:rPr>
              <a:t>THE CODE</a:t>
            </a:r>
          </a:p>
        </p:txBody>
      </p:sp>
      <p:pic>
        <p:nvPicPr>
          <p:cNvPr id="2" name="Picture 1">
            <a:extLst>
              <a:ext uri="{FF2B5EF4-FFF2-40B4-BE49-F238E27FC236}">
                <a16:creationId xmlns:a16="http://schemas.microsoft.com/office/drawing/2014/main" id="{277568E2-2250-486B-B70C-6C3E670163B8}"/>
              </a:ext>
            </a:extLst>
          </p:cNvPr>
          <p:cNvPicPr>
            <a:picLocks noChangeAspect="1"/>
          </p:cNvPicPr>
          <p:nvPr/>
        </p:nvPicPr>
        <p:blipFill>
          <a:blip r:embed="rId3">
            <a:duotone>
              <a:prstClr val="black"/>
              <a:schemeClr val="accent4">
                <a:tint val="45000"/>
                <a:satMod val="400000"/>
              </a:schemeClr>
            </a:duotone>
          </a:blip>
          <a:stretch>
            <a:fillRect/>
          </a:stretch>
        </p:blipFill>
        <p:spPr>
          <a:xfrm>
            <a:off x="7157714" y="3043941"/>
            <a:ext cx="3281806" cy="3460273"/>
          </a:xfrm>
          <a:prstGeom prst="rect">
            <a:avLst/>
          </a:prstGeom>
          <a:effectLst>
            <a:outerShdw blurRad="76200" dir="18900000" sy="23000" kx="-1200000" algn="bl" rotWithShape="0">
              <a:prstClr val="black">
                <a:alpha val="20000"/>
              </a:prstClr>
            </a:outerShdw>
          </a:effectLst>
        </p:spPr>
      </p:pic>
      <p:sp>
        <p:nvSpPr>
          <p:cNvPr id="4" name="Slide Number Placeholder 3">
            <a:extLst>
              <a:ext uri="{FF2B5EF4-FFF2-40B4-BE49-F238E27FC236}">
                <a16:creationId xmlns:a16="http://schemas.microsoft.com/office/drawing/2014/main" id="{591B8865-DE0B-429A-9A45-E95B2CCBB0E4}"/>
              </a:ext>
            </a:extLst>
          </p:cNvPr>
          <p:cNvSpPr>
            <a:spLocks noGrp="1"/>
          </p:cNvSpPr>
          <p:nvPr>
            <p:ph type="sldNum" sz="quarter" idx="12"/>
          </p:nvPr>
        </p:nvSpPr>
        <p:spPr/>
        <p:txBody>
          <a:bodyPr/>
          <a:lstStyle/>
          <a:p>
            <a:fld id="{D57F1E4F-1CFF-5643-939E-217C01CDF565}" type="slidenum">
              <a:rPr lang="en-US" smtClean="0"/>
              <a:pPr/>
              <a:t>6</a:t>
            </a:fld>
            <a:endParaRPr lang="en-US"/>
          </a:p>
        </p:txBody>
      </p:sp>
    </p:spTree>
    <p:extLst>
      <p:ext uri="{BB962C8B-B14F-4D97-AF65-F5344CB8AC3E}">
        <p14:creationId xmlns:p14="http://schemas.microsoft.com/office/powerpoint/2010/main" val="2994004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C0044A-72AA-43D9-F703-28B55BB3B1F3}"/>
              </a:ext>
            </a:extLst>
          </p:cNvPr>
          <p:cNvSpPr>
            <a:spLocks noGrp="1"/>
          </p:cNvSpPr>
          <p:nvPr>
            <p:ph idx="1"/>
          </p:nvPr>
        </p:nvSpPr>
        <p:spPr/>
        <p:txBody>
          <a:bodyPr/>
          <a:lstStyle/>
          <a:p>
            <a:r>
              <a:rPr lang="en-US">
                <a:latin typeface="Book Antiqua"/>
              </a:rPr>
              <a:t>Expand and reorganize the Principles to Which We Aspire (Section A) into logical groupings to highlight the planners' role in serving the public interest and to:</a:t>
            </a:r>
          </a:p>
          <a:p>
            <a:pPr lvl="1">
              <a:buSzPct val="114999"/>
              <a:buFont typeface="Wingdings"/>
              <a:buChar char="v"/>
            </a:pPr>
            <a:r>
              <a:rPr lang="en-US">
                <a:latin typeface="Book Antiqua"/>
              </a:rPr>
              <a:t>more fully account role in social justice and racial equity, while accepting our responsibility to eliminate historic patterns of inequity;</a:t>
            </a:r>
          </a:p>
          <a:p>
            <a:pPr lvl="1">
              <a:buSzPct val="114999"/>
              <a:buFont typeface="Wingdings"/>
              <a:buChar char="v"/>
            </a:pPr>
            <a:r>
              <a:rPr lang="en-US">
                <a:latin typeface="Book Antiqua"/>
              </a:rPr>
              <a:t>recognize and respect the rights of others and not discriminate against or harass others; and</a:t>
            </a:r>
            <a:endParaRPr lang="en-US"/>
          </a:p>
          <a:p>
            <a:pPr lvl="1">
              <a:buSzPct val="114999"/>
              <a:buFont typeface="Wingdings"/>
              <a:buChar char="v"/>
            </a:pPr>
            <a:r>
              <a:rPr lang="en-US">
                <a:latin typeface="Book Antiqua"/>
              </a:rPr>
              <a:t>increase opportunities for members of underrepresented groups to become professional planners.</a:t>
            </a:r>
          </a:p>
          <a:p>
            <a:pPr>
              <a:buSzPct val="114999"/>
            </a:pPr>
            <a:endParaRPr lang="en-US"/>
          </a:p>
        </p:txBody>
      </p:sp>
      <p:sp>
        <p:nvSpPr>
          <p:cNvPr id="2" name="Title 1">
            <a:extLst>
              <a:ext uri="{FF2B5EF4-FFF2-40B4-BE49-F238E27FC236}">
                <a16:creationId xmlns:a16="http://schemas.microsoft.com/office/drawing/2014/main" id="{9FFC39E7-A43C-23E5-CB98-CE025331F3FA}"/>
              </a:ext>
            </a:extLst>
          </p:cNvPr>
          <p:cNvSpPr>
            <a:spLocks noGrp="1"/>
          </p:cNvSpPr>
          <p:nvPr>
            <p:ph type="title"/>
          </p:nvPr>
        </p:nvSpPr>
        <p:spPr/>
        <p:txBody>
          <a:bodyPr/>
          <a:lstStyle/>
          <a:p>
            <a:r>
              <a:rPr lang="en-US">
                <a:latin typeface="Treasure Map Deadhand"/>
              </a:rPr>
              <a:t>Code of Ethics Update – January 2022</a:t>
            </a:r>
            <a:endParaRPr lang="en-US"/>
          </a:p>
        </p:txBody>
      </p:sp>
      <p:sp>
        <p:nvSpPr>
          <p:cNvPr id="4" name="Slide Number Placeholder 3">
            <a:extLst>
              <a:ext uri="{FF2B5EF4-FFF2-40B4-BE49-F238E27FC236}">
                <a16:creationId xmlns:a16="http://schemas.microsoft.com/office/drawing/2014/main" id="{66CEC4DE-0098-9C1E-C22A-35C0F5905104}"/>
              </a:ext>
            </a:extLst>
          </p:cNvPr>
          <p:cNvSpPr>
            <a:spLocks noGrp="1"/>
          </p:cNvSpPr>
          <p:nvPr>
            <p:ph type="sldNum" sz="quarter" idx="12"/>
          </p:nvPr>
        </p:nvSpPr>
        <p:spPr/>
        <p:txBody>
          <a:bodyPr/>
          <a:lstStyle/>
          <a:p>
            <a:fld id="{D57F1E4F-1CFF-5643-939E-217C01CDF565}" type="slidenum">
              <a:rPr lang="en-US" dirty="0"/>
              <a:pPr/>
              <a:t>7</a:t>
            </a:fld>
            <a:endParaRPr lang="en-US"/>
          </a:p>
        </p:txBody>
      </p:sp>
    </p:spTree>
    <p:extLst>
      <p:ext uri="{BB962C8B-B14F-4D97-AF65-F5344CB8AC3E}">
        <p14:creationId xmlns:p14="http://schemas.microsoft.com/office/powerpoint/2010/main" val="3318589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C0044A-72AA-43D9-F703-28B55BB3B1F3}"/>
              </a:ext>
            </a:extLst>
          </p:cNvPr>
          <p:cNvSpPr>
            <a:spLocks noGrp="1"/>
          </p:cNvSpPr>
          <p:nvPr>
            <p:ph idx="1"/>
          </p:nvPr>
        </p:nvSpPr>
        <p:spPr/>
        <p:txBody>
          <a:bodyPr>
            <a:normAutofit fontScale="92500"/>
          </a:bodyPr>
          <a:lstStyle/>
          <a:p>
            <a:r>
              <a:rPr lang="en-US">
                <a:latin typeface="Book Antiqua"/>
              </a:rPr>
              <a:t>Reorganize the Rules of Conduct (Section B) into logical groupings to increase clarity for compliance and:</a:t>
            </a:r>
          </a:p>
          <a:p>
            <a:pPr lvl="1">
              <a:buSzPct val="114999"/>
              <a:buFont typeface="Wingdings"/>
              <a:buChar char="v"/>
            </a:pPr>
            <a:r>
              <a:rPr lang="en-US" sz="2400">
                <a:latin typeface="Book Antiqua"/>
              </a:rPr>
              <a:t>eliminate geographic inconsistencies on who or how Rules of Conduct are enforced;</a:t>
            </a:r>
            <a:endParaRPr lang="en-US" sz="2400"/>
          </a:p>
          <a:p>
            <a:pPr lvl="1">
              <a:buSzPct val="114999"/>
              <a:buFont typeface="Wingdings"/>
              <a:buChar char="v"/>
            </a:pPr>
            <a:r>
              <a:rPr lang="en-US" sz="2400">
                <a:latin typeface="Book Antiqua"/>
              </a:rPr>
              <a:t>clarify types of additional employment that would create an actual or perceived conflict of interest; and</a:t>
            </a:r>
            <a:endParaRPr lang="en-US" sz="2400"/>
          </a:p>
          <a:p>
            <a:pPr lvl="1">
              <a:buSzPct val="114999"/>
              <a:buFont typeface="Wingdings"/>
              <a:buChar char="v"/>
            </a:pPr>
            <a:r>
              <a:rPr lang="en-US" sz="2400">
                <a:latin typeface="Book Antiqua"/>
              </a:rPr>
              <a:t>require an AICP member to cooperate with the AICP Ethics Officer or AICP Ethics Committee if it is determined that they have information relevant to a charge filed against another AICP member.</a:t>
            </a:r>
            <a:endParaRPr lang="en-US"/>
          </a:p>
          <a:p>
            <a:pPr>
              <a:buSzPct val="114999"/>
            </a:pPr>
            <a:r>
              <a:rPr lang="en-US">
                <a:latin typeface="Book Antiqua"/>
              </a:rPr>
              <a:t>Reduce the use of frivolous complaints from the public.</a:t>
            </a:r>
            <a:endParaRPr lang="en-US"/>
          </a:p>
          <a:p>
            <a:pPr>
              <a:buSzPct val="114999"/>
            </a:pPr>
            <a:endParaRPr lang="en-US">
              <a:latin typeface="Book Antiqua"/>
            </a:endParaRPr>
          </a:p>
          <a:p>
            <a:pPr>
              <a:buSzPct val="114999"/>
            </a:pPr>
            <a:endParaRPr lang="en-US"/>
          </a:p>
        </p:txBody>
      </p:sp>
      <p:sp>
        <p:nvSpPr>
          <p:cNvPr id="2" name="Title 1">
            <a:extLst>
              <a:ext uri="{FF2B5EF4-FFF2-40B4-BE49-F238E27FC236}">
                <a16:creationId xmlns:a16="http://schemas.microsoft.com/office/drawing/2014/main" id="{9FFC39E7-A43C-23E5-CB98-CE025331F3FA}"/>
              </a:ext>
            </a:extLst>
          </p:cNvPr>
          <p:cNvSpPr>
            <a:spLocks noGrp="1"/>
          </p:cNvSpPr>
          <p:nvPr>
            <p:ph type="title"/>
          </p:nvPr>
        </p:nvSpPr>
        <p:spPr/>
        <p:txBody>
          <a:bodyPr/>
          <a:lstStyle/>
          <a:p>
            <a:r>
              <a:rPr lang="en-US">
                <a:latin typeface="Treasure Map Deadhand"/>
              </a:rPr>
              <a:t>Code of Ethics Update – January 2022</a:t>
            </a:r>
            <a:endParaRPr lang="en-US"/>
          </a:p>
        </p:txBody>
      </p:sp>
      <p:sp>
        <p:nvSpPr>
          <p:cNvPr id="4" name="Slide Number Placeholder 3">
            <a:extLst>
              <a:ext uri="{FF2B5EF4-FFF2-40B4-BE49-F238E27FC236}">
                <a16:creationId xmlns:a16="http://schemas.microsoft.com/office/drawing/2014/main" id="{66CEC4DE-0098-9C1E-C22A-35C0F5905104}"/>
              </a:ext>
            </a:extLst>
          </p:cNvPr>
          <p:cNvSpPr>
            <a:spLocks noGrp="1"/>
          </p:cNvSpPr>
          <p:nvPr>
            <p:ph type="sldNum" sz="quarter" idx="12"/>
          </p:nvPr>
        </p:nvSpPr>
        <p:spPr/>
        <p:txBody>
          <a:bodyPr/>
          <a:lstStyle/>
          <a:p>
            <a:fld id="{D57F1E4F-1CFF-5643-939E-217C01CDF565}" type="slidenum">
              <a:rPr lang="en-US" dirty="0"/>
              <a:pPr/>
              <a:t>8</a:t>
            </a:fld>
            <a:endParaRPr lang="en-US"/>
          </a:p>
        </p:txBody>
      </p:sp>
    </p:spTree>
    <p:extLst>
      <p:ext uri="{BB962C8B-B14F-4D97-AF65-F5344CB8AC3E}">
        <p14:creationId xmlns:p14="http://schemas.microsoft.com/office/powerpoint/2010/main" val="2054759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1097" y="1752606"/>
            <a:ext cx="7712659" cy="1822514"/>
          </a:xfrm>
        </p:spPr>
        <p:txBody>
          <a:bodyPr anchor="ctr" anchorCtr="0">
            <a:normAutofit fontScale="90000"/>
          </a:bodyPr>
          <a:lstStyle/>
          <a:p>
            <a:r>
              <a:rPr lang="en-US" sz="6000">
                <a:effectLst>
                  <a:outerShdw blurRad="38100" dist="38100" dir="2700000" algn="tl">
                    <a:srgbClr val="000000">
                      <a:alpha val="43137"/>
                    </a:srgbClr>
                  </a:outerShdw>
                </a:effectLst>
              </a:rPr>
              <a:t>AICP CODE OF ETHICS</a:t>
            </a:r>
          </a:p>
        </p:txBody>
      </p:sp>
      <p:sp>
        <p:nvSpPr>
          <p:cNvPr id="3" name="Text Placeholder 2"/>
          <p:cNvSpPr>
            <a:spLocks noGrp="1"/>
          </p:cNvSpPr>
          <p:nvPr>
            <p:ph type="body" idx="1"/>
          </p:nvPr>
        </p:nvSpPr>
        <p:spPr>
          <a:xfrm>
            <a:off x="2301604" y="3786047"/>
            <a:ext cx="7872153" cy="1480433"/>
          </a:xfrm>
        </p:spPr>
        <p:txBody>
          <a:bodyPr>
            <a:normAutofit fontScale="92500" lnSpcReduction="10000"/>
          </a:bodyPr>
          <a:lstStyle/>
          <a:p>
            <a:r>
              <a:rPr lang="en-US" sz="2800" b="1">
                <a:latin typeface="Informal Roman"/>
              </a:rPr>
              <a:t>The AICP Code of Ethics and Professional Conduct, </a:t>
            </a:r>
            <a:endParaRPr lang="en-US" sz="2800" b="1">
              <a:latin typeface="Informal Roman" panose="030604020304060B0204" pitchFamily="66" charset="0"/>
            </a:endParaRPr>
          </a:p>
          <a:p>
            <a:r>
              <a:rPr lang="en-US" sz="2800" b="1">
                <a:latin typeface="Informal Roman"/>
              </a:rPr>
              <a:t>the Principles to Which we Aspire, </a:t>
            </a:r>
            <a:endParaRPr lang="en-US" sz="2800" b="1">
              <a:latin typeface="Informal Roman" panose="030604020304060B0204" pitchFamily="66" charset="0"/>
            </a:endParaRPr>
          </a:p>
          <a:p>
            <a:r>
              <a:rPr lang="en-US" sz="2800" b="1">
                <a:latin typeface="Informal Roman"/>
              </a:rPr>
              <a:t>and the Rules of Conduct</a:t>
            </a:r>
          </a:p>
        </p:txBody>
      </p:sp>
      <p:sp>
        <p:nvSpPr>
          <p:cNvPr id="4" name="Slide Number Placeholder 3">
            <a:extLst>
              <a:ext uri="{FF2B5EF4-FFF2-40B4-BE49-F238E27FC236}">
                <a16:creationId xmlns:a16="http://schemas.microsoft.com/office/drawing/2014/main" id="{E9DA3F2D-EB25-4E42-AEFF-77C02BEF5C38}"/>
              </a:ext>
            </a:extLst>
          </p:cNvPr>
          <p:cNvSpPr>
            <a:spLocks noGrp="1"/>
          </p:cNvSpPr>
          <p:nvPr>
            <p:ph type="sldNum" sz="quarter" idx="12"/>
          </p:nvPr>
        </p:nvSpPr>
        <p:spPr/>
        <p:txBody>
          <a:bodyPr/>
          <a:lstStyle/>
          <a:p>
            <a:fld id="{D57F1E4F-1CFF-5643-939E-217C01CDF565}" type="slidenum">
              <a:rPr lang="en-US" smtClean="0"/>
              <a:pPr/>
              <a:t>9</a:t>
            </a:fld>
            <a:endParaRPr lang="en-US"/>
          </a:p>
        </p:txBody>
      </p:sp>
    </p:spTree>
    <p:custDataLst>
      <p:tags r:id="rId1"/>
    </p:custDataLst>
    <p:extLst>
      <p:ext uri="{BB962C8B-B14F-4D97-AF65-F5344CB8AC3E}">
        <p14:creationId xmlns:p14="http://schemas.microsoft.com/office/powerpoint/2010/main" val="40409100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0</TotalTime>
  <Words>3971</Words>
  <Application>Microsoft Office PowerPoint</Application>
  <PresentationFormat>Widescreen</PresentationFormat>
  <Paragraphs>415</Paragraphs>
  <Slides>39</Slides>
  <Notes>32</Notes>
  <HiddenSlides>1</HiddenSlides>
  <MMClips>3</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39</vt:i4>
      </vt:variant>
    </vt:vector>
  </HeadingPairs>
  <TitlesOfParts>
    <vt:vector size="53" baseType="lpstr">
      <vt:lpstr>Arial</vt:lpstr>
      <vt:lpstr>Myriad Pro Bold</vt:lpstr>
      <vt:lpstr>Book Antiqua</vt:lpstr>
      <vt:lpstr>Calibri</vt:lpstr>
      <vt:lpstr>Informal Roman</vt:lpstr>
      <vt:lpstr>Garamond</vt:lpstr>
      <vt:lpstr>Myriad Pro</vt:lpstr>
      <vt:lpstr>Treasure Map Deadhand</vt:lpstr>
      <vt:lpstr>Wingdings</vt:lpstr>
      <vt:lpstr>Comic Sans MS</vt:lpstr>
      <vt:lpstr>Palatino Linotype</vt:lpstr>
      <vt:lpstr>Aharoni</vt:lpstr>
      <vt:lpstr>Amienne</vt:lpstr>
      <vt:lpstr>Organic</vt:lpstr>
      <vt:lpstr>Planner’s Code of Conduct</vt:lpstr>
      <vt:lpstr>Arghh –  Time to Parley on the Code of the Pirate (er, Planner) Brethren!</vt:lpstr>
      <vt:lpstr>OUTLINE with TIMES (1.5 Hours / 90 minutes)</vt:lpstr>
      <vt:lpstr>INTRODUCTIONS</vt:lpstr>
      <vt:lpstr>Arghh – Shake a leg and use your smart phone or tablet, go to this website, download the AICP Code of Ethics:  https://www.planning.org/ethics/ethicscode/  OR  for PDF download  Avast Ye - You’ll be needin’ this Important  Document during the Parley! </vt:lpstr>
      <vt:lpstr>PowerPoint Presentation</vt:lpstr>
      <vt:lpstr>Code of Ethics Update – January 2022</vt:lpstr>
      <vt:lpstr>Code of Ethics Update – January 2022</vt:lpstr>
      <vt:lpstr>AICP CODE OF ETHICS</vt:lpstr>
      <vt:lpstr>AICP Code - Divided Into 5 Sections</vt:lpstr>
      <vt:lpstr>PowerPoint Presentation</vt:lpstr>
      <vt:lpstr>Section A: Principles to Which We Aspire  (for AICP Planners)</vt:lpstr>
      <vt:lpstr>Section B:  RULES OF CONDUCT</vt:lpstr>
      <vt:lpstr>Section C:  ADVISORY OPINIONS</vt:lpstr>
      <vt:lpstr>Section C:  ADVISORY OPINIONS</vt:lpstr>
      <vt:lpstr>Section C:  ADVISORY OPINIONS</vt:lpstr>
      <vt:lpstr>Ethics Guidance for AICP</vt:lpstr>
      <vt:lpstr>BLUNDERS BY THE NUMBERS</vt:lpstr>
      <vt:lpstr>Ethics Cases by the Numbers (US) </vt:lpstr>
      <vt:lpstr>Toughest Rules to Follow?</vt:lpstr>
      <vt:lpstr>Ethical Tests </vt:lpstr>
      <vt:lpstr>ETHICAL SITUATIONS</vt:lpstr>
      <vt:lpstr>Rules or Suggestions of Engagement</vt:lpstr>
      <vt:lpstr>Werk out yer assignment</vt:lpstr>
      <vt:lpstr>Scenario 1 - Cast and Crew</vt:lpstr>
      <vt:lpstr>The beatings will continue until morale improves!</vt:lpstr>
      <vt:lpstr>Solutions – Scenario I</vt:lpstr>
      <vt:lpstr>Scenario II - Cast and Crew</vt:lpstr>
      <vt:lpstr>To err is human but to arr is pirate!! </vt:lpstr>
      <vt:lpstr>Solutions – Scenario II – Jack’s Place Rules of Conduct</vt:lpstr>
      <vt:lpstr>Solutions – Scenario II – Jack’s Place Principles We Aspire</vt:lpstr>
      <vt:lpstr>Scenario III - Cast and Crew</vt:lpstr>
      <vt:lpstr>Sailors tell stories,  Pirates make Legends!</vt:lpstr>
      <vt:lpstr>Solutions – Scenario III – Safety Harbor</vt:lpstr>
      <vt:lpstr>Scenario IV - Cast and Crew</vt:lpstr>
      <vt:lpstr>Always be yourself, unless you can be a pirate. Then always be a pirate. </vt:lpstr>
      <vt:lpstr>Solutions – Scenario IV – Exmarks The Spot</vt:lpstr>
      <vt:lpstr>Questions</vt:lpstr>
      <vt:lpstr>This bottle is EMPTY!                      …Why is the rum gone?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Strimple, Russell</dc:creator>
  <cp:lastModifiedBy>becky mendez</cp:lastModifiedBy>
  <cp:revision>235</cp:revision>
  <dcterms:created xsi:type="dcterms:W3CDTF">2018-08-22T20:41:32Z</dcterms:created>
  <dcterms:modified xsi:type="dcterms:W3CDTF">2022-06-01T16:26:56Z</dcterms:modified>
</cp:coreProperties>
</file>