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5143500" cx="9144000"/>
  <p:notesSz cx="6858000" cy="9144000"/>
  <p:embeddedFontLst>
    <p:embeddedFont>
      <p:font typeface="Roboto"/>
      <p:regular r:id="rId49"/>
      <p:bold r:id="rId50"/>
      <p:italic r:id="rId51"/>
      <p:boldItalic r:id="rId52"/>
    </p:embeddedFont>
    <p:embeddedFont>
      <p:font typeface="Fira Sans Extra Condensed Medium"/>
      <p:regular r:id="rId53"/>
      <p:bold r:id="rId54"/>
      <p:italic r:id="rId55"/>
      <p:boldItalic r:id="rId56"/>
    </p:embeddedFont>
    <p:embeddedFont>
      <p:font typeface="Roboto Light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font" Target="fonts/Robo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RobotoLight-bold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oboto-italic.fntdata"/><Relationship Id="rId50" Type="http://schemas.openxmlformats.org/officeDocument/2006/relationships/font" Target="fonts/Roboto-bold.fntdata"/><Relationship Id="rId53" Type="http://schemas.openxmlformats.org/officeDocument/2006/relationships/font" Target="fonts/FiraSansExtraCondensedMedium-regular.fntdata"/><Relationship Id="rId52" Type="http://schemas.openxmlformats.org/officeDocument/2006/relationships/font" Target="fonts/Roboto-boldItalic.fntdata"/><Relationship Id="rId11" Type="http://schemas.openxmlformats.org/officeDocument/2006/relationships/slide" Target="slides/slide5.xml"/><Relationship Id="rId55" Type="http://schemas.openxmlformats.org/officeDocument/2006/relationships/font" Target="fonts/FiraSansExtraCondensedMedium-italic.fntdata"/><Relationship Id="rId10" Type="http://schemas.openxmlformats.org/officeDocument/2006/relationships/slide" Target="slides/slide4.xml"/><Relationship Id="rId54" Type="http://schemas.openxmlformats.org/officeDocument/2006/relationships/font" Target="fonts/FiraSansExtraCondensedMedium-bold.fntdata"/><Relationship Id="rId13" Type="http://schemas.openxmlformats.org/officeDocument/2006/relationships/slide" Target="slides/slide7.xml"/><Relationship Id="rId57" Type="http://schemas.openxmlformats.org/officeDocument/2006/relationships/font" Target="fonts/RobotoLight-regular.fntdata"/><Relationship Id="rId12" Type="http://schemas.openxmlformats.org/officeDocument/2006/relationships/slide" Target="slides/slide6.xml"/><Relationship Id="rId56" Type="http://schemas.openxmlformats.org/officeDocument/2006/relationships/font" Target="fonts/FiraSansExtraCondensedMedium-boldItalic.fntdata"/><Relationship Id="rId15" Type="http://schemas.openxmlformats.org/officeDocument/2006/relationships/slide" Target="slides/slide9.xml"/><Relationship Id="rId59" Type="http://schemas.openxmlformats.org/officeDocument/2006/relationships/font" Target="fonts/RobotoLight-italic.fntdata"/><Relationship Id="rId14" Type="http://schemas.openxmlformats.org/officeDocument/2006/relationships/slide" Target="slides/slide8.xml"/><Relationship Id="rId58" Type="http://schemas.openxmlformats.org/officeDocument/2006/relationships/font" Target="fonts/RobotoLight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a52b65eb9d_6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a52b65eb9d_6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1cd59079d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1cd59079d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What are legacy communities (briefly)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Importance of project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Key stakeholders and grant from Dept. of State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a52b65eb9d_1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a52b65eb9d_1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they are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they were established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many are there?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Show legacy community map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eb657ce0cf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eb657ce0cf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30aa388e64_0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30aa388e64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e88e9e23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e88e9e23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1cd59079da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1cd59079da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1cd59079da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1cd59079da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e88e9e238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e88e9e238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1cd59079da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1cd59079da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1cd59079da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1cd59079da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c623be04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ec623be04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1cd59079da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1cd59079da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30aa388e64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30aa388e6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30aa388e64_0_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30aa388e64_0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a524a9e40c_6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a524a9e40c_6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7cc0bda025d4dbe9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7cc0bda025d4dbe9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7cc0bda025d4dbe9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7cc0bda025d4dbe9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7cc0bda025d4dbe9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7cc0bda025d4dbe9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7cc0bda025d4dbe9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7cc0bda025d4dbe9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30aa388e64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30aa388e64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30aa388e64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30aa388e64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52b65eb9d_6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52b65eb9d_6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30aa388e64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130aa388e64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30aa388e64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130aa388e64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ed2729f289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ed2729f289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30aa388e64_0_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30aa388e64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30aa388e64_0_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30aa388e64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52b65eb9d_14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52b65eb9d_14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a52b65eb9d_14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a52b65eb9d_14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30aa388e64_0_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30aa388e64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30aa388e64_0_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130aa388e64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30aa388e64_0_7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130aa388e64_0_7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30aa388e64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30aa388e64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11cd59079da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11cd59079da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eb657ce0cf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eb657ce0cf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30aa388e64_0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30aa388e64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30aa388e64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30aa388e64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cd59079da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cd59079da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0aa388e64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30aa388e64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0aa388e64_0_7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0aa388e64_0_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e8e62eea7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e8e62eea7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What are legacy communities (briefly)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Importance of project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Key stakeholders and grant from Dept. of State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1">
  <p:cSld name="CUSTOM_18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ctrTitle"/>
          </p:nvPr>
        </p:nvSpPr>
        <p:spPr>
          <a:xfrm flipH="1">
            <a:off x="1147650" y="3085150"/>
            <a:ext cx="5005500" cy="102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hasCustomPrompt="1" idx="2" type="title"/>
          </p:nvPr>
        </p:nvSpPr>
        <p:spPr>
          <a:xfrm flipH="1">
            <a:off x="1147579" y="2323850"/>
            <a:ext cx="2979300" cy="75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25"/>
          <p:cNvSpPr txBox="1"/>
          <p:nvPr>
            <p:ph idx="1" type="subTitle"/>
          </p:nvPr>
        </p:nvSpPr>
        <p:spPr>
          <a:xfrm>
            <a:off x="1147575" y="4028959"/>
            <a:ext cx="4224900" cy="5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5">
  <p:cSld name="CUSTOM_30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/>
          <p:nvPr>
            <p:ph type="ctrTitle"/>
          </p:nvPr>
        </p:nvSpPr>
        <p:spPr>
          <a:xfrm flipH="1">
            <a:off x="2260329" y="2193805"/>
            <a:ext cx="5195700" cy="19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1" name="Google Shape;101;p26"/>
          <p:cNvSpPr txBox="1"/>
          <p:nvPr>
            <p:ph hasCustomPrompt="1" idx="2" type="title"/>
          </p:nvPr>
        </p:nvSpPr>
        <p:spPr>
          <a:xfrm flipH="1">
            <a:off x="2260329" y="1881980"/>
            <a:ext cx="2979300" cy="75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26"/>
          <p:cNvSpPr txBox="1"/>
          <p:nvPr>
            <p:ph idx="1" type="subTitle"/>
          </p:nvPr>
        </p:nvSpPr>
        <p:spPr>
          <a:xfrm>
            <a:off x="2260329" y="3476054"/>
            <a:ext cx="4224900" cy="5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3">
  <p:cSld name="CUSTOM_2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/>
          <p:nvPr>
            <p:ph type="ctrTitle"/>
          </p:nvPr>
        </p:nvSpPr>
        <p:spPr>
          <a:xfrm flipH="1">
            <a:off x="2754543" y="1347038"/>
            <a:ext cx="5195700" cy="19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5" name="Google Shape;105;p27"/>
          <p:cNvSpPr txBox="1"/>
          <p:nvPr>
            <p:ph hasCustomPrompt="1" idx="2" type="title"/>
          </p:nvPr>
        </p:nvSpPr>
        <p:spPr>
          <a:xfrm flipH="1">
            <a:off x="4970943" y="1035213"/>
            <a:ext cx="2979300" cy="75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27"/>
          <p:cNvSpPr txBox="1"/>
          <p:nvPr>
            <p:ph idx="1" type="subTitle"/>
          </p:nvPr>
        </p:nvSpPr>
        <p:spPr>
          <a:xfrm>
            <a:off x="3725343" y="2742989"/>
            <a:ext cx="4224900" cy="5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1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4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5" Type="http://schemas.openxmlformats.org/officeDocument/2006/relationships/image" Target="../media/image4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/>
          <p:nvPr/>
        </p:nvSpPr>
        <p:spPr>
          <a:xfrm>
            <a:off x="0" y="0"/>
            <a:ext cx="9144000" cy="1934400"/>
          </a:xfrm>
          <a:prstGeom prst="rect">
            <a:avLst/>
          </a:prstGeom>
          <a:solidFill>
            <a:srgbClr val="276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8"/>
          <p:cNvSpPr txBox="1"/>
          <p:nvPr>
            <p:ph type="title"/>
          </p:nvPr>
        </p:nvSpPr>
        <p:spPr>
          <a:xfrm>
            <a:off x="1740300" y="1934400"/>
            <a:ext cx="5663400" cy="10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FLORIDA STATE UNIVERSITY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alibri"/>
                <a:ea typeface="Calibri"/>
                <a:cs typeface="Calibri"/>
                <a:sym typeface="Calibri"/>
              </a:rPr>
              <a:t> DEPARTMENT OF URBAN AND REGIONAL PLANNING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8"/>
          <p:cNvSpPr txBox="1"/>
          <p:nvPr>
            <p:ph type="title"/>
          </p:nvPr>
        </p:nvSpPr>
        <p:spPr>
          <a:xfrm>
            <a:off x="621138" y="239250"/>
            <a:ext cx="7901700" cy="14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n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Broadband Feasibility:</a:t>
            </a:r>
            <a:br>
              <a:rPr b="1" lang="en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Bridging the Rural Digital Divide</a:t>
            </a:r>
            <a:endParaRPr b="1"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8"/>
          <p:cNvPicPr preferRelativeResize="0"/>
          <p:nvPr/>
        </p:nvPicPr>
        <p:blipFill rotWithShape="1">
          <a:blip r:embed="rId3">
            <a:alphaModFix/>
          </a:blip>
          <a:srcRect b="10178" l="9524" r="10838" t="10178"/>
          <a:stretch/>
        </p:blipFill>
        <p:spPr>
          <a:xfrm>
            <a:off x="686350" y="3275762"/>
            <a:ext cx="1631950" cy="1631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" id="115" name="Google Shape;115;p28"/>
          <p:cNvPicPr preferRelativeResize="0"/>
          <p:nvPr/>
        </p:nvPicPr>
        <p:blipFill rotWithShape="1">
          <a:blip r:embed="rId4">
            <a:alphaModFix/>
          </a:blip>
          <a:srcRect b="8032" l="0" r="0" t="7142"/>
          <a:stretch/>
        </p:blipFill>
        <p:spPr>
          <a:xfrm>
            <a:off x="3363075" y="3066225"/>
            <a:ext cx="2417837" cy="205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5675" y="3460575"/>
            <a:ext cx="1262324" cy="126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"/>
          <p:cNvSpPr txBox="1"/>
          <p:nvPr>
            <p:ph idx="1" type="body"/>
          </p:nvPr>
        </p:nvSpPr>
        <p:spPr>
          <a:xfrm>
            <a:off x="110325" y="1256675"/>
            <a:ext cx="3223200" cy="38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Mobile Broadband </a:t>
            </a:r>
            <a:b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(Cell phone)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Fixed Wireless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DSL </a:t>
            </a:r>
            <a:b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(Digital Subscriber Line)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Satellite Internet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Fiber Optic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Cable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7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7"/>
          <p:cNvSpPr txBox="1"/>
          <p:nvPr>
            <p:ph type="title"/>
          </p:nvPr>
        </p:nvSpPr>
        <p:spPr>
          <a:xfrm>
            <a:off x="110325" y="224700"/>
            <a:ext cx="910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Types of</a:t>
            </a: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Broadband Connection</a:t>
            </a:r>
            <a:endParaRPr/>
          </a:p>
        </p:txBody>
      </p:sp>
      <p:sp>
        <p:nvSpPr>
          <p:cNvPr id="341" name="Google Shape;341;p37"/>
          <p:cNvSpPr/>
          <p:nvPr/>
        </p:nvSpPr>
        <p:spPr>
          <a:xfrm>
            <a:off x="3309075" y="1408900"/>
            <a:ext cx="5560200" cy="29892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Google Shape;34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5325" y="1522400"/>
            <a:ext cx="5364876" cy="27801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43" name="Google Shape;343;p37"/>
          <p:cNvGrpSpPr/>
          <p:nvPr/>
        </p:nvGrpSpPr>
        <p:grpSpPr>
          <a:xfrm>
            <a:off x="8583026" y="277007"/>
            <a:ext cx="398033" cy="520384"/>
            <a:chOff x="-35101800" y="2631050"/>
            <a:chExt cx="222925" cy="291450"/>
          </a:xfrm>
        </p:grpSpPr>
        <p:sp>
          <p:nvSpPr>
            <p:cNvPr id="344" name="Google Shape;344;p37"/>
            <p:cNvSpPr/>
            <p:nvPr/>
          </p:nvSpPr>
          <p:spPr>
            <a:xfrm>
              <a:off x="-34999400" y="2699575"/>
              <a:ext cx="18150" cy="18125"/>
            </a:xfrm>
            <a:custGeom>
              <a:rect b="b" l="l" r="r" t="t"/>
              <a:pathLst>
                <a:path extrusionOk="0" h="725" w="726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-34999400" y="2732650"/>
              <a:ext cx="18150" cy="52800"/>
            </a:xfrm>
            <a:custGeom>
              <a:rect b="b" l="l" r="r" t="t"/>
              <a:pathLst>
                <a:path extrusionOk="0" h="2112" w="726">
                  <a:moveTo>
                    <a:pt x="347" y="0"/>
                  </a:moveTo>
                  <a:cubicBezTo>
                    <a:pt x="158" y="0"/>
                    <a:pt x="1" y="190"/>
                    <a:pt x="1" y="379"/>
                  </a:cubicBezTo>
                  <a:lnTo>
                    <a:pt x="1" y="1765"/>
                  </a:lnTo>
                  <a:cubicBezTo>
                    <a:pt x="1" y="1985"/>
                    <a:pt x="158" y="2111"/>
                    <a:pt x="347" y="2111"/>
                  </a:cubicBezTo>
                  <a:cubicBezTo>
                    <a:pt x="568" y="2111"/>
                    <a:pt x="725" y="1954"/>
                    <a:pt x="725" y="1765"/>
                  </a:cubicBezTo>
                  <a:lnTo>
                    <a:pt x="725" y="379"/>
                  </a:lnTo>
                  <a:cubicBezTo>
                    <a:pt x="725" y="190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-35067125" y="2665700"/>
              <a:ext cx="153600" cy="154400"/>
            </a:xfrm>
            <a:custGeom>
              <a:rect b="b" l="l" r="r" t="t"/>
              <a:pathLst>
                <a:path extrusionOk="0" h="6176" w="6144">
                  <a:moveTo>
                    <a:pt x="3056" y="694"/>
                  </a:moveTo>
                  <a:cubicBezTo>
                    <a:pt x="4411" y="694"/>
                    <a:pt x="5482" y="1765"/>
                    <a:pt x="5482" y="3088"/>
                  </a:cubicBezTo>
                  <a:cubicBezTo>
                    <a:pt x="5482" y="4443"/>
                    <a:pt x="4411" y="5482"/>
                    <a:pt x="3056" y="5482"/>
                  </a:cubicBezTo>
                  <a:cubicBezTo>
                    <a:pt x="1733" y="5482"/>
                    <a:pt x="662" y="4443"/>
                    <a:pt x="662" y="3088"/>
                  </a:cubicBezTo>
                  <a:cubicBezTo>
                    <a:pt x="662" y="1796"/>
                    <a:pt x="1764" y="694"/>
                    <a:pt x="3056" y="69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87"/>
                    <a:pt x="0" y="3088"/>
                  </a:cubicBezTo>
                  <a:cubicBezTo>
                    <a:pt x="0" y="4789"/>
                    <a:pt x="1386" y="6176"/>
                    <a:pt x="3056" y="6176"/>
                  </a:cubicBezTo>
                  <a:cubicBezTo>
                    <a:pt x="4757" y="6176"/>
                    <a:pt x="6144" y="4789"/>
                    <a:pt x="6144" y="3088"/>
                  </a:cubicBezTo>
                  <a:cubicBezTo>
                    <a:pt x="6144" y="1387"/>
                    <a:pt x="4757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-35101800" y="2631050"/>
              <a:ext cx="222925" cy="291450"/>
            </a:xfrm>
            <a:custGeom>
              <a:rect b="b" l="l" r="r" t="t"/>
              <a:pathLst>
                <a:path extrusionOk="0" h="11658" w="8917">
                  <a:moveTo>
                    <a:pt x="4443" y="693"/>
                  </a:moveTo>
                  <a:cubicBezTo>
                    <a:pt x="6554" y="693"/>
                    <a:pt x="8192" y="2395"/>
                    <a:pt x="8192" y="4474"/>
                  </a:cubicBezTo>
                  <a:cubicBezTo>
                    <a:pt x="8192" y="5293"/>
                    <a:pt x="7940" y="6081"/>
                    <a:pt x="7436" y="6711"/>
                  </a:cubicBezTo>
                  <a:lnTo>
                    <a:pt x="4443" y="10775"/>
                  </a:lnTo>
                  <a:lnTo>
                    <a:pt x="1450" y="6711"/>
                  </a:lnTo>
                  <a:cubicBezTo>
                    <a:pt x="1009" y="6049"/>
                    <a:pt x="726" y="5293"/>
                    <a:pt x="726" y="4474"/>
                  </a:cubicBezTo>
                  <a:cubicBezTo>
                    <a:pt x="726" y="2395"/>
                    <a:pt x="2364" y="693"/>
                    <a:pt x="4443" y="693"/>
                  </a:cubicBezTo>
                  <a:close/>
                  <a:moveTo>
                    <a:pt x="4443" y="0"/>
                  </a:moveTo>
                  <a:cubicBezTo>
                    <a:pt x="2017" y="0"/>
                    <a:pt x="1" y="1985"/>
                    <a:pt x="1" y="4443"/>
                  </a:cubicBezTo>
                  <a:cubicBezTo>
                    <a:pt x="1" y="5419"/>
                    <a:pt x="316" y="6333"/>
                    <a:pt x="883" y="7120"/>
                  </a:cubicBezTo>
                  <a:lnTo>
                    <a:pt x="4191" y="11531"/>
                  </a:lnTo>
                  <a:cubicBezTo>
                    <a:pt x="4254" y="11594"/>
                    <a:pt x="4349" y="11657"/>
                    <a:pt x="4443" y="11657"/>
                  </a:cubicBezTo>
                  <a:cubicBezTo>
                    <a:pt x="4569" y="11657"/>
                    <a:pt x="4664" y="11594"/>
                    <a:pt x="4727" y="11531"/>
                  </a:cubicBezTo>
                  <a:lnTo>
                    <a:pt x="8003" y="7120"/>
                  </a:lnTo>
                  <a:cubicBezTo>
                    <a:pt x="8602" y="6333"/>
                    <a:pt x="8917" y="5419"/>
                    <a:pt x="8917" y="4443"/>
                  </a:cubicBezTo>
                  <a:cubicBezTo>
                    <a:pt x="8917" y="1985"/>
                    <a:pt x="6901" y="0"/>
                    <a:pt x="44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8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27617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8"/>
          <p:cNvSpPr txBox="1"/>
          <p:nvPr>
            <p:ph type="title"/>
          </p:nvPr>
        </p:nvSpPr>
        <p:spPr>
          <a:xfrm>
            <a:off x="100850" y="270450"/>
            <a:ext cx="8228400" cy="481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Importance of Broadband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38"/>
          <p:cNvPicPr preferRelativeResize="0"/>
          <p:nvPr/>
        </p:nvPicPr>
        <p:blipFill rotWithShape="1">
          <a:blip r:embed="rId3">
            <a:alphaModFix/>
          </a:blip>
          <a:srcRect b="1229" l="0" r="0" t="1229"/>
          <a:stretch/>
        </p:blipFill>
        <p:spPr>
          <a:xfrm>
            <a:off x="2091125" y="573325"/>
            <a:ext cx="4719098" cy="6073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8"/>
          <p:cNvSpPr txBox="1"/>
          <p:nvPr/>
        </p:nvSpPr>
        <p:spPr>
          <a:xfrm>
            <a:off x="3962125" y="966000"/>
            <a:ext cx="97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Education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6" name="Google Shape;356;p38"/>
          <p:cNvSpPr txBox="1"/>
          <p:nvPr/>
        </p:nvSpPr>
        <p:spPr>
          <a:xfrm>
            <a:off x="1353256" y="2086137"/>
            <a:ext cx="100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Telehealth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7" name="Google Shape;357;p38"/>
          <p:cNvSpPr txBox="1"/>
          <p:nvPr/>
        </p:nvSpPr>
        <p:spPr>
          <a:xfrm>
            <a:off x="5662351" y="3757750"/>
            <a:ext cx="120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Emergency </a:t>
            </a:r>
            <a:br>
              <a:rPr lang="en"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Services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8" name="Google Shape;358;p38"/>
          <p:cNvSpPr txBox="1"/>
          <p:nvPr/>
        </p:nvSpPr>
        <p:spPr>
          <a:xfrm>
            <a:off x="2334600" y="3865463"/>
            <a:ext cx="100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Economic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9" name="Google Shape;359;p38"/>
          <p:cNvSpPr txBox="1"/>
          <p:nvPr/>
        </p:nvSpPr>
        <p:spPr>
          <a:xfrm>
            <a:off x="6474625" y="2086125"/>
            <a:ext cx="131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Governmental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360" name="Google Shape;360;p38"/>
          <p:cNvGrpSpPr/>
          <p:nvPr/>
        </p:nvGrpSpPr>
        <p:grpSpPr>
          <a:xfrm>
            <a:off x="8583026" y="277007"/>
            <a:ext cx="398033" cy="520384"/>
            <a:chOff x="-35101800" y="2631050"/>
            <a:chExt cx="222925" cy="291450"/>
          </a:xfrm>
        </p:grpSpPr>
        <p:sp>
          <p:nvSpPr>
            <p:cNvPr id="361" name="Google Shape;361;p38"/>
            <p:cNvSpPr/>
            <p:nvPr/>
          </p:nvSpPr>
          <p:spPr>
            <a:xfrm>
              <a:off x="-34999400" y="2699575"/>
              <a:ext cx="18150" cy="18125"/>
            </a:xfrm>
            <a:custGeom>
              <a:rect b="b" l="l" r="r" t="t"/>
              <a:pathLst>
                <a:path extrusionOk="0" h="725" w="726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-34999400" y="2732650"/>
              <a:ext cx="18150" cy="52800"/>
            </a:xfrm>
            <a:custGeom>
              <a:rect b="b" l="l" r="r" t="t"/>
              <a:pathLst>
                <a:path extrusionOk="0" h="2112" w="726">
                  <a:moveTo>
                    <a:pt x="347" y="0"/>
                  </a:moveTo>
                  <a:cubicBezTo>
                    <a:pt x="158" y="0"/>
                    <a:pt x="1" y="190"/>
                    <a:pt x="1" y="379"/>
                  </a:cubicBezTo>
                  <a:lnTo>
                    <a:pt x="1" y="1765"/>
                  </a:lnTo>
                  <a:cubicBezTo>
                    <a:pt x="1" y="1985"/>
                    <a:pt x="158" y="2111"/>
                    <a:pt x="347" y="2111"/>
                  </a:cubicBezTo>
                  <a:cubicBezTo>
                    <a:pt x="568" y="2111"/>
                    <a:pt x="725" y="1954"/>
                    <a:pt x="725" y="1765"/>
                  </a:cubicBezTo>
                  <a:lnTo>
                    <a:pt x="725" y="379"/>
                  </a:lnTo>
                  <a:cubicBezTo>
                    <a:pt x="725" y="190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-35067125" y="2665700"/>
              <a:ext cx="153600" cy="154400"/>
            </a:xfrm>
            <a:custGeom>
              <a:rect b="b" l="l" r="r" t="t"/>
              <a:pathLst>
                <a:path extrusionOk="0" h="6176" w="6144">
                  <a:moveTo>
                    <a:pt x="3056" y="694"/>
                  </a:moveTo>
                  <a:cubicBezTo>
                    <a:pt x="4411" y="694"/>
                    <a:pt x="5482" y="1765"/>
                    <a:pt x="5482" y="3088"/>
                  </a:cubicBezTo>
                  <a:cubicBezTo>
                    <a:pt x="5482" y="4443"/>
                    <a:pt x="4411" y="5482"/>
                    <a:pt x="3056" y="5482"/>
                  </a:cubicBezTo>
                  <a:cubicBezTo>
                    <a:pt x="1733" y="5482"/>
                    <a:pt x="662" y="4443"/>
                    <a:pt x="662" y="3088"/>
                  </a:cubicBezTo>
                  <a:cubicBezTo>
                    <a:pt x="662" y="1796"/>
                    <a:pt x="1764" y="694"/>
                    <a:pt x="3056" y="69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87"/>
                    <a:pt x="0" y="3088"/>
                  </a:cubicBezTo>
                  <a:cubicBezTo>
                    <a:pt x="0" y="4789"/>
                    <a:pt x="1386" y="6176"/>
                    <a:pt x="3056" y="6176"/>
                  </a:cubicBezTo>
                  <a:cubicBezTo>
                    <a:pt x="4757" y="6176"/>
                    <a:pt x="6144" y="4789"/>
                    <a:pt x="6144" y="3088"/>
                  </a:cubicBezTo>
                  <a:cubicBezTo>
                    <a:pt x="6144" y="1387"/>
                    <a:pt x="4757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8"/>
            <p:cNvSpPr/>
            <p:nvPr/>
          </p:nvSpPr>
          <p:spPr>
            <a:xfrm>
              <a:off x="-35101800" y="2631050"/>
              <a:ext cx="222925" cy="291450"/>
            </a:xfrm>
            <a:custGeom>
              <a:rect b="b" l="l" r="r" t="t"/>
              <a:pathLst>
                <a:path extrusionOk="0" h="11658" w="8917">
                  <a:moveTo>
                    <a:pt x="4443" y="693"/>
                  </a:moveTo>
                  <a:cubicBezTo>
                    <a:pt x="6554" y="693"/>
                    <a:pt x="8192" y="2395"/>
                    <a:pt x="8192" y="4474"/>
                  </a:cubicBezTo>
                  <a:cubicBezTo>
                    <a:pt x="8192" y="5293"/>
                    <a:pt x="7940" y="6081"/>
                    <a:pt x="7436" y="6711"/>
                  </a:cubicBezTo>
                  <a:lnTo>
                    <a:pt x="4443" y="10775"/>
                  </a:lnTo>
                  <a:lnTo>
                    <a:pt x="1450" y="6711"/>
                  </a:lnTo>
                  <a:cubicBezTo>
                    <a:pt x="1009" y="6049"/>
                    <a:pt x="726" y="5293"/>
                    <a:pt x="726" y="4474"/>
                  </a:cubicBezTo>
                  <a:cubicBezTo>
                    <a:pt x="726" y="2395"/>
                    <a:pt x="2364" y="693"/>
                    <a:pt x="4443" y="693"/>
                  </a:cubicBezTo>
                  <a:close/>
                  <a:moveTo>
                    <a:pt x="4443" y="0"/>
                  </a:moveTo>
                  <a:cubicBezTo>
                    <a:pt x="2017" y="0"/>
                    <a:pt x="1" y="1985"/>
                    <a:pt x="1" y="4443"/>
                  </a:cubicBezTo>
                  <a:cubicBezTo>
                    <a:pt x="1" y="5419"/>
                    <a:pt x="316" y="6333"/>
                    <a:pt x="883" y="7120"/>
                  </a:cubicBezTo>
                  <a:lnTo>
                    <a:pt x="4191" y="11531"/>
                  </a:lnTo>
                  <a:cubicBezTo>
                    <a:pt x="4254" y="11594"/>
                    <a:pt x="4349" y="11657"/>
                    <a:pt x="4443" y="11657"/>
                  </a:cubicBezTo>
                  <a:cubicBezTo>
                    <a:pt x="4569" y="11657"/>
                    <a:pt x="4664" y="11594"/>
                    <a:pt x="4727" y="11531"/>
                  </a:cubicBezTo>
                  <a:lnTo>
                    <a:pt x="8003" y="7120"/>
                  </a:lnTo>
                  <a:cubicBezTo>
                    <a:pt x="8602" y="6333"/>
                    <a:pt x="8917" y="5419"/>
                    <a:pt x="8917" y="4443"/>
                  </a:cubicBezTo>
                  <a:cubicBezTo>
                    <a:pt x="8917" y="1985"/>
                    <a:pt x="6901" y="0"/>
                    <a:pt x="44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9"/>
          <p:cNvSpPr txBox="1"/>
          <p:nvPr>
            <p:ph type="title"/>
          </p:nvPr>
        </p:nvSpPr>
        <p:spPr>
          <a:xfrm>
            <a:off x="102900" y="224700"/>
            <a:ext cx="893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Equity Considerations</a:t>
            </a:r>
            <a:endParaRPr/>
          </a:p>
        </p:txBody>
      </p:sp>
      <p:grpSp>
        <p:nvGrpSpPr>
          <p:cNvPr id="371" name="Google Shape;371;p39"/>
          <p:cNvGrpSpPr/>
          <p:nvPr/>
        </p:nvGrpSpPr>
        <p:grpSpPr>
          <a:xfrm>
            <a:off x="315582" y="1270867"/>
            <a:ext cx="2712210" cy="1749044"/>
            <a:chOff x="2869093" y="1105950"/>
            <a:chExt cx="2576432" cy="1719300"/>
          </a:xfrm>
        </p:grpSpPr>
        <p:sp>
          <p:nvSpPr>
            <p:cNvPr id="372" name="Google Shape;372;p39"/>
            <p:cNvSpPr/>
            <p:nvPr/>
          </p:nvSpPr>
          <p:spPr>
            <a:xfrm>
              <a:off x="2869425" y="1105950"/>
              <a:ext cx="2576100" cy="1719300"/>
            </a:xfrm>
            <a:prstGeom prst="roundRect">
              <a:avLst>
                <a:gd fmla="val 16667" name="adj"/>
              </a:avLst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39"/>
            <p:cNvSpPr txBox="1"/>
            <p:nvPr/>
          </p:nvSpPr>
          <p:spPr>
            <a:xfrm>
              <a:off x="2869093" y="1135356"/>
              <a:ext cx="2576100" cy="16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b="1" lang="en" sz="11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Rural counties with incomes of $50,000 or above have a 74% rate of home broadband adoption, while those falling below $50,000 only have around 63% of adoption </a:t>
              </a:r>
              <a:br>
                <a:rPr b="1" lang="en" sz="11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lang="en" sz="11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(Martin, 2018).</a:t>
              </a:r>
              <a:endParaRPr b="1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4" name="Google Shape;374;p39"/>
          <p:cNvSpPr/>
          <p:nvPr/>
        </p:nvSpPr>
        <p:spPr>
          <a:xfrm>
            <a:off x="3216058" y="1270900"/>
            <a:ext cx="2711700" cy="1749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9"/>
          <p:cNvSpPr/>
          <p:nvPr/>
        </p:nvSpPr>
        <p:spPr>
          <a:xfrm>
            <a:off x="1781750" y="3172775"/>
            <a:ext cx="2712000" cy="1719300"/>
          </a:xfrm>
          <a:prstGeom prst="roundRect">
            <a:avLst>
              <a:gd fmla="val 16667" name="adj"/>
            </a:avLst>
          </a:prstGeom>
          <a:solidFill>
            <a:srgbClr val="65B0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9"/>
          <p:cNvSpPr/>
          <p:nvPr/>
        </p:nvSpPr>
        <p:spPr>
          <a:xfrm>
            <a:off x="4650250" y="3172775"/>
            <a:ext cx="2712000" cy="17193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9"/>
          <p:cNvSpPr/>
          <p:nvPr/>
        </p:nvSpPr>
        <p:spPr>
          <a:xfrm>
            <a:off x="6116350" y="1270900"/>
            <a:ext cx="2711700" cy="1749000"/>
          </a:xfrm>
          <a:prstGeom prst="roundRect">
            <a:avLst>
              <a:gd fmla="val 16667" name="adj"/>
            </a:avLst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9"/>
          <p:cNvSpPr txBox="1"/>
          <p:nvPr/>
        </p:nvSpPr>
        <p:spPr>
          <a:xfrm>
            <a:off x="3216082" y="1566232"/>
            <a:ext cx="27120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 those living below the poverty line, only 52% have access to broadband services</a:t>
            </a:r>
            <a:b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(Swenson &amp; Ghertner, 2020).</a:t>
            </a:r>
            <a:endParaRPr b="1" sz="11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9"/>
          <p:cNvSpPr txBox="1"/>
          <p:nvPr/>
        </p:nvSpPr>
        <p:spPr>
          <a:xfrm>
            <a:off x="6116357" y="1300732"/>
            <a:ext cx="2712000" cy="16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52% of Americans believe that those without broadband service at home are at a “major disadvantage” when it comes to finding out about job opportunities or gaining new career skills.</a:t>
            </a:r>
            <a:b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(Smith, 2015).</a:t>
            </a:r>
            <a:endParaRPr b="1" sz="11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9"/>
          <p:cNvSpPr txBox="1"/>
          <p:nvPr/>
        </p:nvSpPr>
        <p:spPr>
          <a:xfrm>
            <a:off x="1781757" y="3187782"/>
            <a:ext cx="2712000" cy="16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Black and Hispanic adults are among the least likely groups to have high speed internet at home.</a:t>
            </a:r>
            <a:b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71% for black adults</a:t>
            </a:r>
            <a:b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65% for hispanic adults </a:t>
            </a:r>
            <a:b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(Perrin &amp; Atske, 2021).</a:t>
            </a:r>
            <a:endParaRPr b="1" sz="11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39"/>
          <p:cNvSpPr txBox="1"/>
          <p:nvPr/>
        </p:nvSpPr>
        <p:spPr>
          <a:xfrm>
            <a:off x="4650257" y="3187782"/>
            <a:ext cx="2712000" cy="16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U.S. adults who graduated high school and have broadband connection at their homes is 59%, while those without a high school diploma only have a 46% broadband adoption rate.</a:t>
            </a:r>
            <a:b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1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(Pew Research Institute). </a:t>
            </a:r>
            <a:endParaRPr b="1" sz="11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2" name="Google Shape;382;p39"/>
          <p:cNvGrpSpPr/>
          <p:nvPr/>
        </p:nvGrpSpPr>
        <p:grpSpPr>
          <a:xfrm>
            <a:off x="8583026" y="277007"/>
            <a:ext cx="398033" cy="520384"/>
            <a:chOff x="-35101800" y="2631050"/>
            <a:chExt cx="222925" cy="291450"/>
          </a:xfrm>
        </p:grpSpPr>
        <p:sp>
          <p:nvSpPr>
            <p:cNvPr id="383" name="Google Shape;383;p39"/>
            <p:cNvSpPr/>
            <p:nvPr/>
          </p:nvSpPr>
          <p:spPr>
            <a:xfrm>
              <a:off x="-34999400" y="2699575"/>
              <a:ext cx="18150" cy="18125"/>
            </a:xfrm>
            <a:custGeom>
              <a:rect b="b" l="l" r="r" t="t"/>
              <a:pathLst>
                <a:path extrusionOk="0" h="725" w="726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9"/>
            <p:cNvSpPr/>
            <p:nvPr/>
          </p:nvSpPr>
          <p:spPr>
            <a:xfrm>
              <a:off x="-34999400" y="2732650"/>
              <a:ext cx="18150" cy="52800"/>
            </a:xfrm>
            <a:custGeom>
              <a:rect b="b" l="l" r="r" t="t"/>
              <a:pathLst>
                <a:path extrusionOk="0" h="2112" w="726">
                  <a:moveTo>
                    <a:pt x="347" y="0"/>
                  </a:moveTo>
                  <a:cubicBezTo>
                    <a:pt x="158" y="0"/>
                    <a:pt x="1" y="190"/>
                    <a:pt x="1" y="379"/>
                  </a:cubicBezTo>
                  <a:lnTo>
                    <a:pt x="1" y="1765"/>
                  </a:lnTo>
                  <a:cubicBezTo>
                    <a:pt x="1" y="1985"/>
                    <a:pt x="158" y="2111"/>
                    <a:pt x="347" y="2111"/>
                  </a:cubicBezTo>
                  <a:cubicBezTo>
                    <a:pt x="568" y="2111"/>
                    <a:pt x="725" y="1954"/>
                    <a:pt x="725" y="1765"/>
                  </a:cubicBezTo>
                  <a:lnTo>
                    <a:pt x="725" y="379"/>
                  </a:lnTo>
                  <a:cubicBezTo>
                    <a:pt x="725" y="190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9"/>
            <p:cNvSpPr/>
            <p:nvPr/>
          </p:nvSpPr>
          <p:spPr>
            <a:xfrm>
              <a:off x="-35067125" y="2665700"/>
              <a:ext cx="153600" cy="154400"/>
            </a:xfrm>
            <a:custGeom>
              <a:rect b="b" l="l" r="r" t="t"/>
              <a:pathLst>
                <a:path extrusionOk="0" h="6176" w="6144">
                  <a:moveTo>
                    <a:pt x="3056" y="694"/>
                  </a:moveTo>
                  <a:cubicBezTo>
                    <a:pt x="4411" y="694"/>
                    <a:pt x="5482" y="1765"/>
                    <a:pt x="5482" y="3088"/>
                  </a:cubicBezTo>
                  <a:cubicBezTo>
                    <a:pt x="5482" y="4443"/>
                    <a:pt x="4411" y="5482"/>
                    <a:pt x="3056" y="5482"/>
                  </a:cubicBezTo>
                  <a:cubicBezTo>
                    <a:pt x="1733" y="5482"/>
                    <a:pt x="662" y="4443"/>
                    <a:pt x="662" y="3088"/>
                  </a:cubicBezTo>
                  <a:cubicBezTo>
                    <a:pt x="662" y="1796"/>
                    <a:pt x="1764" y="694"/>
                    <a:pt x="3056" y="69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87"/>
                    <a:pt x="0" y="3088"/>
                  </a:cubicBezTo>
                  <a:cubicBezTo>
                    <a:pt x="0" y="4789"/>
                    <a:pt x="1386" y="6176"/>
                    <a:pt x="3056" y="6176"/>
                  </a:cubicBezTo>
                  <a:cubicBezTo>
                    <a:pt x="4757" y="6176"/>
                    <a:pt x="6144" y="4789"/>
                    <a:pt x="6144" y="3088"/>
                  </a:cubicBezTo>
                  <a:cubicBezTo>
                    <a:pt x="6144" y="1387"/>
                    <a:pt x="4757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9"/>
            <p:cNvSpPr/>
            <p:nvPr/>
          </p:nvSpPr>
          <p:spPr>
            <a:xfrm>
              <a:off x="-35101800" y="2631050"/>
              <a:ext cx="222925" cy="291450"/>
            </a:xfrm>
            <a:custGeom>
              <a:rect b="b" l="l" r="r" t="t"/>
              <a:pathLst>
                <a:path extrusionOk="0" h="11658" w="8917">
                  <a:moveTo>
                    <a:pt x="4443" y="693"/>
                  </a:moveTo>
                  <a:cubicBezTo>
                    <a:pt x="6554" y="693"/>
                    <a:pt x="8192" y="2395"/>
                    <a:pt x="8192" y="4474"/>
                  </a:cubicBezTo>
                  <a:cubicBezTo>
                    <a:pt x="8192" y="5293"/>
                    <a:pt x="7940" y="6081"/>
                    <a:pt x="7436" y="6711"/>
                  </a:cubicBezTo>
                  <a:lnTo>
                    <a:pt x="4443" y="10775"/>
                  </a:lnTo>
                  <a:lnTo>
                    <a:pt x="1450" y="6711"/>
                  </a:lnTo>
                  <a:cubicBezTo>
                    <a:pt x="1009" y="6049"/>
                    <a:pt x="726" y="5293"/>
                    <a:pt x="726" y="4474"/>
                  </a:cubicBezTo>
                  <a:cubicBezTo>
                    <a:pt x="726" y="2395"/>
                    <a:pt x="2364" y="693"/>
                    <a:pt x="4443" y="693"/>
                  </a:cubicBezTo>
                  <a:close/>
                  <a:moveTo>
                    <a:pt x="4443" y="0"/>
                  </a:moveTo>
                  <a:cubicBezTo>
                    <a:pt x="2017" y="0"/>
                    <a:pt x="1" y="1985"/>
                    <a:pt x="1" y="4443"/>
                  </a:cubicBezTo>
                  <a:cubicBezTo>
                    <a:pt x="1" y="5419"/>
                    <a:pt x="316" y="6333"/>
                    <a:pt x="883" y="7120"/>
                  </a:cubicBezTo>
                  <a:lnTo>
                    <a:pt x="4191" y="11531"/>
                  </a:lnTo>
                  <a:cubicBezTo>
                    <a:pt x="4254" y="11594"/>
                    <a:pt x="4349" y="11657"/>
                    <a:pt x="4443" y="11657"/>
                  </a:cubicBezTo>
                  <a:cubicBezTo>
                    <a:pt x="4569" y="11657"/>
                    <a:pt x="4664" y="11594"/>
                    <a:pt x="4727" y="11531"/>
                  </a:cubicBezTo>
                  <a:lnTo>
                    <a:pt x="8003" y="7120"/>
                  </a:lnTo>
                  <a:cubicBezTo>
                    <a:pt x="8602" y="6333"/>
                    <a:pt x="8917" y="5419"/>
                    <a:pt x="8917" y="4443"/>
                  </a:cubicBezTo>
                  <a:cubicBezTo>
                    <a:pt x="8917" y="1985"/>
                    <a:pt x="6901" y="0"/>
                    <a:pt x="44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"/>
          <p:cNvSpPr txBox="1"/>
          <p:nvPr/>
        </p:nvSpPr>
        <p:spPr>
          <a:xfrm>
            <a:off x="3032700" y="1263425"/>
            <a:ext cx="30786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6550" lIns="56550" spcFirstLastPara="1" rIns="56550" wrap="square" tIns="5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b="1" lang="en" sz="7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Context</a:t>
            </a:r>
            <a:endParaRPr b="1" sz="7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2" name="Google Shape;392;p40"/>
          <p:cNvGrpSpPr/>
          <p:nvPr/>
        </p:nvGrpSpPr>
        <p:grpSpPr>
          <a:xfrm>
            <a:off x="3525672" y="2002370"/>
            <a:ext cx="2092659" cy="2008543"/>
            <a:chOff x="2140225" y="2318650"/>
            <a:chExt cx="307975" cy="295600"/>
          </a:xfrm>
        </p:grpSpPr>
        <p:sp>
          <p:nvSpPr>
            <p:cNvPr id="393" name="Google Shape;393;p40"/>
            <p:cNvSpPr/>
            <p:nvPr/>
          </p:nvSpPr>
          <p:spPr>
            <a:xfrm>
              <a:off x="2281200" y="2353025"/>
              <a:ext cx="104000" cy="121300"/>
            </a:xfrm>
            <a:custGeom>
              <a:rect b="b" l="l" r="r" t="t"/>
              <a:pathLst>
                <a:path extrusionOk="0" h="4852" w="4160">
                  <a:moveTo>
                    <a:pt x="2080" y="662"/>
                  </a:moveTo>
                  <a:cubicBezTo>
                    <a:pt x="2490" y="662"/>
                    <a:pt x="2805" y="977"/>
                    <a:pt x="2805" y="1386"/>
                  </a:cubicBezTo>
                  <a:cubicBezTo>
                    <a:pt x="2805" y="1764"/>
                    <a:pt x="2490" y="2079"/>
                    <a:pt x="2080" y="2079"/>
                  </a:cubicBezTo>
                  <a:cubicBezTo>
                    <a:pt x="1702" y="2079"/>
                    <a:pt x="1387" y="1764"/>
                    <a:pt x="1387" y="1386"/>
                  </a:cubicBezTo>
                  <a:cubicBezTo>
                    <a:pt x="1387" y="977"/>
                    <a:pt x="1702" y="662"/>
                    <a:pt x="2080" y="662"/>
                  </a:cubicBezTo>
                  <a:close/>
                  <a:moveTo>
                    <a:pt x="2080" y="2773"/>
                  </a:moveTo>
                  <a:cubicBezTo>
                    <a:pt x="2836" y="2773"/>
                    <a:pt x="3466" y="3403"/>
                    <a:pt x="3466" y="4127"/>
                  </a:cubicBezTo>
                  <a:lnTo>
                    <a:pt x="662" y="4127"/>
                  </a:lnTo>
                  <a:cubicBezTo>
                    <a:pt x="662" y="3403"/>
                    <a:pt x="1293" y="2773"/>
                    <a:pt x="2080" y="2773"/>
                  </a:cubicBezTo>
                  <a:close/>
                  <a:moveTo>
                    <a:pt x="2112" y="0"/>
                  </a:moveTo>
                  <a:cubicBezTo>
                    <a:pt x="1387" y="0"/>
                    <a:pt x="757" y="630"/>
                    <a:pt x="757" y="1386"/>
                  </a:cubicBezTo>
                  <a:cubicBezTo>
                    <a:pt x="757" y="1733"/>
                    <a:pt x="915" y="2079"/>
                    <a:pt x="1135" y="2332"/>
                  </a:cubicBezTo>
                  <a:cubicBezTo>
                    <a:pt x="505" y="2678"/>
                    <a:pt x="64" y="3340"/>
                    <a:pt x="64" y="4127"/>
                  </a:cubicBezTo>
                  <a:lnTo>
                    <a:pt x="64" y="4505"/>
                  </a:lnTo>
                  <a:cubicBezTo>
                    <a:pt x="1" y="4694"/>
                    <a:pt x="158" y="4852"/>
                    <a:pt x="347" y="4852"/>
                  </a:cubicBezTo>
                  <a:lnTo>
                    <a:pt x="3813" y="4852"/>
                  </a:lnTo>
                  <a:cubicBezTo>
                    <a:pt x="4002" y="4852"/>
                    <a:pt x="4160" y="4694"/>
                    <a:pt x="4160" y="4505"/>
                  </a:cubicBezTo>
                  <a:lnTo>
                    <a:pt x="4160" y="4127"/>
                  </a:lnTo>
                  <a:cubicBezTo>
                    <a:pt x="4160" y="3340"/>
                    <a:pt x="3750" y="2678"/>
                    <a:pt x="3120" y="2332"/>
                  </a:cubicBezTo>
                  <a:cubicBezTo>
                    <a:pt x="3340" y="2079"/>
                    <a:pt x="3498" y="1733"/>
                    <a:pt x="3498" y="1386"/>
                  </a:cubicBezTo>
                  <a:cubicBezTo>
                    <a:pt x="3498" y="630"/>
                    <a:pt x="2868" y="0"/>
                    <a:pt x="2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2140225" y="2318650"/>
              <a:ext cx="307975" cy="295600"/>
            </a:xfrm>
            <a:custGeom>
              <a:rect b="b" l="l" r="r" t="t"/>
              <a:pathLst>
                <a:path extrusionOk="0" h="11824" w="12319">
                  <a:moveTo>
                    <a:pt x="7712" y="682"/>
                  </a:moveTo>
                  <a:cubicBezTo>
                    <a:pt x="8607" y="682"/>
                    <a:pt x="9499" y="1029"/>
                    <a:pt x="10177" y="1690"/>
                  </a:cubicBezTo>
                  <a:cubicBezTo>
                    <a:pt x="11468" y="2982"/>
                    <a:pt x="11531" y="5187"/>
                    <a:pt x="10177" y="6573"/>
                  </a:cubicBezTo>
                  <a:cubicBezTo>
                    <a:pt x="9500" y="7266"/>
                    <a:pt x="8627" y="7590"/>
                    <a:pt x="7754" y="7590"/>
                  </a:cubicBezTo>
                  <a:cubicBezTo>
                    <a:pt x="6839" y="7590"/>
                    <a:pt x="5923" y="7234"/>
                    <a:pt x="5230" y="6573"/>
                  </a:cubicBezTo>
                  <a:cubicBezTo>
                    <a:pt x="3939" y="5282"/>
                    <a:pt x="3876" y="3045"/>
                    <a:pt x="5325" y="1659"/>
                  </a:cubicBezTo>
                  <a:cubicBezTo>
                    <a:pt x="6001" y="997"/>
                    <a:pt x="6858" y="682"/>
                    <a:pt x="7712" y="682"/>
                  </a:cubicBezTo>
                  <a:close/>
                  <a:moveTo>
                    <a:pt x="4128" y="6258"/>
                  </a:moveTo>
                  <a:cubicBezTo>
                    <a:pt x="4285" y="6573"/>
                    <a:pt x="4537" y="6857"/>
                    <a:pt x="4758" y="7078"/>
                  </a:cubicBezTo>
                  <a:cubicBezTo>
                    <a:pt x="5010" y="7330"/>
                    <a:pt x="5293" y="7550"/>
                    <a:pt x="5577" y="7708"/>
                  </a:cubicBezTo>
                  <a:lnTo>
                    <a:pt x="5136" y="8180"/>
                  </a:lnTo>
                  <a:cubicBezTo>
                    <a:pt x="5073" y="8243"/>
                    <a:pt x="4978" y="8275"/>
                    <a:pt x="4888" y="8275"/>
                  </a:cubicBezTo>
                  <a:cubicBezTo>
                    <a:pt x="4797" y="8275"/>
                    <a:pt x="4710" y="8243"/>
                    <a:pt x="4663" y="8180"/>
                  </a:cubicBezTo>
                  <a:lnTo>
                    <a:pt x="3655" y="7204"/>
                  </a:lnTo>
                  <a:cubicBezTo>
                    <a:pt x="3498" y="7078"/>
                    <a:pt x="3498" y="6857"/>
                    <a:pt x="3655" y="6731"/>
                  </a:cubicBezTo>
                  <a:lnTo>
                    <a:pt x="4128" y="6258"/>
                  </a:lnTo>
                  <a:close/>
                  <a:moveTo>
                    <a:pt x="3403" y="7960"/>
                  </a:moveTo>
                  <a:lnTo>
                    <a:pt x="3876" y="8432"/>
                  </a:lnTo>
                  <a:lnTo>
                    <a:pt x="3309" y="8968"/>
                  </a:lnTo>
                  <a:lnTo>
                    <a:pt x="2836" y="8495"/>
                  </a:lnTo>
                  <a:lnTo>
                    <a:pt x="3403" y="7960"/>
                  </a:lnTo>
                  <a:close/>
                  <a:moveTo>
                    <a:pt x="2363" y="8968"/>
                  </a:moveTo>
                  <a:lnTo>
                    <a:pt x="2836" y="9440"/>
                  </a:lnTo>
                  <a:lnTo>
                    <a:pt x="1292" y="10984"/>
                  </a:lnTo>
                  <a:cubicBezTo>
                    <a:pt x="1245" y="11047"/>
                    <a:pt x="1158" y="11079"/>
                    <a:pt x="1068" y="11079"/>
                  </a:cubicBezTo>
                  <a:cubicBezTo>
                    <a:pt x="977" y="11079"/>
                    <a:pt x="883" y="11047"/>
                    <a:pt x="820" y="10984"/>
                  </a:cubicBezTo>
                  <a:cubicBezTo>
                    <a:pt x="725" y="10858"/>
                    <a:pt x="725" y="10669"/>
                    <a:pt x="820" y="10512"/>
                  </a:cubicBezTo>
                  <a:lnTo>
                    <a:pt x="2363" y="8968"/>
                  </a:lnTo>
                  <a:close/>
                  <a:moveTo>
                    <a:pt x="7731" y="1"/>
                  </a:moveTo>
                  <a:cubicBezTo>
                    <a:pt x="6669" y="1"/>
                    <a:pt x="5604" y="403"/>
                    <a:pt x="4789" y="1218"/>
                  </a:cubicBezTo>
                  <a:cubicBezTo>
                    <a:pt x="3592" y="2446"/>
                    <a:pt x="3309" y="4179"/>
                    <a:pt x="3844" y="5628"/>
                  </a:cubicBezTo>
                  <a:lnTo>
                    <a:pt x="3182" y="6290"/>
                  </a:lnTo>
                  <a:cubicBezTo>
                    <a:pt x="2867" y="6605"/>
                    <a:pt x="2804" y="7078"/>
                    <a:pt x="2993" y="7487"/>
                  </a:cubicBezTo>
                  <a:lnTo>
                    <a:pt x="410" y="10071"/>
                  </a:lnTo>
                  <a:cubicBezTo>
                    <a:pt x="0" y="10480"/>
                    <a:pt x="0" y="11142"/>
                    <a:pt x="410" y="11520"/>
                  </a:cubicBezTo>
                  <a:cubicBezTo>
                    <a:pt x="580" y="11721"/>
                    <a:pt x="826" y="11823"/>
                    <a:pt x="1081" y="11823"/>
                  </a:cubicBezTo>
                  <a:cubicBezTo>
                    <a:pt x="1345" y="11823"/>
                    <a:pt x="1619" y="11713"/>
                    <a:pt x="1828" y="11488"/>
                  </a:cubicBezTo>
                  <a:lnTo>
                    <a:pt x="4411" y="8905"/>
                  </a:lnTo>
                  <a:cubicBezTo>
                    <a:pt x="4565" y="8976"/>
                    <a:pt x="4727" y="9011"/>
                    <a:pt x="4887" y="9011"/>
                  </a:cubicBezTo>
                  <a:cubicBezTo>
                    <a:pt x="5153" y="9011"/>
                    <a:pt x="5411" y="8913"/>
                    <a:pt x="5608" y="8716"/>
                  </a:cubicBezTo>
                  <a:lnTo>
                    <a:pt x="6270" y="8023"/>
                  </a:lnTo>
                  <a:cubicBezTo>
                    <a:pt x="6736" y="8205"/>
                    <a:pt x="7231" y="8296"/>
                    <a:pt x="7729" y="8296"/>
                  </a:cubicBezTo>
                  <a:cubicBezTo>
                    <a:pt x="8781" y="8296"/>
                    <a:pt x="9847" y="7890"/>
                    <a:pt x="10681" y="7078"/>
                  </a:cubicBezTo>
                  <a:cubicBezTo>
                    <a:pt x="12319" y="5439"/>
                    <a:pt x="12287" y="2793"/>
                    <a:pt x="10681" y="1218"/>
                  </a:cubicBezTo>
                  <a:cubicBezTo>
                    <a:pt x="9873" y="410"/>
                    <a:pt x="8804" y="1"/>
                    <a:pt x="7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1"/>
          <p:cNvPicPr preferRelativeResize="0"/>
          <p:nvPr/>
        </p:nvPicPr>
        <p:blipFill rotWithShape="1">
          <a:blip r:embed="rId3">
            <a:alphaModFix/>
          </a:blip>
          <a:srcRect b="24561" l="23367" r="22878" t="22617"/>
          <a:stretch/>
        </p:blipFill>
        <p:spPr>
          <a:xfrm>
            <a:off x="5081325" y="1174850"/>
            <a:ext cx="3940526" cy="37325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41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41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03" name="Google Shape;403;p41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1"/>
          <p:cNvSpPr txBox="1"/>
          <p:nvPr/>
        </p:nvSpPr>
        <p:spPr>
          <a:xfrm>
            <a:off x="574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Context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1"/>
          <p:cNvSpPr txBox="1"/>
          <p:nvPr>
            <p:ph idx="1" type="body"/>
          </p:nvPr>
        </p:nvSpPr>
        <p:spPr>
          <a:xfrm>
            <a:off x="199325" y="1174850"/>
            <a:ext cx="5040300" cy="38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Rural counties are currently experiencing significant disparities in broadband 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provision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compared to more urban 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counties. </a:t>
            </a:r>
            <a:b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quality and 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availability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broadband service creates a service gap in rural counties.</a:t>
            </a:r>
            <a:b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Broadband is not considered a public utility, there is not a requirement for universal provision. </a:t>
            </a:r>
            <a:b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There are 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significant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barriers to establishing 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municipal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broadband throughout the state. 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850" y="2474300"/>
            <a:ext cx="1634724" cy="12039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p41"/>
          <p:cNvGrpSpPr/>
          <p:nvPr/>
        </p:nvGrpSpPr>
        <p:grpSpPr>
          <a:xfrm>
            <a:off x="8460931" y="355607"/>
            <a:ext cx="560915" cy="538376"/>
            <a:chOff x="2140225" y="2318650"/>
            <a:chExt cx="307975" cy="295600"/>
          </a:xfrm>
        </p:grpSpPr>
        <p:sp>
          <p:nvSpPr>
            <p:cNvPr id="408" name="Google Shape;408;p41"/>
            <p:cNvSpPr/>
            <p:nvPr/>
          </p:nvSpPr>
          <p:spPr>
            <a:xfrm>
              <a:off x="2281200" y="2353025"/>
              <a:ext cx="104000" cy="121300"/>
            </a:xfrm>
            <a:custGeom>
              <a:rect b="b" l="l" r="r" t="t"/>
              <a:pathLst>
                <a:path extrusionOk="0" h="4852" w="4160">
                  <a:moveTo>
                    <a:pt x="2080" y="662"/>
                  </a:moveTo>
                  <a:cubicBezTo>
                    <a:pt x="2490" y="662"/>
                    <a:pt x="2805" y="977"/>
                    <a:pt x="2805" y="1386"/>
                  </a:cubicBezTo>
                  <a:cubicBezTo>
                    <a:pt x="2805" y="1764"/>
                    <a:pt x="2490" y="2079"/>
                    <a:pt x="2080" y="2079"/>
                  </a:cubicBezTo>
                  <a:cubicBezTo>
                    <a:pt x="1702" y="2079"/>
                    <a:pt x="1387" y="1764"/>
                    <a:pt x="1387" y="1386"/>
                  </a:cubicBezTo>
                  <a:cubicBezTo>
                    <a:pt x="1387" y="977"/>
                    <a:pt x="1702" y="662"/>
                    <a:pt x="2080" y="662"/>
                  </a:cubicBezTo>
                  <a:close/>
                  <a:moveTo>
                    <a:pt x="2080" y="2773"/>
                  </a:moveTo>
                  <a:cubicBezTo>
                    <a:pt x="2836" y="2773"/>
                    <a:pt x="3466" y="3403"/>
                    <a:pt x="3466" y="4127"/>
                  </a:cubicBezTo>
                  <a:lnTo>
                    <a:pt x="662" y="4127"/>
                  </a:lnTo>
                  <a:cubicBezTo>
                    <a:pt x="662" y="3403"/>
                    <a:pt x="1293" y="2773"/>
                    <a:pt x="2080" y="2773"/>
                  </a:cubicBezTo>
                  <a:close/>
                  <a:moveTo>
                    <a:pt x="2112" y="0"/>
                  </a:moveTo>
                  <a:cubicBezTo>
                    <a:pt x="1387" y="0"/>
                    <a:pt x="757" y="630"/>
                    <a:pt x="757" y="1386"/>
                  </a:cubicBezTo>
                  <a:cubicBezTo>
                    <a:pt x="757" y="1733"/>
                    <a:pt x="915" y="2079"/>
                    <a:pt x="1135" y="2332"/>
                  </a:cubicBezTo>
                  <a:cubicBezTo>
                    <a:pt x="505" y="2678"/>
                    <a:pt x="64" y="3340"/>
                    <a:pt x="64" y="4127"/>
                  </a:cubicBezTo>
                  <a:lnTo>
                    <a:pt x="64" y="4505"/>
                  </a:lnTo>
                  <a:cubicBezTo>
                    <a:pt x="1" y="4694"/>
                    <a:pt x="158" y="4852"/>
                    <a:pt x="347" y="4852"/>
                  </a:cubicBezTo>
                  <a:lnTo>
                    <a:pt x="3813" y="4852"/>
                  </a:lnTo>
                  <a:cubicBezTo>
                    <a:pt x="4002" y="4852"/>
                    <a:pt x="4160" y="4694"/>
                    <a:pt x="4160" y="4505"/>
                  </a:cubicBezTo>
                  <a:lnTo>
                    <a:pt x="4160" y="4127"/>
                  </a:lnTo>
                  <a:cubicBezTo>
                    <a:pt x="4160" y="3340"/>
                    <a:pt x="3750" y="2678"/>
                    <a:pt x="3120" y="2332"/>
                  </a:cubicBezTo>
                  <a:cubicBezTo>
                    <a:pt x="3340" y="2079"/>
                    <a:pt x="3498" y="1733"/>
                    <a:pt x="3498" y="1386"/>
                  </a:cubicBezTo>
                  <a:cubicBezTo>
                    <a:pt x="3498" y="630"/>
                    <a:pt x="2868" y="0"/>
                    <a:pt x="2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1"/>
            <p:cNvSpPr/>
            <p:nvPr/>
          </p:nvSpPr>
          <p:spPr>
            <a:xfrm>
              <a:off x="2140225" y="2318650"/>
              <a:ext cx="307975" cy="295600"/>
            </a:xfrm>
            <a:custGeom>
              <a:rect b="b" l="l" r="r" t="t"/>
              <a:pathLst>
                <a:path extrusionOk="0" h="11824" w="12319">
                  <a:moveTo>
                    <a:pt x="7712" y="682"/>
                  </a:moveTo>
                  <a:cubicBezTo>
                    <a:pt x="8607" y="682"/>
                    <a:pt x="9499" y="1029"/>
                    <a:pt x="10177" y="1690"/>
                  </a:cubicBezTo>
                  <a:cubicBezTo>
                    <a:pt x="11468" y="2982"/>
                    <a:pt x="11531" y="5187"/>
                    <a:pt x="10177" y="6573"/>
                  </a:cubicBezTo>
                  <a:cubicBezTo>
                    <a:pt x="9500" y="7266"/>
                    <a:pt x="8627" y="7590"/>
                    <a:pt x="7754" y="7590"/>
                  </a:cubicBezTo>
                  <a:cubicBezTo>
                    <a:pt x="6839" y="7590"/>
                    <a:pt x="5923" y="7234"/>
                    <a:pt x="5230" y="6573"/>
                  </a:cubicBezTo>
                  <a:cubicBezTo>
                    <a:pt x="3939" y="5282"/>
                    <a:pt x="3876" y="3045"/>
                    <a:pt x="5325" y="1659"/>
                  </a:cubicBezTo>
                  <a:cubicBezTo>
                    <a:pt x="6001" y="997"/>
                    <a:pt x="6858" y="682"/>
                    <a:pt x="7712" y="682"/>
                  </a:cubicBezTo>
                  <a:close/>
                  <a:moveTo>
                    <a:pt x="4128" y="6258"/>
                  </a:moveTo>
                  <a:cubicBezTo>
                    <a:pt x="4285" y="6573"/>
                    <a:pt x="4537" y="6857"/>
                    <a:pt x="4758" y="7078"/>
                  </a:cubicBezTo>
                  <a:cubicBezTo>
                    <a:pt x="5010" y="7330"/>
                    <a:pt x="5293" y="7550"/>
                    <a:pt x="5577" y="7708"/>
                  </a:cubicBezTo>
                  <a:lnTo>
                    <a:pt x="5136" y="8180"/>
                  </a:lnTo>
                  <a:cubicBezTo>
                    <a:pt x="5073" y="8243"/>
                    <a:pt x="4978" y="8275"/>
                    <a:pt x="4888" y="8275"/>
                  </a:cubicBezTo>
                  <a:cubicBezTo>
                    <a:pt x="4797" y="8275"/>
                    <a:pt x="4710" y="8243"/>
                    <a:pt x="4663" y="8180"/>
                  </a:cubicBezTo>
                  <a:lnTo>
                    <a:pt x="3655" y="7204"/>
                  </a:lnTo>
                  <a:cubicBezTo>
                    <a:pt x="3498" y="7078"/>
                    <a:pt x="3498" y="6857"/>
                    <a:pt x="3655" y="6731"/>
                  </a:cubicBezTo>
                  <a:lnTo>
                    <a:pt x="4128" y="6258"/>
                  </a:lnTo>
                  <a:close/>
                  <a:moveTo>
                    <a:pt x="3403" y="7960"/>
                  </a:moveTo>
                  <a:lnTo>
                    <a:pt x="3876" y="8432"/>
                  </a:lnTo>
                  <a:lnTo>
                    <a:pt x="3309" y="8968"/>
                  </a:lnTo>
                  <a:lnTo>
                    <a:pt x="2836" y="8495"/>
                  </a:lnTo>
                  <a:lnTo>
                    <a:pt x="3403" y="7960"/>
                  </a:lnTo>
                  <a:close/>
                  <a:moveTo>
                    <a:pt x="2363" y="8968"/>
                  </a:moveTo>
                  <a:lnTo>
                    <a:pt x="2836" y="9440"/>
                  </a:lnTo>
                  <a:lnTo>
                    <a:pt x="1292" y="10984"/>
                  </a:lnTo>
                  <a:cubicBezTo>
                    <a:pt x="1245" y="11047"/>
                    <a:pt x="1158" y="11079"/>
                    <a:pt x="1068" y="11079"/>
                  </a:cubicBezTo>
                  <a:cubicBezTo>
                    <a:pt x="977" y="11079"/>
                    <a:pt x="883" y="11047"/>
                    <a:pt x="820" y="10984"/>
                  </a:cubicBezTo>
                  <a:cubicBezTo>
                    <a:pt x="725" y="10858"/>
                    <a:pt x="725" y="10669"/>
                    <a:pt x="820" y="10512"/>
                  </a:cubicBezTo>
                  <a:lnTo>
                    <a:pt x="2363" y="8968"/>
                  </a:lnTo>
                  <a:close/>
                  <a:moveTo>
                    <a:pt x="7731" y="1"/>
                  </a:moveTo>
                  <a:cubicBezTo>
                    <a:pt x="6669" y="1"/>
                    <a:pt x="5604" y="403"/>
                    <a:pt x="4789" y="1218"/>
                  </a:cubicBezTo>
                  <a:cubicBezTo>
                    <a:pt x="3592" y="2446"/>
                    <a:pt x="3309" y="4179"/>
                    <a:pt x="3844" y="5628"/>
                  </a:cubicBezTo>
                  <a:lnTo>
                    <a:pt x="3182" y="6290"/>
                  </a:lnTo>
                  <a:cubicBezTo>
                    <a:pt x="2867" y="6605"/>
                    <a:pt x="2804" y="7078"/>
                    <a:pt x="2993" y="7487"/>
                  </a:cubicBezTo>
                  <a:lnTo>
                    <a:pt x="410" y="10071"/>
                  </a:lnTo>
                  <a:cubicBezTo>
                    <a:pt x="0" y="10480"/>
                    <a:pt x="0" y="11142"/>
                    <a:pt x="410" y="11520"/>
                  </a:cubicBezTo>
                  <a:cubicBezTo>
                    <a:pt x="580" y="11721"/>
                    <a:pt x="826" y="11823"/>
                    <a:pt x="1081" y="11823"/>
                  </a:cubicBezTo>
                  <a:cubicBezTo>
                    <a:pt x="1345" y="11823"/>
                    <a:pt x="1619" y="11713"/>
                    <a:pt x="1828" y="11488"/>
                  </a:cubicBezTo>
                  <a:lnTo>
                    <a:pt x="4411" y="8905"/>
                  </a:lnTo>
                  <a:cubicBezTo>
                    <a:pt x="4565" y="8976"/>
                    <a:pt x="4727" y="9011"/>
                    <a:pt x="4887" y="9011"/>
                  </a:cubicBezTo>
                  <a:cubicBezTo>
                    <a:pt x="5153" y="9011"/>
                    <a:pt x="5411" y="8913"/>
                    <a:pt x="5608" y="8716"/>
                  </a:cubicBezTo>
                  <a:lnTo>
                    <a:pt x="6270" y="8023"/>
                  </a:lnTo>
                  <a:cubicBezTo>
                    <a:pt x="6736" y="8205"/>
                    <a:pt x="7231" y="8296"/>
                    <a:pt x="7729" y="8296"/>
                  </a:cubicBezTo>
                  <a:cubicBezTo>
                    <a:pt x="8781" y="8296"/>
                    <a:pt x="9847" y="7890"/>
                    <a:pt x="10681" y="7078"/>
                  </a:cubicBezTo>
                  <a:cubicBezTo>
                    <a:pt x="12319" y="5439"/>
                    <a:pt x="12287" y="2793"/>
                    <a:pt x="10681" y="1218"/>
                  </a:cubicBezTo>
                  <a:cubicBezTo>
                    <a:pt x="9873" y="410"/>
                    <a:pt x="8804" y="1"/>
                    <a:pt x="7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2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2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17" name="Google Shape;417;p42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2"/>
          <p:cNvSpPr txBox="1"/>
          <p:nvPr/>
        </p:nvSpPr>
        <p:spPr>
          <a:xfrm>
            <a:off x="1511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Barriers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42"/>
          <p:cNvSpPr/>
          <p:nvPr/>
        </p:nvSpPr>
        <p:spPr>
          <a:xfrm>
            <a:off x="2022750" y="1462925"/>
            <a:ext cx="5170500" cy="512700"/>
          </a:xfrm>
          <a:prstGeom prst="roundRect">
            <a:avLst>
              <a:gd fmla="val 16667" name="adj"/>
            </a:avLst>
          </a:prstGeom>
          <a:solidFill>
            <a:srgbClr val="276176"/>
          </a:solidFill>
          <a:ln cap="flat" cmpd="sng" w="9525">
            <a:solidFill>
              <a:srgbClr val="ABCE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2"/>
          <p:cNvSpPr/>
          <p:nvPr/>
        </p:nvSpPr>
        <p:spPr>
          <a:xfrm>
            <a:off x="2022750" y="2149300"/>
            <a:ext cx="5170500" cy="512700"/>
          </a:xfrm>
          <a:prstGeom prst="roundRect">
            <a:avLst>
              <a:gd fmla="val 16667" name="adj"/>
            </a:avLst>
          </a:prstGeom>
          <a:solidFill>
            <a:srgbClr val="65B0E7"/>
          </a:solidFill>
          <a:ln cap="flat" cmpd="sng" w="9525">
            <a:solidFill>
              <a:srgbClr val="65B0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2"/>
          <p:cNvSpPr/>
          <p:nvPr/>
        </p:nvSpPr>
        <p:spPr>
          <a:xfrm>
            <a:off x="2022750" y="2820412"/>
            <a:ext cx="5170500" cy="512700"/>
          </a:xfrm>
          <a:prstGeom prst="roundRect">
            <a:avLst>
              <a:gd fmla="val 16667" name="adj"/>
            </a:avLst>
          </a:prstGeom>
          <a:solidFill>
            <a:srgbClr val="ABCE8E"/>
          </a:solidFill>
          <a:ln cap="flat" cmpd="sng" w="9525">
            <a:solidFill>
              <a:srgbClr val="ABCE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2"/>
          <p:cNvSpPr/>
          <p:nvPr/>
        </p:nvSpPr>
        <p:spPr>
          <a:xfrm>
            <a:off x="2022750" y="3491500"/>
            <a:ext cx="5170500" cy="512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42"/>
          <p:cNvSpPr txBox="1"/>
          <p:nvPr/>
        </p:nvSpPr>
        <p:spPr>
          <a:xfrm>
            <a:off x="2918100" y="1511525"/>
            <a:ext cx="337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Government Regulation 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4" name="Google Shape;424;p42"/>
          <p:cNvSpPr txBox="1"/>
          <p:nvPr/>
        </p:nvSpPr>
        <p:spPr>
          <a:xfrm>
            <a:off x="2918100" y="2197900"/>
            <a:ext cx="337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Willingness of Providers 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5" name="Google Shape;425;p42"/>
          <p:cNvSpPr txBox="1"/>
          <p:nvPr/>
        </p:nvSpPr>
        <p:spPr>
          <a:xfrm>
            <a:off x="2918100" y="2869012"/>
            <a:ext cx="337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Funding 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42"/>
          <p:cNvSpPr txBox="1"/>
          <p:nvPr/>
        </p:nvSpPr>
        <p:spPr>
          <a:xfrm>
            <a:off x="2918100" y="3540100"/>
            <a:ext cx="337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Data Insufficiency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42"/>
          <p:cNvSpPr/>
          <p:nvPr/>
        </p:nvSpPr>
        <p:spPr>
          <a:xfrm>
            <a:off x="2022750" y="4211200"/>
            <a:ext cx="5170500" cy="5127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42"/>
          <p:cNvSpPr txBox="1"/>
          <p:nvPr/>
        </p:nvSpPr>
        <p:spPr>
          <a:xfrm>
            <a:off x="3061350" y="4259800"/>
            <a:ext cx="3093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Time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29" name="Google Shape;429;p42"/>
          <p:cNvGrpSpPr/>
          <p:nvPr/>
        </p:nvGrpSpPr>
        <p:grpSpPr>
          <a:xfrm>
            <a:off x="8460931" y="355607"/>
            <a:ext cx="560915" cy="538376"/>
            <a:chOff x="2140225" y="2318650"/>
            <a:chExt cx="307975" cy="295600"/>
          </a:xfrm>
        </p:grpSpPr>
        <p:sp>
          <p:nvSpPr>
            <p:cNvPr id="430" name="Google Shape;430;p42"/>
            <p:cNvSpPr/>
            <p:nvPr/>
          </p:nvSpPr>
          <p:spPr>
            <a:xfrm>
              <a:off x="2281200" y="2353025"/>
              <a:ext cx="104000" cy="121300"/>
            </a:xfrm>
            <a:custGeom>
              <a:rect b="b" l="l" r="r" t="t"/>
              <a:pathLst>
                <a:path extrusionOk="0" h="4852" w="4160">
                  <a:moveTo>
                    <a:pt x="2080" y="662"/>
                  </a:moveTo>
                  <a:cubicBezTo>
                    <a:pt x="2490" y="662"/>
                    <a:pt x="2805" y="977"/>
                    <a:pt x="2805" y="1386"/>
                  </a:cubicBezTo>
                  <a:cubicBezTo>
                    <a:pt x="2805" y="1764"/>
                    <a:pt x="2490" y="2079"/>
                    <a:pt x="2080" y="2079"/>
                  </a:cubicBezTo>
                  <a:cubicBezTo>
                    <a:pt x="1702" y="2079"/>
                    <a:pt x="1387" y="1764"/>
                    <a:pt x="1387" y="1386"/>
                  </a:cubicBezTo>
                  <a:cubicBezTo>
                    <a:pt x="1387" y="977"/>
                    <a:pt x="1702" y="662"/>
                    <a:pt x="2080" y="662"/>
                  </a:cubicBezTo>
                  <a:close/>
                  <a:moveTo>
                    <a:pt x="2080" y="2773"/>
                  </a:moveTo>
                  <a:cubicBezTo>
                    <a:pt x="2836" y="2773"/>
                    <a:pt x="3466" y="3403"/>
                    <a:pt x="3466" y="4127"/>
                  </a:cubicBezTo>
                  <a:lnTo>
                    <a:pt x="662" y="4127"/>
                  </a:lnTo>
                  <a:cubicBezTo>
                    <a:pt x="662" y="3403"/>
                    <a:pt x="1293" y="2773"/>
                    <a:pt x="2080" y="2773"/>
                  </a:cubicBezTo>
                  <a:close/>
                  <a:moveTo>
                    <a:pt x="2112" y="0"/>
                  </a:moveTo>
                  <a:cubicBezTo>
                    <a:pt x="1387" y="0"/>
                    <a:pt x="757" y="630"/>
                    <a:pt x="757" y="1386"/>
                  </a:cubicBezTo>
                  <a:cubicBezTo>
                    <a:pt x="757" y="1733"/>
                    <a:pt x="915" y="2079"/>
                    <a:pt x="1135" y="2332"/>
                  </a:cubicBezTo>
                  <a:cubicBezTo>
                    <a:pt x="505" y="2678"/>
                    <a:pt x="64" y="3340"/>
                    <a:pt x="64" y="4127"/>
                  </a:cubicBezTo>
                  <a:lnTo>
                    <a:pt x="64" y="4505"/>
                  </a:lnTo>
                  <a:cubicBezTo>
                    <a:pt x="1" y="4694"/>
                    <a:pt x="158" y="4852"/>
                    <a:pt x="347" y="4852"/>
                  </a:cubicBezTo>
                  <a:lnTo>
                    <a:pt x="3813" y="4852"/>
                  </a:lnTo>
                  <a:cubicBezTo>
                    <a:pt x="4002" y="4852"/>
                    <a:pt x="4160" y="4694"/>
                    <a:pt x="4160" y="4505"/>
                  </a:cubicBezTo>
                  <a:lnTo>
                    <a:pt x="4160" y="4127"/>
                  </a:lnTo>
                  <a:cubicBezTo>
                    <a:pt x="4160" y="3340"/>
                    <a:pt x="3750" y="2678"/>
                    <a:pt x="3120" y="2332"/>
                  </a:cubicBezTo>
                  <a:cubicBezTo>
                    <a:pt x="3340" y="2079"/>
                    <a:pt x="3498" y="1733"/>
                    <a:pt x="3498" y="1386"/>
                  </a:cubicBezTo>
                  <a:cubicBezTo>
                    <a:pt x="3498" y="630"/>
                    <a:pt x="2868" y="0"/>
                    <a:pt x="2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2"/>
            <p:cNvSpPr/>
            <p:nvPr/>
          </p:nvSpPr>
          <p:spPr>
            <a:xfrm>
              <a:off x="2140225" y="2318650"/>
              <a:ext cx="307975" cy="295600"/>
            </a:xfrm>
            <a:custGeom>
              <a:rect b="b" l="l" r="r" t="t"/>
              <a:pathLst>
                <a:path extrusionOk="0" h="11824" w="12319">
                  <a:moveTo>
                    <a:pt x="7712" y="682"/>
                  </a:moveTo>
                  <a:cubicBezTo>
                    <a:pt x="8607" y="682"/>
                    <a:pt x="9499" y="1029"/>
                    <a:pt x="10177" y="1690"/>
                  </a:cubicBezTo>
                  <a:cubicBezTo>
                    <a:pt x="11468" y="2982"/>
                    <a:pt x="11531" y="5187"/>
                    <a:pt x="10177" y="6573"/>
                  </a:cubicBezTo>
                  <a:cubicBezTo>
                    <a:pt x="9500" y="7266"/>
                    <a:pt x="8627" y="7590"/>
                    <a:pt x="7754" y="7590"/>
                  </a:cubicBezTo>
                  <a:cubicBezTo>
                    <a:pt x="6839" y="7590"/>
                    <a:pt x="5923" y="7234"/>
                    <a:pt x="5230" y="6573"/>
                  </a:cubicBezTo>
                  <a:cubicBezTo>
                    <a:pt x="3939" y="5282"/>
                    <a:pt x="3876" y="3045"/>
                    <a:pt x="5325" y="1659"/>
                  </a:cubicBezTo>
                  <a:cubicBezTo>
                    <a:pt x="6001" y="997"/>
                    <a:pt x="6858" y="682"/>
                    <a:pt x="7712" y="682"/>
                  </a:cubicBezTo>
                  <a:close/>
                  <a:moveTo>
                    <a:pt x="4128" y="6258"/>
                  </a:moveTo>
                  <a:cubicBezTo>
                    <a:pt x="4285" y="6573"/>
                    <a:pt x="4537" y="6857"/>
                    <a:pt x="4758" y="7078"/>
                  </a:cubicBezTo>
                  <a:cubicBezTo>
                    <a:pt x="5010" y="7330"/>
                    <a:pt x="5293" y="7550"/>
                    <a:pt x="5577" y="7708"/>
                  </a:cubicBezTo>
                  <a:lnTo>
                    <a:pt x="5136" y="8180"/>
                  </a:lnTo>
                  <a:cubicBezTo>
                    <a:pt x="5073" y="8243"/>
                    <a:pt x="4978" y="8275"/>
                    <a:pt x="4888" y="8275"/>
                  </a:cubicBezTo>
                  <a:cubicBezTo>
                    <a:pt x="4797" y="8275"/>
                    <a:pt x="4710" y="8243"/>
                    <a:pt x="4663" y="8180"/>
                  </a:cubicBezTo>
                  <a:lnTo>
                    <a:pt x="3655" y="7204"/>
                  </a:lnTo>
                  <a:cubicBezTo>
                    <a:pt x="3498" y="7078"/>
                    <a:pt x="3498" y="6857"/>
                    <a:pt x="3655" y="6731"/>
                  </a:cubicBezTo>
                  <a:lnTo>
                    <a:pt x="4128" y="6258"/>
                  </a:lnTo>
                  <a:close/>
                  <a:moveTo>
                    <a:pt x="3403" y="7960"/>
                  </a:moveTo>
                  <a:lnTo>
                    <a:pt x="3876" y="8432"/>
                  </a:lnTo>
                  <a:lnTo>
                    <a:pt x="3309" y="8968"/>
                  </a:lnTo>
                  <a:lnTo>
                    <a:pt x="2836" y="8495"/>
                  </a:lnTo>
                  <a:lnTo>
                    <a:pt x="3403" y="7960"/>
                  </a:lnTo>
                  <a:close/>
                  <a:moveTo>
                    <a:pt x="2363" y="8968"/>
                  </a:moveTo>
                  <a:lnTo>
                    <a:pt x="2836" y="9440"/>
                  </a:lnTo>
                  <a:lnTo>
                    <a:pt x="1292" y="10984"/>
                  </a:lnTo>
                  <a:cubicBezTo>
                    <a:pt x="1245" y="11047"/>
                    <a:pt x="1158" y="11079"/>
                    <a:pt x="1068" y="11079"/>
                  </a:cubicBezTo>
                  <a:cubicBezTo>
                    <a:pt x="977" y="11079"/>
                    <a:pt x="883" y="11047"/>
                    <a:pt x="820" y="10984"/>
                  </a:cubicBezTo>
                  <a:cubicBezTo>
                    <a:pt x="725" y="10858"/>
                    <a:pt x="725" y="10669"/>
                    <a:pt x="820" y="10512"/>
                  </a:cubicBezTo>
                  <a:lnTo>
                    <a:pt x="2363" y="8968"/>
                  </a:lnTo>
                  <a:close/>
                  <a:moveTo>
                    <a:pt x="7731" y="1"/>
                  </a:moveTo>
                  <a:cubicBezTo>
                    <a:pt x="6669" y="1"/>
                    <a:pt x="5604" y="403"/>
                    <a:pt x="4789" y="1218"/>
                  </a:cubicBezTo>
                  <a:cubicBezTo>
                    <a:pt x="3592" y="2446"/>
                    <a:pt x="3309" y="4179"/>
                    <a:pt x="3844" y="5628"/>
                  </a:cubicBezTo>
                  <a:lnTo>
                    <a:pt x="3182" y="6290"/>
                  </a:lnTo>
                  <a:cubicBezTo>
                    <a:pt x="2867" y="6605"/>
                    <a:pt x="2804" y="7078"/>
                    <a:pt x="2993" y="7487"/>
                  </a:cubicBezTo>
                  <a:lnTo>
                    <a:pt x="410" y="10071"/>
                  </a:lnTo>
                  <a:cubicBezTo>
                    <a:pt x="0" y="10480"/>
                    <a:pt x="0" y="11142"/>
                    <a:pt x="410" y="11520"/>
                  </a:cubicBezTo>
                  <a:cubicBezTo>
                    <a:pt x="580" y="11721"/>
                    <a:pt x="826" y="11823"/>
                    <a:pt x="1081" y="11823"/>
                  </a:cubicBezTo>
                  <a:cubicBezTo>
                    <a:pt x="1345" y="11823"/>
                    <a:pt x="1619" y="11713"/>
                    <a:pt x="1828" y="11488"/>
                  </a:cubicBezTo>
                  <a:lnTo>
                    <a:pt x="4411" y="8905"/>
                  </a:lnTo>
                  <a:cubicBezTo>
                    <a:pt x="4565" y="8976"/>
                    <a:pt x="4727" y="9011"/>
                    <a:pt x="4887" y="9011"/>
                  </a:cubicBezTo>
                  <a:cubicBezTo>
                    <a:pt x="5153" y="9011"/>
                    <a:pt x="5411" y="8913"/>
                    <a:pt x="5608" y="8716"/>
                  </a:cubicBezTo>
                  <a:lnTo>
                    <a:pt x="6270" y="8023"/>
                  </a:lnTo>
                  <a:cubicBezTo>
                    <a:pt x="6736" y="8205"/>
                    <a:pt x="7231" y="8296"/>
                    <a:pt x="7729" y="8296"/>
                  </a:cubicBezTo>
                  <a:cubicBezTo>
                    <a:pt x="8781" y="8296"/>
                    <a:pt x="9847" y="7890"/>
                    <a:pt x="10681" y="7078"/>
                  </a:cubicBezTo>
                  <a:cubicBezTo>
                    <a:pt x="12319" y="5439"/>
                    <a:pt x="12287" y="2793"/>
                    <a:pt x="10681" y="1218"/>
                  </a:cubicBezTo>
                  <a:cubicBezTo>
                    <a:pt x="9873" y="410"/>
                    <a:pt x="8804" y="1"/>
                    <a:pt x="7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3"/>
          <p:cNvSpPr/>
          <p:nvPr/>
        </p:nvSpPr>
        <p:spPr>
          <a:xfrm>
            <a:off x="316013" y="3139225"/>
            <a:ext cx="2711700" cy="1749000"/>
          </a:xfrm>
          <a:prstGeom prst="roundRect">
            <a:avLst>
              <a:gd fmla="val 16667" name="adj"/>
            </a:avLst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3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3"/>
          <p:cNvSpPr txBox="1"/>
          <p:nvPr>
            <p:ph type="title"/>
          </p:nvPr>
        </p:nvSpPr>
        <p:spPr>
          <a:xfrm>
            <a:off x="129600" y="148500"/>
            <a:ext cx="893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Government Regulations</a:t>
            </a:r>
            <a:endParaRPr/>
          </a:p>
        </p:txBody>
      </p:sp>
      <p:sp>
        <p:nvSpPr>
          <p:cNvPr id="439" name="Google Shape;439;p43"/>
          <p:cNvSpPr/>
          <p:nvPr/>
        </p:nvSpPr>
        <p:spPr>
          <a:xfrm>
            <a:off x="315932" y="1270867"/>
            <a:ext cx="2712000" cy="17490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43"/>
          <p:cNvSpPr/>
          <p:nvPr/>
        </p:nvSpPr>
        <p:spPr>
          <a:xfrm>
            <a:off x="3216058" y="1270900"/>
            <a:ext cx="2711700" cy="1749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43"/>
          <p:cNvSpPr/>
          <p:nvPr/>
        </p:nvSpPr>
        <p:spPr>
          <a:xfrm>
            <a:off x="3242700" y="3154075"/>
            <a:ext cx="2712000" cy="1719300"/>
          </a:xfrm>
          <a:prstGeom prst="roundRect">
            <a:avLst>
              <a:gd fmla="val 16667" name="adj"/>
            </a:avLst>
          </a:prstGeom>
          <a:solidFill>
            <a:srgbClr val="65B0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3"/>
          <p:cNvSpPr/>
          <p:nvPr/>
        </p:nvSpPr>
        <p:spPr>
          <a:xfrm>
            <a:off x="6111200" y="3154075"/>
            <a:ext cx="2712000" cy="17193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3"/>
          <p:cNvSpPr/>
          <p:nvPr/>
        </p:nvSpPr>
        <p:spPr>
          <a:xfrm>
            <a:off x="6116350" y="1270900"/>
            <a:ext cx="2711700" cy="1749000"/>
          </a:xfrm>
          <a:prstGeom prst="roundRect">
            <a:avLst>
              <a:gd fmla="val 16667" name="adj"/>
            </a:avLst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3"/>
          <p:cNvSpPr txBox="1"/>
          <p:nvPr/>
        </p:nvSpPr>
        <p:spPr>
          <a:xfrm>
            <a:off x="271800" y="1466400"/>
            <a:ext cx="2756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125.421 </a:t>
            </a:r>
            <a:r>
              <a:rPr lang="en" sz="1000">
                <a:solidFill>
                  <a:schemeClr val="lt1"/>
                </a:solidFill>
              </a:rPr>
              <a:t>- Municipalities must “separately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accounts for the revenues, expenses, property, and source of investment dollars associated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with the provision of such service”, so the local government would be unable to use revenue generated from another source to pay for broadband internet service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45" name="Google Shape;445;p43"/>
          <p:cNvSpPr txBox="1"/>
          <p:nvPr/>
        </p:nvSpPr>
        <p:spPr>
          <a:xfrm>
            <a:off x="3216050" y="1437400"/>
            <a:ext cx="2712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166.047 -</a:t>
            </a:r>
            <a:r>
              <a:rPr lang="en" sz="1000">
                <a:solidFill>
                  <a:schemeClr val="lt1"/>
                </a:solidFill>
              </a:rPr>
              <a:t> Publicly owned telecommunication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services will have to pay full ad valorem tax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(a tax based on the value of property), though private businesses are exempt from part of this tax when selling to residential households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This is cost prohibitive for many rural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municipalities.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46" name="Google Shape;446;p43"/>
          <p:cNvSpPr txBox="1"/>
          <p:nvPr/>
        </p:nvSpPr>
        <p:spPr>
          <a:xfrm>
            <a:off x="6074500" y="1317963"/>
            <a:ext cx="27954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 </a:t>
            </a:r>
            <a:r>
              <a:rPr b="1" lang="en" sz="950">
                <a:solidFill>
                  <a:schemeClr val="lt1"/>
                </a:solidFill>
              </a:rPr>
              <a:t>196.012</a:t>
            </a:r>
            <a:r>
              <a:rPr lang="en" sz="950">
                <a:solidFill>
                  <a:schemeClr val="lt1"/>
                </a:solidFill>
              </a:rPr>
              <a:t> - Provides a definition of what a</a:t>
            </a:r>
            <a:endParaRPr sz="95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chemeClr val="lt1"/>
                </a:solidFill>
              </a:rPr>
              <a:t>publicly owned telecommunication service</a:t>
            </a:r>
            <a:endParaRPr sz="95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chemeClr val="lt1"/>
                </a:solidFill>
              </a:rPr>
              <a:t>is for taxation reason: “providing a two-way</a:t>
            </a:r>
            <a:endParaRPr sz="95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chemeClr val="lt1"/>
                </a:solidFill>
              </a:rPr>
              <a:t>telecommunications services to the public for</a:t>
            </a:r>
            <a:endParaRPr sz="95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chemeClr val="lt1"/>
                </a:solidFill>
              </a:rPr>
              <a:t>hire by the use of a telecommunications facility”.</a:t>
            </a:r>
            <a:endParaRPr sz="95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chemeClr val="lt1"/>
                </a:solidFill>
              </a:rPr>
              <a:t>Only telecommunications services being used</a:t>
            </a:r>
            <a:endParaRPr sz="95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chemeClr val="lt1"/>
                </a:solidFill>
              </a:rPr>
              <a:t>for public airports or public hospitals will be</a:t>
            </a:r>
            <a:endParaRPr sz="95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chemeClr val="lt1"/>
                </a:solidFill>
              </a:rPr>
              <a:t>exempt. </a:t>
            </a:r>
            <a:r>
              <a:rPr b="1" lang="en" sz="950">
                <a:solidFill>
                  <a:schemeClr val="lt1"/>
                </a:solidFill>
              </a:rPr>
              <a:t>A broadband network operated by</a:t>
            </a:r>
            <a:endParaRPr b="1" sz="95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50">
                <a:solidFill>
                  <a:schemeClr val="lt1"/>
                </a:solidFill>
              </a:rPr>
              <a:t>a municipality for use by the public would not be eligible for tax exemptions.</a:t>
            </a:r>
            <a:endParaRPr b="1" sz="950">
              <a:solidFill>
                <a:schemeClr val="lt1"/>
              </a:solidFill>
            </a:endParaRPr>
          </a:p>
        </p:txBody>
      </p:sp>
      <p:sp>
        <p:nvSpPr>
          <p:cNvPr id="447" name="Google Shape;447;p43"/>
          <p:cNvSpPr txBox="1"/>
          <p:nvPr/>
        </p:nvSpPr>
        <p:spPr>
          <a:xfrm>
            <a:off x="171925" y="3107175"/>
            <a:ext cx="30000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199.183 </a:t>
            </a:r>
            <a:r>
              <a:rPr lang="en" sz="1000">
                <a:solidFill>
                  <a:schemeClr val="lt1"/>
                </a:solidFill>
              </a:rPr>
              <a:t>- Any immunity of any political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subdivision of the state or other entity of local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government from taxation of the property used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to provide telecommunication services that is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taxed... is hereby waived”, any other legislation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that would have given tax exempt status to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these properties is no longer applicable.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Publicly owned telecommunication services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would need to be housed on different property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from other government functions or lose their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tax exempt status.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48" name="Google Shape;448;p43"/>
          <p:cNvSpPr txBox="1"/>
          <p:nvPr/>
        </p:nvSpPr>
        <p:spPr>
          <a:xfrm>
            <a:off x="6111350" y="3547925"/>
            <a:ext cx="2711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212.08</a:t>
            </a:r>
            <a:r>
              <a:rPr lang="en" sz="1000">
                <a:solidFill>
                  <a:schemeClr val="dk1"/>
                </a:solidFill>
              </a:rPr>
              <a:t> </a:t>
            </a:r>
            <a:r>
              <a:rPr lang="en" sz="1000">
                <a:solidFill>
                  <a:schemeClr val="lt1"/>
                </a:solidFill>
              </a:rPr>
              <a:t>- Government owned telecommunication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services will not be exempt from sales, rental, use, storage or consumption taxes.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9" name="Google Shape;449;p43"/>
          <p:cNvSpPr txBox="1"/>
          <p:nvPr/>
        </p:nvSpPr>
        <p:spPr>
          <a:xfrm>
            <a:off x="3242700" y="3139225"/>
            <a:ext cx="26787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350.81 </a:t>
            </a:r>
            <a:r>
              <a:rPr lang="en" sz="900">
                <a:solidFill>
                  <a:schemeClr val="lt1"/>
                </a:solidFill>
              </a:rPr>
              <a:t>- States “Revenue bonds issued in order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to finance providing a communications service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are not subject to the approval of the electors if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the revenue bonds mature within 15 years”, so if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the bonds used to pay for the telecommunication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service are not going to be paid off in 15 years it must be approved by voters. Also, the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telecommunication service will need “a plan to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ensure that revenues exceed operating expenses and payment of principal and interest on debt within 4 years”</a:t>
            </a:r>
            <a:endParaRPr sz="1300">
              <a:solidFill>
                <a:schemeClr val="lt1"/>
              </a:solidFill>
            </a:endParaRPr>
          </a:p>
        </p:txBody>
      </p:sp>
      <p:grpSp>
        <p:nvGrpSpPr>
          <p:cNvPr id="450" name="Google Shape;450;p43"/>
          <p:cNvGrpSpPr/>
          <p:nvPr/>
        </p:nvGrpSpPr>
        <p:grpSpPr>
          <a:xfrm>
            <a:off x="8460931" y="355607"/>
            <a:ext cx="560915" cy="538376"/>
            <a:chOff x="2140225" y="2318650"/>
            <a:chExt cx="307975" cy="295600"/>
          </a:xfrm>
        </p:grpSpPr>
        <p:sp>
          <p:nvSpPr>
            <p:cNvPr id="451" name="Google Shape;451;p43"/>
            <p:cNvSpPr/>
            <p:nvPr/>
          </p:nvSpPr>
          <p:spPr>
            <a:xfrm>
              <a:off x="2281200" y="2353025"/>
              <a:ext cx="104000" cy="121300"/>
            </a:xfrm>
            <a:custGeom>
              <a:rect b="b" l="l" r="r" t="t"/>
              <a:pathLst>
                <a:path extrusionOk="0" h="4852" w="4160">
                  <a:moveTo>
                    <a:pt x="2080" y="662"/>
                  </a:moveTo>
                  <a:cubicBezTo>
                    <a:pt x="2490" y="662"/>
                    <a:pt x="2805" y="977"/>
                    <a:pt x="2805" y="1386"/>
                  </a:cubicBezTo>
                  <a:cubicBezTo>
                    <a:pt x="2805" y="1764"/>
                    <a:pt x="2490" y="2079"/>
                    <a:pt x="2080" y="2079"/>
                  </a:cubicBezTo>
                  <a:cubicBezTo>
                    <a:pt x="1702" y="2079"/>
                    <a:pt x="1387" y="1764"/>
                    <a:pt x="1387" y="1386"/>
                  </a:cubicBezTo>
                  <a:cubicBezTo>
                    <a:pt x="1387" y="977"/>
                    <a:pt x="1702" y="662"/>
                    <a:pt x="2080" y="662"/>
                  </a:cubicBezTo>
                  <a:close/>
                  <a:moveTo>
                    <a:pt x="2080" y="2773"/>
                  </a:moveTo>
                  <a:cubicBezTo>
                    <a:pt x="2836" y="2773"/>
                    <a:pt x="3466" y="3403"/>
                    <a:pt x="3466" y="4127"/>
                  </a:cubicBezTo>
                  <a:lnTo>
                    <a:pt x="662" y="4127"/>
                  </a:lnTo>
                  <a:cubicBezTo>
                    <a:pt x="662" y="3403"/>
                    <a:pt x="1293" y="2773"/>
                    <a:pt x="2080" y="2773"/>
                  </a:cubicBezTo>
                  <a:close/>
                  <a:moveTo>
                    <a:pt x="2112" y="0"/>
                  </a:moveTo>
                  <a:cubicBezTo>
                    <a:pt x="1387" y="0"/>
                    <a:pt x="757" y="630"/>
                    <a:pt x="757" y="1386"/>
                  </a:cubicBezTo>
                  <a:cubicBezTo>
                    <a:pt x="757" y="1733"/>
                    <a:pt x="915" y="2079"/>
                    <a:pt x="1135" y="2332"/>
                  </a:cubicBezTo>
                  <a:cubicBezTo>
                    <a:pt x="505" y="2678"/>
                    <a:pt x="64" y="3340"/>
                    <a:pt x="64" y="4127"/>
                  </a:cubicBezTo>
                  <a:lnTo>
                    <a:pt x="64" y="4505"/>
                  </a:lnTo>
                  <a:cubicBezTo>
                    <a:pt x="1" y="4694"/>
                    <a:pt x="158" y="4852"/>
                    <a:pt x="347" y="4852"/>
                  </a:cubicBezTo>
                  <a:lnTo>
                    <a:pt x="3813" y="4852"/>
                  </a:lnTo>
                  <a:cubicBezTo>
                    <a:pt x="4002" y="4852"/>
                    <a:pt x="4160" y="4694"/>
                    <a:pt x="4160" y="4505"/>
                  </a:cubicBezTo>
                  <a:lnTo>
                    <a:pt x="4160" y="4127"/>
                  </a:lnTo>
                  <a:cubicBezTo>
                    <a:pt x="4160" y="3340"/>
                    <a:pt x="3750" y="2678"/>
                    <a:pt x="3120" y="2332"/>
                  </a:cubicBezTo>
                  <a:cubicBezTo>
                    <a:pt x="3340" y="2079"/>
                    <a:pt x="3498" y="1733"/>
                    <a:pt x="3498" y="1386"/>
                  </a:cubicBezTo>
                  <a:cubicBezTo>
                    <a:pt x="3498" y="630"/>
                    <a:pt x="2868" y="0"/>
                    <a:pt x="2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3"/>
            <p:cNvSpPr/>
            <p:nvPr/>
          </p:nvSpPr>
          <p:spPr>
            <a:xfrm>
              <a:off x="2140225" y="2318650"/>
              <a:ext cx="307975" cy="295600"/>
            </a:xfrm>
            <a:custGeom>
              <a:rect b="b" l="l" r="r" t="t"/>
              <a:pathLst>
                <a:path extrusionOk="0" h="11824" w="12319">
                  <a:moveTo>
                    <a:pt x="7712" y="682"/>
                  </a:moveTo>
                  <a:cubicBezTo>
                    <a:pt x="8607" y="682"/>
                    <a:pt x="9499" y="1029"/>
                    <a:pt x="10177" y="1690"/>
                  </a:cubicBezTo>
                  <a:cubicBezTo>
                    <a:pt x="11468" y="2982"/>
                    <a:pt x="11531" y="5187"/>
                    <a:pt x="10177" y="6573"/>
                  </a:cubicBezTo>
                  <a:cubicBezTo>
                    <a:pt x="9500" y="7266"/>
                    <a:pt x="8627" y="7590"/>
                    <a:pt x="7754" y="7590"/>
                  </a:cubicBezTo>
                  <a:cubicBezTo>
                    <a:pt x="6839" y="7590"/>
                    <a:pt x="5923" y="7234"/>
                    <a:pt x="5230" y="6573"/>
                  </a:cubicBezTo>
                  <a:cubicBezTo>
                    <a:pt x="3939" y="5282"/>
                    <a:pt x="3876" y="3045"/>
                    <a:pt x="5325" y="1659"/>
                  </a:cubicBezTo>
                  <a:cubicBezTo>
                    <a:pt x="6001" y="997"/>
                    <a:pt x="6858" y="682"/>
                    <a:pt x="7712" y="682"/>
                  </a:cubicBezTo>
                  <a:close/>
                  <a:moveTo>
                    <a:pt x="4128" y="6258"/>
                  </a:moveTo>
                  <a:cubicBezTo>
                    <a:pt x="4285" y="6573"/>
                    <a:pt x="4537" y="6857"/>
                    <a:pt x="4758" y="7078"/>
                  </a:cubicBezTo>
                  <a:cubicBezTo>
                    <a:pt x="5010" y="7330"/>
                    <a:pt x="5293" y="7550"/>
                    <a:pt x="5577" y="7708"/>
                  </a:cubicBezTo>
                  <a:lnTo>
                    <a:pt x="5136" y="8180"/>
                  </a:lnTo>
                  <a:cubicBezTo>
                    <a:pt x="5073" y="8243"/>
                    <a:pt x="4978" y="8275"/>
                    <a:pt x="4888" y="8275"/>
                  </a:cubicBezTo>
                  <a:cubicBezTo>
                    <a:pt x="4797" y="8275"/>
                    <a:pt x="4710" y="8243"/>
                    <a:pt x="4663" y="8180"/>
                  </a:cubicBezTo>
                  <a:lnTo>
                    <a:pt x="3655" y="7204"/>
                  </a:lnTo>
                  <a:cubicBezTo>
                    <a:pt x="3498" y="7078"/>
                    <a:pt x="3498" y="6857"/>
                    <a:pt x="3655" y="6731"/>
                  </a:cubicBezTo>
                  <a:lnTo>
                    <a:pt x="4128" y="6258"/>
                  </a:lnTo>
                  <a:close/>
                  <a:moveTo>
                    <a:pt x="3403" y="7960"/>
                  </a:moveTo>
                  <a:lnTo>
                    <a:pt x="3876" y="8432"/>
                  </a:lnTo>
                  <a:lnTo>
                    <a:pt x="3309" y="8968"/>
                  </a:lnTo>
                  <a:lnTo>
                    <a:pt x="2836" y="8495"/>
                  </a:lnTo>
                  <a:lnTo>
                    <a:pt x="3403" y="7960"/>
                  </a:lnTo>
                  <a:close/>
                  <a:moveTo>
                    <a:pt x="2363" y="8968"/>
                  </a:moveTo>
                  <a:lnTo>
                    <a:pt x="2836" y="9440"/>
                  </a:lnTo>
                  <a:lnTo>
                    <a:pt x="1292" y="10984"/>
                  </a:lnTo>
                  <a:cubicBezTo>
                    <a:pt x="1245" y="11047"/>
                    <a:pt x="1158" y="11079"/>
                    <a:pt x="1068" y="11079"/>
                  </a:cubicBezTo>
                  <a:cubicBezTo>
                    <a:pt x="977" y="11079"/>
                    <a:pt x="883" y="11047"/>
                    <a:pt x="820" y="10984"/>
                  </a:cubicBezTo>
                  <a:cubicBezTo>
                    <a:pt x="725" y="10858"/>
                    <a:pt x="725" y="10669"/>
                    <a:pt x="820" y="10512"/>
                  </a:cubicBezTo>
                  <a:lnTo>
                    <a:pt x="2363" y="8968"/>
                  </a:lnTo>
                  <a:close/>
                  <a:moveTo>
                    <a:pt x="7731" y="1"/>
                  </a:moveTo>
                  <a:cubicBezTo>
                    <a:pt x="6669" y="1"/>
                    <a:pt x="5604" y="403"/>
                    <a:pt x="4789" y="1218"/>
                  </a:cubicBezTo>
                  <a:cubicBezTo>
                    <a:pt x="3592" y="2446"/>
                    <a:pt x="3309" y="4179"/>
                    <a:pt x="3844" y="5628"/>
                  </a:cubicBezTo>
                  <a:lnTo>
                    <a:pt x="3182" y="6290"/>
                  </a:lnTo>
                  <a:cubicBezTo>
                    <a:pt x="2867" y="6605"/>
                    <a:pt x="2804" y="7078"/>
                    <a:pt x="2993" y="7487"/>
                  </a:cubicBezTo>
                  <a:lnTo>
                    <a:pt x="410" y="10071"/>
                  </a:lnTo>
                  <a:cubicBezTo>
                    <a:pt x="0" y="10480"/>
                    <a:pt x="0" y="11142"/>
                    <a:pt x="410" y="11520"/>
                  </a:cubicBezTo>
                  <a:cubicBezTo>
                    <a:pt x="580" y="11721"/>
                    <a:pt x="826" y="11823"/>
                    <a:pt x="1081" y="11823"/>
                  </a:cubicBezTo>
                  <a:cubicBezTo>
                    <a:pt x="1345" y="11823"/>
                    <a:pt x="1619" y="11713"/>
                    <a:pt x="1828" y="11488"/>
                  </a:cubicBezTo>
                  <a:lnTo>
                    <a:pt x="4411" y="8905"/>
                  </a:lnTo>
                  <a:cubicBezTo>
                    <a:pt x="4565" y="8976"/>
                    <a:pt x="4727" y="9011"/>
                    <a:pt x="4887" y="9011"/>
                  </a:cubicBezTo>
                  <a:cubicBezTo>
                    <a:pt x="5153" y="9011"/>
                    <a:pt x="5411" y="8913"/>
                    <a:pt x="5608" y="8716"/>
                  </a:cubicBezTo>
                  <a:lnTo>
                    <a:pt x="6270" y="8023"/>
                  </a:lnTo>
                  <a:cubicBezTo>
                    <a:pt x="6736" y="8205"/>
                    <a:pt x="7231" y="8296"/>
                    <a:pt x="7729" y="8296"/>
                  </a:cubicBezTo>
                  <a:cubicBezTo>
                    <a:pt x="8781" y="8296"/>
                    <a:pt x="9847" y="7890"/>
                    <a:pt x="10681" y="7078"/>
                  </a:cubicBezTo>
                  <a:cubicBezTo>
                    <a:pt x="12319" y="5439"/>
                    <a:pt x="12287" y="2793"/>
                    <a:pt x="10681" y="1218"/>
                  </a:cubicBezTo>
                  <a:cubicBezTo>
                    <a:pt x="9873" y="410"/>
                    <a:pt x="8804" y="1"/>
                    <a:pt x="7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4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4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60" name="Google Shape;460;p44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4"/>
          <p:cNvSpPr txBox="1"/>
          <p:nvPr/>
        </p:nvSpPr>
        <p:spPr>
          <a:xfrm>
            <a:off x="160500" y="12232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Willingness of Providers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44"/>
          <p:cNvSpPr txBox="1"/>
          <p:nvPr>
            <p:ph idx="1" type="body"/>
          </p:nvPr>
        </p:nvSpPr>
        <p:spPr>
          <a:xfrm>
            <a:off x="84300" y="1022450"/>
            <a:ext cx="5015100" cy="39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conditions may make it difficult to attract ISPs, they are under no requirement to provide service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○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Internet Service Providers (ISPs) are unconvinced of the ROI in rural areas.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○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Rural Areas “provide fewer customers to absorb the fixed costs of broadband infrastructure” (Canfield, 2019).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FCC Broadband maps sometimes 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overestimate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“the number of Americans who have reliable Internet connections” (Zakrzewski, 2021).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 providers are unwilling to compete with “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satellite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monopolies”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Much of the information needed by the counties to create a business plan is proprietary and ISPs are unwilling to provide it.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3" name="Google Shape;463;p44"/>
          <p:cNvGrpSpPr/>
          <p:nvPr/>
        </p:nvGrpSpPr>
        <p:grpSpPr>
          <a:xfrm>
            <a:off x="8460931" y="355607"/>
            <a:ext cx="560915" cy="538376"/>
            <a:chOff x="2140225" y="2318650"/>
            <a:chExt cx="307975" cy="295600"/>
          </a:xfrm>
        </p:grpSpPr>
        <p:sp>
          <p:nvSpPr>
            <p:cNvPr id="464" name="Google Shape;464;p44"/>
            <p:cNvSpPr/>
            <p:nvPr/>
          </p:nvSpPr>
          <p:spPr>
            <a:xfrm>
              <a:off x="2281200" y="2353025"/>
              <a:ext cx="104000" cy="121300"/>
            </a:xfrm>
            <a:custGeom>
              <a:rect b="b" l="l" r="r" t="t"/>
              <a:pathLst>
                <a:path extrusionOk="0" h="4852" w="4160">
                  <a:moveTo>
                    <a:pt x="2080" y="662"/>
                  </a:moveTo>
                  <a:cubicBezTo>
                    <a:pt x="2490" y="662"/>
                    <a:pt x="2805" y="977"/>
                    <a:pt x="2805" y="1386"/>
                  </a:cubicBezTo>
                  <a:cubicBezTo>
                    <a:pt x="2805" y="1764"/>
                    <a:pt x="2490" y="2079"/>
                    <a:pt x="2080" y="2079"/>
                  </a:cubicBezTo>
                  <a:cubicBezTo>
                    <a:pt x="1702" y="2079"/>
                    <a:pt x="1387" y="1764"/>
                    <a:pt x="1387" y="1386"/>
                  </a:cubicBezTo>
                  <a:cubicBezTo>
                    <a:pt x="1387" y="977"/>
                    <a:pt x="1702" y="662"/>
                    <a:pt x="2080" y="662"/>
                  </a:cubicBezTo>
                  <a:close/>
                  <a:moveTo>
                    <a:pt x="2080" y="2773"/>
                  </a:moveTo>
                  <a:cubicBezTo>
                    <a:pt x="2836" y="2773"/>
                    <a:pt x="3466" y="3403"/>
                    <a:pt x="3466" y="4127"/>
                  </a:cubicBezTo>
                  <a:lnTo>
                    <a:pt x="662" y="4127"/>
                  </a:lnTo>
                  <a:cubicBezTo>
                    <a:pt x="662" y="3403"/>
                    <a:pt x="1293" y="2773"/>
                    <a:pt x="2080" y="2773"/>
                  </a:cubicBezTo>
                  <a:close/>
                  <a:moveTo>
                    <a:pt x="2112" y="0"/>
                  </a:moveTo>
                  <a:cubicBezTo>
                    <a:pt x="1387" y="0"/>
                    <a:pt x="757" y="630"/>
                    <a:pt x="757" y="1386"/>
                  </a:cubicBezTo>
                  <a:cubicBezTo>
                    <a:pt x="757" y="1733"/>
                    <a:pt x="915" y="2079"/>
                    <a:pt x="1135" y="2332"/>
                  </a:cubicBezTo>
                  <a:cubicBezTo>
                    <a:pt x="505" y="2678"/>
                    <a:pt x="64" y="3340"/>
                    <a:pt x="64" y="4127"/>
                  </a:cubicBezTo>
                  <a:lnTo>
                    <a:pt x="64" y="4505"/>
                  </a:lnTo>
                  <a:cubicBezTo>
                    <a:pt x="1" y="4694"/>
                    <a:pt x="158" y="4852"/>
                    <a:pt x="347" y="4852"/>
                  </a:cubicBezTo>
                  <a:lnTo>
                    <a:pt x="3813" y="4852"/>
                  </a:lnTo>
                  <a:cubicBezTo>
                    <a:pt x="4002" y="4852"/>
                    <a:pt x="4160" y="4694"/>
                    <a:pt x="4160" y="4505"/>
                  </a:cubicBezTo>
                  <a:lnTo>
                    <a:pt x="4160" y="4127"/>
                  </a:lnTo>
                  <a:cubicBezTo>
                    <a:pt x="4160" y="3340"/>
                    <a:pt x="3750" y="2678"/>
                    <a:pt x="3120" y="2332"/>
                  </a:cubicBezTo>
                  <a:cubicBezTo>
                    <a:pt x="3340" y="2079"/>
                    <a:pt x="3498" y="1733"/>
                    <a:pt x="3498" y="1386"/>
                  </a:cubicBezTo>
                  <a:cubicBezTo>
                    <a:pt x="3498" y="630"/>
                    <a:pt x="2868" y="0"/>
                    <a:pt x="2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2140225" y="2318650"/>
              <a:ext cx="307975" cy="295600"/>
            </a:xfrm>
            <a:custGeom>
              <a:rect b="b" l="l" r="r" t="t"/>
              <a:pathLst>
                <a:path extrusionOk="0" h="11824" w="12319">
                  <a:moveTo>
                    <a:pt x="7712" y="682"/>
                  </a:moveTo>
                  <a:cubicBezTo>
                    <a:pt x="8607" y="682"/>
                    <a:pt x="9499" y="1029"/>
                    <a:pt x="10177" y="1690"/>
                  </a:cubicBezTo>
                  <a:cubicBezTo>
                    <a:pt x="11468" y="2982"/>
                    <a:pt x="11531" y="5187"/>
                    <a:pt x="10177" y="6573"/>
                  </a:cubicBezTo>
                  <a:cubicBezTo>
                    <a:pt x="9500" y="7266"/>
                    <a:pt x="8627" y="7590"/>
                    <a:pt x="7754" y="7590"/>
                  </a:cubicBezTo>
                  <a:cubicBezTo>
                    <a:pt x="6839" y="7590"/>
                    <a:pt x="5923" y="7234"/>
                    <a:pt x="5230" y="6573"/>
                  </a:cubicBezTo>
                  <a:cubicBezTo>
                    <a:pt x="3939" y="5282"/>
                    <a:pt x="3876" y="3045"/>
                    <a:pt x="5325" y="1659"/>
                  </a:cubicBezTo>
                  <a:cubicBezTo>
                    <a:pt x="6001" y="997"/>
                    <a:pt x="6858" y="682"/>
                    <a:pt x="7712" y="682"/>
                  </a:cubicBezTo>
                  <a:close/>
                  <a:moveTo>
                    <a:pt x="4128" y="6258"/>
                  </a:moveTo>
                  <a:cubicBezTo>
                    <a:pt x="4285" y="6573"/>
                    <a:pt x="4537" y="6857"/>
                    <a:pt x="4758" y="7078"/>
                  </a:cubicBezTo>
                  <a:cubicBezTo>
                    <a:pt x="5010" y="7330"/>
                    <a:pt x="5293" y="7550"/>
                    <a:pt x="5577" y="7708"/>
                  </a:cubicBezTo>
                  <a:lnTo>
                    <a:pt x="5136" y="8180"/>
                  </a:lnTo>
                  <a:cubicBezTo>
                    <a:pt x="5073" y="8243"/>
                    <a:pt x="4978" y="8275"/>
                    <a:pt x="4888" y="8275"/>
                  </a:cubicBezTo>
                  <a:cubicBezTo>
                    <a:pt x="4797" y="8275"/>
                    <a:pt x="4710" y="8243"/>
                    <a:pt x="4663" y="8180"/>
                  </a:cubicBezTo>
                  <a:lnTo>
                    <a:pt x="3655" y="7204"/>
                  </a:lnTo>
                  <a:cubicBezTo>
                    <a:pt x="3498" y="7078"/>
                    <a:pt x="3498" y="6857"/>
                    <a:pt x="3655" y="6731"/>
                  </a:cubicBezTo>
                  <a:lnTo>
                    <a:pt x="4128" y="6258"/>
                  </a:lnTo>
                  <a:close/>
                  <a:moveTo>
                    <a:pt x="3403" y="7960"/>
                  </a:moveTo>
                  <a:lnTo>
                    <a:pt x="3876" y="8432"/>
                  </a:lnTo>
                  <a:lnTo>
                    <a:pt x="3309" y="8968"/>
                  </a:lnTo>
                  <a:lnTo>
                    <a:pt x="2836" y="8495"/>
                  </a:lnTo>
                  <a:lnTo>
                    <a:pt x="3403" y="7960"/>
                  </a:lnTo>
                  <a:close/>
                  <a:moveTo>
                    <a:pt x="2363" y="8968"/>
                  </a:moveTo>
                  <a:lnTo>
                    <a:pt x="2836" y="9440"/>
                  </a:lnTo>
                  <a:lnTo>
                    <a:pt x="1292" y="10984"/>
                  </a:lnTo>
                  <a:cubicBezTo>
                    <a:pt x="1245" y="11047"/>
                    <a:pt x="1158" y="11079"/>
                    <a:pt x="1068" y="11079"/>
                  </a:cubicBezTo>
                  <a:cubicBezTo>
                    <a:pt x="977" y="11079"/>
                    <a:pt x="883" y="11047"/>
                    <a:pt x="820" y="10984"/>
                  </a:cubicBezTo>
                  <a:cubicBezTo>
                    <a:pt x="725" y="10858"/>
                    <a:pt x="725" y="10669"/>
                    <a:pt x="820" y="10512"/>
                  </a:cubicBezTo>
                  <a:lnTo>
                    <a:pt x="2363" y="8968"/>
                  </a:lnTo>
                  <a:close/>
                  <a:moveTo>
                    <a:pt x="7731" y="1"/>
                  </a:moveTo>
                  <a:cubicBezTo>
                    <a:pt x="6669" y="1"/>
                    <a:pt x="5604" y="403"/>
                    <a:pt x="4789" y="1218"/>
                  </a:cubicBezTo>
                  <a:cubicBezTo>
                    <a:pt x="3592" y="2446"/>
                    <a:pt x="3309" y="4179"/>
                    <a:pt x="3844" y="5628"/>
                  </a:cubicBezTo>
                  <a:lnTo>
                    <a:pt x="3182" y="6290"/>
                  </a:lnTo>
                  <a:cubicBezTo>
                    <a:pt x="2867" y="6605"/>
                    <a:pt x="2804" y="7078"/>
                    <a:pt x="2993" y="7487"/>
                  </a:cubicBezTo>
                  <a:lnTo>
                    <a:pt x="410" y="10071"/>
                  </a:lnTo>
                  <a:cubicBezTo>
                    <a:pt x="0" y="10480"/>
                    <a:pt x="0" y="11142"/>
                    <a:pt x="410" y="11520"/>
                  </a:cubicBezTo>
                  <a:cubicBezTo>
                    <a:pt x="580" y="11721"/>
                    <a:pt x="826" y="11823"/>
                    <a:pt x="1081" y="11823"/>
                  </a:cubicBezTo>
                  <a:cubicBezTo>
                    <a:pt x="1345" y="11823"/>
                    <a:pt x="1619" y="11713"/>
                    <a:pt x="1828" y="11488"/>
                  </a:cubicBezTo>
                  <a:lnTo>
                    <a:pt x="4411" y="8905"/>
                  </a:lnTo>
                  <a:cubicBezTo>
                    <a:pt x="4565" y="8976"/>
                    <a:pt x="4727" y="9011"/>
                    <a:pt x="4887" y="9011"/>
                  </a:cubicBezTo>
                  <a:cubicBezTo>
                    <a:pt x="5153" y="9011"/>
                    <a:pt x="5411" y="8913"/>
                    <a:pt x="5608" y="8716"/>
                  </a:cubicBezTo>
                  <a:lnTo>
                    <a:pt x="6270" y="8023"/>
                  </a:lnTo>
                  <a:cubicBezTo>
                    <a:pt x="6736" y="8205"/>
                    <a:pt x="7231" y="8296"/>
                    <a:pt x="7729" y="8296"/>
                  </a:cubicBezTo>
                  <a:cubicBezTo>
                    <a:pt x="8781" y="8296"/>
                    <a:pt x="9847" y="7890"/>
                    <a:pt x="10681" y="7078"/>
                  </a:cubicBezTo>
                  <a:cubicBezTo>
                    <a:pt x="12319" y="5439"/>
                    <a:pt x="12287" y="2793"/>
                    <a:pt x="10681" y="1218"/>
                  </a:cubicBezTo>
                  <a:cubicBezTo>
                    <a:pt x="9873" y="410"/>
                    <a:pt x="8804" y="1"/>
                    <a:pt x="7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6" name="Google Shape;466;p44"/>
          <p:cNvSpPr/>
          <p:nvPr/>
        </p:nvSpPr>
        <p:spPr>
          <a:xfrm rot="-5400000">
            <a:off x="5761484" y="581082"/>
            <a:ext cx="2628000" cy="38181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701" y="1288680"/>
            <a:ext cx="3818092" cy="2557269"/>
          </a:xfrm>
          <a:prstGeom prst="rect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45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5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75" name="Google Shape;475;p45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45"/>
          <p:cNvSpPr txBox="1"/>
          <p:nvPr/>
        </p:nvSpPr>
        <p:spPr>
          <a:xfrm>
            <a:off x="160500" y="12232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45"/>
          <p:cNvSpPr txBox="1"/>
          <p:nvPr>
            <p:ph idx="1" type="body"/>
          </p:nvPr>
        </p:nvSpPr>
        <p:spPr>
          <a:xfrm>
            <a:off x="199325" y="1022450"/>
            <a:ext cx="4695900" cy="38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Funding eligibility is often dependent on whether an area is unserved (has no broadband) or underserved (does not have adequate broadband).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American Rescue Plan Act requires that all new broadband construction needs to be 100 Mbps download speed, much faster than the traditional FCC definition (Campbell, 2021).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Rural counties likely need dedicated staff to apply for complicated grants.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some cases, “grants alone did not expand broadband adoption” (Canfield, 2019).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 if service is available individual families may find it difficult to pay the subscription for reliable service.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Cost to lay new fiber is typically $74,000 a mile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8" name="Google Shape;478;p45"/>
          <p:cNvGrpSpPr/>
          <p:nvPr/>
        </p:nvGrpSpPr>
        <p:grpSpPr>
          <a:xfrm>
            <a:off x="8460931" y="355607"/>
            <a:ext cx="560915" cy="538376"/>
            <a:chOff x="2140225" y="2318650"/>
            <a:chExt cx="307975" cy="295600"/>
          </a:xfrm>
        </p:grpSpPr>
        <p:sp>
          <p:nvSpPr>
            <p:cNvPr id="479" name="Google Shape;479;p45"/>
            <p:cNvSpPr/>
            <p:nvPr/>
          </p:nvSpPr>
          <p:spPr>
            <a:xfrm>
              <a:off x="2281200" y="2353025"/>
              <a:ext cx="104000" cy="121300"/>
            </a:xfrm>
            <a:custGeom>
              <a:rect b="b" l="l" r="r" t="t"/>
              <a:pathLst>
                <a:path extrusionOk="0" h="4852" w="4160">
                  <a:moveTo>
                    <a:pt x="2080" y="662"/>
                  </a:moveTo>
                  <a:cubicBezTo>
                    <a:pt x="2490" y="662"/>
                    <a:pt x="2805" y="977"/>
                    <a:pt x="2805" y="1386"/>
                  </a:cubicBezTo>
                  <a:cubicBezTo>
                    <a:pt x="2805" y="1764"/>
                    <a:pt x="2490" y="2079"/>
                    <a:pt x="2080" y="2079"/>
                  </a:cubicBezTo>
                  <a:cubicBezTo>
                    <a:pt x="1702" y="2079"/>
                    <a:pt x="1387" y="1764"/>
                    <a:pt x="1387" y="1386"/>
                  </a:cubicBezTo>
                  <a:cubicBezTo>
                    <a:pt x="1387" y="977"/>
                    <a:pt x="1702" y="662"/>
                    <a:pt x="2080" y="662"/>
                  </a:cubicBezTo>
                  <a:close/>
                  <a:moveTo>
                    <a:pt x="2080" y="2773"/>
                  </a:moveTo>
                  <a:cubicBezTo>
                    <a:pt x="2836" y="2773"/>
                    <a:pt x="3466" y="3403"/>
                    <a:pt x="3466" y="4127"/>
                  </a:cubicBezTo>
                  <a:lnTo>
                    <a:pt x="662" y="4127"/>
                  </a:lnTo>
                  <a:cubicBezTo>
                    <a:pt x="662" y="3403"/>
                    <a:pt x="1293" y="2773"/>
                    <a:pt x="2080" y="2773"/>
                  </a:cubicBezTo>
                  <a:close/>
                  <a:moveTo>
                    <a:pt x="2112" y="0"/>
                  </a:moveTo>
                  <a:cubicBezTo>
                    <a:pt x="1387" y="0"/>
                    <a:pt x="757" y="630"/>
                    <a:pt x="757" y="1386"/>
                  </a:cubicBezTo>
                  <a:cubicBezTo>
                    <a:pt x="757" y="1733"/>
                    <a:pt x="915" y="2079"/>
                    <a:pt x="1135" y="2332"/>
                  </a:cubicBezTo>
                  <a:cubicBezTo>
                    <a:pt x="505" y="2678"/>
                    <a:pt x="64" y="3340"/>
                    <a:pt x="64" y="4127"/>
                  </a:cubicBezTo>
                  <a:lnTo>
                    <a:pt x="64" y="4505"/>
                  </a:lnTo>
                  <a:cubicBezTo>
                    <a:pt x="1" y="4694"/>
                    <a:pt x="158" y="4852"/>
                    <a:pt x="347" y="4852"/>
                  </a:cubicBezTo>
                  <a:lnTo>
                    <a:pt x="3813" y="4852"/>
                  </a:lnTo>
                  <a:cubicBezTo>
                    <a:pt x="4002" y="4852"/>
                    <a:pt x="4160" y="4694"/>
                    <a:pt x="4160" y="4505"/>
                  </a:cubicBezTo>
                  <a:lnTo>
                    <a:pt x="4160" y="4127"/>
                  </a:lnTo>
                  <a:cubicBezTo>
                    <a:pt x="4160" y="3340"/>
                    <a:pt x="3750" y="2678"/>
                    <a:pt x="3120" y="2332"/>
                  </a:cubicBezTo>
                  <a:cubicBezTo>
                    <a:pt x="3340" y="2079"/>
                    <a:pt x="3498" y="1733"/>
                    <a:pt x="3498" y="1386"/>
                  </a:cubicBezTo>
                  <a:cubicBezTo>
                    <a:pt x="3498" y="630"/>
                    <a:pt x="2868" y="0"/>
                    <a:pt x="2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5"/>
            <p:cNvSpPr/>
            <p:nvPr/>
          </p:nvSpPr>
          <p:spPr>
            <a:xfrm>
              <a:off x="2140225" y="2318650"/>
              <a:ext cx="307975" cy="295600"/>
            </a:xfrm>
            <a:custGeom>
              <a:rect b="b" l="l" r="r" t="t"/>
              <a:pathLst>
                <a:path extrusionOk="0" h="11824" w="12319">
                  <a:moveTo>
                    <a:pt x="7712" y="682"/>
                  </a:moveTo>
                  <a:cubicBezTo>
                    <a:pt x="8607" y="682"/>
                    <a:pt x="9499" y="1029"/>
                    <a:pt x="10177" y="1690"/>
                  </a:cubicBezTo>
                  <a:cubicBezTo>
                    <a:pt x="11468" y="2982"/>
                    <a:pt x="11531" y="5187"/>
                    <a:pt x="10177" y="6573"/>
                  </a:cubicBezTo>
                  <a:cubicBezTo>
                    <a:pt x="9500" y="7266"/>
                    <a:pt x="8627" y="7590"/>
                    <a:pt x="7754" y="7590"/>
                  </a:cubicBezTo>
                  <a:cubicBezTo>
                    <a:pt x="6839" y="7590"/>
                    <a:pt x="5923" y="7234"/>
                    <a:pt x="5230" y="6573"/>
                  </a:cubicBezTo>
                  <a:cubicBezTo>
                    <a:pt x="3939" y="5282"/>
                    <a:pt x="3876" y="3045"/>
                    <a:pt x="5325" y="1659"/>
                  </a:cubicBezTo>
                  <a:cubicBezTo>
                    <a:pt x="6001" y="997"/>
                    <a:pt x="6858" y="682"/>
                    <a:pt x="7712" y="682"/>
                  </a:cubicBezTo>
                  <a:close/>
                  <a:moveTo>
                    <a:pt x="4128" y="6258"/>
                  </a:moveTo>
                  <a:cubicBezTo>
                    <a:pt x="4285" y="6573"/>
                    <a:pt x="4537" y="6857"/>
                    <a:pt x="4758" y="7078"/>
                  </a:cubicBezTo>
                  <a:cubicBezTo>
                    <a:pt x="5010" y="7330"/>
                    <a:pt x="5293" y="7550"/>
                    <a:pt x="5577" y="7708"/>
                  </a:cubicBezTo>
                  <a:lnTo>
                    <a:pt x="5136" y="8180"/>
                  </a:lnTo>
                  <a:cubicBezTo>
                    <a:pt x="5073" y="8243"/>
                    <a:pt x="4978" y="8275"/>
                    <a:pt x="4888" y="8275"/>
                  </a:cubicBezTo>
                  <a:cubicBezTo>
                    <a:pt x="4797" y="8275"/>
                    <a:pt x="4710" y="8243"/>
                    <a:pt x="4663" y="8180"/>
                  </a:cubicBezTo>
                  <a:lnTo>
                    <a:pt x="3655" y="7204"/>
                  </a:lnTo>
                  <a:cubicBezTo>
                    <a:pt x="3498" y="7078"/>
                    <a:pt x="3498" y="6857"/>
                    <a:pt x="3655" y="6731"/>
                  </a:cubicBezTo>
                  <a:lnTo>
                    <a:pt x="4128" y="6258"/>
                  </a:lnTo>
                  <a:close/>
                  <a:moveTo>
                    <a:pt x="3403" y="7960"/>
                  </a:moveTo>
                  <a:lnTo>
                    <a:pt x="3876" y="8432"/>
                  </a:lnTo>
                  <a:lnTo>
                    <a:pt x="3309" y="8968"/>
                  </a:lnTo>
                  <a:lnTo>
                    <a:pt x="2836" y="8495"/>
                  </a:lnTo>
                  <a:lnTo>
                    <a:pt x="3403" y="7960"/>
                  </a:lnTo>
                  <a:close/>
                  <a:moveTo>
                    <a:pt x="2363" y="8968"/>
                  </a:moveTo>
                  <a:lnTo>
                    <a:pt x="2836" y="9440"/>
                  </a:lnTo>
                  <a:lnTo>
                    <a:pt x="1292" y="10984"/>
                  </a:lnTo>
                  <a:cubicBezTo>
                    <a:pt x="1245" y="11047"/>
                    <a:pt x="1158" y="11079"/>
                    <a:pt x="1068" y="11079"/>
                  </a:cubicBezTo>
                  <a:cubicBezTo>
                    <a:pt x="977" y="11079"/>
                    <a:pt x="883" y="11047"/>
                    <a:pt x="820" y="10984"/>
                  </a:cubicBezTo>
                  <a:cubicBezTo>
                    <a:pt x="725" y="10858"/>
                    <a:pt x="725" y="10669"/>
                    <a:pt x="820" y="10512"/>
                  </a:cubicBezTo>
                  <a:lnTo>
                    <a:pt x="2363" y="8968"/>
                  </a:lnTo>
                  <a:close/>
                  <a:moveTo>
                    <a:pt x="7731" y="1"/>
                  </a:moveTo>
                  <a:cubicBezTo>
                    <a:pt x="6669" y="1"/>
                    <a:pt x="5604" y="403"/>
                    <a:pt x="4789" y="1218"/>
                  </a:cubicBezTo>
                  <a:cubicBezTo>
                    <a:pt x="3592" y="2446"/>
                    <a:pt x="3309" y="4179"/>
                    <a:pt x="3844" y="5628"/>
                  </a:cubicBezTo>
                  <a:lnTo>
                    <a:pt x="3182" y="6290"/>
                  </a:lnTo>
                  <a:cubicBezTo>
                    <a:pt x="2867" y="6605"/>
                    <a:pt x="2804" y="7078"/>
                    <a:pt x="2993" y="7487"/>
                  </a:cubicBezTo>
                  <a:lnTo>
                    <a:pt x="410" y="10071"/>
                  </a:lnTo>
                  <a:cubicBezTo>
                    <a:pt x="0" y="10480"/>
                    <a:pt x="0" y="11142"/>
                    <a:pt x="410" y="11520"/>
                  </a:cubicBezTo>
                  <a:cubicBezTo>
                    <a:pt x="580" y="11721"/>
                    <a:pt x="826" y="11823"/>
                    <a:pt x="1081" y="11823"/>
                  </a:cubicBezTo>
                  <a:cubicBezTo>
                    <a:pt x="1345" y="11823"/>
                    <a:pt x="1619" y="11713"/>
                    <a:pt x="1828" y="11488"/>
                  </a:cubicBezTo>
                  <a:lnTo>
                    <a:pt x="4411" y="8905"/>
                  </a:lnTo>
                  <a:cubicBezTo>
                    <a:pt x="4565" y="8976"/>
                    <a:pt x="4727" y="9011"/>
                    <a:pt x="4887" y="9011"/>
                  </a:cubicBezTo>
                  <a:cubicBezTo>
                    <a:pt x="5153" y="9011"/>
                    <a:pt x="5411" y="8913"/>
                    <a:pt x="5608" y="8716"/>
                  </a:cubicBezTo>
                  <a:lnTo>
                    <a:pt x="6270" y="8023"/>
                  </a:lnTo>
                  <a:cubicBezTo>
                    <a:pt x="6736" y="8205"/>
                    <a:pt x="7231" y="8296"/>
                    <a:pt x="7729" y="8296"/>
                  </a:cubicBezTo>
                  <a:cubicBezTo>
                    <a:pt x="8781" y="8296"/>
                    <a:pt x="9847" y="7890"/>
                    <a:pt x="10681" y="7078"/>
                  </a:cubicBezTo>
                  <a:cubicBezTo>
                    <a:pt x="12319" y="5439"/>
                    <a:pt x="12287" y="2793"/>
                    <a:pt x="10681" y="1218"/>
                  </a:cubicBezTo>
                  <a:cubicBezTo>
                    <a:pt x="9873" y="410"/>
                    <a:pt x="8804" y="1"/>
                    <a:pt x="7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45"/>
          <p:cNvSpPr/>
          <p:nvPr/>
        </p:nvSpPr>
        <p:spPr>
          <a:xfrm>
            <a:off x="5050439" y="1574350"/>
            <a:ext cx="3971400" cy="22581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300" y="1718304"/>
            <a:ext cx="4048599" cy="2343972"/>
          </a:xfrm>
          <a:prstGeom prst="rect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46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6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90" name="Google Shape;490;p46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46"/>
          <p:cNvSpPr txBox="1"/>
          <p:nvPr/>
        </p:nvSpPr>
        <p:spPr>
          <a:xfrm>
            <a:off x="160500" y="12232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Data Insufficiency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46"/>
          <p:cNvSpPr txBox="1"/>
          <p:nvPr>
            <p:ph idx="1" type="body"/>
          </p:nvPr>
        </p:nvSpPr>
        <p:spPr>
          <a:xfrm>
            <a:off x="199325" y="1174850"/>
            <a:ext cx="3766500" cy="38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federal funding relies on maps from the FCC to determine where to distribute funds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○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“telecommunications experts, lawmakers and even the agency’s commissioners acknowledge that the maps overestimate the number of Americans who have reliable Internet connections” </a:t>
            </a:r>
            <a:b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(Zakrzewski, 2021).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ISPs are unwilling to provide information about subscribers, infrastructure, markets, and location and ownership of fiber. 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3" name="Google Shape;493;p46"/>
          <p:cNvGrpSpPr/>
          <p:nvPr/>
        </p:nvGrpSpPr>
        <p:grpSpPr>
          <a:xfrm>
            <a:off x="8460931" y="355607"/>
            <a:ext cx="560915" cy="538376"/>
            <a:chOff x="2140225" y="2318650"/>
            <a:chExt cx="307975" cy="295600"/>
          </a:xfrm>
        </p:grpSpPr>
        <p:sp>
          <p:nvSpPr>
            <p:cNvPr id="494" name="Google Shape;494;p46"/>
            <p:cNvSpPr/>
            <p:nvPr/>
          </p:nvSpPr>
          <p:spPr>
            <a:xfrm>
              <a:off x="2281200" y="2353025"/>
              <a:ext cx="104000" cy="121300"/>
            </a:xfrm>
            <a:custGeom>
              <a:rect b="b" l="l" r="r" t="t"/>
              <a:pathLst>
                <a:path extrusionOk="0" h="4852" w="4160">
                  <a:moveTo>
                    <a:pt x="2080" y="662"/>
                  </a:moveTo>
                  <a:cubicBezTo>
                    <a:pt x="2490" y="662"/>
                    <a:pt x="2805" y="977"/>
                    <a:pt x="2805" y="1386"/>
                  </a:cubicBezTo>
                  <a:cubicBezTo>
                    <a:pt x="2805" y="1764"/>
                    <a:pt x="2490" y="2079"/>
                    <a:pt x="2080" y="2079"/>
                  </a:cubicBezTo>
                  <a:cubicBezTo>
                    <a:pt x="1702" y="2079"/>
                    <a:pt x="1387" y="1764"/>
                    <a:pt x="1387" y="1386"/>
                  </a:cubicBezTo>
                  <a:cubicBezTo>
                    <a:pt x="1387" y="977"/>
                    <a:pt x="1702" y="662"/>
                    <a:pt x="2080" y="662"/>
                  </a:cubicBezTo>
                  <a:close/>
                  <a:moveTo>
                    <a:pt x="2080" y="2773"/>
                  </a:moveTo>
                  <a:cubicBezTo>
                    <a:pt x="2836" y="2773"/>
                    <a:pt x="3466" y="3403"/>
                    <a:pt x="3466" y="4127"/>
                  </a:cubicBezTo>
                  <a:lnTo>
                    <a:pt x="662" y="4127"/>
                  </a:lnTo>
                  <a:cubicBezTo>
                    <a:pt x="662" y="3403"/>
                    <a:pt x="1293" y="2773"/>
                    <a:pt x="2080" y="2773"/>
                  </a:cubicBezTo>
                  <a:close/>
                  <a:moveTo>
                    <a:pt x="2112" y="0"/>
                  </a:moveTo>
                  <a:cubicBezTo>
                    <a:pt x="1387" y="0"/>
                    <a:pt x="757" y="630"/>
                    <a:pt x="757" y="1386"/>
                  </a:cubicBezTo>
                  <a:cubicBezTo>
                    <a:pt x="757" y="1733"/>
                    <a:pt x="915" y="2079"/>
                    <a:pt x="1135" y="2332"/>
                  </a:cubicBezTo>
                  <a:cubicBezTo>
                    <a:pt x="505" y="2678"/>
                    <a:pt x="64" y="3340"/>
                    <a:pt x="64" y="4127"/>
                  </a:cubicBezTo>
                  <a:lnTo>
                    <a:pt x="64" y="4505"/>
                  </a:lnTo>
                  <a:cubicBezTo>
                    <a:pt x="1" y="4694"/>
                    <a:pt x="158" y="4852"/>
                    <a:pt x="347" y="4852"/>
                  </a:cubicBezTo>
                  <a:lnTo>
                    <a:pt x="3813" y="4852"/>
                  </a:lnTo>
                  <a:cubicBezTo>
                    <a:pt x="4002" y="4852"/>
                    <a:pt x="4160" y="4694"/>
                    <a:pt x="4160" y="4505"/>
                  </a:cubicBezTo>
                  <a:lnTo>
                    <a:pt x="4160" y="4127"/>
                  </a:lnTo>
                  <a:cubicBezTo>
                    <a:pt x="4160" y="3340"/>
                    <a:pt x="3750" y="2678"/>
                    <a:pt x="3120" y="2332"/>
                  </a:cubicBezTo>
                  <a:cubicBezTo>
                    <a:pt x="3340" y="2079"/>
                    <a:pt x="3498" y="1733"/>
                    <a:pt x="3498" y="1386"/>
                  </a:cubicBezTo>
                  <a:cubicBezTo>
                    <a:pt x="3498" y="630"/>
                    <a:pt x="2868" y="0"/>
                    <a:pt x="2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6"/>
            <p:cNvSpPr/>
            <p:nvPr/>
          </p:nvSpPr>
          <p:spPr>
            <a:xfrm>
              <a:off x="2140225" y="2318650"/>
              <a:ext cx="307975" cy="295600"/>
            </a:xfrm>
            <a:custGeom>
              <a:rect b="b" l="l" r="r" t="t"/>
              <a:pathLst>
                <a:path extrusionOk="0" h="11824" w="12319">
                  <a:moveTo>
                    <a:pt x="7712" y="682"/>
                  </a:moveTo>
                  <a:cubicBezTo>
                    <a:pt x="8607" y="682"/>
                    <a:pt x="9499" y="1029"/>
                    <a:pt x="10177" y="1690"/>
                  </a:cubicBezTo>
                  <a:cubicBezTo>
                    <a:pt x="11468" y="2982"/>
                    <a:pt x="11531" y="5187"/>
                    <a:pt x="10177" y="6573"/>
                  </a:cubicBezTo>
                  <a:cubicBezTo>
                    <a:pt x="9500" y="7266"/>
                    <a:pt x="8627" y="7590"/>
                    <a:pt x="7754" y="7590"/>
                  </a:cubicBezTo>
                  <a:cubicBezTo>
                    <a:pt x="6839" y="7590"/>
                    <a:pt x="5923" y="7234"/>
                    <a:pt x="5230" y="6573"/>
                  </a:cubicBezTo>
                  <a:cubicBezTo>
                    <a:pt x="3939" y="5282"/>
                    <a:pt x="3876" y="3045"/>
                    <a:pt x="5325" y="1659"/>
                  </a:cubicBezTo>
                  <a:cubicBezTo>
                    <a:pt x="6001" y="997"/>
                    <a:pt x="6858" y="682"/>
                    <a:pt x="7712" y="682"/>
                  </a:cubicBezTo>
                  <a:close/>
                  <a:moveTo>
                    <a:pt x="4128" y="6258"/>
                  </a:moveTo>
                  <a:cubicBezTo>
                    <a:pt x="4285" y="6573"/>
                    <a:pt x="4537" y="6857"/>
                    <a:pt x="4758" y="7078"/>
                  </a:cubicBezTo>
                  <a:cubicBezTo>
                    <a:pt x="5010" y="7330"/>
                    <a:pt x="5293" y="7550"/>
                    <a:pt x="5577" y="7708"/>
                  </a:cubicBezTo>
                  <a:lnTo>
                    <a:pt x="5136" y="8180"/>
                  </a:lnTo>
                  <a:cubicBezTo>
                    <a:pt x="5073" y="8243"/>
                    <a:pt x="4978" y="8275"/>
                    <a:pt x="4888" y="8275"/>
                  </a:cubicBezTo>
                  <a:cubicBezTo>
                    <a:pt x="4797" y="8275"/>
                    <a:pt x="4710" y="8243"/>
                    <a:pt x="4663" y="8180"/>
                  </a:cubicBezTo>
                  <a:lnTo>
                    <a:pt x="3655" y="7204"/>
                  </a:lnTo>
                  <a:cubicBezTo>
                    <a:pt x="3498" y="7078"/>
                    <a:pt x="3498" y="6857"/>
                    <a:pt x="3655" y="6731"/>
                  </a:cubicBezTo>
                  <a:lnTo>
                    <a:pt x="4128" y="6258"/>
                  </a:lnTo>
                  <a:close/>
                  <a:moveTo>
                    <a:pt x="3403" y="7960"/>
                  </a:moveTo>
                  <a:lnTo>
                    <a:pt x="3876" y="8432"/>
                  </a:lnTo>
                  <a:lnTo>
                    <a:pt x="3309" y="8968"/>
                  </a:lnTo>
                  <a:lnTo>
                    <a:pt x="2836" y="8495"/>
                  </a:lnTo>
                  <a:lnTo>
                    <a:pt x="3403" y="7960"/>
                  </a:lnTo>
                  <a:close/>
                  <a:moveTo>
                    <a:pt x="2363" y="8968"/>
                  </a:moveTo>
                  <a:lnTo>
                    <a:pt x="2836" y="9440"/>
                  </a:lnTo>
                  <a:lnTo>
                    <a:pt x="1292" y="10984"/>
                  </a:lnTo>
                  <a:cubicBezTo>
                    <a:pt x="1245" y="11047"/>
                    <a:pt x="1158" y="11079"/>
                    <a:pt x="1068" y="11079"/>
                  </a:cubicBezTo>
                  <a:cubicBezTo>
                    <a:pt x="977" y="11079"/>
                    <a:pt x="883" y="11047"/>
                    <a:pt x="820" y="10984"/>
                  </a:cubicBezTo>
                  <a:cubicBezTo>
                    <a:pt x="725" y="10858"/>
                    <a:pt x="725" y="10669"/>
                    <a:pt x="820" y="10512"/>
                  </a:cubicBezTo>
                  <a:lnTo>
                    <a:pt x="2363" y="8968"/>
                  </a:lnTo>
                  <a:close/>
                  <a:moveTo>
                    <a:pt x="7731" y="1"/>
                  </a:moveTo>
                  <a:cubicBezTo>
                    <a:pt x="6669" y="1"/>
                    <a:pt x="5604" y="403"/>
                    <a:pt x="4789" y="1218"/>
                  </a:cubicBezTo>
                  <a:cubicBezTo>
                    <a:pt x="3592" y="2446"/>
                    <a:pt x="3309" y="4179"/>
                    <a:pt x="3844" y="5628"/>
                  </a:cubicBezTo>
                  <a:lnTo>
                    <a:pt x="3182" y="6290"/>
                  </a:lnTo>
                  <a:cubicBezTo>
                    <a:pt x="2867" y="6605"/>
                    <a:pt x="2804" y="7078"/>
                    <a:pt x="2993" y="7487"/>
                  </a:cubicBezTo>
                  <a:lnTo>
                    <a:pt x="410" y="10071"/>
                  </a:lnTo>
                  <a:cubicBezTo>
                    <a:pt x="0" y="10480"/>
                    <a:pt x="0" y="11142"/>
                    <a:pt x="410" y="11520"/>
                  </a:cubicBezTo>
                  <a:cubicBezTo>
                    <a:pt x="580" y="11721"/>
                    <a:pt x="826" y="11823"/>
                    <a:pt x="1081" y="11823"/>
                  </a:cubicBezTo>
                  <a:cubicBezTo>
                    <a:pt x="1345" y="11823"/>
                    <a:pt x="1619" y="11713"/>
                    <a:pt x="1828" y="11488"/>
                  </a:cubicBezTo>
                  <a:lnTo>
                    <a:pt x="4411" y="8905"/>
                  </a:lnTo>
                  <a:cubicBezTo>
                    <a:pt x="4565" y="8976"/>
                    <a:pt x="4727" y="9011"/>
                    <a:pt x="4887" y="9011"/>
                  </a:cubicBezTo>
                  <a:cubicBezTo>
                    <a:pt x="5153" y="9011"/>
                    <a:pt x="5411" y="8913"/>
                    <a:pt x="5608" y="8716"/>
                  </a:cubicBezTo>
                  <a:lnTo>
                    <a:pt x="6270" y="8023"/>
                  </a:lnTo>
                  <a:cubicBezTo>
                    <a:pt x="6736" y="8205"/>
                    <a:pt x="7231" y="8296"/>
                    <a:pt x="7729" y="8296"/>
                  </a:cubicBezTo>
                  <a:cubicBezTo>
                    <a:pt x="8781" y="8296"/>
                    <a:pt x="9847" y="7890"/>
                    <a:pt x="10681" y="7078"/>
                  </a:cubicBezTo>
                  <a:cubicBezTo>
                    <a:pt x="12319" y="5439"/>
                    <a:pt x="12287" y="2793"/>
                    <a:pt x="10681" y="1218"/>
                  </a:cubicBezTo>
                  <a:cubicBezTo>
                    <a:pt x="9873" y="410"/>
                    <a:pt x="8804" y="1"/>
                    <a:pt x="7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6" name="Google Shape;496;p46"/>
          <p:cNvSpPr/>
          <p:nvPr/>
        </p:nvSpPr>
        <p:spPr>
          <a:xfrm>
            <a:off x="4486142" y="1571318"/>
            <a:ext cx="4535700" cy="25458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3600" y="1414475"/>
            <a:ext cx="4812957" cy="2546071"/>
          </a:xfrm>
          <a:prstGeom prst="rect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/>
          <p:nvPr/>
        </p:nvSpPr>
        <p:spPr>
          <a:xfrm>
            <a:off x="4937663" y="1621863"/>
            <a:ext cx="2235300" cy="2155200"/>
          </a:xfrm>
          <a:prstGeom prst="rect">
            <a:avLst/>
          </a:prstGeom>
          <a:solidFill>
            <a:srgbClr val="276176"/>
          </a:solidFill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9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276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9"/>
          <p:cNvSpPr txBox="1"/>
          <p:nvPr>
            <p:ph type="title"/>
          </p:nvPr>
        </p:nvSpPr>
        <p:spPr>
          <a:xfrm>
            <a:off x="173600" y="224700"/>
            <a:ext cx="806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/>
          </a:p>
        </p:txBody>
      </p:sp>
      <p:sp>
        <p:nvSpPr>
          <p:cNvPr id="124" name="Google Shape;124;p29"/>
          <p:cNvSpPr txBox="1"/>
          <p:nvPr>
            <p:ph idx="1" type="body"/>
          </p:nvPr>
        </p:nvSpPr>
        <p:spPr>
          <a:xfrm>
            <a:off x="2275875" y="3833975"/>
            <a:ext cx="16734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Dennis Smith</a:t>
            </a:r>
            <a:b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AICP</a:t>
            </a:r>
            <a:endParaRPr i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9"/>
          <p:cNvPicPr preferRelativeResize="0"/>
          <p:nvPr/>
        </p:nvPicPr>
        <p:blipFill rotWithShape="1">
          <a:blip r:embed="rId3">
            <a:alphaModFix/>
          </a:blip>
          <a:srcRect b="0" l="7653" r="7398" t="0"/>
          <a:stretch/>
        </p:blipFill>
        <p:spPr>
          <a:xfrm>
            <a:off x="5131991" y="1785911"/>
            <a:ext cx="1846477" cy="182526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9"/>
          <p:cNvSpPr txBox="1"/>
          <p:nvPr>
            <p:ph idx="1" type="body"/>
          </p:nvPr>
        </p:nvSpPr>
        <p:spPr>
          <a:xfrm>
            <a:off x="5218625" y="3833975"/>
            <a:ext cx="16734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Billie Ventimiglia</a:t>
            </a:r>
            <a:b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MSP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9"/>
          <p:cNvSpPr/>
          <p:nvPr/>
        </p:nvSpPr>
        <p:spPr>
          <a:xfrm>
            <a:off x="1971038" y="1622700"/>
            <a:ext cx="2283000" cy="2155200"/>
          </a:xfrm>
          <a:prstGeom prst="rect">
            <a:avLst/>
          </a:prstGeom>
          <a:solidFill>
            <a:srgbClr val="276176"/>
          </a:solidFill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9"/>
          <p:cNvPicPr preferRelativeResize="0"/>
          <p:nvPr/>
        </p:nvPicPr>
        <p:blipFill rotWithShape="1">
          <a:blip r:embed="rId4">
            <a:alphaModFix/>
          </a:blip>
          <a:srcRect b="28332" l="0" r="0" t="4367"/>
          <a:stretch/>
        </p:blipFill>
        <p:spPr>
          <a:xfrm>
            <a:off x="2169534" y="1786746"/>
            <a:ext cx="1886083" cy="18254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29"/>
          <p:cNvGrpSpPr/>
          <p:nvPr/>
        </p:nvGrpSpPr>
        <p:grpSpPr>
          <a:xfrm>
            <a:off x="8465325" y="300501"/>
            <a:ext cx="494474" cy="496788"/>
            <a:chOff x="-1333975" y="2365850"/>
            <a:chExt cx="292225" cy="293575"/>
          </a:xfrm>
        </p:grpSpPr>
        <p:sp>
          <p:nvSpPr>
            <p:cNvPr id="130" name="Google Shape;130;p29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9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9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9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9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9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9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9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47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47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05" name="Google Shape;505;p47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47"/>
          <p:cNvSpPr txBox="1"/>
          <p:nvPr/>
        </p:nvSpPr>
        <p:spPr>
          <a:xfrm>
            <a:off x="160500" y="12232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47"/>
          <p:cNvSpPr txBox="1"/>
          <p:nvPr>
            <p:ph idx="1" type="body"/>
          </p:nvPr>
        </p:nvSpPr>
        <p:spPr>
          <a:xfrm>
            <a:off x="160500" y="1022450"/>
            <a:ext cx="4318200" cy="38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grant cycles will likely take several years for the award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rural counties wait, the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divide widens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Implementation and approval can take several years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Stop-gap and short term solutions are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inefficient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8" name="Google Shape;508;p47"/>
          <p:cNvGrpSpPr/>
          <p:nvPr/>
        </p:nvGrpSpPr>
        <p:grpSpPr>
          <a:xfrm>
            <a:off x="8460931" y="355607"/>
            <a:ext cx="560915" cy="538376"/>
            <a:chOff x="2140225" y="2318650"/>
            <a:chExt cx="307975" cy="295600"/>
          </a:xfrm>
        </p:grpSpPr>
        <p:sp>
          <p:nvSpPr>
            <p:cNvPr id="509" name="Google Shape;509;p47"/>
            <p:cNvSpPr/>
            <p:nvPr/>
          </p:nvSpPr>
          <p:spPr>
            <a:xfrm>
              <a:off x="2281200" y="2353025"/>
              <a:ext cx="104000" cy="121300"/>
            </a:xfrm>
            <a:custGeom>
              <a:rect b="b" l="l" r="r" t="t"/>
              <a:pathLst>
                <a:path extrusionOk="0" h="4852" w="4160">
                  <a:moveTo>
                    <a:pt x="2080" y="662"/>
                  </a:moveTo>
                  <a:cubicBezTo>
                    <a:pt x="2490" y="662"/>
                    <a:pt x="2805" y="977"/>
                    <a:pt x="2805" y="1386"/>
                  </a:cubicBezTo>
                  <a:cubicBezTo>
                    <a:pt x="2805" y="1764"/>
                    <a:pt x="2490" y="2079"/>
                    <a:pt x="2080" y="2079"/>
                  </a:cubicBezTo>
                  <a:cubicBezTo>
                    <a:pt x="1702" y="2079"/>
                    <a:pt x="1387" y="1764"/>
                    <a:pt x="1387" y="1386"/>
                  </a:cubicBezTo>
                  <a:cubicBezTo>
                    <a:pt x="1387" y="977"/>
                    <a:pt x="1702" y="662"/>
                    <a:pt x="2080" y="662"/>
                  </a:cubicBezTo>
                  <a:close/>
                  <a:moveTo>
                    <a:pt x="2080" y="2773"/>
                  </a:moveTo>
                  <a:cubicBezTo>
                    <a:pt x="2836" y="2773"/>
                    <a:pt x="3466" y="3403"/>
                    <a:pt x="3466" y="4127"/>
                  </a:cubicBezTo>
                  <a:lnTo>
                    <a:pt x="662" y="4127"/>
                  </a:lnTo>
                  <a:cubicBezTo>
                    <a:pt x="662" y="3403"/>
                    <a:pt x="1293" y="2773"/>
                    <a:pt x="2080" y="2773"/>
                  </a:cubicBezTo>
                  <a:close/>
                  <a:moveTo>
                    <a:pt x="2112" y="0"/>
                  </a:moveTo>
                  <a:cubicBezTo>
                    <a:pt x="1387" y="0"/>
                    <a:pt x="757" y="630"/>
                    <a:pt x="757" y="1386"/>
                  </a:cubicBezTo>
                  <a:cubicBezTo>
                    <a:pt x="757" y="1733"/>
                    <a:pt x="915" y="2079"/>
                    <a:pt x="1135" y="2332"/>
                  </a:cubicBezTo>
                  <a:cubicBezTo>
                    <a:pt x="505" y="2678"/>
                    <a:pt x="64" y="3340"/>
                    <a:pt x="64" y="4127"/>
                  </a:cubicBezTo>
                  <a:lnTo>
                    <a:pt x="64" y="4505"/>
                  </a:lnTo>
                  <a:cubicBezTo>
                    <a:pt x="1" y="4694"/>
                    <a:pt x="158" y="4852"/>
                    <a:pt x="347" y="4852"/>
                  </a:cubicBezTo>
                  <a:lnTo>
                    <a:pt x="3813" y="4852"/>
                  </a:lnTo>
                  <a:cubicBezTo>
                    <a:pt x="4002" y="4852"/>
                    <a:pt x="4160" y="4694"/>
                    <a:pt x="4160" y="4505"/>
                  </a:cubicBezTo>
                  <a:lnTo>
                    <a:pt x="4160" y="4127"/>
                  </a:lnTo>
                  <a:cubicBezTo>
                    <a:pt x="4160" y="3340"/>
                    <a:pt x="3750" y="2678"/>
                    <a:pt x="3120" y="2332"/>
                  </a:cubicBezTo>
                  <a:cubicBezTo>
                    <a:pt x="3340" y="2079"/>
                    <a:pt x="3498" y="1733"/>
                    <a:pt x="3498" y="1386"/>
                  </a:cubicBezTo>
                  <a:cubicBezTo>
                    <a:pt x="3498" y="630"/>
                    <a:pt x="2868" y="0"/>
                    <a:pt x="2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7"/>
            <p:cNvSpPr/>
            <p:nvPr/>
          </p:nvSpPr>
          <p:spPr>
            <a:xfrm>
              <a:off x="2140225" y="2318650"/>
              <a:ext cx="307975" cy="295600"/>
            </a:xfrm>
            <a:custGeom>
              <a:rect b="b" l="l" r="r" t="t"/>
              <a:pathLst>
                <a:path extrusionOk="0" h="11824" w="12319">
                  <a:moveTo>
                    <a:pt x="7712" y="682"/>
                  </a:moveTo>
                  <a:cubicBezTo>
                    <a:pt x="8607" y="682"/>
                    <a:pt x="9499" y="1029"/>
                    <a:pt x="10177" y="1690"/>
                  </a:cubicBezTo>
                  <a:cubicBezTo>
                    <a:pt x="11468" y="2982"/>
                    <a:pt x="11531" y="5187"/>
                    <a:pt x="10177" y="6573"/>
                  </a:cubicBezTo>
                  <a:cubicBezTo>
                    <a:pt x="9500" y="7266"/>
                    <a:pt x="8627" y="7590"/>
                    <a:pt x="7754" y="7590"/>
                  </a:cubicBezTo>
                  <a:cubicBezTo>
                    <a:pt x="6839" y="7590"/>
                    <a:pt x="5923" y="7234"/>
                    <a:pt x="5230" y="6573"/>
                  </a:cubicBezTo>
                  <a:cubicBezTo>
                    <a:pt x="3939" y="5282"/>
                    <a:pt x="3876" y="3045"/>
                    <a:pt x="5325" y="1659"/>
                  </a:cubicBezTo>
                  <a:cubicBezTo>
                    <a:pt x="6001" y="997"/>
                    <a:pt x="6858" y="682"/>
                    <a:pt x="7712" y="682"/>
                  </a:cubicBezTo>
                  <a:close/>
                  <a:moveTo>
                    <a:pt x="4128" y="6258"/>
                  </a:moveTo>
                  <a:cubicBezTo>
                    <a:pt x="4285" y="6573"/>
                    <a:pt x="4537" y="6857"/>
                    <a:pt x="4758" y="7078"/>
                  </a:cubicBezTo>
                  <a:cubicBezTo>
                    <a:pt x="5010" y="7330"/>
                    <a:pt x="5293" y="7550"/>
                    <a:pt x="5577" y="7708"/>
                  </a:cubicBezTo>
                  <a:lnTo>
                    <a:pt x="5136" y="8180"/>
                  </a:lnTo>
                  <a:cubicBezTo>
                    <a:pt x="5073" y="8243"/>
                    <a:pt x="4978" y="8275"/>
                    <a:pt x="4888" y="8275"/>
                  </a:cubicBezTo>
                  <a:cubicBezTo>
                    <a:pt x="4797" y="8275"/>
                    <a:pt x="4710" y="8243"/>
                    <a:pt x="4663" y="8180"/>
                  </a:cubicBezTo>
                  <a:lnTo>
                    <a:pt x="3655" y="7204"/>
                  </a:lnTo>
                  <a:cubicBezTo>
                    <a:pt x="3498" y="7078"/>
                    <a:pt x="3498" y="6857"/>
                    <a:pt x="3655" y="6731"/>
                  </a:cubicBezTo>
                  <a:lnTo>
                    <a:pt x="4128" y="6258"/>
                  </a:lnTo>
                  <a:close/>
                  <a:moveTo>
                    <a:pt x="3403" y="7960"/>
                  </a:moveTo>
                  <a:lnTo>
                    <a:pt x="3876" y="8432"/>
                  </a:lnTo>
                  <a:lnTo>
                    <a:pt x="3309" y="8968"/>
                  </a:lnTo>
                  <a:lnTo>
                    <a:pt x="2836" y="8495"/>
                  </a:lnTo>
                  <a:lnTo>
                    <a:pt x="3403" y="7960"/>
                  </a:lnTo>
                  <a:close/>
                  <a:moveTo>
                    <a:pt x="2363" y="8968"/>
                  </a:moveTo>
                  <a:lnTo>
                    <a:pt x="2836" y="9440"/>
                  </a:lnTo>
                  <a:lnTo>
                    <a:pt x="1292" y="10984"/>
                  </a:lnTo>
                  <a:cubicBezTo>
                    <a:pt x="1245" y="11047"/>
                    <a:pt x="1158" y="11079"/>
                    <a:pt x="1068" y="11079"/>
                  </a:cubicBezTo>
                  <a:cubicBezTo>
                    <a:pt x="977" y="11079"/>
                    <a:pt x="883" y="11047"/>
                    <a:pt x="820" y="10984"/>
                  </a:cubicBezTo>
                  <a:cubicBezTo>
                    <a:pt x="725" y="10858"/>
                    <a:pt x="725" y="10669"/>
                    <a:pt x="820" y="10512"/>
                  </a:cubicBezTo>
                  <a:lnTo>
                    <a:pt x="2363" y="8968"/>
                  </a:lnTo>
                  <a:close/>
                  <a:moveTo>
                    <a:pt x="7731" y="1"/>
                  </a:moveTo>
                  <a:cubicBezTo>
                    <a:pt x="6669" y="1"/>
                    <a:pt x="5604" y="403"/>
                    <a:pt x="4789" y="1218"/>
                  </a:cubicBezTo>
                  <a:cubicBezTo>
                    <a:pt x="3592" y="2446"/>
                    <a:pt x="3309" y="4179"/>
                    <a:pt x="3844" y="5628"/>
                  </a:cubicBezTo>
                  <a:lnTo>
                    <a:pt x="3182" y="6290"/>
                  </a:lnTo>
                  <a:cubicBezTo>
                    <a:pt x="2867" y="6605"/>
                    <a:pt x="2804" y="7078"/>
                    <a:pt x="2993" y="7487"/>
                  </a:cubicBezTo>
                  <a:lnTo>
                    <a:pt x="410" y="10071"/>
                  </a:lnTo>
                  <a:cubicBezTo>
                    <a:pt x="0" y="10480"/>
                    <a:pt x="0" y="11142"/>
                    <a:pt x="410" y="11520"/>
                  </a:cubicBezTo>
                  <a:cubicBezTo>
                    <a:pt x="580" y="11721"/>
                    <a:pt x="826" y="11823"/>
                    <a:pt x="1081" y="11823"/>
                  </a:cubicBezTo>
                  <a:cubicBezTo>
                    <a:pt x="1345" y="11823"/>
                    <a:pt x="1619" y="11713"/>
                    <a:pt x="1828" y="11488"/>
                  </a:cubicBezTo>
                  <a:lnTo>
                    <a:pt x="4411" y="8905"/>
                  </a:lnTo>
                  <a:cubicBezTo>
                    <a:pt x="4565" y="8976"/>
                    <a:pt x="4727" y="9011"/>
                    <a:pt x="4887" y="9011"/>
                  </a:cubicBezTo>
                  <a:cubicBezTo>
                    <a:pt x="5153" y="9011"/>
                    <a:pt x="5411" y="8913"/>
                    <a:pt x="5608" y="8716"/>
                  </a:cubicBezTo>
                  <a:lnTo>
                    <a:pt x="6270" y="8023"/>
                  </a:lnTo>
                  <a:cubicBezTo>
                    <a:pt x="6736" y="8205"/>
                    <a:pt x="7231" y="8296"/>
                    <a:pt x="7729" y="8296"/>
                  </a:cubicBezTo>
                  <a:cubicBezTo>
                    <a:pt x="8781" y="8296"/>
                    <a:pt x="9847" y="7890"/>
                    <a:pt x="10681" y="7078"/>
                  </a:cubicBezTo>
                  <a:cubicBezTo>
                    <a:pt x="12319" y="5439"/>
                    <a:pt x="12287" y="2793"/>
                    <a:pt x="10681" y="1218"/>
                  </a:cubicBezTo>
                  <a:cubicBezTo>
                    <a:pt x="9873" y="410"/>
                    <a:pt x="8804" y="1"/>
                    <a:pt x="7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1" name="Google Shape;511;p47"/>
          <p:cNvSpPr/>
          <p:nvPr/>
        </p:nvSpPr>
        <p:spPr>
          <a:xfrm>
            <a:off x="4789625" y="1896225"/>
            <a:ext cx="4239900" cy="23019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7500" y="1658737"/>
            <a:ext cx="4308598" cy="2423586"/>
          </a:xfrm>
          <a:prstGeom prst="rect">
            <a:avLst/>
          </a:prstGeom>
          <a:noFill/>
          <a:ln cap="flat" cmpd="sng" w="9525">
            <a:solidFill>
              <a:srgbClr val="CE8EAB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48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48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20" name="Google Shape;520;p48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48"/>
          <p:cNvSpPr txBox="1"/>
          <p:nvPr/>
        </p:nvSpPr>
        <p:spPr>
          <a:xfrm>
            <a:off x="160500" y="12232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Recap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48"/>
          <p:cNvSpPr/>
          <p:nvPr/>
        </p:nvSpPr>
        <p:spPr>
          <a:xfrm>
            <a:off x="311988" y="1200600"/>
            <a:ext cx="5170500" cy="512700"/>
          </a:xfrm>
          <a:prstGeom prst="roundRect">
            <a:avLst>
              <a:gd fmla="val 16667" name="adj"/>
            </a:avLst>
          </a:prstGeom>
          <a:solidFill>
            <a:srgbClr val="276176"/>
          </a:solidFill>
          <a:ln cap="flat" cmpd="sng" w="9525">
            <a:solidFill>
              <a:srgbClr val="435D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48"/>
          <p:cNvSpPr/>
          <p:nvPr/>
        </p:nvSpPr>
        <p:spPr>
          <a:xfrm>
            <a:off x="311988" y="1963175"/>
            <a:ext cx="5170500" cy="512700"/>
          </a:xfrm>
          <a:prstGeom prst="roundRect">
            <a:avLst>
              <a:gd fmla="val 16667" name="adj"/>
            </a:avLst>
          </a:prstGeom>
          <a:solidFill>
            <a:srgbClr val="65B0E7"/>
          </a:solidFill>
          <a:ln cap="flat" cmpd="sng" w="9525">
            <a:solidFill>
              <a:srgbClr val="65B0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48"/>
          <p:cNvSpPr/>
          <p:nvPr/>
        </p:nvSpPr>
        <p:spPr>
          <a:xfrm>
            <a:off x="311988" y="2786687"/>
            <a:ext cx="5170500" cy="512700"/>
          </a:xfrm>
          <a:prstGeom prst="roundRect">
            <a:avLst>
              <a:gd fmla="val 16667" name="adj"/>
            </a:avLst>
          </a:prstGeom>
          <a:solidFill>
            <a:srgbClr val="ABCE8E"/>
          </a:solidFill>
          <a:ln cap="flat" cmpd="sng" w="9525">
            <a:solidFill>
              <a:srgbClr val="ABCE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48"/>
          <p:cNvSpPr/>
          <p:nvPr/>
        </p:nvSpPr>
        <p:spPr>
          <a:xfrm>
            <a:off x="311988" y="3620325"/>
            <a:ext cx="5170500" cy="512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48"/>
          <p:cNvSpPr txBox="1"/>
          <p:nvPr/>
        </p:nvSpPr>
        <p:spPr>
          <a:xfrm>
            <a:off x="1207338" y="1249200"/>
            <a:ext cx="337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Government Regulation 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7" name="Google Shape;527;p48"/>
          <p:cNvSpPr txBox="1"/>
          <p:nvPr/>
        </p:nvSpPr>
        <p:spPr>
          <a:xfrm>
            <a:off x="1207338" y="2011775"/>
            <a:ext cx="337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Willingness of Providers 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8" name="Google Shape;528;p48"/>
          <p:cNvSpPr txBox="1"/>
          <p:nvPr/>
        </p:nvSpPr>
        <p:spPr>
          <a:xfrm>
            <a:off x="1207338" y="2835287"/>
            <a:ext cx="337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Funding 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9" name="Google Shape;529;p48"/>
          <p:cNvSpPr txBox="1"/>
          <p:nvPr/>
        </p:nvSpPr>
        <p:spPr>
          <a:xfrm>
            <a:off x="1207338" y="3668925"/>
            <a:ext cx="337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Data Insufficiency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0" name="Google Shape;530;p48"/>
          <p:cNvSpPr/>
          <p:nvPr/>
        </p:nvSpPr>
        <p:spPr>
          <a:xfrm>
            <a:off x="311988" y="4424050"/>
            <a:ext cx="5170500" cy="5127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48"/>
          <p:cNvSpPr txBox="1"/>
          <p:nvPr/>
        </p:nvSpPr>
        <p:spPr>
          <a:xfrm>
            <a:off x="1350588" y="4472650"/>
            <a:ext cx="3093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Time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2" name="Google Shape;532;p48"/>
          <p:cNvSpPr txBox="1"/>
          <p:nvPr/>
        </p:nvSpPr>
        <p:spPr>
          <a:xfrm>
            <a:off x="5684088" y="1110600"/>
            <a:ext cx="314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State statutes limit county’s ability to own and operate public broadband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Section 350.81 F.S.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48"/>
          <p:cNvSpPr txBox="1"/>
          <p:nvPr/>
        </p:nvSpPr>
        <p:spPr>
          <a:xfrm>
            <a:off x="5684088" y="1891800"/>
            <a:ext cx="314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Higher construction and maintenance costs per user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Complete market coverage not required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48"/>
          <p:cNvSpPr txBox="1"/>
          <p:nvPr/>
        </p:nvSpPr>
        <p:spPr>
          <a:xfrm>
            <a:off x="5684088" y="2788162"/>
            <a:ext cx="3147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Restrictive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Many requirements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48"/>
          <p:cNvSpPr txBox="1"/>
          <p:nvPr/>
        </p:nvSpPr>
        <p:spPr>
          <a:xfrm>
            <a:off x="5684088" y="3582325"/>
            <a:ext cx="3147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Limited research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Proprietary data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48"/>
          <p:cNvSpPr txBox="1"/>
          <p:nvPr/>
        </p:nvSpPr>
        <p:spPr>
          <a:xfrm>
            <a:off x="5684088" y="4418800"/>
            <a:ext cx="3147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Digital divide already evident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Implementation is a process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7" name="Google Shape;537;p48"/>
          <p:cNvGrpSpPr/>
          <p:nvPr/>
        </p:nvGrpSpPr>
        <p:grpSpPr>
          <a:xfrm>
            <a:off x="8460931" y="355607"/>
            <a:ext cx="560915" cy="538376"/>
            <a:chOff x="2140225" y="2318650"/>
            <a:chExt cx="307975" cy="295600"/>
          </a:xfrm>
        </p:grpSpPr>
        <p:sp>
          <p:nvSpPr>
            <p:cNvPr id="538" name="Google Shape;538;p48"/>
            <p:cNvSpPr/>
            <p:nvPr/>
          </p:nvSpPr>
          <p:spPr>
            <a:xfrm>
              <a:off x="2281200" y="2353025"/>
              <a:ext cx="104000" cy="121300"/>
            </a:xfrm>
            <a:custGeom>
              <a:rect b="b" l="l" r="r" t="t"/>
              <a:pathLst>
                <a:path extrusionOk="0" h="4852" w="4160">
                  <a:moveTo>
                    <a:pt x="2080" y="662"/>
                  </a:moveTo>
                  <a:cubicBezTo>
                    <a:pt x="2490" y="662"/>
                    <a:pt x="2805" y="977"/>
                    <a:pt x="2805" y="1386"/>
                  </a:cubicBezTo>
                  <a:cubicBezTo>
                    <a:pt x="2805" y="1764"/>
                    <a:pt x="2490" y="2079"/>
                    <a:pt x="2080" y="2079"/>
                  </a:cubicBezTo>
                  <a:cubicBezTo>
                    <a:pt x="1702" y="2079"/>
                    <a:pt x="1387" y="1764"/>
                    <a:pt x="1387" y="1386"/>
                  </a:cubicBezTo>
                  <a:cubicBezTo>
                    <a:pt x="1387" y="977"/>
                    <a:pt x="1702" y="662"/>
                    <a:pt x="2080" y="662"/>
                  </a:cubicBezTo>
                  <a:close/>
                  <a:moveTo>
                    <a:pt x="2080" y="2773"/>
                  </a:moveTo>
                  <a:cubicBezTo>
                    <a:pt x="2836" y="2773"/>
                    <a:pt x="3466" y="3403"/>
                    <a:pt x="3466" y="4127"/>
                  </a:cubicBezTo>
                  <a:lnTo>
                    <a:pt x="662" y="4127"/>
                  </a:lnTo>
                  <a:cubicBezTo>
                    <a:pt x="662" y="3403"/>
                    <a:pt x="1293" y="2773"/>
                    <a:pt x="2080" y="2773"/>
                  </a:cubicBezTo>
                  <a:close/>
                  <a:moveTo>
                    <a:pt x="2112" y="0"/>
                  </a:moveTo>
                  <a:cubicBezTo>
                    <a:pt x="1387" y="0"/>
                    <a:pt x="757" y="630"/>
                    <a:pt x="757" y="1386"/>
                  </a:cubicBezTo>
                  <a:cubicBezTo>
                    <a:pt x="757" y="1733"/>
                    <a:pt x="915" y="2079"/>
                    <a:pt x="1135" y="2332"/>
                  </a:cubicBezTo>
                  <a:cubicBezTo>
                    <a:pt x="505" y="2678"/>
                    <a:pt x="64" y="3340"/>
                    <a:pt x="64" y="4127"/>
                  </a:cubicBezTo>
                  <a:lnTo>
                    <a:pt x="64" y="4505"/>
                  </a:lnTo>
                  <a:cubicBezTo>
                    <a:pt x="1" y="4694"/>
                    <a:pt x="158" y="4852"/>
                    <a:pt x="347" y="4852"/>
                  </a:cubicBezTo>
                  <a:lnTo>
                    <a:pt x="3813" y="4852"/>
                  </a:lnTo>
                  <a:cubicBezTo>
                    <a:pt x="4002" y="4852"/>
                    <a:pt x="4160" y="4694"/>
                    <a:pt x="4160" y="4505"/>
                  </a:cubicBezTo>
                  <a:lnTo>
                    <a:pt x="4160" y="4127"/>
                  </a:lnTo>
                  <a:cubicBezTo>
                    <a:pt x="4160" y="3340"/>
                    <a:pt x="3750" y="2678"/>
                    <a:pt x="3120" y="2332"/>
                  </a:cubicBezTo>
                  <a:cubicBezTo>
                    <a:pt x="3340" y="2079"/>
                    <a:pt x="3498" y="1733"/>
                    <a:pt x="3498" y="1386"/>
                  </a:cubicBezTo>
                  <a:cubicBezTo>
                    <a:pt x="3498" y="630"/>
                    <a:pt x="2868" y="0"/>
                    <a:pt x="2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8"/>
            <p:cNvSpPr/>
            <p:nvPr/>
          </p:nvSpPr>
          <p:spPr>
            <a:xfrm>
              <a:off x="2140225" y="2318650"/>
              <a:ext cx="307975" cy="295600"/>
            </a:xfrm>
            <a:custGeom>
              <a:rect b="b" l="l" r="r" t="t"/>
              <a:pathLst>
                <a:path extrusionOk="0" h="11824" w="12319">
                  <a:moveTo>
                    <a:pt x="7712" y="682"/>
                  </a:moveTo>
                  <a:cubicBezTo>
                    <a:pt x="8607" y="682"/>
                    <a:pt x="9499" y="1029"/>
                    <a:pt x="10177" y="1690"/>
                  </a:cubicBezTo>
                  <a:cubicBezTo>
                    <a:pt x="11468" y="2982"/>
                    <a:pt x="11531" y="5187"/>
                    <a:pt x="10177" y="6573"/>
                  </a:cubicBezTo>
                  <a:cubicBezTo>
                    <a:pt x="9500" y="7266"/>
                    <a:pt x="8627" y="7590"/>
                    <a:pt x="7754" y="7590"/>
                  </a:cubicBezTo>
                  <a:cubicBezTo>
                    <a:pt x="6839" y="7590"/>
                    <a:pt x="5923" y="7234"/>
                    <a:pt x="5230" y="6573"/>
                  </a:cubicBezTo>
                  <a:cubicBezTo>
                    <a:pt x="3939" y="5282"/>
                    <a:pt x="3876" y="3045"/>
                    <a:pt x="5325" y="1659"/>
                  </a:cubicBezTo>
                  <a:cubicBezTo>
                    <a:pt x="6001" y="997"/>
                    <a:pt x="6858" y="682"/>
                    <a:pt x="7712" y="682"/>
                  </a:cubicBezTo>
                  <a:close/>
                  <a:moveTo>
                    <a:pt x="4128" y="6258"/>
                  </a:moveTo>
                  <a:cubicBezTo>
                    <a:pt x="4285" y="6573"/>
                    <a:pt x="4537" y="6857"/>
                    <a:pt x="4758" y="7078"/>
                  </a:cubicBezTo>
                  <a:cubicBezTo>
                    <a:pt x="5010" y="7330"/>
                    <a:pt x="5293" y="7550"/>
                    <a:pt x="5577" y="7708"/>
                  </a:cubicBezTo>
                  <a:lnTo>
                    <a:pt x="5136" y="8180"/>
                  </a:lnTo>
                  <a:cubicBezTo>
                    <a:pt x="5073" y="8243"/>
                    <a:pt x="4978" y="8275"/>
                    <a:pt x="4888" y="8275"/>
                  </a:cubicBezTo>
                  <a:cubicBezTo>
                    <a:pt x="4797" y="8275"/>
                    <a:pt x="4710" y="8243"/>
                    <a:pt x="4663" y="8180"/>
                  </a:cubicBezTo>
                  <a:lnTo>
                    <a:pt x="3655" y="7204"/>
                  </a:lnTo>
                  <a:cubicBezTo>
                    <a:pt x="3498" y="7078"/>
                    <a:pt x="3498" y="6857"/>
                    <a:pt x="3655" y="6731"/>
                  </a:cubicBezTo>
                  <a:lnTo>
                    <a:pt x="4128" y="6258"/>
                  </a:lnTo>
                  <a:close/>
                  <a:moveTo>
                    <a:pt x="3403" y="7960"/>
                  </a:moveTo>
                  <a:lnTo>
                    <a:pt x="3876" y="8432"/>
                  </a:lnTo>
                  <a:lnTo>
                    <a:pt x="3309" y="8968"/>
                  </a:lnTo>
                  <a:lnTo>
                    <a:pt x="2836" y="8495"/>
                  </a:lnTo>
                  <a:lnTo>
                    <a:pt x="3403" y="7960"/>
                  </a:lnTo>
                  <a:close/>
                  <a:moveTo>
                    <a:pt x="2363" y="8968"/>
                  </a:moveTo>
                  <a:lnTo>
                    <a:pt x="2836" y="9440"/>
                  </a:lnTo>
                  <a:lnTo>
                    <a:pt x="1292" y="10984"/>
                  </a:lnTo>
                  <a:cubicBezTo>
                    <a:pt x="1245" y="11047"/>
                    <a:pt x="1158" y="11079"/>
                    <a:pt x="1068" y="11079"/>
                  </a:cubicBezTo>
                  <a:cubicBezTo>
                    <a:pt x="977" y="11079"/>
                    <a:pt x="883" y="11047"/>
                    <a:pt x="820" y="10984"/>
                  </a:cubicBezTo>
                  <a:cubicBezTo>
                    <a:pt x="725" y="10858"/>
                    <a:pt x="725" y="10669"/>
                    <a:pt x="820" y="10512"/>
                  </a:cubicBezTo>
                  <a:lnTo>
                    <a:pt x="2363" y="8968"/>
                  </a:lnTo>
                  <a:close/>
                  <a:moveTo>
                    <a:pt x="7731" y="1"/>
                  </a:moveTo>
                  <a:cubicBezTo>
                    <a:pt x="6669" y="1"/>
                    <a:pt x="5604" y="403"/>
                    <a:pt x="4789" y="1218"/>
                  </a:cubicBezTo>
                  <a:cubicBezTo>
                    <a:pt x="3592" y="2446"/>
                    <a:pt x="3309" y="4179"/>
                    <a:pt x="3844" y="5628"/>
                  </a:cubicBezTo>
                  <a:lnTo>
                    <a:pt x="3182" y="6290"/>
                  </a:lnTo>
                  <a:cubicBezTo>
                    <a:pt x="2867" y="6605"/>
                    <a:pt x="2804" y="7078"/>
                    <a:pt x="2993" y="7487"/>
                  </a:cubicBezTo>
                  <a:lnTo>
                    <a:pt x="410" y="10071"/>
                  </a:lnTo>
                  <a:cubicBezTo>
                    <a:pt x="0" y="10480"/>
                    <a:pt x="0" y="11142"/>
                    <a:pt x="410" y="11520"/>
                  </a:cubicBezTo>
                  <a:cubicBezTo>
                    <a:pt x="580" y="11721"/>
                    <a:pt x="826" y="11823"/>
                    <a:pt x="1081" y="11823"/>
                  </a:cubicBezTo>
                  <a:cubicBezTo>
                    <a:pt x="1345" y="11823"/>
                    <a:pt x="1619" y="11713"/>
                    <a:pt x="1828" y="11488"/>
                  </a:cubicBezTo>
                  <a:lnTo>
                    <a:pt x="4411" y="8905"/>
                  </a:lnTo>
                  <a:cubicBezTo>
                    <a:pt x="4565" y="8976"/>
                    <a:pt x="4727" y="9011"/>
                    <a:pt x="4887" y="9011"/>
                  </a:cubicBezTo>
                  <a:cubicBezTo>
                    <a:pt x="5153" y="9011"/>
                    <a:pt x="5411" y="8913"/>
                    <a:pt x="5608" y="8716"/>
                  </a:cubicBezTo>
                  <a:lnTo>
                    <a:pt x="6270" y="8023"/>
                  </a:lnTo>
                  <a:cubicBezTo>
                    <a:pt x="6736" y="8205"/>
                    <a:pt x="7231" y="8296"/>
                    <a:pt x="7729" y="8296"/>
                  </a:cubicBezTo>
                  <a:cubicBezTo>
                    <a:pt x="8781" y="8296"/>
                    <a:pt x="9847" y="7890"/>
                    <a:pt x="10681" y="7078"/>
                  </a:cubicBezTo>
                  <a:cubicBezTo>
                    <a:pt x="12319" y="5439"/>
                    <a:pt x="12287" y="2793"/>
                    <a:pt x="10681" y="1218"/>
                  </a:cubicBezTo>
                  <a:cubicBezTo>
                    <a:pt x="9873" y="410"/>
                    <a:pt x="8804" y="1"/>
                    <a:pt x="7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9"/>
          <p:cNvSpPr txBox="1"/>
          <p:nvPr/>
        </p:nvSpPr>
        <p:spPr>
          <a:xfrm>
            <a:off x="1814850" y="1347650"/>
            <a:ext cx="55143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6550" lIns="56550" spcFirstLastPara="1" rIns="56550" wrap="square" tIns="56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b="1" lang="en" sz="7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Paths Forward</a:t>
            </a:r>
            <a:endParaRPr b="1" sz="7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49"/>
          <p:cNvSpPr/>
          <p:nvPr/>
        </p:nvSpPr>
        <p:spPr>
          <a:xfrm>
            <a:off x="3523181" y="2259432"/>
            <a:ext cx="2097636" cy="2080648"/>
          </a:xfrm>
          <a:custGeom>
            <a:rect b="b" l="l" r="r" t="t"/>
            <a:pathLst>
              <a:path extrusionOk="0" h="19327" w="19401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50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50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53" name="Google Shape;553;p50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50"/>
          <p:cNvSpPr txBox="1"/>
          <p:nvPr/>
        </p:nvSpPr>
        <p:spPr>
          <a:xfrm>
            <a:off x="447250" y="4067275"/>
            <a:ext cx="41247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0"/>
          <p:cNvSpPr txBox="1"/>
          <p:nvPr>
            <p:ph type="title"/>
          </p:nvPr>
        </p:nvSpPr>
        <p:spPr>
          <a:xfrm>
            <a:off x="336125" y="125150"/>
            <a:ext cx="82284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Paths Forward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50"/>
          <p:cNvSpPr txBox="1"/>
          <p:nvPr>
            <p:ph idx="1" type="body"/>
          </p:nvPr>
        </p:nvSpPr>
        <p:spPr>
          <a:xfrm>
            <a:off x="216500" y="1227250"/>
            <a:ext cx="3634200" cy="29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Dept. of Economic Opportunity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Feasibility Studies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Technology Planning Teams (LTPT)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Broadband Alternatives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Grant Funding/Availability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50"/>
          <p:cNvSpPr/>
          <p:nvPr/>
        </p:nvSpPr>
        <p:spPr>
          <a:xfrm rot="-5400000">
            <a:off x="5619300" y="1225500"/>
            <a:ext cx="2697900" cy="388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8" name="Google Shape;558;p50"/>
          <p:cNvPicPr preferRelativeResize="0"/>
          <p:nvPr/>
        </p:nvPicPr>
        <p:blipFill rotWithShape="1">
          <a:blip r:embed="rId3">
            <a:alphaModFix/>
          </a:blip>
          <a:srcRect b="0" l="0" r="10128" t="13005"/>
          <a:stretch/>
        </p:blipFill>
        <p:spPr>
          <a:xfrm>
            <a:off x="3998725" y="1274963"/>
            <a:ext cx="4721900" cy="304622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0"/>
          <p:cNvSpPr/>
          <p:nvPr/>
        </p:nvSpPr>
        <p:spPr>
          <a:xfrm>
            <a:off x="8408974" y="292323"/>
            <a:ext cx="499527" cy="481194"/>
          </a:xfrm>
          <a:custGeom>
            <a:rect b="b" l="l" r="r" t="t"/>
            <a:pathLst>
              <a:path extrusionOk="0" h="19327" w="19401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51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51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67" name="Google Shape;567;p51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51"/>
          <p:cNvSpPr txBox="1"/>
          <p:nvPr>
            <p:ph type="title"/>
          </p:nvPr>
        </p:nvSpPr>
        <p:spPr>
          <a:xfrm>
            <a:off x="336125" y="125150"/>
            <a:ext cx="82284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Dept. of Economic Opportunity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51"/>
          <p:cNvSpPr txBox="1"/>
          <p:nvPr>
            <p:ph idx="1" type="body"/>
          </p:nvPr>
        </p:nvSpPr>
        <p:spPr>
          <a:xfrm>
            <a:off x="216500" y="1227250"/>
            <a:ext cx="3634200" cy="29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DEO has an office of broadband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working parallel to projects and funding studies such as the ones in Liberty and Wakulla.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30th, they will have a published plan put before the office of the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Governor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Various toolkits are available to guide counties through this process.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51"/>
          <p:cNvSpPr/>
          <p:nvPr/>
        </p:nvSpPr>
        <p:spPr>
          <a:xfrm rot="-5400000">
            <a:off x="5619300" y="1225500"/>
            <a:ext cx="2697900" cy="388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51"/>
          <p:cNvSpPr/>
          <p:nvPr/>
        </p:nvSpPr>
        <p:spPr>
          <a:xfrm>
            <a:off x="8408974" y="292323"/>
            <a:ext cx="499527" cy="481194"/>
          </a:xfrm>
          <a:custGeom>
            <a:rect b="b" l="l" r="r" t="t"/>
            <a:pathLst>
              <a:path extrusionOk="0" h="19327" w="19401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" name="Google Shape;57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8175" y="1490524"/>
            <a:ext cx="4208625" cy="2771476"/>
          </a:xfrm>
          <a:prstGeom prst="rect">
            <a:avLst/>
          </a:prstGeom>
          <a:noFill/>
          <a:ln cap="flat" cmpd="sng" w="9525">
            <a:solidFill>
              <a:srgbClr val="CE8EAB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2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52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80" name="Google Shape;580;p52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52"/>
          <p:cNvSpPr txBox="1"/>
          <p:nvPr>
            <p:ph type="title"/>
          </p:nvPr>
        </p:nvSpPr>
        <p:spPr>
          <a:xfrm>
            <a:off x="336125" y="125150"/>
            <a:ext cx="82284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Ongoing </a:t>
            </a: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Studies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52"/>
          <p:cNvSpPr txBox="1"/>
          <p:nvPr>
            <p:ph idx="1" type="body"/>
          </p:nvPr>
        </p:nvSpPr>
        <p:spPr>
          <a:xfrm>
            <a:off x="216500" y="1227250"/>
            <a:ext cx="3634200" cy="29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studies in Wakulla and Liberty counties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Previous study in Lakeland, FL led to the creation of a PPP.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Private companies have completed studies in Escambia, Marion, Walton, and Sumter.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52"/>
          <p:cNvSpPr/>
          <p:nvPr/>
        </p:nvSpPr>
        <p:spPr>
          <a:xfrm rot="-5400000">
            <a:off x="5619300" y="1225500"/>
            <a:ext cx="2697900" cy="388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4" name="Google Shape;58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4811" y="1227250"/>
            <a:ext cx="4611988" cy="3073902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2"/>
          <p:cNvSpPr/>
          <p:nvPr/>
        </p:nvSpPr>
        <p:spPr>
          <a:xfrm>
            <a:off x="8408974" y="292323"/>
            <a:ext cx="499527" cy="481194"/>
          </a:xfrm>
          <a:custGeom>
            <a:rect b="b" l="l" r="r" t="t"/>
            <a:pathLst>
              <a:path extrusionOk="0" h="19327" w="19401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53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53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93" name="Google Shape;593;p53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53"/>
          <p:cNvSpPr txBox="1"/>
          <p:nvPr>
            <p:ph type="title"/>
          </p:nvPr>
        </p:nvSpPr>
        <p:spPr>
          <a:xfrm>
            <a:off x="336125" y="125150"/>
            <a:ext cx="82284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Local Planning Technology Teams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53"/>
          <p:cNvSpPr txBox="1"/>
          <p:nvPr>
            <p:ph idx="1" type="body"/>
          </p:nvPr>
        </p:nvSpPr>
        <p:spPr>
          <a:xfrm>
            <a:off x="216500" y="1227250"/>
            <a:ext cx="3634200" cy="29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DEO office of broadband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requires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counties/Regions create Local Technology Planning Teams (LTPTs)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 professionals from different sectors to be sure all stakeholder groups are involved in the process.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LTPTs create working groups to make sure these broadband projects are moving forward.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53"/>
          <p:cNvSpPr/>
          <p:nvPr/>
        </p:nvSpPr>
        <p:spPr>
          <a:xfrm rot="-5400000">
            <a:off x="5619300" y="1225500"/>
            <a:ext cx="2697900" cy="3880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53"/>
          <p:cNvSpPr/>
          <p:nvPr/>
        </p:nvSpPr>
        <p:spPr>
          <a:xfrm>
            <a:off x="8408974" y="292323"/>
            <a:ext cx="499527" cy="481194"/>
          </a:xfrm>
          <a:custGeom>
            <a:rect b="b" l="l" r="r" t="t"/>
            <a:pathLst>
              <a:path extrusionOk="0" h="19327" w="19401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8" name="Google Shape;598;p53"/>
          <p:cNvPicPr preferRelativeResize="0"/>
          <p:nvPr/>
        </p:nvPicPr>
        <p:blipFill rotWithShape="1">
          <a:blip r:embed="rId3">
            <a:alphaModFix/>
          </a:blip>
          <a:srcRect b="0" l="0" r="6076" t="11512"/>
          <a:stretch/>
        </p:blipFill>
        <p:spPr>
          <a:xfrm>
            <a:off x="4312549" y="1541400"/>
            <a:ext cx="4296724" cy="2697899"/>
          </a:xfrm>
          <a:prstGeom prst="rect">
            <a:avLst/>
          </a:prstGeom>
          <a:noFill/>
          <a:ln cap="flat" cmpd="sng" w="9525">
            <a:solidFill>
              <a:srgbClr val="CE8EAB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4"/>
          <p:cNvSpPr/>
          <p:nvPr/>
        </p:nvSpPr>
        <p:spPr>
          <a:xfrm rot="-5400000">
            <a:off x="7215589" y="3253675"/>
            <a:ext cx="1478400" cy="146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54"/>
          <p:cNvSpPr/>
          <p:nvPr/>
        </p:nvSpPr>
        <p:spPr>
          <a:xfrm rot="-5400000">
            <a:off x="7215589" y="1423577"/>
            <a:ext cx="1478400" cy="146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54"/>
          <p:cNvSpPr/>
          <p:nvPr/>
        </p:nvSpPr>
        <p:spPr>
          <a:xfrm rot="-5400000">
            <a:off x="5439043" y="3253594"/>
            <a:ext cx="1478400" cy="146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54"/>
          <p:cNvSpPr/>
          <p:nvPr/>
        </p:nvSpPr>
        <p:spPr>
          <a:xfrm rot="-5400000">
            <a:off x="5439022" y="1423601"/>
            <a:ext cx="1478400" cy="146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54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54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10" name="Google Shape;610;p54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54"/>
          <p:cNvSpPr txBox="1"/>
          <p:nvPr>
            <p:ph type="title"/>
          </p:nvPr>
        </p:nvSpPr>
        <p:spPr>
          <a:xfrm>
            <a:off x="336125" y="125150"/>
            <a:ext cx="82284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Viable Rural Broadband Alternatives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54"/>
          <p:cNvSpPr txBox="1"/>
          <p:nvPr/>
        </p:nvSpPr>
        <p:spPr>
          <a:xfrm>
            <a:off x="231575" y="1298100"/>
            <a:ext cx="4887900" cy="19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3A3F5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Alternative #1:  Public Private Partnership</a:t>
            </a:r>
            <a:endParaRPr sz="17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3A3F5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Alternative #2: Anchor Sites</a:t>
            </a:r>
            <a:endParaRPr sz="17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3F5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Alternative #3: Hybrid Fiber with Fixed Wireless </a:t>
            </a:r>
            <a:endParaRPr sz="17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3A3F5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Alternative #4: Fiber-to-Home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3" name="Google Shape;613;p54"/>
          <p:cNvPicPr preferRelativeResize="0"/>
          <p:nvPr/>
        </p:nvPicPr>
        <p:blipFill rotWithShape="1">
          <a:blip r:embed="rId3">
            <a:alphaModFix/>
          </a:blip>
          <a:srcRect b="52974" l="0" r="43345" t="0"/>
          <a:stretch/>
        </p:blipFill>
        <p:spPr>
          <a:xfrm>
            <a:off x="7222779" y="1434038"/>
            <a:ext cx="1463826" cy="14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54"/>
          <p:cNvPicPr preferRelativeResize="0"/>
          <p:nvPr/>
        </p:nvPicPr>
        <p:blipFill rotWithShape="1">
          <a:blip r:embed="rId4">
            <a:alphaModFix/>
          </a:blip>
          <a:srcRect b="54387" l="0" r="40733" t="0"/>
          <a:stretch/>
        </p:blipFill>
        <p:spPr>
          <a:xfrm>
            <a:off x="7222805" y="3295888"/>
            <a:ext cx="1463934" cy="139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4"/>
          <p:cNvPicPr preferRelativeResize="0"/>
          <p:nvPr/>
        </p:nvPicPr>
        <p:blipFill rotWithShape="1">
          <a:blip r:embed="rId5">
            <a:alphaModFix/>
          </a:blip>
          <a:srcRect b="60148" l="0" r="45814" t="0"/>
          <a:stretch/>
        </p:blipFill>
        <p:spPr>
          <a:xfrm>
            <a:off x="5446233" y="1416701"/>
            <a:ext cx="1463826" cy="139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4"/>
          <p:cNvPicPr preferRelativeResize="0"/>
          <p:nvPr/>
        </p:nvPicPr>
        <p:blipFill rotWithShape="1">
          <a:blip r:embed="rId6">
            <a:alphaModFix/>
          </a:blip>
          <a:srcRect b="56342" l="0" r="49540" t="5634"/>
          <a:stretch/>
        </p:blipFill>
        <p:spPr>
          <a:xfrm>
            <a:off x="5420525" y="3246693"/>
            <a:ext cx="1515282" cy="14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4"/>
          <p:cNvSpPr/>
          <p:nvPr/>
        </p:nvSpPr>
        <p:spPr>
          <a:xfrm>
            <a:off x="8408974" y="292323"/>
            <a:ext cx="499527" cy="481194"/>
          </a:xfrm>
          <a:custGeom>
            <a:rect b="b" l="l" r="r" t="t"/>
            <a:pathLst>
              <a:path extrusionOk="0" h="19327" w="19401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55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55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25" name="Google Shape;625;p55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55"/>
          <p:cNvSpPr txBox="1"/>
          <p:nvPr>
            <p:ph type="title"/>
          </p:nvPr>
        </p:nvSpPr>
        <p:spPr>
          <a:xfrm>
            <a:off x="235500" y="194250"/>
            <a:ext cx="82284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Alternative- </a:t>
            </a:r>
            <a:r>
              <a:rPr b="1" lang="en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Public Private Partnership</a:t>
            </a:r>
            <a:endParaRPr b="1" sz="3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55"/>
          <p:cNvSpPr txBox="1"/>
          <p:nvPr/>
        </p:nvSpPr>
        <p:spPr>
          <a:xfrm>
            <a:off x="141300" y="1122750"/>
            <a:ext cx="8861400" cy="11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Overview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Mechanism for governments to collaborate with the private sector. Contract between a government entity and a private company that will ease distribution and increases internet service access.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55"/>
          <p:cNvSpPr/>
          <p:nvPr/>
        </p:nvSpPr>
        <p:spPr>
          <a:xfrm>
            <a:off x="4655144" y="2072407"/>
            <a:ext cx="4242900" cy="316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55"/>
          <p:cNvSpPr/>
          <p:nvPr/>
        </p:nvSpPr>
        <p:spPr>
          <a:xfrm>
            <a:off x="248364" y="2072407"/>
            <a:ext cx="4242900" cy="316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55"/>
          <p:cNvSpPr txBox="1"/>
          <p:nvPr/>
        </p:nvSpPr>
        <p:spPr>
          <a:xfrm>
            <a:off x="248364" y="2305400"/>
            <a:ext cx="4242900" cy="25326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Combines public and private resources for more overall resources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Enables faster project completions and reduced delays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ROI is greater than a fully private or fully public project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Risks are fully analyzed before project start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A3F5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31" name="Google Shape;631;p55"/>
          <p:cNvSpPr txBox="1"/>
          <p:nvPr/>
        </p:nvSpPr>
        <p:spPr>
          <a:xfrm>
            <a:off x="4655144" y="2216381"/>
            <a:ext cx="4242900" cy="26217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Can increase government costs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Limits market competitiveness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Profits vary on assumed risk, competition, complexity and scope of project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Potential expertise imbalance may be detrimental to government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55"/>
          <p:cNvSpPr txBox="1"/>
          <p:nvPr/>
        </p:nvSpPr>
        <p:spPr>
          <a:xfrm>
            <a:off x="245963" y="2044159"/>
            <a:ext cx="1595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55"/>
          <p:cNvSpPr txBox="1"/>
          <p:nvPr/>
        </p:nvSpPr>
        <p:spPr>
          <a:xfrm>
            <a:off x="4655144" y="2053947"/>
            <a:ext cx="1595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55"/>
          <p:cNvSpPr/>
          <p:nvPr/>
        </p:nvSpPr>
        <p:spPr>
          <a:xfrm>
            <a:off x="8408974" y="292323"/>
            <a:ext cx="499527" cy="481194"/>
          </a:xfrm>
          <a:custGeom>
            <a:rect b="b" l="l" r="r" t="t"/>
            <a:pathLst>
              <a:path extrusionOk="0" h="19327" w="19401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56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56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42" name="Google Shape;642;p56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56"/>
          <p:cNvSpPr txBox="1"/>
          <p:nvPr>
            <p:ph type="title"/>
          </p:nvPr>
        </p:nvSpPr>
        <p:spPr>
          <a:xfrm>
            <a:off x="235500" y="194250"/>
            <a:ext cx="82284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Alternative- </a:t>
            </a:r>
            <a:r>
              <a:rPr b="1" lang="en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Anchor Sites</a:t>
            </a:r>
            <a:endParaRPr b="1" sz="3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56"/>
          <p:cNvSpPr txBox="1"/>
          <p:nvPr/>
        </p:nvSpPr>
        <p:spPr>
          <a:xfrm>
            <a:off x="141300" y="1122750"/>
            <a:ext cx="8861400" cy="11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Overview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Broadband connection at select, accessible locations, utilizing key locations including libraries, schools, religious buildings, community centers, government facilities, and potentially even parks.</a:t>
            </a:r>
            <a:endParaRPr sz="20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56"/>
          <p:cNvSpPr/>
          <p:nvPr/>
        </p:nvSpPr>
        <p:spPr>
          <a:xfrm>
            <a:off x="4655144" y="2224807"/>
            <a:ext cx="4242900" cy="316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56"/>
          <p:cNvSpPr/>
          <p:nvPr/>
        </p:nvSpPr>
        <p:spPr>
          <a:xfrm>
            <a:off x="248364" y="2224807"/>
            <a:ext cx="4242900" cy="316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56"/>
          <p:cNvSpPr txBox="1"/>
          <p:nvPr/>
        </p:nvSpPr>
        <p:spPr>
          <a:xfrm>
            <a:off x="248364" y="2457800"/>
            <a:ext cx="4242900" cy="25326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“Middle mile”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Internet capability and access for previously isolated communities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Potential to spur other program initiatives, particularly centered around education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Realistic and feasible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A3F5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48" name="Google Shape;648;p56"/>
          <p:cNvSpPr txBox="1"/>
          <p:nvPr/>
        </p:nvSpPr>
        <p:spPr>
          <a:xfrm>
            <a:off x="4655144" y="2368781"/>
            <a:ext cx="4242900" cy="26217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Insufficient in connecting the “last mile”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Individuals would still have to travel to access these services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Access would be limited to some degree, as facilities likely would not operate 24 hours a day</a:t>
            </a:r>
            <a:endParaRPr sz="20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A3F5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49" name="Google Shape;649;p56"/>
          <p:cNvSpPr txBox="1"/>
          <p:nvPr/>
        </p:nvSpPr>
        <p:spPr>
          <a:xfrm>
            <a:off x="245963" y="2196559"/>
            <a:ext cx="1595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56"/>
          <p:cNvSpPr txBox="1"/>
          <p:nvPr/>
        </p:nvSpPr>
        <p:spPr>
          <a:xfrm>
            <a:off x="4655144" y="2206347"/>
            <a:ext cx="1595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56"/>
          <p:cNvSpPr/>
          <p:nvPr/>
        </p:nvSpPr>
        <p:spPr>
          <a:xfrm>
            <a:off x="8408974" y="292323"/>
            <a:ext cx="499527" cy="481194"/>
          </a:xfrm>
          <a:custGeom>
            <a:rect b="b" l="l" r="r" t="t"/>
            <a:pathLst>
              <a:path extrusionOk="0" h="19327" w="19401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/>
          <p:nvPr/>
        </p:nvSpPr>
        <p:spPr>
          <a:xfrm>
            <a:off x="0" y="-39300"/>
            <a:ext cx="9144000" cy="1004100"/>
          </a:xfrm>
          <a:prstGeom prst="rect">
            <a:avLst/>
          </a:prstGeom>
          <a:solidFill>
            <a:srgbClr val="276176"/>
          </a:solidFill>
          <a:ln cap="flat" cmpd="sng" w="9525">
            <a:solidFill>
              <a:srgbClr val="2761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0"/>
          <p:cNvSpPr txBox="1"/>
          <p:nvPr>
            <p:ph type="title"/>
          </p:nvPr>
        </p:nvSpPr>
        <p:spPr>
          <a:xfrm>
            <a:off x="224525" y="208875"/>
            <a:ext cx="8247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Presentation Overview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4" name="Google Shape;144;p30"/>
          <p:cNvGrpSpPr/>
          <p:nvPr/>
        </p:nvGrpSpPr>
        <p:grpSpPr>
          <a:xfrm>
            <a:off x="1462281" y="2841988"/>
            <a:ext cx="332705" cy="331102"/>
            <a:chOff x="-49786250" y="2316650"/>
            <a:chExt cx="300900" cy="299450"/>
          </a:xfrm>
        </p:grpSpPr>
        <p:sp>
          <p:nvSpPr>
            <p:cNvPr id="145" name="Google Shape;145;p30"/>
            <p:cNvSpPr/>
            <p:nvPr/>
          </p:nvSpPr>
          <p:spPr>
            <a:xfrm>
              <a:off x="-49746875" y="2316650"/>
              <a:ext cx="217400" cy="299450"/>
            </a:xfrm>
            <a:custGeom>
              <a:rect b="b" l="l" r="r" t="t"/>
              <a:pathLst>
                <a:path extrusionOk="0" h="11978" w="8696">
                  <a:moveTo>
                    <a:pt x="4411" y="3944"/>
                  </a:moveTo>
                  <a:lnTo>
                    <a:pt x="5010" y="5110"/>
                  </a:lnTo>
                  <a:cubicBezTo>
                    <a:pt x="4837" y="5188"/>
                    <a:pt x="4640" y="5228"/>
                    <a:pt x="4439" y="5228"/>
                  </a:cubicBezTo>
                  <a:cubicBezTo>
                    <a:pt x="4238" y="5228"/>
                    <a:pt x="4033" y="5188"/>
                    <a:pt x="3844" y="5110"/>
                  </a:cubicBezTo>
                  <a:lnTo>
                    <a:pt x="4411" y="3944"/>
                  </a:lnTo>
                  <a:close/>
                  <a:moveTo>
                    <a:pt x="5136" y="5834"/>
                  </a:moveTo>
                  <a:lnTo>
                    <a:pt x="5136" y="8418"/>
                  </a:lnTo>
                  <a:lnTo>
                    <a:pt x="3718" y="8418"/>
                  </a:lnTo>
                  <a:lnTo>
                    <a:pt x="3718" y="5834"/>
                  </a:lnTo>
                  <a:cubicBezTo>
                    <a:pt x="3939" y="5897"/>
                    <a:pt x="4191" y="5960"/>
                    <a:pt x="4411" y="5960"/>
                  </a:cubicBezTo>
                  <a:cubicBezTo>
                    <a:pt x="4663" y="5960"/>
                    <a:pt x="4884" y="5897"/>
                    <a:pt x="5136" y="5834"/>
                  </a:cubicBezTo>
                  <a:close/>
                  <a:moveTo>
                    <a:pt x="4390" y="657"/>
                  </a:moveTo>
                  <a:cubicBezTo>
                    <a:pt x="5196" y="657"/>
                    <a:pt x="5982" y="942"/>
                    <a:pt x="6617" y="1455"/>
                  </a:cubicBezTo>
                  <a:cubicBezTo>
                    <a:pt x="7467" y="2117"/>
                    <a:pt x="7940" y="3156"/>
                    <a:pt x="7940" y="4196"/>
                  </a:cubicBezTo>
                  <a:cubicBezTo>
                    <a:pt x="7940" y="5078"/>
                    <a:pt x="7625" y="5897"/>
                    <a:pt x="7058" y="6527"/>
                  </a:cubicBezTo>
                  <a:cubicBezTo>
                    <a:pt x="6585" y="7095"/>
                    <a:pt x="6270" y="7756"/>
                    <a:pt x="6207" y="8418"/>
                  </a:cubicBezTo>
                  <a:lnTo>
                    <a:pt x="5829" y="8418"/>
                  </a:lnTo>
                  <a:lnTo>
                    <a:pt x="5829" y="5267"/>
                  </a:lnTo>
                  <a:cubicBezTo>
                    <a:pt x="5829" y="5236"/>
                    <a:pt x="5829" y="5141"/>
                    <a:pt x="5798" y="5110"/>
                  </a:cubicBezTo>
                  <a:lnTo>
                    <a:pt x="4726" y="2999"/>
                  </a:lnTo>
                  <a:cubicBezTo>
                    <a:pt x="4663" y="2873"/>
                    <a:pt x="4537" y="2778"/>
                    <a:pt x="4411" y="2778"/>
                  </a:cubicBezTo>
                  <a:cubicBezTo>
                    <a:pt x="4317" y="2778"/>
                    <a:pt x="4191" y="2873"/>
                    <a:pt x="4096" y="2999"/>
                  </a:cubicBezTo>
                  <a:lnTo>
                    <a:pt x="3057" y="5110"/>
                  </a:lnTo>
                  <a:cubicBezTo>
                    <a:pt x="2994" y="5141"/>
                    <a:pt x="2994" y="5236"/>
                    <a:pt x="2994" y="5267"/>
                  </a:cubicBezTo>
                  <a:lnTo>
                    <a:pt x="2994" y="8418"/>
                  </a:lnTo>
                  <a:lnTo>
                    <a:pt x="2647" y="8418"/>
                  </a:lnTo>
                  <a:cubicBezTo>
                    <a:pt x="2584" y="7756"/>
                    <a:pt x="2301" y="7095"/>
                    <a:pt x="1796" y="6527"/>
                  </a:cubicBezTo>
                  <a:cubicBezTo>
                    <a:pt x="1040" y="5708"/>
                    <a:pt x="757" y="4574"/>
                    <a:pt x="1009" y="3408"/>
                  </a:cubicBezTo>
                  <a:cubicBezTo>
                    <a:pt x="1261" y="2085"/>
                    <a:pt x="2332" y="1014"/>
                    <a:pt x="3687" y="731"/>
                  </a:cubicBezTo>
                  <a:cubicBezTo>
                    <a:pt x="3921" y="681"/>
                    <a:pt x="4156" y="657"/>
                    <a:pt x="4390" y="657"/>
                  </a:cubicBezTo>
                  <a:close/>
                  <a:moveTo>
                    <a:pt x="6207" y="9142"/>
                  </a:moveTo>
                  <a:lnTo>
                    <a:pt x="6207" y="9489"/>
                  </a:lnTo>
                  <a:cubicBezTo>
                    <a:pt x="6207" y="9678"/>
                    <a:pt x="6050" y="9835"/>
                    <a:pt x="5829" y="9835"/>
                  </a:cubicBezTo>
                  <a:lnTo>
                    <a:pt x="3057" y="9835"/>
                  </a:lnTo>
                  <a:cubicBezTo>
                    <a:pt x="2836" y="9835"/>
                    <a:pt x="2679" y="9678"/>
                    <a:pt x="2679" y="9489"/>
                  </a:cubicBezTo>
                  <a:lnTo>
                    <a:pt x="2679" y="9142"/>
                  </a:lnTo>
                  <a:close/>
                  <a:moveTo>
                    <a:pt x="5483" y="10529"/>
                  </a:moveTo>
                  <a:lnTo>
                    <a:pt x="5483" y="10907"/>
                  </a:lnTo>
                  <a:cubicBezTo>
                    <a:pt x="5483" y="11096"/>
                    <a:pt x="5325" y="11253"/>
                    <a:pt x="5136" y="11253"/>
                  </a:cubicBezTo>
                  <a:lnTo>
                    <a:pt x="3718" y="11253"/>
                  </a:lnTo>
                  <a:cubicBezTo>
                    <a:pt x="3529" y="11253"/>
                    <a:pt x="3372" y="11096"/>
                    <a:pt x="3372" y="10907"/>
                  </a:cubicBezTo>
                  <a:lnTo>
                    <a:pt x="3372" y="10529"/>
                  </a:lnTo>
                  <a:close/>
                  <a:moveTo>
                    <a:pt x="4318" y="0"/>
                  </a:moveTo>
                  <a:cubicBezTo>
                    <a:pt x="4056" y="0"/>
                    <a:pt x="3792" y="23"/>
                    <a:pt x="3529" y="69"/>
                  </a:cubicBezTo>
                  <a:cubicBezTo>
                    <a:pt x="1954" y="384"/>
                    <a:pt x="631" y="1707"/>
                    <a:pt x="284" y="3314"/>
                  </a:cubicBezTo>
                  <a:cubicBezTo>
                    <a:pt x="1" y="4637"/>
                    <a:pt x="379" y="6023"/>
                    <a:pt x="1261" y="7000"/>
                  </a:cubicBezTo>
                  <a:cubicBezTo>
                    <a:pt x="1702" y="7536"/>
                    <a:pt x="1986" y="8166"/>
                    <a:pt x="1986" y="8796"/>
                  </a:cubicBezTo>
                  <a:lnTo>
                    <a:pt x="1986" y="9489"/>
                  </a:lnTo>
                  <a:cubicBezTo>
                    <a:pt x="1986" y="9961"/>
                    <a:pt x="2269" y="10371"/>
                    <a:pt x="2679" y="10466"/>
                  </a:cubicBezTo>
                  <a:lnTo>
                    <a:pt x="2679" y="10907"/>
                  </a:lnTo>
                  <a:cubicBezTo>
                    <a:pt x="2679" y="11505"/>
                    <a:pt x="3151" y="11978"/>
                    <a:pt x="3750" y="11978"/>
                  </a:cubicBezTo>
                  <a:lnTo>
                    <a:pt x="5168" y="11978"/>
                  </a:lnTo>
                  <a:cubicBezTo>
                    <a:pt x="5766" y="11978"/>
                    <a:pt x="6239" y="11505"/>
                    <a:pt x="6239" y="10907"/>
                  </a:cubicBezTo>
                  <a:lnTo>
                    <a:pt x="6239" y="10466"/>
                  </a:lnTo>
                  <a:cubicBezTo>
                    <a:pt x="6617" y="10308"/>
                    <a:pt x="6963" y="9930"/>
                    <a:pt x="6963" y="9489"/>
                  </a:cubicBezTo>
                  <a:lnTo>
                    <a:pt x="6963" y="8796"/>
                  </a:lnTo>
                  <a:cubicBezTo>
                    <a:pt x="6963" y="8166"/>
                    <a:pt x="7184" y="7536"/>
                    <a:pt x="7656" y="6969"/>
                  </a:cubicBezTo>
                  <a:cubicBezTo>
                    <a:pt x="8318" y="6212"/>
                    <a:pt x="8696" y="5236"/>
                    <a:pt x="8696" y="4228"/>
                  </a:cubicBezTo>
                  <a:cubicBezTo>
                    <a:pt x="8633" y="2967"/>
                    <a:pt x="8097" y="1739"/>
                    <a:pt x="7058" y="951"/>
                  </a:cubicBezTo>
                  <a:cubicBezTo>
                    <a:pt x="6285" y="328"/>
                    <a:pt x="5314" y="0"/>
                    <a:pt x="4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0"/>
            <p:cNvSpPr/>
            <p:nvPr/>
          </p:nvSpPr>
          <p:spPr>
            <a:xfrm>
              <a:off x="-49786250" y="2422325"/>
              <a:ext cx="36250" cy="17350"/>
            </a:xfrm>
            <a:custGeom>
              <a:rect b="b" l="l" r="r" t="t"/>
              <a:pathLst>
                <a:path extrusionOk="0" h="694" w="1450">
                  <a:moveTo>
                    <a:pt x="379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50" y="127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0"/>
            <p:cNvSpPr/>
            <p:nvPr/>
          </p:nvSpPr>
          <p:spPr>
            <a:xfrm>
              <a:off x="-49783900" y="2362475"/>
              <a:ext cx="31550" cy="30150"/>
            </a:xfrm>
            <a:custGeom>
              <a:rect b="b" l="l" r="r" t="t"/>
              <a:pathLst>
                <a:path extrusionOk="0" h="1206" w="1262">
                  <a:moveTo>
                    <a:pt x="391" y="0"/>
                  </a:moveTo>
                  <a:cubicBezTo>
                    <a:pt x="300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4"/>
                  </a:lnTo>
                  <a:cubicBezTo>
                    <a:pt x="694" y="1182"/>
                    <a:pt x="781" y="1205"/>
                    <a:pt x="871" y="1205"/>
                  </a:cubicBezTo>
                  <a:cubicBezTo>
                    <a:pt x="962" y="1205"/>
                    <a:pt x="1056" y="1182"/>
                    <a:pt x="1135" y="1134"/>
                  </a:cubicBezTo>
                  <a:cubicBezTo>
                    <a:pt x="1261" y="1008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0"/>
            <p:cNvSpPr/>
            <p:nvPr/>
          </p:nvSpPr>
          <p:spPr>
            <a:xfrm>
              <a:off x="-49783900" y="2468800"/>
              <a:ext cx="31550" cy="30150"/>
            </a:xfrm>
            <a:custGeom>
              <a:rect b="b" l="l" r="r" t="t"/>
              <a:pathLst>
                <a:path extrusionOk="0" h="1206" w="1262">
                  <a:moveTo>
                    <a:pt x="871" y="0"/>
                  </a:moveTo>
                  <a:cubicBezTo>
                    <a:pt x="781" y="0"/>
                    <a:pt x="694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77"/>
                    <a:pt x="127" y="1135"/>
                  </a:cubicBezTo>
                  <a:cubicBezTo>
                    <a:pt x="174" y="1182"/>
                    <a:pt x="261" y="1205"/>
                    <a:pt x="355" y="1205"/>
                  </a:cubicBezTo>
                  <a:cubicBezTo>
                    <a:pt x="450" y="1205"/>
                    <a:pt x="552" y="1182"/>
                    <a:pt x="631" y="1135"/>
                  </a:cubicBezTo>
                  <a:lnTo>
                    <a:pt x="1135" y="599"/>
                  </a:lnTo>
                  <a:cubicBezTo>
                    <a:pt x="1261" y="504"/>
                    <a:pt x="1261" y="252"/>
                    <a:pt x="1135" y="95"/>
                  </a:cubicBezTo>
                  <a:cubicBezTo>
                    <a:pt x="1056" y="32"/>
                    <a:pt x="962" y="0"/>
                    <a:pt x="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0"/>
            <p:cNvSpPr/>
            <p:nvPr/>
          </p:nvSpPr>
          <p:spPr>
            <a:xfrm>
              <a:off x="-49520825" y="2421550"/>
              <a:ext cx="35475" cy="18125"/>
            </a:xfrm>
            <a:custGeom>
              <a:rect b="b" l="l" r="r" t="t"/>
              <a:pathLst>
                <a:path extrusionOk="0" h="725" w="1419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30"/>
            <p:cNvSpPr/>
            <p:nvPr/>
          </p:nvSpPr>
          <p:spPr>
            <a:xfrm>
              <a:off x="-49519250" y="2362475"/>
              <a:ext cx="31525" cy="31325"/>
            </a:xfrm>
            <a:custGeom>
              <a:rect b="b" l="l" r="r" t="t"/>
              <a:pathLst>
                <a:path extrusionOk="0" h="1253" w="1261">
                  <a:moveTo>
                    <a:pt x="906" y="0"/>
                  </a:moveTo>
                  <a:cubicBezTo>
                    <a:pt x="812" y="0"/>
                    <a:pt x="709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45"/>
                    <a:pt x="127" y="1134"/>
                  </a:cubicBezTo>
                  <a:cubicBezTo>
                    <a:pt x="190" y="1213"/>
                    <a:pt x="276" y="1253"/>
                    <a:pt x="367" y="1253"/>
                  </a:cubicBezTo>
                  <a:cubicBezTo>
                    <a:pt x="457" y="1253"/>
                    <a:pt x="552" y="1213"/>
                    <a:pt x="631" y="1134"/>
                  </a:cubicBezTo>
                  <a:lnTo>
                    <a:pt x="1135" y="599"/>
                  </a:lnTo>
                  <a:cubicBezTo>
                    <a:pt x="1261" y="473"/>
                    <a:pt x="1261" y="252"/>
                    <a:pt x="1135" y="95"/>
                  </a:cubicBezTo>
                  <a:cubicBezTo>
                    <a:pt x="1088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30"/>
            <p:cNvSpPr/>
            <p:nvPr/>
          </p:nvSpPr>
          <p:spPr>
            <a:xfrm>
              <a:off x="-49519250" y="2468800"/>
              <a:ext cx="31525" cy="30150"/>
            </a:xfrm>
            <a:custGeom>
              <a:rect b="b" l="l" r="r" t="t"/>
              <a:pathLst>
                <a:path extrusionOk="0" h="1206" w="1261">
                  <a:moveTo>
                    <a:pt x="391" y="0"/>
                  </a:moveTo>
                  <a:cubicBezTo>
                    <a:pt x="300" y="0"/>
                    <a:pt x="205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5"/>
                  </a:lnTo>
                  <a:cubicBezTo>
                    <a:pt x="694" y="1182"/>
                    <a:pt x="780" y="1205"/>
                    <a:pt x="871" y="1205"/>
                  </a:cubicBezTo>
                  <a:cubicBezTo>
                    <a:pt x="962" y="1205"/>
                    <a:pt x="1056" y="1182"/>
                    <a:pt x="1135" y="1135"/>
                  </a:cubicBezTo>
                  <a:cubicBezTo>
                    <a:pt x="1261" y="1009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2" name="Google Shape;152;p30"/>
          <p:cNvSpPr/>
          <p:nvPr/>
        </p:nvSpPr>
        <p:spPr>
          <a:xfrm>
            <a:off x="1460252" y="3440400"/>
            <a:ext cx="336724" cy="334948"/>
          </a:xfrm>
          <a:custGeom>
            <a:rect b="b" l="l" r="r" t="t"/>
            <a:pathLst>
              <a:path extrusionOk="0" h="11690" w="11752">
                <a:moveTo>
                  <a:pt x="5923" y="694"/>
                </a:moveTo>
                <a:cubicBezTo>
                  <a:pt x="6490" y="694"/>
                  <a:pt x="6963" y="1166"/>
                  <a:pt x="6963" y="1765"/>
                </a:cubicBezTo>
                <a:cubicBezTo>
                  <a:pt x="6963" y="2332"/>
                  <a:pt x="6490" y="2805"/>
                  <a:pt x="5923" y="2805"/>
                </a:cubicBezTo>
                <a:cubicBezTo>
                  <a:pt x="5325" y="2805"/>
                  <a:pt x="4852" y="2332"/>
                  <a:pt x="4852" y="1765"/>
                </a:cubicBezTo>
                <a:cubicBezTo>
                  <a:pt x="4852" y="1229"/>
                  <a:pt x="5325" y="694"/>
                  <a:pt x="5923" y="694"/>
                </a:cubicBezTo>
                <a:close/>
                <a:moveTo>
                  <a:pt x="2489" y="3466"/>
                </a:moveTo>
                <a:cubicBezTo>
                  <a:pt x="2678" y="3466"/>
                  <a:pt x="2836" y="3624"/>
                  <a:pt x="2836" y="3813"/>
                </a:cubicBezTo>
                <a:lnTo>
                  <a:pt x="2836" y="4916"/>
                </a:lnTo>
                <a:cubicBezTo>
                  <a:pt x="2678" y="4947"/>
                  <a:pt x="2584" y="5042"/>
                  <a:pt x="2458" y="5168"/>
                </a:cubicBezTo>
                <a:cubicBezTo>
                  <a:pt x="2363" y="5231"/>
                  <a:pt x="2300" y="5357"/>
                  <a:pt x="2237" y="5420"/>
                </a:cubicBezTo>
                <a:cubicBezTo>
                  <a:pt x="2174" y="5357"/>
                  <a:pt x="2143" y="5262"/>
                  <a:pt x="2143" y="5199"/>
                </a:cubicBezTo>
                <a:lnTo>
                  <a:pt x="2143" y="3813"/>
                </a:lnTo>
                <a:cubicBezTo>
                  <a:pt x="2143" y="3624"/>
                  <a:pt x="2300" y="3466"/>
                  <a:pt x="2489" y="3466"/>
                </a:cubicBezTo>
                <a:close/>
                <a:moveTo>
                  <a:pt x="9326" y="3466"/>
                </a:moveTo>
                <a:cubicBezTo>
                  <a:pt x="9546" y="3466"/>
                  <a:pt x="9704" y="3624"/>
                  <a:pt x="9704" y="3813"/>
                </a:cubicBezTo>
                <a:lnTo>
                  <a:pt x="9704" y="5199"/>
                </a:lnTo>
                <a:cubicBezTo>
                  <a:pt x="9704" y="5262"/>
                  <a:pt x="9641" y="5357"/>
                  <a:pt x="9578" y="5420"/>
                </a:cubicBezTo>
                <a:cubicBezTo>
                  <a:pt x="9546" y="5294"/>
                  <a:pt x="9452" y="5231"/>
                  <a:pt x="9389" y="5168"/>
                </a:cubicBezTo>
                <a:cubicBezTo>
                  <a:pt x="9263" y="5042"/>
                  <a:pt x="9137" y="4947"/>
                  <a:pt x="8979" y="4916"/>
                </a:cubicBezTo>
                <a:lnTo>
                  <a:pt x="8979" y="3813"/>
                </a:lnTo>
                <a:cubicBezTo>
                  <a:pt x="9011" y="3624"/>
                  <a:pt x="9168" y="3466"/>
                  <a:pt x="9326" y="3466"/>
                </a:cubicBezTo>
                <a:close/>
                <a:moveTo>
                  <a:pt x="5923" y="3466"/>
                </a:moveTo>
                <a:cubicBezTo>
                  <a:pt x="6900" y="3466"/>
                  <a:pt x="7814" y="4096"/>
                  <a:pt x="8160" y="4947"/>
                </a:cubicBezTo>
                <a:cubicBezTo>
                  <a:pt x="8066" y="5010"/>
                  <a:pt x="8003" y="5042"/>
                  <a:pt x="7971" y="5105"/>
                </a:cubicBezTo>
                <a:lnTo>
                  <a:pt x="6081" y="6963"/>
                </a:lnTo>
                <a:cubicBezTo>
                  <a:pt x="6018" y="6995"/>
                  <a:pt x="5955" y="7089"/>
                  <a:pt x="5923" y="7152"/>
                </a:cubicBezTo>
                <a:cubicBezTo>
                  <a:pt x="5860" y="7089"/>
                  <a:pt x="5797" y="7026"/>
                  <a:pt x="5766" y="6963"/>
                </a:cubicBezTo>
                <a:lnTo>
                  <a:pt x="3876" y="5105"/>
                </a:lnTo>
                <a:cubicBezTo>
                  <a:pt x="3781" y="5042"/>
                  <a:pt x="3750" y="5010"/>
                  <a:pt x="3655" y="4947"/>
                </a:cubicBezTo>
                <a:cubicBezTo>
                  <a:pt x="4033" y="4096"/>
                  <a:pt x="4915" y="3466"/>
                  <a:pt x="5923" y="3466"/>
                </a:cubicBezTo>
                <a:close/>
                <a:moveTo>
                  <a:pt x="10744" y="2049"/>
                </a:moveTo>
                <a:cubicBezTo>
                  <a:pt x="10964" y="2049"/>
                  <a:pt x="11122" y="2206"/>
                  <a:pt x="11122" y="2395"/>
                </a:cubicBezTo>
                <a:lnTo>
                  <a:pt x="11122" y="6144"/>
                </a:lnTo>
                <a:lnTo>
                  <a:pt x="11059" y="6144"/>
                </a:lnTo>
                <a:cubicBezTo>
                  <a:pt x="11059" y="6333"/>
                  <a:pt x="11027" y="6491"/>
                  <a:pt x="10901" y="6648"/>
                </a:cubicBezTo>
                <a:lnTo>
                  <a:pt x="9263" y="9421"/>
                </a:lnTo>
                <a:cubicBezTo>
                  <a:pt x="9105" y="9673"/>
                  <a:pt x="9011" y="9956"/>
                  <a:pt x="9011" y="10271"/>
                </a:cubicBezTo>
                <a:lnTo>
                  <a:pt x="9011" y="10933"/>
                </a:lnTo>
                <a:lnTo>
                  <a:pt x="6270" y="10933"/>
                </a:lnTo>
                <a:lnTo>
                  <a:pt x="6270" y="8097"/>
                </a:lnTo>
                <a:cubicBezTo>
                  <a:pt x="6270" y="7845"/>
                  <a:pt x="6396" y="7593"/>
                  <a:pt x="6585" y="7404"/>
                </a:cubicBezTo>
                <a:lnTo>
                  <a:pt x="8475" y="5546"/>
                </a:lnTo>
                <a:cubicBezTo>
                  <a:pt x="8538" y="5483"/>
                  <a:pt x="8625" y="5451"/>
                  <a:pt x="8712" y="5451"/>
                </a:cubicBezTo>
                <a:cubicBezTo>
                  <a:pt x="8798" y="5451"/>
                  <a:pt x="8885" y="5483"/>
                  <a:pt x="8948" y="5546"/>
                </a:cubicBezTo>
                <a:cubicBezTo>
                  <a:pt x="9074" y="5672"/>
                  <a:pt x="9074" y="5892"/>
                  <a:pt x="8948" y="6018"/>
                </a:cubicBezTo>
                <a:lnTo>
                  <a:pt x="7751" y="7215"/>
                </a:lnTo>
                <a:cubicBezTo>
                  <a:pt x="7656" y="7310"/>
                  <a:pt x="7656" y="7562"/>
                  <a:pt x="7751" y="7656"/>
                </a:cubicBezTo>
                <a:cubicBezTo>
                  <a:pt x="7814" y="7719"/>
                  <a:pt x="7908" y="7751"/>
                  <a:pt x="7999" y="7751"/>
                </a:cubicBezTo>
                <a:cubicBezTo>
                  <a:pt x="8089" y="7751"/>
                  <a:pt x="8176" y="7719"/>
                  <a:pt x="8223" y="7656"/>
                </a:cubicBezTo>
                <a:lnTo>
                  <a:pt x="10082" y="5829"/>
                </a:lnTo>
                <a:cubicBezTo>
                  <a:pt x="10271" y="5609"/>
                  <a:pt x="10397" y="5388"/>
                  <a:pt x="10397" y="5105"/>
                </a:cubicBezTo>
                <a:lnTo>
                  <a:pt x="10397" y="2395"/>
                </a:lnTo>
                <a:cubicBezTo>
                  <a:pt x="10397" y="2206"/>
                  <a:pt x="10555" y="2049"/>
                  <a:pt x="10744" y="2049"/>
                </a:cubicBezTo>
                <a:close/>
                <a:moveTo>
                  <a:pt x="1103" y="2080"/>
                </a:moveTo>
                <a:cubicBezTo>
                  <a:pt x="1292" y="2080"/>
                  <a:pt x="1450" y="2238"/>
                  <a:pt x="1450" y="2427"/>
                </a:cubicBezTo>
                <a:lnTo>
                  <a:pt x="1450" y="5168"/>
                </a:lnTo>
                <a:cubicBezTo>
                  <a:pt x="1450" y="5420"/>
                  <a:pt x="1576" y="5672"/>
                  <a:pt x="1796" y="5861"/>
                </a:cubicBezTo>
                <a:lnTo>
                  <a:pt x="3624" y="7719"/>
                </a:lnTo>
                <a:cubicBezTo>
                  <a:pt x="3687" y="7782"/>
                  <a:pt x="3781" y="7814"/>
                  <a:pt x="3872" y="7814"/>
                </a:cubicBezTo>
                <a:cubicBezTo>
                  <a:pt x="3962" y="7814"/>
                  <a:pt x="4049" y="7782"/>
                  <a:pt x="4096" y="7719"/>
                </a:cubicBezTo>
                <a:cubicBezTo>
                  <a:pt x="4222" y="7593"/>
                  <a:pt x="4222" y="7373"/>
                  <a:pt x="4096" y="7247"/>
                </a:cubicBezTo>
                <a:lnTo>
                  <a:pt x="2930" y="6050"/>
                </a:lnTo>
                <a:cubicBezTo>
                  <a:pt x="2804" y="5955"/>
                  <a:pt x="2804" y="5703"/>
                  <a:pt x="2930" y="5577"/>
                </a:cubicBezTo>
                <a:cubicBezTo>
                  <a:pt x="2978" y="5530"/>
                  <a:pt x="3064" y="5506"/>
                  <a:pt x="3155" y="5506"/>
                </a:cubicBezTo>
                <a:cubicBezTo>
                  <a:pt x="3245" y="5506"/>
                  <a:pt x="3340" y="5530"/>
                  <a:pt x="3403" y="5577"/>
                </a:cubicBezTo>
                <a:lnTo>
                  <a:pt x="5293" y="7436"/>
                </a:lnTo>
                <a:cubicBezTo>
                  <a:pt x="5482" y="7625"/>
                  <a:pt x="5608" y="7877"/>
                  <a:pt x="5608" y="8161"/>
                </a:cubicBezTo>
                <a:lnTo>
                  <a:pt x="5608" y="10996"/>
                </a:lnTo>
                <a:lnTo>
                  <a:pt x="2836" y="10996"/>
                </a:lnTo>
                <a:lnTo>
                  <a:pt x="2836" y="10303"/>
                </a:lnTo>
                <a:cubicBezTo>
                  <a:pt x="2804" y="10051"/>
                  <a:pt x="2710" y="9736"/>
                  <a:pt x="2552" y="9452"/>
                </a:cubicBezTo>
                <a:lnTo>
                  <a:pt x="914" y="6680"/>
                </a:lnTo>
                <a:cubicBezTo>
                  <a:pt x="851" y="6522"/>
                  <a:pt x="757" y="6333"/>
                  <a:pt x="757" y="6176"/>
                </a:cubicBezTo>
                <a:lnTo>
                  <a:pt x="757" y="2427"/>
                </a:lnTo>
                <a:cubicBezTo>
                  <a:pt x="757" y="2238"/>
                  <a:pt x="914" y="2080"/>
                  <a:pt x="1103" y="2080"/>
                </a:cubicBezTo>
                <a:close/>
                <a:moveTo>
                  <a:pt x="5860" y="1"/>
                </a:moveTo>
                <a:cubicBezTo>
                  <a:pt x="4915" y="1"/>
                  <a:pt x="4128" y="788"/>
                  <a:pt x="4128" y="1734"/>
                </a:cubicBezTo>
                <a:cubicBezTo>
                  <a:pt x="4128" y="2206"/>
                  <a:pt x="4348" y="2647"/>
                  <a:pt x="4695" y="2994"/>
                </a:cubicBezTo>
                <a:cubicBezTo>
                  <a:pt x="4411" y="3120"/>
                  <a:pt x="4191" y="3214"/>
                  <a:pt x="3939" y="3435"/>
                </a:cubicBezTo>
                <a:cubicBezTo>
                  <a:pt x="3750" y="3592"/>
                  <a:pt x="3592" y="3750"/>
                  <a:pt x="3435" y="3939"/>
                </a:cubicBezTo>
                <a:lnTo>
                  <a:pt x="3435" y="3813"/>
                </a:lnTo>
                <a:cubicBezTo>
                  <a:pt x="3435" y="3246"/>
                  <a:pt x="2962" y="2805"/>
                  <a:pt x="2395" y="2805"/>
                </a:cubicBezTo>
                <a:cubicBezTo>
                  <a:pt x="2300" y="2805"/>
                  <a:pt x="2174" y="2836"/>
                  <a:pt x="2048" y="2836"/>
                </a:cubicBezTo>
                <a:lnTo>
                  <a:pt x="2048" y="2427"/>
                </a:lnTo>
                <a:cubicBezTo>
                  <a:pt x="2048" y="1891"/>
                  <a:pt x="1576" y="1418"/>
                  <a:pt x="1040" y="1418"/>
                </a:cubicBezTo>
                <a:cubicBezTo>
                  <a:pt x="473" y="1418"/>
                  <a:pt x="0" y="1891"/>
                  <a:pt x="0" y="2427"/>
                </a:cubicBezTo>
                <a:lnTo>
                  <a:pt x="0" y="6176"/>
                </a:lnTo>
                <a:cubicBezTo>
                  <a:pt x="0" y="6491"/>
                  <a:pt x="95" y="6806"/>
                  <a:pt x="253" y="7026"/>
                </a:cubicBezTo>
                <a:lnTo>
                  <a:pt x="1891" y="9799"/>
                </a:lnTo>
                <a:cubicBezTo>
                  <a:pt x="1985" y="9956"/>
                  <a:pt x="2048" y="10145"/>
                  <a:pt x="2048" y="10303"/>
                </a:cubicBezTo>
                <a:lnTo>
                  <a:pt x="2048" y="11342"/>
                </a:lnTo>
                <a:cubicBezTo>
                  <a:pt x="2048" y="11532"/>
                  <a:pt x="2206" y="11689"/>
                  <a:pt x="2395" y="11689"/>
                </a:cubicBezTo>
                <a:lnTo>
                  <a:pt x="9294" y="11689"/>
                </a:lnTo>
                <a:cubicBezTo>
                  <a:pt x="9483" y="11689"/>
                  <a:pt x="9641" y="11532"/>
                  <a:pt x="9641" y="11342"/>
                </a:cubicBezTo>
                <a:lnTo>
                  <a:pt x="9641" y="10303"/>
                </a:lnTo>
                <a:cubicBezTo>
                  <a:pt x="9641" y="10114"/>
                  <a:pt x="9704" y="9956"/>
                  <a:pt x="9799" y="9799"/>
                </a:cubicBezTo>
                <a:lnTo>
                  <a:pt x="11468" y="7026"/>
                </a:lnTo>
                <a:cubicBezTo>
                  <a:pt x="11626" y="6774"/>
                  <a:pt x="11689" y="6491"/>
                  <a:pt x="11689" y="6176"/>
                </a:cubicBezTo>
                <a:lnTo>
                  <a:pt x="11689" y="2427"/>
                </a:lnTo>
                <a:cubicBezTo>
                  <a:pt x="11752" y="1891"/>
                  <a:pt x="11279" y="1418"/>
                  <a:pt x="10712" y="1418"/>
                </a:cubicBezTo>
                <a:cubicBezTo>
                  <a:pt x="10177" y="1418"/>
                  <a:pt x="9704" y="1891"/>
                  <a:pt x="9704" y="2427"/>
                </a:cubicBezTo>
                <a:lnTo>
                  <a:pt x="9704" y="2836"/>
                </a:lnTo>
                <a:cubicBezTo>
                  <a:pt x="9578" y="2805"/>
                  <a:pt x="9452" y="2805"/>
                  <a:pt x="9326" y="2805"/>
                </a:cubicBezTo>
                <a:cubicBezTo>
                  <a:pt x="8790" y="2805"/>
                  <a:pt x="8318" y="3246"/>
                  <a:pt x="8318" y="3813"/>
                </a:cubicBezTo>
                <a:lnTo>
                  <a:pt x="8318" y="3939"/>
                </a:lnTo>
                <a:cubicBezTo>
                  <a:pt x="8160" y="3750"/>
                  <a:pt x="8003" y="3592"/>
                  <a:pt x="7814" y="3435"/>
                </a:cubicBezTo>
                <a:cubicBezTo>
                  <a:pt x="7562" y="3246"/>
                  <a:pt x="7341" y="3088"/>
                  <a:pt x="7058" y="2994"/>
                </a:cubicBezTo>
                <a:cubicBezTo>
                  <a:pt x="7404" y="2647"/>
                  <a:pt x="7593" y="2206"/>
                  <a:pt x="7593" y="1734"/>
                </a:cubicBezTo>
                <a:cubicBezTo>
                  <a:pt x="7593" y="788"/>
                  <a:pt x="6806" y="1"/>
                  <a:pt x="58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3" name="Google Shape;153;p30"/>
          <p:cNvGrpSpPr/>
          <p:nvPr/>
        </p:nvGrpSpPr>
        <p:grpSpPr>
          <a:xfrm>
            <a:off x="1461451" y="1647249"/>
            <a:ext cx="334346" cy="329068"/>
            <a:chOff x="683125" y="1955275"/>
            <a:chExt cx="299325" cy="294600"/>
          </a:xfrm>
        </p:grpSpPr>
        <p:sp>
          <p:nvSpPr>
            <p:cNvPr id="154" name="Google Shape;154;p30"/>
            <p:cNvSpPr/>
            <p:nvPr/>
          </p:nvSpPr>
          <p:spPr>
            <a:xfrm>
              <a:off x="876875" y="1989925"/>
              <a:ext cx="52800" cy="63825"/>
            </a:xfrm>
            <a:custGeom>
              <a:rect b="b" l="l" r="r" t="t"/>
              <a:pathLst>
                <a:path extrusionOk="0" h="2553" w="2112">
                  <a:moveTo>
                    <a:pt x="1072" y="0"/>
                  </a:moveTo>
                  <a:cubicBezTo>
                    <a:pt x="473" y="0"/>
                    <a:pt x="64" y="473"/>
                    <a:pt x="64" y="1009"/>
                  </a:cubicBezTo>
                  <a:cubicBezTo>
                    <a:pt x="1" y="1229"/>
                    <a:pt x="158" y="1324"/>
                    <a:pt x="379" y="1324"/>
                  </a:cubicBezTo>
                  <a:cubicBezTo>
                    <a:pt x="568" y="1324"/>
                    <a:pt x="725" y="1166"/>
                    <a:pt x="725" y="977"/>
                  </a:cubicBezTo>
                  <a:cubicBezTo>
                    <a:pt x="725" y="788"/>
                    <a:pt x="883" y="631"/>
                    <a:pt x="1072" y="631"/>
                  </a:cubicBezTo>
                  <a:cubicBezTo>
                    <a:pt x="1261" y="631"/>
                    <a:pt x="1418" y="788"/>
                    <a:pt x="1418" y="977"/>
                  </a:cubicBezTo>
                  <a:cubicBezTo>
                    <a:pt x="1418" y="1103"/>
                    <a:pt x="1355" y="1198"/>
                    <a:pt x="1229" y="1292"/>
                  </a:cubicBezTo>
                  <a:cubicBezTo>
                    <a:pt x="914" y="1450"/>
                    <a:pt x="725" y="1796"/>
                    <a:pt x="725" y="2206"/>
                  </a:cubicBezTo>
                  <a:cubicBezTo>
                    <a:pt x="725" y="2395"/>
                    <a:pt x="883" y="2552"/>
                    <a:pt x="1072" y="2552"/>
                  </a:cubicBezTo>
                  <a:cubicBezTo>
                    <a:pt x="1261" y="2552"/>
                    <a:pt x="1418" y="2395"/>
                    <a:pt x="1418" y="2206"/>
                  </a:cubicBezTo>
                  <a:cubicBezTo>
                    <a:pt x="1418" y="2080"/>
                    <a:pt x="1481" y="1954"/>
                    <a:pt x="1544" y="1922"/>
                  </a:cubicBezTo>
                  <a:cubicBezTo>
                    <a:pt x="1891" y="1733"/>
                    <a:pt x="2111" y="1355"/>
                    <a:pt x="2111" y="1009"/>
                  </a:cubicBezTo>
                  <a:cubicBezTo>
                    <a:pt x="2111" y="410"/>
                    <a:pt x="1639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0"/>
            <p:cNvSpPr/>
            <p:nvPr/>
          </p:nvSpPr>
          <p:spPr>
            <a:xfrm>
              <a:off x="683125" y="2058450"/>
              <a:ext cx="159900" cy="191425"/>
            </a:xfrm>
            <a:custGeom>
              <a:rect b="b" l="l" r="r" t="t"/>
              <a:pathLst>
                <a:path extrusionOk="0" h="7657" w="6396">
                  <a:moveTo>
                    <a:pt x="3245" y="693"/>
                  </a:moveTo>
                  <a:cubicBezTo>
                    <a:pt x="3812" y="693"/>
                    <a:pt x="4285" y="1166"/>
                    <a:pt x="4285" y="1702"/>
                  </a:cubicBezTo>
                  <a:cubicBezTo>
                    <a:pt x="4285" y="2269"/>
                    <a:pt x="3812" y="2710"/>
                    <a:pt x="3245" y="2710"/>
                  </a:cubicBezTo>
                  <a:cubicBezTo>
                    <a:pt x="2647" y="2710"/>
                    <a:pt x="2174" y="2269"/>
                    <a:pt x="2174" y="1702"/>
                  </a:cubicBezTo>
                  <a:cubicBezTo>
                    <a:pt x="2174" y="1166"/>
                    <a:pt x="2678" y="693"/>
                    <a:pt x="3245" y="693"/>
                  </a:cubicBezTo>
                  <a:close/>
                  <a:moveTo>
                    <a:pt x="3245" y="3434"/>
                  </a:moveTo>
                  <a:cubicBezTo>
                    <a:pt x="4569" y="3434"/>
                    <a:pt x="5671" y="4537"/>
                    <a:pt x="5671" y="5892"/>
                  </a:cubicBezTo>
                  <a:lnTo>
                    <a:pt x="5671" y="6994"/>
                  </a:lnTo>
                  <a:lnTo>
                    <a:pt x="788" y="6994"/>
                  </a:lnTo>
                  <a:lnTo>
                    <a:pt x="788" y="5892"/>
                  </a:lnTo>
                  <a:cubicBezTo>
                    <a:pt x="788" y="4537"/>
                    <a:pt x="1891" y="3434"/>
                    <a:pt x="3245" y="3434"/>
                  </a:cubicBezTo>
                  <a:close/>
                  <a:moveTo>
                    <a:pt x="3182" y="0"/>
                  </a:moveTo>
                  <a:cubicBezTo>
                    <a:pt x="2237" y="0"/>
                    <a:pt x="1418" y="788"/>
                    <a:pt x="1418" y="1733"/>
                  </a:cubicBezTo>
                  <a:cubicBezTo>
                    <a:pt x="1418" y="2206"/>
                    <a:pt x="1607" y="2678"/>
                    <a:pt x="1985" y="2993"/>
                  </a:cubicBezTo>
                  <a:cubicBezTo>
                    <a:pt x="819" y="3466"/>
                    <a:pt x="0" y="4569"/>
                    <a:pt x="0" y="5892"/>
                  </a:cubicBezTo>
                  <a:lnTo>
                    <a:pt x="0" y="7309"/>
                  </a:lnTo>
                  <a:cubicBezTo>
                    <a:pt x="126" y="7499"/>
                    <a:pt x="284" y="7656"/>
                    <a:pt x="441" y="7656"/>
                  </a:cubicBezTo>
                  <a:lnTo>
                    <a:pt x="6018" y="7656"/>
                  </a:lnTo>
                  <a:cubicBezTo>
                    <a:pt x="6238" y="7656"/>
                    <a:pt x="6396" y="7499"/>
                    <a:pt x="6396" y="7309"/>
                  </a:cubicBezTo>
                  <a:lnTo>
                    <a:pt x="6396" y="5892"/>
                  </a:lnTo>
                  <a:cubicBezTo>
                    <a:pt x="6396" y="4569"/>
                    <a:pt x="5545" y="3466"/>
                    <a:pt x="4411" y="2993"/>
                  </a:cubicBezTo>
                  <a:cubicBezTo>
                    <a:pt x="4758" y="2647"/>
                    <a:pt x="4978" y="2206"/>
                    <a:pt x="4978" y="1733"/>
                  </a:cubicBezTo>
                  <a:cubicBezTo>
                    <a:pt x="4978" y="788"/>
                    <a:pt x="4190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0"/>
            <p:cNvSpPr/>
            <p:nvPr/>
          </p:nvSpPr>
          <p:spPr>
            <a:xfrm>
              <a:off x="824900" y="1955275"/>
              <a:ext cx="157550" cy="155975"/>
            </a:xfrm>
            <a:custGeom>
              <a:rect b="b" l="l" r="r" t="t"/>
              <a:pathLst>
                <a:path extrusionOk="0" h="6239" w="6302">
                  <a:moveTo>
                    <a:pt x="3151" y="662"/>
                  </a:moveTo>
                  <a:cubicBezTo>
                    <a:pt x="4505" y="662"/>
                    <a:pt x="5608" y="1765"/>
                    <a:pt x="5608" y="3119"/>
                  </a:cubicBezTo>
                  <a:cubicBezTo>
                    <a:pt x="5608" y="4442"/>
                    <a:pt x="4505" y="5545"/>
                    <a:pt x="3151" y="5545"/>
                  </a:cubicBezTo>
                  <a:cubicBezTo>
                    <a:pt x="2710" y="5545"/>
                    <a:pt x="2332" y="5451"/>
                    <a:pt x="1954" y="5230"/>
                  </a:cubicBezTo>
                  <a:cubicBezTo>
                    <a:pt x="1890" y="5199"/>
                    <a:pt x="1796" y="5199"/>
                    <a:pt x="1733" y="5199"/>
                  </a:cubicBezTo>
                  <a:lnTo>
                    <a:pt x="945" y="5388"/>
                  </a:lnTo>
                  <a:lnTo>
                    <a:pt x="1166" y="4694"/>
                  </a:lnTo>
                  <a:cubicBezTo>
                    <a:pt x="1229" y="4568"/>
                    <a:pt x="1166" y="4505"/>
                    <a:pt x="1134" y="4411"/>
                  </a:cubicBezTo>
                  <a:cubicBezTo>
                    <a:pt x="914" y="4033"/>
                    <a:pt x="756" y="3592"/>
                    <a:pt x="756" y="3119"/>
                  </a:cubicBezTo>
                  <a:cubicBezTo>
                    <a:pt x="725" y="1733"/>
                    <a:pt x="1827" y="662"/>
                    <a:pt x="3151" y="662"/>
                  </a:cubicBezTo>
                  <a:close/>
                  <a:moveTo>
                    <a:pt x="3182" y="0"/>
                  </a:moveTo>
                  <a:cubicBezTo>
                    <a:pt x="1449" y="0"/>
                    <a:pt x="95" y="1418"/>
                    <a:pt x="95" y="3119"/>
                  </a:cubicBezTo>
                  <a:cubicBezTo>
                    <a:pt x="95" y="3655"/>
                    <a:pt x="189" y="4190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15" y="6238"/>
                    <a:pt x="473" y="6238"/>
                  </a:cubicBezTo>
                  <a:lnTo>
                    <a:pt x="1764" y="5923"/>
                  </a:lnTo>
                  <a:cubicBezTo>
                    <a:pt x="2206" y="6144"/>
                    <a:pt x="2678" y="6238"/>
                    <a:pt x="3182" y="6238"/>
                  </a:cubicBezTo>
                  <a:cubicBezTo>
                    <a:pt x="4915" y="6238"/>
                    <a:pt x="6301" y="4820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0"/>
            <p:cNvSpPr/>
            <p:nvPr/>
          </p:nvSpPr>
          <p:spPr>
            <a:xfrm>
              <a:off x="895000" y="2058450"/>
              <a:ext cx="17350" cy="18125"/>
            </a:xfrm>
            <a:custGeom>
              <a:rect b="b" l="l" r="r" t="t"/>
              <a:pathLst>
                <a:path extrusionOk="0" h="725" w="694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78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30"/>
          <p:cNvSpPr/>
          <p:nvPr/>
        </p:nvSpPr>
        <p:spPr>
          <a:xfrm>
            <a:off x="1456688" y="4042659"/>
            <a:ext cx="343862" cy="313126"/>
          </a:xfrm>
          <a:custGeom>
            <a:rect b="b" l="l" r="r" t="t"/>
            <a:pathLst>
              <a:path extrusionOk="0" h="11563" w="12698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0"/>
          <p:cNvSpPr txBox="1"/>
          <p:nvPr/>
        </p:nvSpPr>
        <p:spPr>
          <a:xfrm>
            <a:off x="224530" y="4541173"/>
            <a:ext cx="731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76176"/>
                </a:solidFill>
                <a:latin typeface="Calibri"/>
                <a:ea typeface="Calibri"/>
                <a:cs typeface="Calibri"/>
                <a:sym typeface="Calibri"/>
              </a:rPr>
              <a:t>PollEv.com/billieventim549</a:t>
            </a:r>
            <a:endParaRPr sz="2000">
              <a:solidFill>
                <a:srgbClr val="2761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0"/>
          <p:cNvSpPr txBox="1"/>
          <p:nvPr/>
        </p:nvSpPr>
        <p:spPr>
          <a:xfrm>
            <a:off x="718500" y="1424800"/>
            <a:ext cx="7707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276176"/>
                </a:solidFill>
                <a:latin typeface="Calibri"/>
                <a:ea typeface="Calibri"/>
                <a:cs typeface="Calibri"/>
                <a:sym typeface="Calibri"/>
              </a:rPr>
              <a:t>Does your current internet Service meet your needs?</a:t>
            </a:r>
            <a:endParaRPr sz="2900">
              <a:solidFill>
                <a:srgbClr val="2761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30"/>
          <p:cNvGrpSpPr/>
          <p:nvPr/>
        </p:nvGrpSpPr>
        <p:grpSpPr>
          <a:xfrm>
            <a:off x="8465325" y="300501"/>
            <a:ext cx="494474" cy="496788"/>
            <a:chOff x="-1333975" y="2365850"/>
            <a:chExt cx="292225" cy="293575"/>
          </a:xfrm>
        </p:grpSpPr>
        <p:sp>
          <p:nvSpPr>
            <p:cNvPr id="162" name="Google Shape;162;p30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0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0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0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0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0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0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57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57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59" name="Google Shape;659;p57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57"/>
          <p:cNvSpPr txBox="1"/>
          <p:nvPr>
            <p:ph type="title"/>
          </p:nvPr>
        </p:nvSpPr>
        <p:spPr>
          <a:xfrm>
            <a:off x="235500" y="194250"/>
            <a:ext cx="82284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Alternative- </a:t>
            </a:r>
            <a:r>
              <a:rPr b="1" lang="en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Hybrid Fiber</a:t>
            </a:r>
            <a:endParaRPr b="1" sz="3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57"/>
          <p:cNvSpPr txBox="1"/>
          <p:nvPr/>
        </p:nvSpPr>
        <p:spPr>
          <a:xfrm>
            <a:off x="141300" y="1122750"/>
            <a:ext cx="8861400" cy="11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Overview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Utilizes existing fiber infrastructure paired with new fixed wireless tower installations</a:t>
            </a:r>
            <a:endParaRPr sz="20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57"/>
          <p:cNvSpPr/>
          <p:nvPr/>
        </p:nvSpPr>
        <p:spPr>
          <a:xfrm>
            <a:off x="4655144" y="2224807"/>
            <a:ext cx="4242900" cy="316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57"/>
          <p:cNvSpPr/>
          <p:nvPr/>
        </p:nvSpPr>
        <p:spPr>
          <a:xfrm>
            <a:off x="248364" y="2224807"/>
            <a:ext cx="4242900" cy="316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57"/>
          <p:cNvSpPr txBox="1"/>
          <p:nvPr/>
        </p:nvSpPr>
        <p:spPr>
          <a:xfrm>
            <a:off x="248364" y="2457800"/>
            <a:ext cx="4242900" cy="25326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A3F50"/>
              </a:buClr>
              <a:buSzPts val="13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Reduced cost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Effective stop-gap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10-mile radius signal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A3F5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65" name="Google Shape;665;p57"/>
          <p:cNvSpPr txBox="1"/>
          <p:nvPr/>
        </p:nvSpPr>
        <p:spPr>
          <a:xfrm>
            <a:off x="4655144" y="2368781"/>
            <a:ext cx="4242900" cy="26217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Signal quality degradation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A degraded signal may result in download and upload speeds that fall below minimum federal thresholds for grant funding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Can be affected by inclimate weather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Some counties may not have any pre-existing fiber 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A3F5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66" name="Google Shape;666;p57"/>
          <p:cNvSpPr txBox="1"/>
          <p:nvPr/>
        </p:nvSpPr>
        <p:spPr>
          <a:xfrm>
            <a:off x="245963" y="2196559"/>
            <a:ext cx="1595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57"/>
          <p:cNvSpPr txBox="1"/>
          <p:nvPr/>
        </p:nvSpPr>
        <p:spPr>
          <a:xfrm>
            <a:off x="4686294" y="2196547"/>
            <a:ext cx="1595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57"/>
          <p:cNvSpPr/>
          <p:nvPr/>
        </p:nvSpPr>
        <p:spPr>
          <a:xfrm>
            <a:off x="8408974" y="292323"/>
            <a:ext cx="499527" cy="481194"/>
          </a:xfrm>
          <a:custGeom>
            <a:rect b="b" l="l" r="r" t="t"/>
            <a:pathLst>
              <a:path extrusionOk="0" h="19327" w="19401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58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58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76" name="Google Shape;676;p58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58"/>
          <p:cNvSpPr txBox="1"/>
          <p:nvPr>
            <p:ph type="title"/>
          </p:nvPr>
        </p:nvSpPr>
        <p:spPr>
          <a:xfrm>
            <a:off x="235500" y="194250"/>
            <a:ext cx="82284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Alternative- Fiber to Home</a:t>
            </a:r>
            <a:endParaRPr b="1" sz="3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58"/>
          <p:cNvSpPr txBox="1"/>
          <p:nvPr/>
        </p:nvSpPr>
        <p:spPr>
          <a:xfrm>
            <a:off x="141300" y="1122750"/>
            <a:ext cx="8861400" cy="11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Overview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Connects every home to the fiber optic network directly</a:t>
            </a:r>
            <a:endParaRPr sz="20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58"/>
          <p:cNvSpPr/>
          <p:nvPr/>
        </p:nvSpPr>
        <p:spPr>
          <a:xfrm>
            <a:off x="4655144" y="2224807"/>
            <a:ext cx="4242900" cy="316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58"/>
          <p:cNvSpPr/>
          <p:nvPr/>
        </p:nvSpPr>
        <p:spPr>
          <a:xfrm>
            <a:off x="248364" y="2224807"/>
            <a:ext cx="4242900" cy="316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58"/>
          <p:cNvSpPr txBox="1"/>
          <p:nvPr/>
        </p:nvSpPr>
        <p:spPr>
          <a:xfrm>
            <a:off x="248364" y="2457800"/>
            <a:ext cx="4242900" cy="25326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Extremely fast service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Grant funding options are available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Market competitiveness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A3F5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82" name="Google Shape;682;p58"/>
          <p:cNvSpPr txBox="1"/>
          <p:nvPr/>
        </p:nvSpPr>
        <p:spPr>
          <a:xfrm>
            <a:off x="4655144" y="2368781"/>
            <a:ext cx="4242900" cy="26217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More failures than success stories for FTTH attempts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Might not be enough homes for ROI 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Require mass amounts of permits, pole attachment negotiations, and negotiations with homeowners and landowners.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3F50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rgbClr val="3A3F50"/>
                </a:solidFill>
                <a:latin typeface="Calibri"/>
                <a:ea typeface="Calibri"/>
                <a:cs typeface="Calibri"/>
                <a:sym typeface="Calibri"/>
              </a:rPr>
              <a:t>Expensive</a:t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A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A3F5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83" name="Google Shape;683;p58"/>
          <p:cNvSpPr txBox="1"/>
          <p:nvPr/>
        </p:nvSpPr>
        <p:spPr>
          <a:xfrm>
            <a:off x="245963" y="2196559"/>
            <a:ext cx="1595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58"/>
          <p:cNvSpPr txBox="1"/>
          <p:nvPr/>
        </p:nvSpPr>
        <p:spPr>
          <a:xfrm>
            <a:off x="4686294" y="2196547"/>
            <a:ext cx="1595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58"/>
          <p:cNvSpPr/>
          <p:nvPr/>
        </p:nvSpPr>
        <p:spPr>
          <a:xfrm>
            <a:off x="8408974" y="292323"/>
            <a:ext cx="499527" cy="481194"/>
          </a:xfrm>
          <a:custGeom>
            <a:rect b="b" l="l" r="r" t="t"/>
            <a:pathLst>
              <a:path extrusionOk="0" h="19327" w="19401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59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59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93" name="Google Shape;693;p59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59"/>
          <p:cNvSpPr txBox="1"/>
          <p:nvPr>
            <p:ph type="title"/>
          </p:nvPr>
        </p:nvSpPr>
        <p:spPr>
          <a:xfrm>
            <a:off x="336125" y="125150"/>
            <a:ext cx="82284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59"/>
          <p:cNvSpPr/>
          <p:nvPr/>
        </p:nvSpPr>
        <p:spPr>
          <a:xfrm>
            <a:off x="8408974" y="292323"/>
            <a:ext cx="499527" cy="481194"/>
          </a:xfrm>
          <a:custGeom>
            <a:rect b="b" l="l" r="r" t="t"/>
            <a:pathLst>
              <a:path extrusionOk="0" h="19327" w="19401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59"/>
          <p:cNvSpPr txBox="1"/>
          <p:nvPr>
            <p:ph idx="1" type="body"/>
          </p:nvPr>
        </p:nvSpPr>
        <p:spPr>
          <a:xfrm>
            <a:off x="216500" y="1227250"/>
            <a:ext cx="4110000" cy="29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HB 1239: The Florida Broadband Deployment Act of 2021 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provides $1.5 Million dollars to fund GIS mapping to increase use of Broadband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American Rescue Plan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Emergency Connectivity Fund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Fiscal Recovery Funds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11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■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Florida received more than $16 billion</a:t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FCC Rural Digital Opportunity Fund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 is expected to  receive $82.5 Million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for ISPs to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funding to provide services to rural areas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59"/>
          <p:cNvSpPr/>
          <p:nvPr/>
        </p:nvSpPr>
        <p:spPr>
          <a:xfrm>
            <a:off x="4485527" y="1918315"/>
            <a:ext cx="4491000" cy="2814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0075" y="1706850"/>
            <a:ext cx="4437341" cy="28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60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60"/>
          <p:cNvSpPr txBox="1"/>
          <p:nvPr/>
        </p:nvSpPr>
        <p:spPr>
          <a:xfrm>
            <a:off x="457200" y="412775"/>
            <a:ext cx="82296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706" name="Google Shape;706;p60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60"/>
          <p:cNvSpPr txBox="1"/>
          <p:nvPr>
            <p:ph type="title"/>
          </p:nvPr>
        </p:nvSpPr>
        <p:spPr>
          <a:xfrm>
            <a:off x="336125" y="125150"/>
            <a:ext cx="82284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p60"/>
          <p:cNvPicPr preferRelativeResize="0"/>
          <p:nvPr/>
        </p:nvPicPr>
        <p:blipFill rotWithShape="1">
          <a:blip r:embed="rId3">
            <a:alphaModFix/>
          </a:blip>
          <a:srcRect b="-796" l="0" r="0" t="0"/>
          <a:stretch/>
        </p:blipFill>
        <p:spPr>
          <a:xfrm>
            <a:off x="809800" y="1061675"/>
            <a:ext cx="7742752" cy="4081824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60"/>
          <p:cNvSpPr/>
          <p:nvPr/>
        </p:nvSpPr>
        <p:spPr>
          <a:xfrm>
            <a:off x="8408974" y="292323"/>
            <a:ext cx="499527" cy="481194"/>
          </a:xfrm>
          <a:custGeom>
            <a:rect b="b" l="l" r="r" t="t"/>
            <a:pathLst>
              <a:path extrusionOk="0" h="19327" w="19401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6666"/>
        </a:solidFill>
      </p:bgPr>
    </p:bg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1"/>
          <p:cNvSpPr txBox="1"/>
          <p:nvPr/>
        </p:nvSpPr>
        <p:spPr>
          <a:xfrm>
            <a:off x="2457450" y="1307575"/>
            <a:ext cx="4229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6550" lIns="56550" spcFirstLastPara="1" rIns="56550" wrap="square" tIns="5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b="1" lang="en" sz="7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Case Study</a:t>
            </a:r>
            <a:endParaRPr b="1" sz="7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61"/>
          <p:cNvSpPr/>
          <p:nvPr/>
        </p:nvSpPr>
        <p:spPr>
          <a:xfrm>
            <a:off x="3592469" y="2571753"/>
            <a:ext cx="1959079" cy="1784026"/>
          </a:xfrm>
          <a:custGeom>
            <a:rect b="b" l="l" r="r" t="t"/>
            <a:pathLst>
              <a:path extrusionOk="0" h="11563" w="12698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2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62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Case Study- Liberty and Wakulla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62"/>
          <p:cNvSpPr txBox="1"/>
          <p:nvPr>
            <p:ph idx="4294967295" type="body"/>
          </p:nvPr>
        </p:nvSpPr>
        <p:spPr>
          <a:xfrm>
            <a:off x="256475" y="1246225"/>
            <a:ext cx="3204600" cy="24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Study funded by the ARPC through DEO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Deliverables include: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○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 Outreach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○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Market Analysis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○"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Alternatives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○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 Feasibility Study 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3" name="Google Shape;723;p62"/>
          <p:cNvPicPr preferRelativeResize="0"/>
          <p:nvPr/>
        </p:nvPicPr>
        <p:blipFill rotWithShape="1">
          <a:blip r:embed="rId3">
            <a:alphaModFix/>
          </a:blip>
          <a:srcRect b="0" l="622" r="622" t="0"/>
          <a:stretch/>
        </p:blipFill>
        <p:spPr>
          <a:xfrm rot="-649353">
            <a:off x="4273099" y="1785854"/>
            <a:ext cx="1863983" cy="2437877"/>
          </a:xfrm>
          <a:prstGeom prst="rect">
            <a:avLst/>
          </a:prstGeom>
          <a:noFill/>
          <a:ln cap="flat" cmpd="sng" w="9525">
            <a:solidFill>
              <a:srgbClr val="213750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13320000" dist="104775">
              <a:srgbClr val="213750">
                <a:alpha val="64999"/>
              </a:srgbClr>
            </a:outerShdw>
          </a:effectLst>
        </p:spPr>
      </p:pic>
      <p:pic>
        <p:nvPicPr>
          <p:cNvPr id="724" name="Google Shape;724;p62"/>
          <p:cNvPicPr preferRelativeResize="0"/>
          <p:nvPr/>
        </p:nvPicPr>
        <p:blipFill rotWithShape="1">
          <a:blip r:embed="rId4">
            <a:alphaModFix/>
          </a:blip>
          <a:srcRect b="0" l="268" r="278" t="0"/>
          <a:stretch/>
        </p:blipFill>
        <p:spPr>
          <a:xfrm rot="-324109">
            <a:off x="4752343" y="1669482"/>
            <a:ext cx="1862001" cy="2436646"/>
          </a:xfrm>
          <a:prstGeom prst="rect">
            <a:avLst/>
          </a:prstGeom>
          <a:noFill/>
          <a:ln cap="flat" cmpd="sng" w="9525">
            <a:solidFill>
              <a:srgbClr val="213750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13320000" dist="104775">
              <a:srgbClr val="213750">
                <a:alpha val="64999"/>
              </a:srgbClr>
            </a:outerShdw>
          </a:effectLst>
        </p:spPr>
      </p:pic>
      <p:pic>
        <p:nvPicPr>
          <p:cNvPr id="725" name="Google Shape;725;p62"/>
          <p:cNvPicPr preferRelativeResize="0"/>
          <p:nvPr/>
        </p:nvPicPr>
        <p:blipFill rotWithShape="1">
          <a:blip r:embed="rId5">
            <a:alphaModFix/>
          </a:blip>
          <a:srcRect b="219" l="0" r="0" t="209"/>
          <a:stretch/>
        </p:blipFill>
        <p:spPr>
          <a:xfrm>
            <a:off x="5250104" y="1668420"/>
            <a:ext cx="1863297" cy="2438791"/>
          </a:xfrm>
          <a:prstGeom prst="rect">
            <a:avLst/>
          </a:prstGeom>
          <a:noFill/>
          <a:ln cap="flat" cmpd="sng" w="9525">
            <a:solidFill>
              <a:srgbClr val="213750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13320000" dist="104775">
              <a:srgbClr val="213750">
                <a:alpha val="64999"/>
              </a:srgbClr>
            </a:outerShdw>
          </a:effectLst>
        </p:spPr>
      </p:pic>
      <p:pic>
        <p:nvPicPr>
          <p:cNvPr id="726" name="Google Shape;726;p62"/>
          <p:cNvPicPr preferRelativeResize="0"/>
          <p:nvPr/>
        </p:nvPicPr>
        <p:blipFill rotWithShape="1">
          <a:blip r:embed="rId6">
            <a:alphaModFix/>
          </a:blip>
          <a:srcRect b="0" l="748" r="748" t="0"/>
          <a:stretch/>
        </p:blipFill>
        <p:spPr>
          <a:xfrm rot="306370">
            <a:off x="5827618" y="1713151"/>
            <a:ext cx="1863452" cy="2438595"/>
          </a:xfrm>
          <a:prstGeom prst="rect">
            <a:avLst/>
          </a:prstGeom>
          <a:noFill/>
          <a:ln cap="flat" cmpd="sng" w="9525">
            <a:solidFill>
              <a:srgbClr val="213750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13320000" dist="104775">
              <a:srgbClr val="213750">
                <a:alpha val="64999"/>
              </a:srgbClr>
            </a:outerShdw>
          </a:effectLst>
        </p:spPr>
      </p:pic>
      <p:pic>
        <p:nvPicPr>
          <p:cNvPr id="727" name="Google Shape;727;p62"/>
          <p:cNvPicPr preferRelativeResize="0"/>
          <p:nvPr/>
        </p:nvPicPr>
        <p:blipFill rotWithShape="1">
          <a:blip r:embed="rId7">
            <a:alphaModFix/>
          </a:blip>
          <a:srcRect b="0" l="258" r="258" t="0"/>
          <a:stretch/>
        </p:blipFill>
        <p:spPr>
          <a:xfrm rot="695969">
            <a:off x="6502812" y="1908136"/>
            <a:ext cx="1864085" cy="2437777"/>
          </a:xfrm>
          <a:prstGeom prst="rect">
            <a:avLst/>
          </a:prstGeom>
          <a:noFill/>
          <a:ln cap="flat" cmpd="sng" w="9525">
            <a:solidFill>
              <a:srgbClr val="213750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13320000" dist="104775">
              <a:srgbClr val="213750">
                <a:alpha val="64999"/>
              </a:srgbClr>
            </a:outerShdw>
          </a:effectLst>
        </p:spPr>
      </p:pic>
      <p:pic>
        <p:nvPicPr>
          <p:cNvPr id="728" name="Google Shape;728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170414">
            <a:off x="6926512" y="2107067"/>
            <a:ext cx="1866928" cy="2466428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12600000" dist="142875">
              <a:srgbClr val="000000">
                <a:alpha val="25000"/>
              </a:srgbClr>
            </a:outerShdw>
          </a:effectLst>
        </p:spPr>
      </p:pic>
      <p:pic>
        <p:nvPicPr>
          <p:cNvPr id="729" name="Google Shape;729;p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949486">
            <a:off x="3410934" y="2054717"/>
            <a:ext cx="1875335" cy="243687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3800000" dist="123825">
              <a:srgbClr val="3A3F5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63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63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Findings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63"/>
          <p:cNvSpPr txBox="1"/>
          <p:nvPr>
            <p:ph idx="4294967295" type="body"/>
          </p:nvPr>
        </p:nvSpPr>
        <p:spPr>
          <a:xfrm>
            <a:off x="256475" y="1246225"/>
            <a:ext cx="3204600" cy="24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Speeds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" name="Google Shape;7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1886450"/>
            <a:ext cx="4302474" cy="2951649"/>
          </a:xfrm>
          <a:prstGeom prst="rect">
            <a:avLst/>
          </a:prstGeom>
          <a:noFill/>
          <a:ln cap="flat" cmpd="sng" w="9525">
            <a:solidFill>
              <a:srgbClr val="CE8EA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8" name="Google Shape;73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086" y="1886450"/>
            <a:ext cx="4336415" cy="2951649"/>
          </a:xfrm>
          <a:prstGeom prst="rect">
            <a:avLst/>
          </a:prstGeom>
          <a:noFill/>
          <a:ln cap="flat" cmpd="sng" w="9525">
            <a:solidFill>
              <a:srgbClr val="CE8EAB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4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64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Findings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64"/>
          <p:cNvSpPr txBox="1"/>
          <p:nvPr>
            <p:ph idx="4294967295" type="body"/>
          </p:nvPr>
        </p:nvSpPr>
        <p:spPr>
          <a:xfrm>
            <a:off x="256475" y="1246225"/>
            <a:ext cx="3204600" cy="24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Internet 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Satisfaction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6" name="Google Shape;74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38" y="1739175"/>
            <a:ext cx="4238326" cy="2932399"/>
          </a:xfrm>
          <a:prstGeom prst="rect">
            <a:avLst/>
          </a:prstGeom>
          <a:noFill/>
          <a:ln cap="flat" cmpd="sng" w="9525">
            <a:solidFill>
              <a:srgbClr val="CE8EA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47" name="Google Shape;74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2338" y="1739078"/>
            <a:ext cx="4238327" cy="2932598"/>
          </a:xfrm>
          <a:prstGeom prst="rect">
            <a:avLst/>
          </a:prstGeom>
          <a:noFill/>
          <a:ln cap="flat" cmpd="sng" w="9525">
            <a:solidFill>
              <a:srgbClr val="CE8EAB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65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65"/>
          <p:cNvSpPr txBox="1"/>
          <p:nvPr/>
        </p:nvSpPr>
        <p:spPr>
          <a:xfrm>
            <a:off x="362225" y="124175"/>
            <a:ext cx="92475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Findings- Fiber Locations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4" name="Google Shape;754;p65"/>
          <p:cNvPicPr preferRelativeResize="0"/>
          <p:nvPr/>
        </p:nvPicPr>
        <p:blipFill rotWithShape="1">
          <a:blip r:embed="rId3">
            <a:alphaModFix/>
          </a:blip>
          <a:srcRect b="1493" l="27886" r="721" t="1493"/>
          <a:stretch/>
        </p:blipFill>
        <p:spPr>
          <a:xfrm>
            <a:off x="5329100" y="1221018"/>
            <a:ext cx="3701844" cy="3679205"/>
          </a:xfrm>
          <a:prstGeom prst="rect">
            <a:avLst/>
          </a:prstGeom>
          <a:noFill/>
          <a:ln cap="flat" cmpd="sng" w="9525">
            <a:solidFill>
              <a:srgbClr val="ABCE8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5" name="Google Shape;755;p65"/>
          <p:cNvSpPr/>
          <p:nvPr/>
        </p:nvSpPr>
        <p:spPr>
          <a:xfrm>
            <a:off x="5329100" y="1148322"/>
            <a:ext cx="3701850" cy="296100"/>
          </a:xfrm>
          <a:prstGeom prst="flowChartProcess">
            <a:avLst/>
          </a:prstGeom>
          <a:solidFill>
            <a:srgbClr val="1E37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65"/>
          <p:cNvSpPr txBox="1"/>
          <p:nvPr/>
        </p:nvSpPr>
        <p:spPr>
          <a:xfrm>
            <a:off x="5673263" y="1093822"/>
            <a:ext cx="301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Liberty County - Fiber Infrastructure </a:t>
            </a:r>
            <a:endParaRPr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757" name="Google Shape;757;p65"/>
          <p:cNvPicPr preferRelativeResize="0"/>
          <p:nvPr/>
        </p:nvPicPr>
        <p:blipFill rotWithShape="1">
          <a:blip r:embed="rId4">
            <a:alphaModFix/>
          </a:blip>
          <a:srcRect b="960" l="27297" r="734" t="0"/>
          <a:stretch/>
        </p:blipFill>
        <p:spPr>
          <a:xfrm>
            <a:off x="1517475" y="1170002"/>
            <a:ext cx="3701842" cy="3726600"/>
          </a:xfrm>
          <a:prstGeom prst="rect">
            <a:avLst/>
          </a:prstGeom>
          <a:noFill/>
          <a:ln cap="flat" cmpd="sng" w="9525">
            <a:solidFill>
              <a:srgbClr val="ABCE8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8" name="Google Shape;758;p65"/>
          <p:cNvSpPr/>
          <p:nvPr/>
        </p:nvSpPr>
        <p:spPr>
          <a:xfrm>
            <a:off x="1517475" y="1170002"/>
            <a:ext cx="3701850" cy="296105"/>
          </a:xfrm>
          <a:prstGeom prst="flowChartProcess">
            <a:avLst/>
          </a:prstGeom>
          <a:solidFill>
            <a:srgbClr val="1E37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65"/>
          <p:cNvSpPr txBox="1"/>
          <p:nvPr/>
        </p:nvSpPr>
        <p:spPr>
          <a:xfrm>
            <a:off x="2002572" y="1093800"/>
            <a:ext cx="30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Wakulla County - Fiber Infrastructure </a:t>
            </a:r>
            <a:endParaRPr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760" name="Google Shape;760;p65"/>
          <p:cNvPicPr preferRelativeResize="0"/>
          <p:nvPr/>
        </p:nvPicPr>
        <p:blipFill rotWithShape="1">
          <a:blip r:embed="rId5">
            <a:alphaModFix/>
          </a:blip>
          <a:srcRect b="59808" l="0" r="73704" t="0"/>
          <a:stretch/>
        </p:blipFill>
        <p:spPr>
          <a:xfrm>
            <a:off x="0" y="2115425"/>
            <a:ext cx="1504974" cy="1578251"/>
          </a:xfrm>
          <a:prstGeom prst="rect">
            <a:avLst/>
          </a:prstGeom>
          <a:noFill/>
          <a:ln cap="flat" cmpd="sng" w="9525">
            <a:solidFill>
              <a:srgbClr val="ABCE8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6176"/>
        </a:solidFill>
      </p:bgPr>
    </p:bg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66"/>
          <p:cNvSpPr txBox="1"/>
          <p:nvPr/>
        </p:nvSpPr>
        <p:spPr>
          <a:xfrm>
            <a:off x="1383300" y="693100"/>
            <a:ext cx="6377400" cy="13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6550" lIns="56550" spcFirstLastPara="1" rIns="56550" wrap="square" tIns="5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b="1" lang="en" sz="7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Lessons Learned</a:t>
            </a:r>
            <a:endParaRPr b="1" sz="7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6" name="Google Shape;766;p66"/>
          <p:cNvGrpSpPr/>
          <p:nvPr/>
        </p:nvGrpSpPr>
        <p:grpSpPr>
          <a:xfrm>
            <a:off x="3531940" y="2411785"/>
            <a:ext cx="2080116" cy="2089814"/>
            <a:chOff x="-1333975" y="2365850"/>
            <a:chExt cx="292225" cy="293575"/>
          </a:xfrm>
        </p:grpSpPr>
        <p:sp>
          <p:nvSpPr>
            <p:cNvPr id="767" name="Google Shape;767;p66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66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66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66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66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66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66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66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/>
          <p:nvPr/>
        </p:nvSpPr>
        <p:spPr>
          <a:xfrm>
            <a:off x="0" y="-39300"/>
            <a:ext cx="9144000" cy="1004100"/>
          </a:xfrm>
          <a:prstGeom prst="rect">
            <a:avLst/>
          </a:prstGeom>
          <a:solidFill>
            <a:srgbClr val="276176"/>
          </a:solidFill>
          <a:ln cap="flat" cmpd="sng" w="9525">
            <a:solidFill>
              <a:srgbClr val="2761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1"/>
          <p:cNvSpPr txBox="1"/>
          <p:nvPr>
            <p:ph type="title"/>
          </p:nvPr>
        </p:nvSpPr>
        <p:spPr>
          <a:xfrm>
            <a:off x="224525" y="208875"/>
            <a:ext cx="8247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Presentation Overview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6" name="Google Shape;176;p31"/>
          <p:cNvGrpSpPr/>
          <p:nvPr/>
        </p:nvGrpSpPr>
        <p:grpSpPr>
          <a:xfrm>
            <a:off x="1462281" y="2841988"/>
            <a:ext cx="332705" cy="331102"/>
            <a:chOff x="-49786250" y="2316650"/>
            <a:chExt cx="300900" cy="299450"/>
          </a:xfrm>
        </p:grpSpPr>
        <p:sp>
          <p:nvSpPr>
            <p:cNvPr id="177" name="Google Shape;177;p31"/>
            <p:cNvSpPr/>
            <p:nvPr/>
          </p:nvSpPr>
          <p:spPr>
            <a:xfrm>
              <a:off x="-49746875" y="2316650"/>
              <a:ext cx="217400" cy="299450"/>
            </a:xfrm>
            <a:custGeom>
              <a:rect b="b" l="l" r="r" t="t"/>
              <a:pathLst>
                <a:path extrusionOk="0" h="11978" w="8696">
                  <a:moveTo>
                    <a:pt x="4411" y="3944"/>
                  </a:moveTo>
                  <a:lnTo>
                    <a:pt x="5010" y="5110"/>
                  </a:lnTo>
                  <a:cubicBezTo>
                    <a:pt x="4837" y="5188"/>
                    <a:pt x="4640" y="5228"/>
                    <a:pt x="4439" y="5228"/>
                  </a:cubicBezTo>
                  <a:cubicBezTo>
                    <a:pt x="4238" y="5228"/>
                    <a:pt x="4033" y="5188"/>
                    <a:pt x="3844" y="5110"/>
                  </a:cubicBezTo>
                  <a:lnTo>
                    <a:pt x="4411" y="3944"/>
                  </a:lnTo>
                  <a:close/>
                  <a:moveTo>
                    <a:pt x="5136" y="5834"/>
                  </a:moveTo>
                  <a:lnTo>
                    <a:pt x="5136" y="8418"/>
                  </a:lnTo>
                  <a:lnTo>
                    <a:pt x="3718" y="8418"/>
                  </a:lnTo>
                  <a:lnTo>
                    <a:pt x="3718" y="5834"/>
                  </a:lnTo>
                  <a:cubicBezTo>
                    <a:pt x="3939" y="5897"/>
                    <a:pt x="4191" y="5960"/>
                    <a:pt x="4411" y="5960"/>
                  </a:cubicBezTo>
                  <a:cubicBezTo>
                    <a:pt x="4663" y="5960"/>
                    <a:pt x="4884" y="5897"/>
                    <a:pt x="5136" y="5834"/>
                  </a:cubicBezTo>
                  <a:close/>
                  <a:moveTo>
                    <a:pt x="4390" y="657"/>
                  </a:moveTo>
                  <a:cubicBezTo>
                    <a:pt x="5196" y="657"/>
                    <a:pt x="5982" y="942"/>
                    <a:pt x="6617" y="1455"/>
                  </a:cubicBezTo>
                  <a:cubicBezTo>
                    <a:pt x="7467" y="2117"/>
                    <a:pt x="7940" y="3156"/>
                    <a:pt x="7940" y="4196"/>
                  </a:cubicBezTo>
                  <a:cubicBezTo>
                    <a:pt x="7940" y="5078"/>
                    <a:pt x="7625" y="5897"/>
                    <a:pt x="7058" y="6527"/>
                  </a:cubicBezTo>
                  <a:cubicBezTo>
                    <a:pt x="6585" y="7095"/>
                    <a:pt x="6270" y="7756"/>
                    <a:pt x="6207" y="8418"/>
                  </a:cubicBezTo>
                  <a:lnTo>
                    <a:pt x="5829" y="8418"/>
                  </a:lnTo>
                  <a:lnTo>
                    <a:pt x="5829" y="5267"/>
                  </a:lnTo>
                  <a:cubicBezTo>
                    <a:pt x="5829" y="5236"/>
                    <a:pt x="5829" y="5141"/>
                    <a:pt x="5798" y="5110"/>
                  </a:cubicBezTo>
                  <a:lnTo>
                    <a:pt x="4726" y="2999"/>
                  </a:lnTo>
                  <a:cubicBezTo>
                    <a:pt x="4663" y="2873"/>
                    <a:pt x="4537" y="2778"/>
                    <a:pt x="4411" y="2778"/>
                  </a:cubicBezTo>
                  <a:cubicBezTo>
                    <a:pt x="4317" y="2778"/>
                    <a:pt x="4191" y="2873"/>
                    <a:pt x="4096" y="2999"/>
                  </a:cubicBezTo>
                  <a:lnTo>
                    <a:pt x="3057" y="5110"/>
                  </a:lnTo>
                  <a:cubicBezTo>
                    <a:pt x="2994" y="5141"/>
                    <a:pt x="2994" y="5236"/>
                    <a:pt x="2994" y="5267"/>
                  </a:cubicBezTo>
                  <a:lnTo>
                    <a:pt x="2994" y="8418"/>
                  </a:lnTo>
                  <a:lnTo>
                    <a:pt x="2647" y="8418"/>
                  </a:lnTo>
                  <a:cubicBezTo>
                    <a:pt x="2584" y="7756"/>
                    <a:pt x="2301" y="7095"/>
                    <a:pt x="1796" y="6527"/>
                  </a:cubicBezTo>
                  <a:cubicBezTo>
                    <a:pt x="1040" y="5708"/>
                    <a:pt x="757" y="4574"/>
                    <a:pt x="1009" y="3408"/>
                  </a:cubicBezTo>
                  <a:cubicBezTo>
                    <a:pt x="1261" y="2085"/>
                    <a:pt x="2332" y="1014"/>
                    <a:pt x="3687" y="731"/>
                  </a:cubicBezTo>
                  <a:cubicBezTo>
                    <a:pt x="3921" y="681"/>
                    <a:pt x="4156" y="657"/>
                    <a:pt x="4390" y="657"/>
                  </a:cubicBezTo>
                  <a:close/>
                  <a:moveTo>
                    <a:pt x="6207" y="9142"/>
                  </a:moveTo>
                  <a:lnTo>
                    <a:pt x="6207" y="9489"/>
                  </a:lnTo>
                  <a:cubicBezTo>
                    <a:pt x="6207" y="9678"/>
                    <a:pt x="6050" y="9835"/>
                    <a:pt x="5829" y="9835"/>
                  </a:cubicBezTo>
                  <a:lnTo>
                    <a:pt x="3057" y="9835"/>
                  </a:lnTo>
                  <a:cubicBezTo>
                    <a:pt x="2836" y="9835"/>
                    <a:pt x="2679" y="9678"/>
                    <a:pt x="2679" y="9489"/>
                  </a:cubicBezTo>
                  <a:lnTo>
                    <a:pt x="2679" y="9142"/>
                  </a:lnTo>
                  <a:close/>
                  <a:moveTo>
                    <a:pt x="5483" y="10529"/>
                  </a:moveTo>
                  <a:lnTo>
                    <a:pt x="5483" y="10907"/>
                  </a:lnTo>
                  <a:cubicBezTo>
                    <a:pt x="5483" y="11096"/>
                    <a:pt x="5325" y="11253"/>
                    <a:pt x="5136" y="11253"/>
                  </a:cubicBezTo>
                  <a:lnTo>
                    <a:pt x="3718" y="11253"/>
                  </a:lnTo>
                  <a:cubicBezTo>
                    <a:pt x="3529" y="11253"/>
                    <a:pt x="3372" y="11096"/>
                    <a:pt x="3372" y="10907"/>
                  </a:cubicBezTo>
                  <a:lnTo>
                    <a:pt x="3372" y="10529"/>
                  </a:lnTo>
                  <a:close/>
                  <a:moveTo>
                    <a:pt x="4318" y="0"/>
                  </a:moveTo>
                  <a:cubicBezTo>
                    <a:pt x="4056" y="0"/>
                    <a:pt x="3792" y="23"/>
                    <a:pt x="3529" y="69"/>
                  </a:cubicBezTo>
                  <a:cubicBezTo>
                    <a:pt x="1954" y="384"/>
                    <a:pt x="631" y="1707"/>
                    <a:pt x="284" y="3314"/>
                  </a:cubicBezTo>
                  <a:cubicBezTo>
                    <a:pt x="1" y="4637"/>
                    <a:pt x="379" y="6023"/>
                    <a:pt x="1261" y="7000"/>
                  </a:cubicBezTo>
                  <a:cubicBezTo>
                    <a:pt x="1702" y="7536"/>
                    <a:pt x="1986" y="8166"/>
                    <a:pt x="1986" y="8796"/>
                  </a:cubicBezTo>
                  <a:lnTo>
                    <a:pt x="1986" y="9489"/>
                  </a:lnTo>
                  <a:cubicBezTo>
                    <a:pt x="1986" y="9961"/>
                    <a:pt x="2269" y="10371"/>
                    <a:pt x="2679" y="10466"/>
                  </a:cubicBezTo>
                  <a:lnTo>
                    <a:pt x="2679" y="10907"/>
                  </a:lnTo>
                  <a:cubicBezTo>
                    <a:pt x="2679" y="11505"/>
                    <a:pt x="3151" y="11978"/>
                    <a:pt x="3750" y="11978"/>
                  </a:cubicBezTo>
                  <a:lnTo>
                    <a:pt x="5168" y="11978"/>
                  </a:lnTo>
                  <a:cubicBezTo>
                    <a:pt x="5766" y="11978"/>
                    <a:pt x="6239" y="11505"/>
                    <a:pt x="6239" y="10907"/>
                  </a:cubicBezTo>
                  <a:lnTo>
                    <a:pt x="6239" y="10466"/>
                  </a:lnTo>
                  <a:cubicBezTo>
                    <a:pt x="6617" y="10308"/>
                    <a:pt x="6963" y="9930"/>
                    <a:pt x="6963" y="9489"/>
                  </a:cubicBezTo>
                  <a:lnTo>
                    <a:pt x="6963" y="8796"/>
                  </a:lnTo>
                  <a:cubicBezTo>
                    <a:pt x="6963" y="8166"/>
                    <a:pt x="7184" y="7536"/>
                    <a:pt x="7656" y="6969"/>
                  </a:cubicBezTo>
                  <a:cubicBezTo>
                    <a:pt x="8318" y="6212"/>
                    <a:pt x="8696" y="5236"/>
                    <a:pt x="8696" y="4228"/>
                  </a:cubicBezTo>
                  <a:cubicBezTo>
                    <a:pt x="8633" y="2967"/>
                    <a:pt x="8097" y="1739"/>
                    <a:pt x="7058" y="951"/>
                  </a:cubicBezTo>
                  <a:cubicBezTo>
                    <a:pt x="6285" y="328"/>
                    <a:pt x="5314" y="0"/>
                    <a:pt x="4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1"/>
            <p:cNvSpPr/>
            <p:nvPr/>
          </p:nvSpPr>
          <p:spPr>
            <a:xfrm>
              <a:off x="-49786250" y="2422325"/>
              <a:ext cx="36250" cy="17350"/>
            </a:xfrm>
            <a:custGeom>
              <a:rect b="b" l="l" r="r" t="t"/>
              <a:pathLst>
                <a:path extrusionOk="0" h="694" w="1450">
                  <a:moveTo>
                    <a:pt x="379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50" y="127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1"/>
            <p:cNvSpPr/>
            <p:nvPr/>
          </p:nvSpPr>
          <p:spPr>
            <a:xfrm>
              <a:off x="-49783900" y="2362475"/>
              <a:ext cx="31550" cy="30150"/>
            </a:xfrm>
            <a:custGeom>
              <a:rect b="b" l="l" r="r" t="t"/>
              <a:pathLst>
                <a:path extrusionOk="0" h="1206" w="1262">
                  <a:moveTo>
                    <a:pt x="391" y="0"/>
                  </a:moveTo>
                  <a:cubicBezTo>
                    <a:pt x="300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4"/>
                  </a:lnTo>
                  <a:cubicBezTo>
                    <a:pt x="694" y="1182"/>
                    <a:pt x="781" y="1205"/>
                    <a:pt x="871" y="1205"/>
                  </a:cubicBezTo>
                  <a:cubicBezTo>
                    <a:pt x="962" y="1205"/>
                    <a:pt x="1056" y="1182"/>
                    <a:pt x="1135" y="1134"/>
                  </a:cubicBezTo>
                  <a:cubicBezTo>
                    <a:pt x="1261" y="1008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1"/>
            <p:cNvSpPr/>
            <p:nvPr/>
          </p:nvSpPr>
          <p:spPr>
            <a:xfrm>
              <a:off x="-49783900" y="2468800"/>
              <a:ext cx="31550" cy="30150"/>
            </a:xfrm>
            <a:custGeom>
              <a:rect b="b" l="l" r="r" t="t"/>
              <a:pathLst>
                <a:path extrusionOk="0" h="1206" w="1262">
                  <a:moveTo>
                    <a:pt x="871" y="0"/>
                  </a:moveTo>
                  <a:cubicBezTo>
                    <a:pt x="781" y="0"/>
                    <a:pt x="694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77"/>
                    <a:pt x="127" y="1135"/>
                  </a:cubicBezTo>
                  <a:cubicBezTo>
                    <a:pt x="174" y="1182"/>
                    <a:pt x="261" y="1205"/>
                    <a:pt x="355" y="1205"/>
                  </a:cubicBezTo>
                  <a:cubicBezTo>
                    <a:pt x="450" y="1205"/>
                    <a:pt x="552" y="1182"/>
                    <a:pt x="631" y="1135"/>
                  </a:cubicBezTo>
                  <a:lnTo>
                    <a:pt x="1135" y="599"/>
                  </a:lnTo>
                  <a:cubicBezTo>
                    <a:pt x="1261" y="504"/>
                    <a:pt x="1261" y="252"/>
                    <a:pt x="1135" y="95"/>
                  </a:cubicBezTo>
                  <a:cubicBezTo>
                    <a:pt x="1056" y="32"/>
                    <a:pt x="962" y="0"/>
                    <a:pt x="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1"/>
            <p:cNvSpPr/>
            <p:nvPr/>
          </p:nvSpPr>
          <p:spPr>
            <a:xfrm>
              <a:off x="-49520825" y="2421550"/>
              <a:ext cx="35475" cy="18125"/>
            </a:xfrm>
            <a:custGeom>
              <a:rect b="b" l="l" r="r" t="t"/>
              <a:pathLst>
                <a:path extrusionOk="0" h="725" w="1419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1"/>
            <p:cNvSpPr/>
            <p:nvPr/>
          </p:nvSpPr>
          <p:spPr>
            <a:xfrm>
              <a:off x="-49519250" y="2362475"/>
              <a:ext cx="31525" cy="31325"/>
            </a:xfrm>
            <a:custGeom>
              <a:rect b="b" l="l" r="r" t="t"/>
              <a:pathLst>
                <a:path extrusionOk="0" h="1253" w="1261">
                  <a:moveTo>
                    <a:pt x="906" y="0"/>
                  </a:moveTo>
                  <a:cubicBezTo>
                    <a:pt x="812" y="0"/>
                    <a:pt x="709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45"/>
                    <a:pt x="127" y="1134"/>
                  </a:cubicBezTo>
                  <a:cubicBezTo>
                    <a:pt x="190" y="1213"/>
                    <a:pt x="276" y="1253"/>
                    <a:pt x="367" y="1253"/>
                  </a:cubicBezTo>
                  <a:cubicBezTo>
                    <a:pt x="457" y="1253"/>
                    <a:pt x="552" y="1213"/>
                    <a:pt x="631" y="1134"/>
                  </a:cubicBezTo>
                  <a:lnTo>
                    <a:pt x="1135" y="599"/>
                  </a:lnTo>
                  <a:cubicBezTo>
                    <a:pt x="1261" y="473"/>
                    <a:pt x="1261" y="252"/>
                    <a:pt x="1135" y="95"/>
                  </a:cubicBezTo>
                  <a:cubicBezTo>
                    <a:pt x="1088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1"/>
            <p:cNvSpPr/>
            <p:nvPr/>
          </p:nvSpPr>
          <p:spPr>
            <a:xfrm>
              <a:off x="-49519250" y="2468800"/>
              <a:ext cx="31525" cy="30150"/>
            </a:xfrm>
            <a:custGeom>
              <a:rect b="b" l="l" r="r" t="t"/>
              <a:pathLst>
                <a:path extrusionOk="0" h="1206" w="1261">
                  <a:moveTo>
                    <a:pt x="391" y="0"/>
                  </a:moveTo>
                  <a:cubicBezTo>
                    <a:pt x="300" y="0"/>
                    <a:pt x="205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5"/>
                  </a:lnTo>
                  <a:cubicBezTo>
                    <a:pt x="694" y="1182"/>
                    <a:pt x="780" y="1205"/>
                    <a:pt x="871" y="1205"/>
                  </a:cubicBezTo>
                  <a:cubicBezTo>
                    <a:pt x="962" y="1205"/>
                    <a:pt x="1056" y="1182"/>
                    <a:pt x="1135" y="1135"/>
                  </a:cubicBezTo>
                  <a:cubicBezTo>
                    <a:pt x="1261" y="1009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31"/>
          <p:cNvSpPr/>
          <p:nvPr/>
        </p:nvSpPr>
        <p:spPr>
          <a:xfrm>
            <a:off x="1460252" y="3440400"/>
            <a:ext cx="336724" cy="334948"/>
          </a:xfrm>
          <a:custGeom>
            <a:rect b="b" l="l" r="r" t="t"/>
            <a:pathLst>
              <a:path extrusionOk="0" h="11690" w="11752">
                <a:moveTo>
                  <a:pt x="5923" y="694"/>
                </a:moveTo>
                <a:cubicBezTo>
                  <a:pt x="6490" y="694"/>
                  <a:pt x="6963" y="1166"/>
                  <a:pt x="6963" y="1765"/>
                </a:cubicBezTo>
                <a:cubicBezTo>
                  <a:pt x="6963" y="2332"/>
                  <a:pt x="6490" y="2805"/>
                  <a:pt x="5923" y="2805"/>
                </a:cubicBezTo>
                <a:cubicBezTo>
                  <a:pt x="5325" y="2805"/>
                  <a:pt x="4852" y="2332"/>
                  <a:pt x="4852" y="1765"/>
                </a:cubicBezTo>
                <a:cubicBezTo>
                  <a:pt x="4852" y="1229"/>
                  <a:pt x="5325" y="694"/>
                  <a:pt x="5923" y="694"/>
                </a:cubicBezTo>
                <a:close/>
                <a:moveTo>
                  <a:pt x="2489" y="3466"/>
                </a:moveTo>
                <a:cubicBezTo>
                  <a:pt x="2678" y="3466"/>
                  <a:pt x="2836" y="3624"/>
                  <a:pt x="2836" y="3813"/>
                </a:cubicBezTo>
                <a:lnTo>
                  <a:pt x="2836" y="4916"/>
                </a:lnTo>
                <a:cubicBezTo>
                  <a:pt x="2678" y="4947"/>
                  <a:pt x="2584" y="5042"/>
                  <a:pt x="2458" y="5168"/>
                </a:cubicBezTo>
                <a:cubicBezTo>
                  <a:pt x="2363" y="5231"/>
                  <a:pt x="2300" y="5357"/>
                  <a:pt x="2237" y="5420"/>
                </a:cubicBezTo>
                <a:cubicBezTo>
                  <a:pt x="2174" y="5357"/>
                  <a:pt x="2143" y="5262"/>
                  <a:pt x="2143" y="5199"/>
                </a:cubicBezTo>
                <a:lnTo>
                  <a:pt x="2143" y="3813"/>
                </a:lnTo>
                <a:cubicBezTo>
                  <a:pt x="2143" y="3624"/>
                  <a:pt x="2300" y="3466"/>
                  <a:pt x="2489" y="3466"/>
                </a:cubicBezTo>
                <a:close/>
                <a:moveTo>
                  <a:pt x="9326" y="3466"/>
                </a:moveTo>
                <a:cubicBezTo>
                  <a:pt x="9546" y="3466"/>
                  <a:pt x="9704" y="3624"/>
                  <a:pt x="9704" y="3813"/>
                </a:cubicBezTo>
                <a:lnTo>
                  <a:pt x="9704" y="5199"/>
                </a:lnTo>
                <a:cubicBezTo>
                  <a:pt x="9704" y="5262"/>
                  <a:pt x="9641" y="5357"/>
                  <a:pt x="9578" y="5420"/>
                </a:cubicBezTo>
                <a:cubicBezTo>
                  <a:pt x="9546" y="5294"/>
                  <a:pt x="9452" y="5231"/>
                  <a:pt x="9389" y="5168"/>
                </a:cubicBezTo>
                <a:cubicBezTo>
                  <a:pt x="9263" y="5042"/>
                  <a:pt x="9137" y="4947"/>
                  <a:pt x="8979" y="4916"/>
                </a:cubicBezTo>
                <a:lnTo>
                  <a:pt x="8979" y="3813"/>
                </a:lnTo>
                <a:cubicBezTo>
                  <a:pt x="9011" y="3624"/>
                  <a:pt x="9168" y="3466"/>
                  <a:pt x="9326" y="3466"/>
                </a:cubicBezTo>
                <a:close/>
                <a:moveTo>
                  <a:pt x="5923" y="3466"/>
                </a:moveTo>
                <a:cubicBezTo>
                  <a:pt x="6900" y="3466"/>
                  <a:pt x="7814" y="4096"/>
                  <a:pt x="8160" y="4947"/>
                </a:cubicBezTo>
                <a:cubicBezTo>
                  <a:pt x="8066" y="5010"/>
                  <a:pt x="8003" y="5042"/>
                  <a:pt x="7971" y="5105"/>
                </a:cubicBezTo>
                <a:lnTo>
                  <a:pt x="6081" y="6963"/>
                </a:lnTo>
                <a:cubicBezTo>
                  <a:pt x="6018" y="6995"/>
                  <a:pt x="5955" y="7089"/>
                  <a:pt x="5923" y="7152"/>
                </a:cubicBezTo>
                <a:cubicBezTo>
                  <a:pt x="5860" y="7089"/>
                  <a:pt x="5797" y="7026"/>
                  <a:pt x="5766" y="6963"/>
                </a:cubicBezTo>
                <a:lnTo>
                  <a:pt x="3876" y="5105"/>
                </a:lnTo>
                <a:cubicBezTo>
                  <a:pt x="3781" y="5042"/>
                  <a:pt x="3750" y="5010"/>
                  <a:pt x="3655" y="4947"/>
                </a:cubicBezTo>
                <a:cubicBezTo>
                  <a:pt x="4033" y="4096"/>
                  <a:pt x="4915" y="3466"/>
                  <a:pt x="5923" y="3466"/>
                </a:cubicBezTo>
                <a:close/>
                <a:moveTo>
                  <a:pt x="10744" y="2049"/>
                </a:moveTo>
                <a:cubicBezTo>
                  <a:pt x="10964" y="2049"/>
                  <a:pt x="11122" y="2206"/>
                  <a:pt x="11122" y="2395"/>
                </a:cubicBezTo>
                <a:lnTo>
                  <a:pt x="11122" y="6144"/>
                </a:lnTo>
                <a:lnTo>
                  <a:pt x="11059" y="6144"/>
                </a:lnTo>
                <a:cubicBezTo>
                  <a:pt x="11059" y="6333"/>
                  <a:pt x="11027" y="6491"/>
                  <a:pt x="10901" y="6648"/>
                </a:cubicBezTo>
                <a:lnTo>
                  <a:pt x="9263" y="9421"/>
                </a:lnTo>
                <a:cubicBezTo>
                  <a:pt x="9105" y="9673"/>
                  <a:pt x="9011" y="9956"/>
                  <a:pt x="9011" y="10271"/>
                </a:cubicBezTo>
                <a:lnTo>
                  <a:pt x="9011" y="10933"/>
                </a:lnTo>
                <a:lnTo>
                  <a:pt x="6270" y="10933"/>
                </a:lnTo>
                <a:lnTo>
                  <a:pt x="6270" y="8097"/>
                </a:lnTo>
                <a:cubicBezTo>
                  <a:pt x="6270" y="7845"/>
                  <a:pt x="6396" y="7593"/>
                  <a:pt x="6585" y="7404"/>
                </a:cubicBezTo>
                <a:lnTo>
                  <a:pt x="8475" y="5546"/>
                </a:lnTo>
                <a:cubicBezTo>
                  <a:pt x="8538" y="5483"/>
                  <a:pt x="8625" y="5451"/>
                  <a:pt x="8712" y="5451"/>
                </a:cubicBezTo>
                <a:cubicBezTo>
                  <a:pt x="8798" y="5451"/>
                  <a:pt x="8885" y="5483"/>
                  <a:pt x="8948" y="5546"/>
                </a:cubicBezTo>
                <a:cubicBezTo>
                  <a:pt x="9074" y="5672"/>
                  <a:pt x="9074" y="5892"/>
                  <a:pt x="8948" y="6018"/>
                </a:cubicBezTo>
                <a:lnTo>
                  <a:pt x="7751" y="7215"/>
                </a:lnTo>
                <a:cubicBezTo>
                  <a:pt x="7656" y="7310"/>
                  <a:pt x="7656" y="7562"/>
                  <a:pt x="7751" y="7656"/>
                </a:cubicBezTo>
                <a:cubicBezTo>
                  <a:pt x="7814" y="7719"/>
                  <a:pt x="7908" y="7751"/>
                  <a:pt x="7999" y="7751"/>
                </a:cubicBezTo>
                <a:cubicBezTo>
                  <a:pt x="8089" y="7751"/>
                  <a:pt x="8176" y="7719"/>
                  <a:pt x="8223" y="7656"/>
                </a:cubicBezTo>
                <a:lnTo>
                  <a:pt x="10082" y="5829"/>
                </a:lnTo>
                <a:cubicBezTo>
                  <a:pt x="10271" y="5609"/>
                  <a:pt x="10397" y="5388"/>
                  <a:pt x="10397" y="5105"/>
                </a:cubicBezTo>
                <a:lnTo>
                  <a:pt x="10397" y="2395"/>
                </a:lnTo>
                <a:cubicBezTo>
                  <a:pt x="10397" y="2206"/>
                  <a:pt x="10555" y="2049"/>
                  <a:pt x="10744" y="2049"/>
                </a:cubicBezTo>
                <a:close/>
                <a:moveTo>
                  <a:pt x="1103" y="2080"/>
                </a:moveTo>
                <a:cubicBezTo>
                  <a:pt x="1292" y="2080"/>
                  <a:pt x="1450" y="2238"/>
                  <a:pt x="1450" y="2427"/>
                </a:cubicBezTo>
                <a:lnTo>
                  <a:pt x="1450" y="5168"/>
                </a:lnTo>
                <a:cubicBezTo>
                  <a:pt x="1450" y="5420"/>
                  <a:pt x="1576" y="5672"/>
                  <a:pt x="1796" y="5861"/>
                </a:cubicBezTo>
                <a:lnTo>
                  <a:pt x="3624" y="7719"/>
                </a:lnTo>
                <a:cubicBezTo>
                  <a:pt x="3687" y="7782"/>
                  <a:pt x="3781" y="7814"/>
                  <a:pt x="3872" y="7814"/>
                </a:cubicBezTo>
                <a:cubicBezTo>
                  <a:pt x="3962" y="7814"/>
                  <a:pt x="4049" y="7782"/>
                  <a:pt x="4096" y="7719"/>
                </a:cubicBezTo>
                <a:cubicBezTo>
                  <a:pt x="4222" y="7593"/>
                  <a:pt x="4222" y="7373"/>
                  <a:pt x="4096" y="7247"/>
                </a:cubicBezTo>
                <a:lnTo>
                  <a:pt x="2930" y="6050"/>
                </a:lnTo>
                <a:cubicBezTo>
                  <a:pt x="2804" y="5955"/>
                  <a:pt x="2804" y="5703"/>
                  <a:pt x="2930" y="5577"/>
                </a:cubicBezTo>
                <a:cubicBezTo>
                  <a:pt x="2978" y="5530"/>
                  <a:pt x="3064" y="5506"/>
                  <a:pt x="3155" y="5506"/>
                </a:cubicBezTo>
                <a:cubicBezTo>
                  <a:pt x="3245" y="5506"/>
                  <a:pt x="3340" y="5530"/>
                  <a:pt x="3403" y="5577"/>
                </a:cubicBezTo>
                <a:lnTo>
                  <a:pt x="5293" y="7436"/>
                </a:lnTo>
                <a:cubicBezTo>
                  <a:pt x="5482" y="7625"/>
                  <a:pt x="5608" y="7877"/>
                  <a:pt x="5608" y="8161"/>
                </a:cubicBezTo>
                <a:lnTo>
                  <a:pt x="5608" y="10996"/>
                </a:lnTo>
                <a:lnTo>
                  <a:pt x="2836" y="10996"/>
                </a:lnTo>
                <a:lnTo>
                  <a:pt x="2836" y="10303"/>
                </a:lnTo>
                <a:cubicBezTo>
                  <a:pt x="2804" y="10051"/>
                  <a:pt x="2710" y="9736"/>
                  <a:pt x="2552" y="9452"/>
                </a:cubicBezTo>
                <a:lnTo>
                  <a:pt x="914" y="6680"/>
                </a:lnTo>
                <a:cubicBezTo>
                  <a:pt x="851" y="6522"/>
                  <a:pt x="757" y="6333"/>
                  <a:pt x="757" y="6176"/>
                </a:cubicBezTo>
                <a:lnTo>
                  <a:pt x="757" y="2427"/>
                </a:lnTo>
                <a:cubicBezTo>
                  <a:pt x="757" y="2238"/>
                  <a:pt x="914" y="2080"/>
                  <a:pt x="1103" y="2080"/>
                </a:cubicBezTo>
                <a:close/>
                <a:moveTo>
                  <a:pt x="5860" y="1"/>
                </a:moveTo>
                <a:cubicBezTo>
                  <a:pt x="4915" y="1"/>
                  <a:pt x="4128" y="788"/>
                  <a:pt x="4128" y="1734"/>
                </a:cubicBezTo>
                <a:cubicBezTo>
                  <a:pt x="4128" y="2206"/>
                  <a:pt x="4348" y="2647"/>
                  <a:pt x="4695" y="2994"/>
                </a:cubicBezTo>
                <a:cubicBezTo>
                  <a:pt x="4411" y="3120"/>
                  <a:pt x="4191" y="3214"/>
                  <a:pt x="3939" y="3435"/>
                </a:cubicBezTo>
                <a:cubicBezTo>
                  <a:pt x="3750" y="3592"/>
                  <a:pt x="3592" y="3750"/>
                  <a:pt x="3435" y="3939"/>
                </a:cubicBezTo>
                <a:lnTo>
                  <a:pt x="3435" y="3813"/>
                </a:lnTo>
                <a:cubicBezTo>
                  <a:pt x="3435" y="3246"/>
                  <a:pt x="2962" y="2805"/>
                  <a:pt x="2395" y="2805"/>
                </a:cubicBezTo>
                <a:cubicBezTo>
                  <a:pt x="2300" y="2805"/>
                  <a:pt x="2174" y="2836"/>
                  <a:pt x="2048" y="2836"/>
                </a:cubicBezTo>
                <a:lnTo>
                  <a:pt x="2048" y="2427"/>
                </a:lnTo>
                <a:cubicBezTo>
                  <a:pt x="2048" y="1891"/>
                  <a:pt x="1576" y="1418"/>
                  <a:pt x="1040" y="1418"/>
                </a:cubicBezTo>
                <a:cubicBezTo>
                  <a:pt x="473" y="1418"/>
                  <a:pt x="0" y="1891"/>
                  <a:pt x="0" y="2427"/>
                </a:cubicBezTo>
                <a:lnTo>
                  <a:pt x="0" y="6176"/>
                </a:lnTo>
                <a:cubicBezTo>
                  <a:pt x="0" y="6491"/>
                  <a:pt x="95" y="6806"/>
                  <a:pt x="253" y="7026"/>
                </a:cubicBezTo>
                <a:lnTo>
                  <a:pt x="1891" y="9799"/>
                </a:lnTo>
                <a:cubicBezTo>
                  <a:pt x="1985" y="9956"/>
                  <a:pt x="2048" y="10145"/>
                  <a:pt x="2048" y="10303"/>
                </a:cubicBezTo>
                <a:lnTo>
                  <a:pt x="2048" y="11342"/>
                </a:lnTo>
                <a:cubicBezTo>
                  <a:pt x="2048" y="11532"/>
                  <a:pt x="2206" y="11689"/>
                  <a:pt x="2395" y="11689"/>
                </a:cubicBezTo>
                <a:lnTo>
                  <a:pt x="9294" y="11689"/>
                </a:lnTo>
                <a:cubicBezTo>
                  <a:pt x="9483" y="11689"/>
                  <a:pt x="9641" y="11532"/>
                  <a:pt x="9641" y="11342"/>
                </a:cubicBezTo>
                <a:lnTo>
                  <a:pt x="9641" y="10303"/>
                </a:lnTo>
                <a:cubicBezTo>
                  <a:pt x="9641" y="10114"/>
                  <a:pt x="9704" y="9956"/>
                  <a:pt x="9799" y="9799"/>
                </a:cubicBezTo>
                <a:lnTo>
                  <a:pt x="11468" y="7026"/>
                </a:lnTo>
                <a:cubicBezTo>
                  <a:pt x="11626" y="6774"/>
                  <a:pt x="11689" y="6491"/>
                  <a:pt x="11689" y="6176"/>
                </a:cubicBezTo>
                <a:lnTo>
                  <a:pt x="11689" y="2427"/>
                </a:lnTo>
                <a:cubicBezTo>
                  <a:pt x="11752" y="1891"/>
                  <a:pt x="11279" y="1418"/>
                  <a:pt x="10712" y="1418"/>
                </a:cubicBezTo>
                <a:cubicBezTo>
                  <a:pt x="10177" y="1418"/>
                  <a:pt x="9704" y="1891"/>
                  <a:pt x="9704" y="2427"/>
                </a:cubicBezTo>
                <a:lnTo>
                  <a:pt x="9704" y="2836"/>
                </a:lnTo>
                <a:cubicBezTo>
                  <a:pt x="9578" y="2805"/>
                  <a:pt x="9452" y="2805"/>
                  <a:pt x="9326" y="2805"/>
                </a:cubicBezTo>
                <a:cubicBezTo>
                  <a:pt x="8790" y="2805"/>
                  <a:pt x="8318" y="3246"/>
                  <a:pt x="8318" y="3813"/>
                </a:cubicBezTo>
                <a:lnTo>
                  <a:pt x="8318" y="3939"/>
                </a:lnTo>
                <a:cubicBezTo>
                  <a:pt x="8160" y="3750"/>
                  <a:pt x="8003" y="3592"/>
                  <a:pt x="7814" y="3435"/>
                </a:cubicBezTo>
                <a:cubicBezTo>
                  <a:pt x="7562" y="3246"/>
                  <a:pt x="7341" y="3088"/>
                  <a:pt x="7058" y="2994"/>
                </a:cubicBezTo>
                <a:cubicBezTo>
                  <a:pt x="7404" y="2647"/>
                  <a:pt x="7593" y="2206"/>
                  <a:pt x="7593" y="1734"/>
                </a:cubicBezTo>
                <a:cubicBezTo>
                  <a:pt x="7593" y="788"/>
                  <a:pt x="6806" y="1"/>
                  <a:pt x="58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31"/>
          <p:cNvGrpSpPr/>
          <p:nvPr/>
        </p:nvGrpSpPr>
        <p:grpSpPr>
          <a:xfrm>
            <a:off x="1461451" y="1647249"/>
            <a:ext cx="334346" cy="329068"/>
            <a:chOff x="683125" y="1955275"/>
            <a:chExt cx="299325" cy="294600"/>
          </a:xfrm>
        </p:grpSpPr>
        <p:sp>
          <p:nvSpPr>
            <p:cNvPr id="186" name="Google Shape;186;p31"/>
            <p:cNvSpPr/>
            <p:nvPr/>
          </p:nvSpPr>
          <p:spPr>
            <a:xfrm>
              <a:off x="876875" y="1989925"/>
              <a:ext cx="52800" cy="63825"/>
            </a:xfrm>
            <a:custGeom>
              <a:rect b="b" l="l" r="r" t="t"/>
              <a:pathLst>
                <a:path extrusionOk="0" h="2553" w="2112">
                  <a:moveTo>
                    <a:pt x="1072" y="0"/>
                  </a:moveTo>
                  <a:cubicBezTo>
                    <a:pt x="473" y="0"/>
                    <a:pt x="64" y="473"/>
                    <a:pt x="64" y="1009"/>
                  </a:cubicBezTo>
                  <a:cubicBezTo>
                    <a:pt x="1" y="1229"/>
                    <a:pt x="158" y="1324"/>
                    <a:pt x="379" y="1324"/>
                  </a:cubicBezTo>
                  <a:cubicBezTo>
                    <a:pt x="568" y="1324"/>
                    <a:pt x="725" y="1166"/>
                    <a:pt x="725" y="977"/>
                  </a:cubicBezTo>
                  <a:cubicBezTo>
                    <a:pt x="725" y="788"/>
                    <a:pt x="883" y="631"/>
                    <a:pt x="1072" y="631"/>
                  </a:cubicBezTo>
                  <a:cubicBezTo>
                    <a:pt x="1261" y="631"/>
                    <a:pt x="1418" y="788"/>
                    <a:pt x="1418" y="977"/>
                  </a:cubicBezTo>
                  <a:cubicBezTo>
                    <a:pt x="1418" y="1103"/>
                    <a:pt x="1355" y="1198"/>
                    <a:pt x="1229" y="1292"/>
                  </a:cubicBezTo>
                  <a:cubicBezTo>
                    <a:pt x="914" y="1450"/>
                    <a:pt x="725" y="1796"/>
                    <a:pt x="725" y="2206"/>
                  </a:cubicBezTo>
                  <a:cubicBezTo>
                    <a:pt x="725" y="2395"/>
                    <a:pt x="883" y="2552"/>
                    <a:pt x="1072" y="2552"/>
                  </a:cubicBezTo>
                  <a:cubicBezTo>
                    <a:pt x="1261" y="2552"/>
                    <a:pt x="1418" y="2395"/>
                    <a:pt x="1418" y="2206"/>
                  </a:cubicBezTo>
                  <a:cubicBezTo>
                    <a:pt x="1418" y="2080"/>
                    <a:pt x="1481" y="1954"/>
                    <a:pt x="1544" y="1922"/>
                  </a:cubicBezTo>
                  <a:cubicBezTo>
                    <a:pt x="1891" y="1733"/>
                    <a:pt x="2111" y="1355"/>
                    <a:pt x="2111" y="1009"/>
                  </a:cubicBezTo>
                  <a:cubicBezTo>
                    <a:pt x="2111" y="410"/>
                    <a:pt x="1639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1"/>
            <p:cNvSpPr/>
            <p:nvPr/>
          </p:nvSpPr>
          <p:spPr>
            <a:xfrm>
              <a:off x="683125" y="2058450"/>
              <a:ext cx="159900" cy="191425"/>
            </a:xfrm>
            <a:custGeom>
              <a:rect b="b" l="l" r="r" t="t"/>
              <a:pathLst>
                <a:path extrusionOk="0" h="7657" w="6396">
                  <a:moveTo>
                    <a:pt x="3245" y="693"/>
                  </a:moveTo>
                  <a:cubicBezTo>
                    <a:pt x="3812" y="693"/>
                    <a:pt x="4285" y="1166"/>
                    <a:pt x="4285" y="1702"/>
                  </a:cubicBezTo>
                  <a:cubicBezTo>
                    <a:pt x="4285" y="2269"/>
                    <a:pt x="3812" y="2710"/>
                    <a:pt x="3245" y="2710"/>
                  </a:cubicBezTo>
                  <a:cubicBezTo>
                    <a:pt x="2647" y="2710"/>
                    <a:pt x="2174" y="2269"/>
                    <a:pt x="2174" y="1702"/>
                  </a:cubicBezTo>
                  <a:cubicBezTo>
                    <a:pt x="2174" y="1166"/>
                    <a:pt x="2678" y="693"/>
                    <a:pt x="3245" y="693"/>
                  </a:cubicBezTo>
                  <a:close/>
                  <a:moveTo>
                    <a:pt x="3245" y="3434"/>
                  </a:moveTo>
                  <a:cubicBezTo>
                    <a:pt x="4569" y="3434"/>
                    <a:pt x="5671" y="4537"/>
                    <a:pt x="5671" y="5892"/>
                  </a:cubicBezTo>
                  <a:lnTo>
                    <a:pt x="5671" y="6994"/>
                  </a:lnTo>
                  <a:lnTo>
                    <a:pt x="788" y="6994"/>
                  </a:lnTo>
                  <a:lnTo>
                    <a:pt x="788" y="5892"/>
                  </a:lnTo>
                  <a:cubicBezTo>
                    <a:pt x="788" y="4537"/>
                    <a:pt x="1891" y="3434"/>
                    <a:pt x="3245" y="3434"/>
                  </a:cubicBezTo>
                  <a:close/>
                  <a:moveTo>
                    <a:pt x="3182" y="0"/>
                  </a:moveTo>
                  <a:cubicBezTo>
                    <a:pt x="2237" y="0"/>
                    <a:pt x="1418" y="788"/>
                    <a:pt x="1418" y="1733"/>
                  </a:cubicBezTo>
                  <a:cubicBezTo>
                    <a:pt x="1418" y="2206"/>
                    <a:pt x="1607" y="2678"/>
                    <a:pt x="1985" y="2993"/>
                  </a:cubicBezTo>
                  <a:cubicBezTo>
                    <a:pt x="819" y="3466"/>
                    <a:pt x="0" y="4569"/>
                    <a:pt x="0" y="5892"/>
                  </a:cubicBezTo>
                  <a:lnTo>
                    <a:pt x="0" y="7309"/>
                  </a:lnTo>
                  <a:cubicBezTo>
                    <a:pt x="126" y="7499"/>
                    <a:pt x="284" y="7656"/>
                    <a:pt x="441" y="7656"/>
                  </a:cubicBezTo>
                  <a:lnTo>
                    <a:pt x="6018" y="7656"/>
                  </a:lnTo>
                  <a:cubicBezTo>
                    <a:pt x="6238" y="7656"/>
                    <a:pt x="6396" y="7499"/>
                    <a:pt x="6396" y="7309"/>
                  </a:cubicBezTo>
                  <a:lnTo>
                    <a:pt x="6396" y="5892"/>
                  </a:lnTo>
                  <a:cubicBezTo>
                    <a:pt x="6396" y="4569"/>
                    <a:pt x="5545" y="3466"/>
                    <a:pt x="4411" y="2993"/>
                  </a:cubicBezTo>
                  <a:cubicBezTo>
                    <a:pt x="4758" y="2647"/>
                    <a:pt x="4978" y="2206"/>
                    <a:pt x="4978" y="1733"/>
                  </a:cubicBezTo>
                  <a:cubicBezTo>
                    <a:pt x="4978" y="788"/>
                    <a:pt x="4190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1"/>
            <p:cNvSpPr/>
            <p:nvPr/>
          </p:nvSpPr>
          <p:spPr>
            <a:xfrm>
              <a:off x="824900" y="1955275"/>
              <a:ext cx="157550" cy="155975"/>
            </a:xfrm>
            <a:custGeom>
              <a:rect b="b" l="l" r="r" t="t"/>
              <a:pathLst>
                <a:path extrusionOk="0" h="6239" w="6302">
                  <a:moveTo>
                    <a:pt x="3151" y="662"/>
                  </a:moveTo>
                  <a:cubicBezTo>
                    <a:pt x="4505" y="662"/>
                    <a:pt x="5608" y="1765"/>
                    <a:pt x="5608" y="3119"/>
                  </a:cubicBezTo>
                  <a:cubicBezTo>
                    <a:pt x="5608" y="4442"/>
                    <a:pt x="4505" y="5545"/>
                    <a:pt x="3151" y="5545"/>
                  </a:cubicBezTo>
                  <a:cubicBezTo>
                    <a:pt x="2710" y="5545"/>
                    <a:pt x="2332" y="5451"/>
                    <a:pt x="1954" y="5230"/>
                  </a:cubicBezTo>
                  <a:cubicBezTo>
                    <a:pt x="1890" y="5199"/>
                    <a:pt x="1796" y="5199"/>
                    <a:pt x="1733" y="5199"/>
                  </a:cubicBezTo>
                  <a:lnTo>
                    <a:pt x="945" y="5388"/>
                  </a:lnTo>
                  <a:lnTo>
                    <a:pt x="1166" y="4694"/>
                  </a:lnTo>
                  <a:cubicBezTo>
                    <a:pt x="1229" y="4568"/>
                    <a:pt x="1166" y="4505"/>
                    <a:pt x="1134" y="4411"/>
                  </a:cubicBezTo>
                  <a:cubicBezTo>
                    <a:pt x="914" y="4033"/>
                    <a:pt x="756" y="3592"/>
                    <a:pt x="756" y="3119"/>
                  </a:cubicBezTo>
                  <a:cubicBezTo>
                    <a:pt x="725" y="1733"/>
                    <a:pt x="1827" y="662"/>
                    <a:pt x="3151" y="662"/>
                  </a:cubicBezTo>
                  <a:close/>
                  <a:moveTo>
                    <a:pt x="3182" y="0"/>
                  </a:moveTo>
                  <a:cubicBezTo>
                    <a:pt x="1449" y="0"/>
                    <a:pt x="95" y="1418"/>
                    <a:pt x="95" y="3119"/>
                  </a:cubicBezTo>
                  <a:cubicBezTo>
                    <a:pt x="95" y="3655"/>
                    <a:pt x="189" y="4190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15" y="6238"/>
                    <a:pt x="473" y="6238"/>
                  </a:cubicBezTo>
                  <a:lnTo>
                    <a:pt x="1764" y="5923"/>
                  </a:lnTo>
                  <a:cubicBezTo>
                    <a:pt x="2206" y="6144"/>
                    <a:pt x="2678" y="6238"/>
                    <a:pt x="3182" y="6238"/>
                  </a:cubicBezTo>
                  <a:cubicBezTo>
                    <a:pt x="4915" y="6238"/>
                    <a:pt x="6301" y="4820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1"/>
            <p:cNvSpPr/>
            <p:nvPr/>
          </p:nvSpPr>
          <p:spPr>
            <a:xfrm>
              <a:off x="895000" y="2058450"/>
              <a:ext cx="17350" cy="18125"/>
            </a:xfrm>
            <a:custGeom>
              <a:rect b="b" l="l" r="r" t="t"/>
              <a:pathLst>
                <a:path extrusionOk="0" h="725" w="694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78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31"/>
          <p:cNvSpPr/>
          <p:nvPr/>
        </p:nvSpPr>
        <p:spPr>
          <a:xfrm>
            <a:off x="1456688" y="4042659"/>
            <a:ext cx="343862" cy="313126"/>
          </a:xfrm>
          <a:custGeom>
            <a:rect b="b" l="l" r="r" t="t"/>
            <a:pathLst>
              <a:path extrusionOk="0" h="11563" w="12698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1"/>
          <p:cNvSpPr txBox="1"/>
          <p:nvPr/>
        </p:nvSpPr>
        <p:spPr>
          <a:xfrm>
            <a:off x="224530" y="4541173"/>
            <a:ext cx="731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76176"/>
                </a:solidFill>
                <a:latin typeface="Calibri"/>
                <a:ea typeface="Calibri"/>
                <a:cs typeface="Calibri"/>
                <a:sym typeface="Calibri"/>
              </a:rPr>
              <a:t>PollEv.com/billieventim549</a:t>
            </a:r>
            <a:endParaRPr sz="2000">
              <a:solidFill>
                <a:srgbClr val="2761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1"/>
          <p:cNvSpPr txBox="1"/>
          <p:nvPr/>
        </p:nvSpPr>
        <p:spPr>
          <a:xfrm>
            <a:off x="718500" y="1424800"/>
            <a:ext cx="7707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276176"/>
                </a:solidFill>
                <a:latin typeface="Calibri"/>
                <a:ea typeface="Calibri"/>
                <a:cs typeface="Calibri"/>
                <a:sym typeface="Calibri"/>
              </a:rPr>
              <a:t>What did you use internet for during the COVID-19 Pandemic?</a:t>
            </a:r>
            <a:endParaRPr sz="2900">
              <a:solidFill>
                <a:srgbClr val="2761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31"/>
          <p:cNvGrpSpPr/>
          <p:nvPr/>
        </p:nvGrpSpPr>
        <p:grpSpPr>
          <a:xfrm>
            <a:off x="8465325" y="300501"/>
            <a:ext cx="494474" cy="496788"/>
            <a:chOff x="-1333975" y="2365850"/>
            <a:chExt cx="292225" cy="293575"/>
          </a:xfrm>
        </p:grpSpPr>
        <p:sp>
          <p:nvSpPr>
            <p:cNvPr id="194" name="Google Shape;194;p31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1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1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1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1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1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1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1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67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276176"/>
          </a:solidFill>
          <a:ln cap="flat" cmpd="sng" w="9525">
            <a:solidFill>
              <a:srgbClr val="2761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67"/>
          <p:cNvSpPr txBox="1"/>
          <p:nvPr>
            <p:ph type="title"/>
          </p:nvPr>
        </p:nvSpPr>
        <p:spPr>
          <a:xfrm>
            <a:off x="196625" y="224713"/>
            <a:ext cx="806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Lessons Learned</a:t>
            </a:r>
            <a:endParaRPr/>
          </a:p>
        </p:txBody>
      </p:sp>
      <p:sp>
        <p:nvSpPr>
          <p:cNvPr id="781" name="Google Shape;781;p67"/>
          <p:cNvSpPr txBox="1"/>
          <p:nvPr>
            <p:ph idx="1" type="body"/>
          </p:nvPr>
        </p:nvSpPr>
        <p:spPr>
          <a:xfrm>
            <a:off x="256475" y="1246225"/>
            <a:ext cx="4070100" cy="24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Full broadband provision in Rural counties is a priority, however there are significant barriers. 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should</a:t>
            </a: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be considered a public utility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Funding is coming, but slowly and rural counties are struggling in the meantime.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heavy reliance on internet technologies during the height of COVID-19 and since then has underscored this divide. 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67"/>
          <p:cNvSpPr/>
          <p:nvPr/>
        </p:nvSpPr>
        <p:spPr>
          <a:xfrm rot="-5400000">
            <a:off x="5729004" y="1425027"/>
            <a:ext cx="3239100" cy="2881500"/>
          </a:xfrm>
          <a:prstGeom prst="rect">
            <a:avLst/>
          </a:prstGeom>
          <a:solidFill>
            <a:srgbClr val="276176"/>
          </a:solidFill>
          <a:ln cap="flat" cmpd="sng" w="9525">
            <a:solidFill>
              <a:srgbClr val="2761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3" name="Google Shape;783;p67"/>
          <p:cNvPicPr preferRelativeResize="0"/>
          <p:nvPr/>
        </p:nvPicPr>
        <p:blipFill rotWithShape="1">
          <a:blip r:embed="rId3">
            <a:alphaModFix/>
          </a:blip>
          <a:srcRect b="32800" l="0" r="0" t="0"/>
          <a:stretch/>
        </p:blipFill>
        <p:spPr>
          <a:xfrm>
            <a:off x="5776500" y="1410096"/>
            <a:ext cx="2875700" cy="33212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4" name="Google Shape;784;p67"/>
          <p:cNvGrpSpPr/>
          <p:nvPr/>
        </p:nvGrpSpPr>
        <p:grpSpPr>
          <a:xfrm>
            <a:off x="8465325" y="300501"/>
            <a:ext cx="494474" cy="496788"/>
            <a:chOff x="-1333975" y="2365850"/>
            <a:chExt cx="292225" cy="293575"/>
          </a:xfrm>
        </p:grpSpPr>
        <p:sp>
          <p:nvSpPr>
            <p:cNvPr id="785" name="Google Shape;785;p67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67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67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67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67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67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67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67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68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276176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68"/>
          <p:cNvSpPr txBox="1"/>
          <p:nvPr>
            <p:ph type="title"/>
          </p:nvPr>
        </p:nvSpPr>
        <p:spPr>
          <a:xfrm>
            <a:off x="118750" y="224700"/>
            <a:ext cx="806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 &amp; A</a:t>
            </a:r>
            <a:endParaRPr/>
          </a:p>
        </p:txBody>
      </p:sp>
      <p:sp>
        <p:nvSpPr>
          <p:cNvPr id="799" name="Google Shape;799;p68"/>
          <p:cNvSpPr/>
          <p:nvPr/>
        </p:nvSpPr>
        <p:spPr>
          <a:xfrm>
            <a:off x="2339525" y="1455275"/>
            <a:ext cx="4726800" cy="3286200"/>
          </a:xfrm>
          <a:prstGeom prst="rect">
            <a:avLst/>
          </a:prstGeom>
          <a:solidFill>
            <a:srgbClr val="276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0" name="Google Shape;800;p68"/>
          <p:cNvPicPr preferRelativeResize="0"/>
          <p:nvPr/>
        </p:nvPicPr>
        <p:blipFill rotWithShape="1">
          <a:blip r:embed="rId3">
            <a:alphaModFix/>
          </a:blip>
          <a:srcRect b="0" l="139" r="139" t="0"/>
          <a:stretch/>
        </p:blipFill>
        <p:spPr>
          <a:xfrm>
            <a:off x="2032717" y="1302500"/>
            <a:ext cx="4812721" cy="320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1" name="Google Shape;801;p68"/>
          <p:cNvGrpSpPr/>
          <p:nvPr/>
        </p:nvGrpSpPr>
        <p:grpSpPr>
          <a:xfrm>
            <a:off x="8465325" y="300501"/>
            <a:ext cx="494474" cy="496788"/>
            <a:chOff x="-1333975" y="2365850"/>
            <a:chExt cx="292225" cy="293575"/>
          </a:xfrm>
        </p:grpSpPr>
        <p:sp>
          <p:nvSpPr>
            <p:cNvPr id="802" name="Google Shape;802;p68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68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68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68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68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68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68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68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69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276176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69"/>
          <p:cNvSpPr txBox="1"/>
          <p:nvPr>
            <p:ph type="title"/>
          </p:nvPr>
        </p:nvSpPr>
        <p:spPr>
          <a:xfrm>
            <a:off x="118750" y="224700"/>
            <a:ext cx="806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Contact Us</a:t>
            </a:r>
            <a:endParaRPr/>
          </a:p>
        </p:txBody>
      </p:sp>
      <p:sp>
        <p:nvSpPr>
          <p:cNvPr id="816" name="Google Shape;816;p69"/>
          <p:cNvSpPr/>
          <p:nvPr/>
        </p:nvSpPr>
        <p:spPr>
          <a:xfrm>
            <a:off x="4937663" y="1621863"/>
            <a:ext cx="2235300" cy="2155200"/>
          </a:xfrm>
          <a:prstGeom prst="rect">
            <a:avLst/>
          </a:prstGeom>
          <a:solidFill>
            <a:srgbClr val="276176"/>
          </a:solidFill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69"/>
          <p:cNvSpPr txBox="1"/>
          <p:nvPr>
            <p:ph idx="1" type="body"/>
          </p:nvPr>
        </p:nvSpPr>
        <p:spPr>
          <a:xfrm>
            <a:off x="2083275" y="3833975"/>
            <a:ext cx="20586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Dennis Smith</a:t>
            </a:r>
            <a:b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AICP</a:t>
            </a:r>
            <a:b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Djsmith3@fsu.edu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8" name="Google Shape;818;p69"/>
          <p:cNvPicPr preferRelativeResize="0"/>
          <p:nvPr/>
        </p:nvPicPr>
        <p:blipFill rotWithShape="1">
          <a:blip r:embed="rId3">
            <a:alphaModFix/>
          </a:blip>
          <a:srcRect b="0" l="7653" r="7398" t="0"/>
          <a:stretch/>
        </p:blipFill>
        <p:spPr>
          <a:xfrm>
            <a:off x="5131991" y="1785911"/>
            <a:ext cx="1846477" cy="1825269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69"/>
          <p:cNvSpPr txBox="1"/>
          <p:nvPr>
            <p:ph idx="1" type="body"/>
          </p:nvPr>
        </p:nvSpPr>
        <p:spPr>
          <a:xfrm>
            <a:off x="4937588" y="3833975"/>
            <a:ext cx="22353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Billie Ventimiglia</a:t>
            </a:r>
            <a:b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MSP</a:t>
            </a:r>
            <a:b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BVentimiglia@fsu.edu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69"/>
          <p:cNvSpPr/>
          <p:nvPr/>
        </p:nvSpPr>
        <p:spPr>
          <a:xfrm>
            <a:off x="1971038" y="1622700"/>
            <a:ext cx="2283000" cy="2155200"/>
          </a:xfrm>
          <a:prstGeom prst="rect">
            <a:avLst/>
          </a:prstGeom>
          <a:solidFill>
            <a:srgbClr val="276176"/>
          </a:solidFill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1" name="Google Shape;821;p69"/>
          <p:cNvPicPr preferRelativeResize="0"/>
          <p:nvPr/>
        </p:nvPicPr>
        <p:blipFill rotWithShape="1">
          <a:blip r:embed="rId4">
            <a:alphaModFix/>
          </a:blip>
          <a:srcRect b="28332" l="0" r="0" t="4367"/>
          <a:stretch/>
        </p:blipFill>
        <p:spPr>
          <a:xfrm>
            <a:off x="2169534" y="1786746"/>
            <a:ext cx="1886083" cy="18254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2" name="Google Shape;822;p69"/>
          <p:cNvGrpSpPr/>
          <p:nvPr/>
        </p:nvGrpSpPr>
        <p:grpSpPr>
          <a:xfrm>
            <a:off x="8465325" y="300501"/>
            <a:ext cx="494474" cy="496788"/>
            <a:chOff x="-1333975" y="2365850"/>
            <a:chExt cx="292225" cy="293575"/>
          </a:xfrm>
        </p:grpSpPr>
        <p:sp>
          <p:nvSpPr>
            <p:cNvPr id="823" name="Google Shape;823;p69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69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69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69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69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69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69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69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/>
          <p:nvPr/>
        </p:nvSpPr>
        <p:spPr>
          <a:xfrm>
            <a:off x="0" y="-39300"/>
            <a:ext cx="9144000" cy="1004100"/>
          </a:xfrm>
          <a:prstGeom prst="rect">
            <a:avLst/>
          </a:prstGeom>
          <a:solidFill>
            <a:srgbClr val="276176"/>
          </a:solidFill>
          <a:ln cap="flat" cmpd="sng" w="9525">
            <a:solidFill>
              <a:srgbClr val="2761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2"/>
          <p:cNvSpPr txBox="1"/>
          <p:nvPr>
            <p:ph type="title"/>
          </p:nvPr>
        </p:nvSpPr>
        <p:spPr>
          <a:xfrm>
            <a:off x="224525" y="208875"/>
            <a:ext cx="8247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Presentation Overview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8" name="Google Shape;208;p32"/>
          <p:cNvGrpSpPr/>
          <p:nvPr/>
        </p:nvGrpSpPr>
        <p:grpSpPr>
          <a:xfrm>
            <a:off x="1462281" y="2841988"/>
            <a:ext cx="332705" cy="331102"/>
            <a:chOff x="-49786250" y="2316650"/>
            <a:chExt cx="300900" cy="299450"/>
          </a:xfrm>
        </p:grpSpPr>
        <p:sp>
          <p:nvSpPr>
            <p:cNvPr id="209" name="Google Shape;209;p32"/>
            <p:cNvSpPr/>
            <p:nvPr/>
          </p:nvSpPr>
          <p:spPr>
            <a:xfrm>
              <a:off x="-49746875" y="2316650"/>
              <a:ext cx="217400" cy="299450"/>
            </a:xfrm>
            <a:custGeom>
              <a:rect b="b" l="l" r="r" t="t"/>
              <a:pathLst>
                <a:path extrusionOk="0" h="11978" w="8696">
                  <a:moveTo>
                    <a:pt x="4411" y="3944"/>
                  </a:moveTo>
                  <a:lnTo>
                    <a:pt x="5010" y="5110"/>
                  </a:lnTo>
                  <a:cubicBezTo>
                    <a:pt x="4837" y="5188"/>
                    <a:pt x="4640" y="5228"/>
                    <a:pt x="4439" y="5228"/>
                  </a:cubicBezTo>
                  <a:cubicBezTo>
                    <a:pt x="4238" y="5228"/>
                    <a:pt x="4033" y="5188"/>
                    <a:pt x="3844" y="5110"/>
                  </a:cubicBezTo>
                  <a:lnTo>
                    <a:pt x="4411" y="3944"/>
                  </a:lnTo>
                  <a:close/>
                  <a:moveTo>
                    <a:pt x="5136" y="5834"/>
                  </a:moveTo>
                  <a:lnTo>
                    <a:pt x="5136" y="8418"/>
                  </a:lnTo>
                  <a:lnTo>
                    <a:pt x="3718" y="8418"/>
                  </a:lnTo>
                  <a:lnTo>
                    <a:pt x="3718" y="5834"/>
                  </a:lnTo>
                  <a:cubicBezTo>
                    <a:pt x="3939" y="5897"/>
                    <a:pt x="4191" y="5960"/>
                    <a:pt x="4411" y="5960"/>
                  </a:cubicBezTo>
                  <a:cubicBezTo>
                    <a:pt x="4663" y="5960"/>
                    <a:pt x="4884" y="5897"/>
                    <a:pt x="5136" y="5834"/>
                  </a:cubicBezTo>
                  <a:close/>
                  <a:moveTo>
                    <a:pt x="4390" y="657"/>
                  </a:moveTo>
                  <a:cubicBezTo>
                    <a:pt x="5196" y="657"/>
                    <a:pt x="5982" y="942"/>
                    <a:pt x="6617" y="1455"/>
                  </a:cubicBezTo>
                  <a:cubicBezTo>
                    <a:pt x="7467" y="2117"/>
                    <a:pt x="7940" y="3156"/>
                    <a:pt x="7940" y="4196"/>
                  </a:cubicBezTo>
                  <a:cubicBezTo>
                    <a:pt x="7940" y="5078"/>
                    <a:pt x="7625" y="5897"/>
                    <a:pt x="7058" y="6527"/>
                  </a:cubicBezTo>
                  <a:cubicBezTo>
                    <a:pt x="6585" y="7095"/>
                    <a:pt x="6270" y="7756"/>
                    <a:pt x="6207" y="8418"/>
                  </a:cubicBezTo>
                  <a:lnTo>
                    <a:pt x="5829" y="8418"/>
                  </a:lnTo>
                  <a:lnTo>
                    <a:pt x="5829" y="5267"/>
                  </a:lnTo>
                  <a:cubicBezTo>
                    <a:pt x="5829" y="5236"/>
                    <a:pt x="5829" y="5141"/>
                    <a:pt x="5798" y="5110"/>
                  </a:cubicBezTo>
                  <a:lnTo>
                    <a:pt x="4726" y="2999"/>
                  </a:lnTo>
                  <a:cubicBezTo>
                    <a:pt x="4663" y="2873"/>
                    <a:pt x="4537" y="2778"/>
                    <a:pt x="4411" y="2778"/>
                  </a:cubicBezTo>
                  <a:cubicBezTo>
                    <a:pt x="4317" y="2778"/>
                    <a:pt x="4191" y="2873"/>
                    <a:pt x="4096" y="2999"/>
                  </a:cubicBezTo>
                  <a:lnTo>
                    <a:pt x="3057" y="5110"/>
                  </a:lnTo>
                  <a:cubicBezTo>
                    <a:pt x="2994" y="5141"/>
                    <a:pt x="2994" y="5236"/>
                    <a:pt x="2994" y="5267"/>
                  </a:cubicBezTo>
                  <a:lnTo>
                    <a:pt x="2994" y="8418"/>
                  </a:lnTo>
                  <a:lnTo>
                    <a:pt x="2647" y="8418"/>
                  </a:lnTo>
                  <a:cubicBezTo>
                    <a:pt x="2584" y="7756"/>
                    <a:pt x="2301" y="7095"/>
                    <a:pt x="1796" y="6527"/>
                  </a:cubicBezTo>
                  <a:cubicBezTo>
                    <a:pt x="1040" y="5708"/>
                    <a:pt x="757" y="4574"/>
                    <a:pt x="1009" y="3408"/>
                  </a:cubicBezTo>
                  <a:cubicBezTo>
                    <a:pt x="1261" y="2085"/>
                    <a:pt x="2332" y="1014"/>
                    <a:pt x="3687" y="731"/>
                  </a:cubicBezTo>
                  <a:cubicBezTo>
                    <a:pt x="3921" y="681"/>
                    <a:pt x="4156" y="657"/>
                    <a:pt x="4390" y="657"/>
                  </a:cubicBezTo>
                  <a:close/>
                  <a:moveTo>
                    <a:pt x="6207" y="9142"/>
                  </a:moveTo>
                  <a:lnTo>
                    <a:pt x="6207" y="9489"/>
                  </a:lnTo>
                  <a:cubicBezTo>
                    <a:pt x="6207" y="9678"/>
                    <a:pt x="6050" y="9835"/>
                    <a:pt x="5829" y="9835"/>
                  </a:cubicBezTo>
                  <a:lnTo>
                    <a:pt x="3057" y="9835"/>
                  </a:lnTo>
                  <a:cubicBezTo>
                    <a:pt x="2836" y="9835"/>
                    <a:pt x="2679" y="9678"/>
                    <a:pt x="2679" y="9489"/>
                  </a:cubicBezTo>
                  <a:lnTo>
                    <a:pt x="2679" y="9142"/>
                  </a:lnTo>
                  <a:close/>
                  <a:moveTo>
                    <a:pt x="5483" y="10529"/>
                  </a:moveTo>
                  <a:lnTo>
                    <a:pt x="5483" y="10907"/>
                  </a:lnTo>
                  <a:cubicBezTo>
                    <a:pt x="5483" y="11096"/>
                    <a:pt x="5325" y="11253"/>
                    <a:pt x="5136" y="11253"/>
                  </a:cubicBezTo>
                  <a:lnTo>
                    <a:pt x="3718" y="11253"/>
                  </a:lnTo>
                  <a:cubicBezTo>
                    <a:pt x="3529" y="11253"/>
                    <a:pt x="3372" y="11096"/>
                    <a:pt x="3372" y="10907"/>
                  </a:cubicBezTo>
                  <a:lnTo>
                    <a:pt x="3372" y="10529"/>
                  </a:lnTo>
                  <a:close/>
                  <a:moveTo>
                    <a:pt x="4318" y="0"/>
                  </a:moveTo>
                  <a:cubicBezTo>
                    <a:pt x="4056" y="0"/>
                    <a:pt x="3792" y="23"/>
                    <a:pt x="3529" y="69"/>
                  </a:cubicBezTo>
                  <a:cubicBezTo>
                    <a:pt x="1954" y="384"/>
                    <a:pt x="631" y="1707"/>
                    <a:pt x="284" y="3314"/>
                  </a:cubicBezTo>
                  <a:cubicBezTo>
                    <a:pt x="1" y="4637"/>
                    <a:pt x="379" y="6023"/>
                    <a:pt x="1261" y="7000"/>
                  </a:cubicBezTo>
                  <a:cubicBezTo>
                    <a:pt x="1702" y="7536"/>
                    <a:pt x="1986" y="8166"/>
                    <a:pt x="1986" y="8796"/>
                  </a:cubicBezTo>
                  <a:lnTo>
                    <a:pt x="1986" y="9489"/>
                  </a:lnTo>
                  <a:cubicBezTo>
                    <a:pt x="1986" y="9961"/>
                    <a:pt x="2269" y="10371"/>
                    <a:pt x="2679" y="10466"/>
                  </a:cubicBezTo>
                  <a:lnTo>
                    <a:pt x="2679" y="10907"/>
                  </a:lnTo>
                  <a:cubicBezTo>
                    <a:pt x="2679" y="11505"/>
                    <a:pt x="3151" y="11978"/>
                    <a:pt x="3750" y="11978"/>
                  </a:cubicBezTo>
                  <a:lnTo>
                    <a:pt x="5168" y="11978"/>
                  </a:lnTo>
                  <a:cubicBezTo>
                    <a:pt x="5766" y="11978"/>
                    <a:pt x="6239" y="11505"/>
                    <a:pt x="6239" y="10907"/>
                  </a:cubicBezTo>
                  <a:lnTo>
                    <a:pt x="6239" y="10466"/>
                  </a:lnTo>
                  <a:cubicBezTo>
                    <a:pt x="6617" y="10308"/>
                    <a:pt x="6963" y="9930"/>
                    <a:pt x="6963" y="9489"/>
                  </a:cubicBezTo>
                  <a:lnTo>
                    <a:pt x="6963" y="8796"/>
                  </a:lnTo>
                  <a:cubicBezTo>
                    <a:pt x="6963" y="8166"/>
                    <a:pt x="7184" y="7536"/>
                    <a:pt x="7656" y="6969"/>
                  </a:cubicBezTo>
                  <a:cubicBezTo>
                    <a:pt x="8318" y="6212"/>
                    <a:pt x="8696" y="5236"/>
                    <a:pt x="8696" y="4228"/>
                  </a:cubicBezTo>
                  <a:cubicBezTo>
                    <a:pt x="8633" y="2967"/>
                    <a:pt x="8097" y="1739"/>
                    <a:pt x="7058" y="951"/>
                  </a:cubicBezTo>
                  <a:cubicBezTo>
                    <a:pt x="6285" y="328"/>
                    <a:pt x="5314" y="0"/>
                    <a:pt x="4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-49786250" y="2422325"/>
              <a:ext cx="36250" cy="17350"/>
            </a:xfrm>
            <a:custGeom>
              <a:rect b="b" l="l" r="r" t="t"/>
              <a:pathLst>
                <a:path extrusionOk="0" h="694" w="1450">
                  <a:moveTo>
                    <a:pt x="379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50" y="127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-49783900" y="2362475"/>
              <a:ext cx="31550" cy="30150"/>
            </a:xfrm>
            <a:custGeom>
              <a:rect b="b" l="l" r="r" t="t"/>
              <a:pathLst>
                <a:path extrusionOk="0" h="1206" w="1262">
                  <a:moveTo>
                    <a:pt x="391" y="0"/>
                  </a:moveTo>
                  <a:cubicBezTo>
                    <a:pt x="300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4"/>
                  </a:lnTo>
                  <a:cubicBezTo>
                    <a:pt x="694" y="1182"/>
                    <a:pt x="781" y="1205"/>
                    <a:pt x="871" y="1205"/>
                  </a:cubicBezTo>
                  <a:cubicBezTo>
                    <a:pt x="962" y="1205"/>
                    <a:pt x="1056" y="1182"/>
                    <a:pt x="1135" y="1134"/>
                  </a:cubicBezTo>
                  <a:cubicBezTo>
                    <a:pt x="1261" y="1008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-49783900" y="2468800"/>
              <a:ext cx="31550" cy="30150"/>
            </a:xfrm>
            <a:custGeom>
              <a:rect b="b" l="l" r="r" t="t"/>
              <a:pathLst>
                <a:path extrusionOk="0" h="1206" w="1262">
                  <a:moveTo>
                    <a:pt x="871" y="0"/>
                  </a:moveTo>
                  <a:cubicBezTo>
                    <a:pt x="781" y="0"/>
                    <a:pt x="694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77"/>
                    <a:pt x="127" y="1135"/>
                  </a:cubicBezTo>
                  <a:cubicBezTo>
                    <a:pt x="174" y="1182"/>
                    <a:pt x="261" y="1205"/>
                    <a:pt x="355" y="1205"/>
                  </a:cubicBezTo>
                  <a:cubicBezTo>
                    <a:pt x="450" y="1205"/>
                    <a:pt x="552" y="1182"/>
                    <a:pt x="631" y="1135"/>
                  </a:cubicBezTo>
                  <a:lnTo>
                    <a:pt x="1135" y="599"/>
                  </a:lnTo>
                  <a:cubicBezTo>
                    <a:pt x="1261" y="504"/>
                    <a:pt x="1261" y="252"/>
                    <a:pt x="1135" y="95"/>
                  </a:cubicBezTo>
                  <a:cubicBezTo>
                    <a:pt x="1056" y="32"/>
                    <a:pt x="962" y="0"/>
                    <a:pt x="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-49520825" y="2421550"/>
              <a:ext cx="35475" cy="18125"/>
            </a:xfrm>
            <a:custGeom>
              <a:rect b="b" l="l" r="r" t="t"/>
              <a:pathLst>
                <a:path extrusionOk="0" h="725" w="1419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-49519250" y="2362475"/>
              <a:ext cx="31525" cy="31325"/>
            </a:xfrm>
            <a:custGeom>
              <a:rect b="b" l="l" r="r" t="t"/>
              <a:pathLst>
                <a:path extrusionOk="0" h="1253" w="1261">
                  <a:moveTo>
                    <a:pt x="906" y="0"/>
                  </a:moveTo>
                  <a:cubicBezTo>
                    <a:pt x="812" y="0"/>
                    <a:pt x="709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45"/>
                    <a:pt x="127" y="1134"/>
                  </a:cubicBezTo>
                  <a:cubicBezTo>
                    <a:pt x="190" y="1213"/>
                    <a:pt x="276" y="1253"/>
                    <a:pt x="367" y="1253"/>
                  </a:cubicBezTo>
                  <a:cubicBezTo>
                    <a:pt x="457" y="1253"/>
                    <a:pt x="552" y="1213"/>
                    <a:pt x="631" y="1134"/>
                  </a:cubicBezTo>
                  <a:lnTo>
                    <a:pt x="1135" y="599"/>
                  </a:lnTo>
                  <a:cubicBezTo>
                    <a:pt x="1261" y="473"/>
                    <a:pt x="1261" y="252"/>
                    <a:pt x="1135" y="95"/>
                  </a:cubicBezTo>
                  <a:cubicBezTo>
                    <a:pt x="1088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-49519250" y="2468800"/>
              <a:ext cx="31525" cy="30150"/>
            </a:xfrm>
            <a:custGeom>
              <a:rect b="b" l="l" r="r" t="t"/>
              <a:pathLst>
                <a:path extrusionOk="0" h="1206" w="1261">
                  <a:moveTo>
                    <a:pt x="391" y="0"/>
                  </a:moveTo>
                  <a:cubicBezTo>
                    <a:pt x="300" y="0"/>
                    <a:pt x="205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5"/>
                  </a:lnTo>
                  <a:cubicBezTo>
                    <a:pt x="694" y="1182"/>
                    <a:pt x="780" y="1205"/>
                    <a:pt x="871" y="1205"/>
                  </a:cubicBezTo>
                  <a:cubicBezTo>
                    <a:pt x="962" y="1205"/>
                    <a:pt x="1056" y="1182"/>
                    <a:pt x="1135" y="1135"/>
                  </a:cubicBezTo>
                  <a:cubicBezTo>
                    <a:pt x="1261" y="1009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32"/>
          <p:cNvSpPr/>
          <p:nvPr/>
        </p:nvSpPr>
        <p:spPr>
          <a:xfrm>
            <a:off x="1460252" y="3440400"/>
            <a:ext cx="336724" cy="334948"/>
          </a:xfrm>
          <a:custGeom>
            <a:rect b="b" l="l" r="r" t="t"/>
            <a:pathLst>
              <a:path extrusionOk="0" h="11690" w="11752">
                <a:moveTo>
                  <a:pt x="5923" y="694"/>
                </a:moveTo>
                <a:cubicBezTo>
                  <a:pt x="6490" y="694"/>
                  <a:pt x="6963" y="1166"/>
                  <a:pt x="6963" y="1765"/>
                </a:cubicBezTo>
                <a:cubicBezTo>
                  <a:pt x="6963" y="2332"/>
                  <a:pt x="6490" y="2805"/>
                  <a:pt x="5923" y="2805"/>
                </a:cubicBezTo>
                <a:cubicBezTo>
                  <a:pt x="5325" y="2805"/>
                  <a:pt x="4852" y="2332"/>
                  <a:pt x="4852" y="1765"/>
                </a:cubicBezTo>
                <a:cubicBezTo>
                  <a:pt x="4852" y="1229"/>
                  <a:pt x="5325" y="694"/>
                  <a:pt x="5923" y="694"/>
                </a:cubicBezTo>
                <a:close/>
                <a:moveTo>
                  <a:pt x="2489" y="3466"/>
                </a:moveTo>
                <a:cubicBezTo>
                  <a:pt x="2678" y="3466"/>
                  <a:pt x="2836" y="3624"/>
                  <a:pt x="2836" y="3813"/>
                </a:cubicBezTo>
                <a:lnTo>
                  <a:pt x="2836" y="4916"/>
                </a:lnTo>
                <a:cubicBezTo>
                  <a:pt x="2678" y="4947"/>
                  <a:pt x="2584" y="5042"/>
                  <a:pt x="2458" y="5168"/>
                </a:cubicBezTo>
                <a:cubicBezTo>
                  <a:pt x="2363" y="5231"/>
                  <a:pt x="2300" y="5357"/>
                  <a:pt x="2237" y="5420"/>
                </a:cubicBezTo>
                <a:cubicBezTo>
                  <a:pt x="2174" y="5357"/>
                  <a:pt x="2143" y="5262"/>
                  <a:pt x="2143" y="5199"/>
                </a:cubicBezTo>
                <a:lnTo>
                  <a:pt x="2143" y="3813"/>
                </a:lnTo>
                <a:cubicBezTo>
                  <a:pt x="2143" y="3624"/>
                  <a:pt x="2300" y="3466"/>
                  <a:pt x="2489" y="3466"/>
                </a:cubicBezTo>
                <a:close/>
                <a:moveTo>
                  <a:pt x="9326" y="3466"/>
                </a:moveTo>
                <a:cubicBezTo>
                  <a:pt x="9546" y="3466"/>
                  <a:pt x="9704" y="3624"/>
                  <a:pt x="9704" y="3813"/>
                </a:cubicBezTo>
                <a:lnTo>
                  <a:pt x="9704" y="5199"/>
                </a:lnTo>
                <a:cubicBezTo>
                  <a:pt x="9704" y="5262"/>
                  <a:pt x="9641" y="5357"/>
                  <a:pt x="9578" y="5420"/>
                </a:cubicBezTo>
                <a:cubicBezTo>
                  <a:pt x="9546" y="5294"/>
                  <a:pt x="9452" y="5231"/>
                  <a:pt x="9389" y="5168"/>
                </a:cubicBezTo>
                <a:cubicBezTo>
                  <a:pt x="9263" y="5042"/>
                  <a:pt x="9137" y="4947"/>
                  <a:pt x="8979" y="4916"/>
                </a:cubicBezTo>
                <a:lnTo>
                  <a:pt x="8979" y="3813"/>
                </a:lnTo>
                <a:cubicBezTo>
                  <a:pt x="9011" y="3624"/>
                  <a:pt x="9168" y="3466"/>
                  <a:pt x="9326" y="3466"/>
                </a:cubicBezTo>
                <a:close/>
                <a:moveTo>
                  <a:pt x="5923" y="3466"/>
                </a:moveTo>
                <a:cubicBezTo>
                  <a:pt x="6900" y="3466"/>
                  <a:pt x="7814" y="4096"/>
                  <a:pt x="8160" y="4947"/>
                </a:cubicBezTo>
                <a:cubicBezTo>
                  <a:pt x="8066" y="5010"/>
                  <a:pt x="8003" y="5042"/>
                  <a:pt x="7971" y="5105"/>
                </a:cubicBezTo>
                <a:lnTo>
                  <a:pt x="6081" y="6963"/>
                </a:lnTo>
                <a:cubicBezTo>
                  <a:pt x="6018" y="6995"/>
                  <a:pt x="5955" y="7089"/>
                  <a:pt x="5923" y="7152"/>
                </a:cubicBezTo>
                <a:cubicBezTo>
                  <a:pt x="5860" y="7089"/>
                  <a:pt x="5797" y="7026"/>
                  <a:pt x="5766" y="6963"/>
                </a:cubicBezTo>
                <a:lnTo>
                  <a:pt x="3876" y="5105"/>
                </a:lnTo>
                <a:cubicBezTo>
                  <a:pt x="3781" y="5042"/>
                  <a:pt x="3750" y="5010"/>
                  <a:pt x="3655" y="4947"/>
                </a:cubicBezTo>
                <a:cubicBezTo>
                  <a:pt x="4033" y="4096"/>
                  <a:pt x="4915" y="3466"/>
                  <a:pt x="5923" y="3466"/>
                </a:cubicBezTo>
                <a:close/>
                <a:moveTo>
                  <a:pt x="10744" y="2049"/>
                </a:moveTo>
                <a:cubicBezTo>
                  <a:pt x="10964" y="2049"/>
                  <a:pt x="11122" y="2206"/>
                  <a:pt x="11122" y="2395"/>
                </a:cubicBezTo>
                <a:lnTo>
                  <a:pt x="11122" y="6144"/>
                </a:lnTo>
                <a:lnTo>
                  <a:pt x="11059" y="6144"/>
                </a:lnTo>
                <a:cubicBezTo>
                  <a:pt x="11059" y="6333"/>
                  <a:pt x="11027" y="6491"/>
                  <a:pt x="10901" y="6648"/>
                </a:cubicBezTo>
                <a:lnTo>
                  <a:pt x="9263" y="9421"/>
                </a:lnTo>
                <a:cubicBezTo>
                  <a:pt x="9105" y="9673"/>
                  <a:pt x="9011" y="9956"/>
                  <a:pt x="9011" y="10271"/>
                </a:cubicBezTo>
                <a:lnTo>
                  <a:pt x="9011" y="10933"/>
                </a:lnTo>
                <a:lnTo>
                  <a:pt x="6270" y="10933"/>
                </a:lnTo>
                <a:lnTo>
                  <a:pt x="6270" y="8097"/>
                </a:lnTo>
                <a:cubicBezTo>
                  <a:pt x="6270" y="7845"/>
                  <a:pt x="6396" y="7593"/>
                  <a:pt x="6585" y="7404"/>
                </a:cubicBezTo>
                <a:lnTo>
                  <a:pt x="8475" y="5546"/>
                </a:lnTo>
                <a:cubicBezTo>
                  <a:pt x="8538" y="5483"/>
                  <a:pt x="8625" y="5451"/>
                  <a:pt x="8712" y="5451"/>
                </a:cubicBezTo>
                <a:cubicBezTo>
                  <a:pt x="8798" y="5451"/>
                  <a:pt x="8885" y="5483"/>
                  <a:pt x="8948" y="5546"/>
                </a:cubicBezTo>
                <a:cubicBezTo>
                  <a:pt x="9074" y="5672"/>
                  <a:pt x="9074" y="5892"/>
                  <a:pt x="8948" y="6018"/>
                </a:cubicBezTo>
                <a:lnTo>
                  <a:pt x="7751" y="7215"/>
                </a:lnTo>
                <a:cubicBezTo>
                  <a:pt x="7656" y="7310"/>
                  <a:pt x="7656" y="7562"/>
                  <a:pt x="7751" y="7656"/>
                </a:cubicBezTo>
                <a:cubicBezTo>
                  <a:pt x="7814" y="7719"/>
                  <a:pt x="7908" y="7751"/>
                  <a:pt x="7999" y="7751"/>
                </a:cubicBezTo>
                <a:cubicBezTo>
                  <a:pt x="8089" y="7751"/>
                  <a:pt x="8176" y="7719"/>
                  <a:pt x="8223" y="7656"/>
                </a:cubicBezTo>
                <a:lnTo>
                  <a:pt x="10082" y="5829"/>
                </a:lnTo>
                <a:cubicBezTo>
                  <a:pt x="10271" y="5609"/>
                  <a:pt x="10397" y="5388"/>
                  <a:pt x="10397" y="5105"/>
                </a:cubicBezTo>
                <a:lnTo>
                  <a:pt x="10397" y="2395"/>
                </a:lnTo>
                <a:cubicBezTo>
                  <a:pt x="10397" y="2206"/>
                  <a:pt x="10555" y="2049"/>
                  <a:pt x="10744" y="2049"/>
                </a:cubicBezTo>
                <a:close/>
                <a:moveTo>
                  <a:pt x="1103" y="2080"/>
                </a:moveTo>
                <a:cubicBezTo>
                  <a:pt x="1292" y="2080"/>
                  <a:pt x="1450" y="2238"/>
                  <a:pt x="1450" y="2427"/>
                </a:cubicBezTo>
                <a:lnTo>
                  <a:pt x="1450" y="5168"/>
                </a:lnTo>
                <a:cubicBezTo>
                  <a:pt x="1450" y="5420"/>
                  <a:pt x="1576" y="5672"/>
                  <a:pt x="1796" y="5861"/>
                </a:cubicBezTo>
                <a:lnTo>
                  <a:pt x="3624" y="7719"/>
                </a:lnTo>
                <a:cubicBezTo>
                  <a:pt x="3687" y="7782"/>
                  <a:pt x="3781" y="7814"/>
                  <a:pt x="3872" y="7814"/>
                </a:cubicBezTo>
                <a:cubicBezTo>
                  <a:pt x="3962" y="7814"/>
                  <a:pt x="4049" y="7782"/>
                  <a:pt x="4096" y="7719"/>
                </a:cubicBezTo>
                <a:cubicBezTo>
                  <a:pt x="4222" y="7593"/>
                  <a:pt x="4222" y="7373"/>
                  <a:pt x="4096" y="7247"/>
                </a:cubicBezTo>
                <a:lnTo>
                  <a:pt x="2930" y="6050"/>
                </a:lnTo>
                <a:cubicBezTo>
                  <a:pt x="2804" y="5955"/>
                  <a:pt x="2804" y="5703"/>
                  <a:pt x="2930" y="5577"/>
                </a:cubicBezTo>
                <a:cubicBezTo>
                  <a:pt x="2978" y="5530"/>
                  <a:pt x="3064" y="5506"/>
                  <a:pt x="3155" y="5506"/>
                </a:cubicBezTo>
                <a:cubicBezTo>
                  <a:pt x="3245" y="5506"/>
                  <a:pt x="3340" y="5530"/>
                  <a:pt x="3403" y="5577"/>
                </a:cubicBezTo>
                <a:lnTo>
                  <a:pt x="5293" y="7436"/>
                </a:lnTo>
                <a:cubicBezTo>
                  <a:pt x="5482" y="7625"/>
                  <a:pt x="5608" y="7877"/>
                  <a:pt x="5608" y="8161"/>
                </a:cubicBezTo>
                <a:lnTo>
                  <a:pt x="5608" y="10996"/>
                </a:lnTo>
                <a:lnTo>
                  <a:pt x="2836" y="10996"/>
                </a:lnTo>
                <a:lnTo>
                  <a:pt x="2836" y="10303"/>
                </a:lnTo>
                <a:cubicBezTo>
                  <a:pt x="2804" y="10051"/>
                  <a:pt x="2710" y="9736"/>
                  <a:pt x="2552" y="9452"/>
                </a:cubicBezTo>
                <a:lnTo>
                  <a:pt x="914" y="6680"/>
                </a:lnTo>
                <a:cubicBezTo>
                  <a:pt x="851" y="6522"/>
                  <a:pt x="757" y="6333"/>
                  <a:pt x="757" y="6176"/>
                </a:cubicBezTo>
                <a:lnTo>
                  <a:pt x="757" y="2427"/>
                </a:lnTo>
                <a:cubicBezTo>
                  <a:pt x="757" y="2238"/>
                  <a:pt x="914" y="2080"/>
                  <a:pt x="1103" y="2080"/>
                </a:cubicBezTo>
                <a:close/>
                <a:moveTo>
                  <a:pt x="5860" y="1"/>
                </a:moveTo>
                <a:cubicBezTo>
                  <a:pt x="4915" y="1"/>
                  <a:pt x="4128" y="788"/>
                  <a:pt x="4128" y="1734"/>
                </a:cubicBezTo>
                <a:cubicBezTo>
                  <a:pt x="4128" y="2206"/>
                  <a:pt x="4348" y="2647"/>
                  <a:pt x="4695" y="2994"/>
                </a:cubicBezTo>
                <a:cubicBezTo>
                  <a:pt x="4411" y="3120"/>
                  <a:pt x="4191" y="3214"/>
                  <a:pt x="3939" y="3435"/>
                </a:cubicBezTo>
                <a:cubicBezTo>
                  <a:pt x="3750" y="3592"/>
                  <a:pt x="3592" y="3750"/>
                  <a:pt x="3435" y="3939"/>
                </a:cubicBezTo>
                <a:lnTo>
                  <a:pt x="3435" y="3813"/>
                </a:lnTo>
                <a:cubicBezTo>
                  <a:pt x="3435" y="3246"/>
                  <a:pt x="2962" y="2805"/>
                  <a:pt x="2395" y="2805"/>
                </a:cubicBezTo>
                <a:cubicBezTo>
                  <a:pt x="2300" y="2805"/>
                  <a:pt x="2174" y="2836"/>
                  <a:pt x="2048" y="2836"/>
                </a:cubicBezTo>
                <a:lnTo>
                  <a:pt x="2048" y="2427"/>
                </a:lnTo>
                <a:cubicBezTo>
                  <a:pt x="2048" y="1891"/>
                  <a:pt x="1576" y="1418"/>
                  <a:pt x="1040" y="1418"/>
                </a:cubicBezTo>
                <a:cubicBezTo>
                  <a:pt x="473" y="1418"/>
                  <a:pt x="0" y="1891"/>
                  <a:pt x="0" y="2427"/>
                </a:cubicBezTo>
                <a:lnTo>
                  <a:pt x="0" y="6176"/>
                </a:lnTo>
                <a:cubicBezTo>
                  <a:pt x="0" y="6491"/>
                  <a:pt x="95" y="6806"/>
                  <a:pt x="253" y="7026"/>
                </a:cubicBezTo>
                <a:lnTo>
                  <a:pt x="1891" y="9799"/>
                </a:lnTo>
                <a:cubicBezTo>
                  <a:pt x="1985" y="9956"/>
                  <a:pt x="2048" y="10145"/>
                  <a:pt x="2048" y="10303"/>
                </a:cubicBezTo>
                <a:lnTo>
                  <a:pt x="2048" y="11342"/>
                </a:lnTo>
                <a:cubicBezTo>
                  <a:pt x="2048" y="11532"/>
                  <a:pt x="2206" y="11689"/>
                  <a:pt x="2395" y="11689"/>
                </a:cubicBezTo>
                <a:lnTo>
                  <a:pt x="9294" y="11689"/>
                </a:lnTo>
                <a:cubicBezTo>
                  <a:pt x="9483" y="11689"/>
                  <a:pt x="9641" y="11532"/>
                  <a:pt x="9641" y="11342"/>
                </a:cubicBezTo>
                <a:lnTo>
                  <a:pt x="9641" y="10303"/>
                </a:lnTo>
                <a:cubicBezTo>
                  <a:pt x="9641" y="10114"/>
                  <a:pt x="9704" y="9956"/>
                  <a:pt x="9799" y="9799"/>
                </a:cubicBezTo>
                <a:lnTo>
                  <a:pt x="11468" y="7026"/>
                </a:lnTo>
                <a:cubicBezTo>
                  <a:pt x="11626" y="6774"/>
                  <a:pt x="11689" y="6491"/>
                  <a:pt x="11689" y="6176"/>
                </a:cubicBezTo>
                <a:lnTo>
                  <a:pt x="11689" y="2427"/>
                </a:lnTo>
                <a:cubicBezTo>
                  <a:pt x="11752" y="1891"/>
                  <a:pt x="11279" y="1418"/>
                  <a:pt x="10712" y="1418"/>
                </a:cubicBezTo>
                <a:cubicBezTo>
                  <a:pt x="10177" y="1418"/>
                  <a:pt x="9704" y="1891"/>
                  <a:pt x="9704" y="2427"/>
                </a:cubicBezTo>
                <a:lnTo>
                  <a:pt x="9704" y="2836"/>
                </a:lnTo>
                <a:cubicBezTo>
                  <a:pt x="9578" y="2805"/>
                  <a:pt x="9452" y="2805"/>
                  <a:pt x="9326" y="2805"/>
                </a:cubicBezTo>
                <a:cubicBezTo>
                  <a:pt x="8790" y="2805"/>
                  <a:pt x="8318" y="3246"/>
                  <a:pt x="8318" y="3813"/>
                </a:cubicBezTo>
                <a:lnTo>
                  <a:pt x="8318" y="3939"/>
                </a:lnTo>
                <a:cubicBezTo>
                  <a:pt x="8160" y="3750"/>
                  <a:pt x="8003" y="3592"/>
                  <a:pt x="7814" y="3435"/>
                </a:cubicBezTo>
                <a:cubicBezTo>
                  <a:pt x="7562" y="3246"/>
                  <a:pt x="7341" y="3088"/>
                  <a:pt x="7058" y="2994"/>
                </a:cubicBezTo>
                <a:cubicBezTo>
                  <a:pt x="7404" y="2647"/>
                  <a:pt x="7593" y="2206"/>
                  <a:pt x="7593" y="1734"/>
                </a:cubicBezTo>
                <a:cubicBezTo>
                  <a:pt x="7593" y="788"/>
                  <a:pt x="6806" y="1"/>
                  <a:pt x="58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32"/>
          <p:cNvGrpSpPr/>
          <p:nvPr/>
        </p:nvGrpSpPr>
        <p:grpSpPr>
          <a:xfrm>
            <a:off x="1461451" y="1647249"/>
            <a:ext cx="334346" cy="329068"/>
            <a:chOff x="683125" y="1955275"/>
            <a:chExt cx="299325" cy="294600"/>
          </a:xfrm>
        </p:grpSpPr>
        <p:sp>
          <p:nvSpPr>
            <p:cNvPr id="218" name="Google Shape;218;p32"/>
            <p:cNvSpPr/>
            <p:nvPr/>
          </p:nvSpPr>
          <p:spPr>
            <a:xfrm>
              <a:off x="876875" y="1989925"/>
              <a:ext cx="52800" cy="63825"/>
            </a:xfrm>
            <a:custGeom>
              <a:rect b="b" l="l" r="r" t="t"/>
              <a:pathLst>
                <a:path extrusionOk="0" h="2553" w="2112">
                  <a:moveTo>
                    <a:pt x="1072" y="0"/>
                  </a:moveTo>
                  <a:cubicBezTo>
                    <a:pt x="473" y="0"/>
                    <a:pt x="64" y="473"/>
                    <a:pt x="64" y="1009"/>
                  </a:cubicBezTo>
                  <a:cubicBezTo>
                    <a:pt x="1" y="1229"/>
                    <a:pt x="158" y="1324"/>
                    <a:pt x="379" y="1324"/>
                  </a:cubicBezTo>
                  <a:cubicBezTo>
                    <a:pt x="568" y="1324"/>
                    <a:pt x="725" y="1166"/>
                    <a:pt x="725" y="977"/>
                  </a:cubicBezTo>
                  <a:cubicBezTo>
                    <a:pt x="725" y="788"/>
                    <a:pt x="883" y="631"/>
                    <a:pt x="1072" y="631"/>
                  </a:cubicBezTo>
                  <a:cubicBezTo>
                    <a:pt x="1261" y="631"/>
                    <a:pt x="1418" y="788"/>
                    <a:pt x="1418" y="977"/>
                  </a:cubicBezTo>
                  <a:cubicBezTo>
                    <a:pt x="1418" y="1103"/>
                    <a:pt x="1355" y="1198"/>
                    <a:pt x="1229" y="1292"/>
                  </a:cubicBezTo>
                  <a:cubicBezTo>
                    <a:pt x="914" y="1450"/>
                    <a:pt x="725" y="1796"/>
                    <a:pt x="725" y="2206"/>
                  </a:cubicBezTo>
                  <a:cubicBezTo>
                    <a:pt x="725" y="2395"/>
                    <a:pt x="883" y="2552"/>
                    <a:pt x="1072" y="2552"/>
                  </a:cubicBezTo>
                  <a:cubicBezTo>
                    <a:pt x="1261" y="2552"/>
                    <a:pt x="1418" y="2395"/>
                    <a:pt x="1418" y="2206"/>
                  </a:cubicBezTo>
                  <a:cubicBezTo>
                    <a:pt x="1418" y="2080"/>
                    <a:pt x="1481" y="1954"/>
                    <a:pt x="1544" y="1922"/>
                  </a:cubicBezTo>
                  <a:cubicBezTo>
                    <a:pt x="1891" y="1733"/>
                    <a:pt x="2111" y="1355"/>
                    <a:pt x="2111" y="1009"/>
                  </a:cubicBezTo>
                  <a:cubicBezTo>
                    <a:pt x="2111" y="410"/>
                    <a:pt x="1639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683125" y="2058450"/>
              <a:ext cx="159900" cy="191425"/>
            </a:xfrm>
            <a:custGeom>
              <a:rect b="b" l="l" r="r" t="t"/>
              <a:pathLst>
                <a:path extrusionOk="0" h="7657" w="6396">
                  <a:moveTo>
                    <a:pt x="3245" y="693"/>
                  </a:moveTo>
                  <a:cubicBezTo>
                    <a:pt x="3812" y="693"/>
                    <a:pt x="4285" y="1166"/>
                    <a:pt x="4285" y="1702"/>
                  </a:cubicBezTo>
                  <a:cubicBezTo>
                    <a:pt x="4285" y="2269"/>
                    <a:pt x="3812" y="2710"/>
                    <a:pt x="3245" y="2710"/>
                  </a:cubicBezTo>
                  <a:cubicBezTo>
                    <a:pt x="2647" y="2710"/>
                    <a:pt x="2174" y="2269"/>
                    <a:pt x="2174" y="1702"/>
                  </a:cubicBezTo>
                  <a:cubicBezTo>
                    <a:pt x="2174" y="1166"/>
                    <a:pt x="2678" y="693"/>
                    <a:pt x="3245" y="693"/>
                  </a:cubicBezTo>
                  <a:close/>
                  <a:moveTo>
                    <a:pt x="3245" y="3434"/>
                  </a:moveTo>
                  <a:cubicBezTo>
                    <a:pt x="4569" y="3434"/>
                    <a:pt x="5671" y="4537"/>
                    <a:pt x="5671" y="5892"/>
                  </a:cubicBezTo>
                  <a:lnTo>
                    <a:pt x="5671" y="6994"/>
                  </a:lnTo>
                  <a:lnTo>
                    <a:pt x="788" y="6994"/>
                  </a:lnTo>
                  <a:lnTo>
                    <a:pt x="788" y="5892"/>
                  </a:lnTo>
                  <a:cubicBezTo>
                    <a:pt x="788" y="4537"/>
                    <a:pt x="1891" y="3434"/>
                    <a:pt x="3245" y="3434"/>
                  </a:cubicBezTo>
                  <a:close/>
                  <a:moveTo>
                    <a:pt x="3182" y="0"/>
                  </a:moveTo>
                  <a:cubicBezTo>
                    <a:pt x="2237" y="0"/>
                    <a:pt x="1418" y="788"/>
                    <a:pt x="1418" y="1733"/>
                  </a:cubicBezTo>
                  <a:cubicBezTo>
                    <a:pt x="1418" y="2206"/>
                    <a:pt x="1607" y="2678"/>
                    <a:pt x="1985" y="2993"/>
                  </a:cubicBezTo>
                  <a:cubicBezTo>
                    <a:pt x="819" y="3466"/>
                    <a:pt x="0" y="4569"/>
                    <a:pt x="0" y="5892"/>
                  </a:cubicBezTo>
                  <a:lnTo>
                    <a:pt x="0" y="7309"/>
                  </a:lnTo>
                  <a:cubicBezTo>
                    <a:pt x="126" y="7499"/>
                    <a:pt x="284" y="7656"/>
                    <a:pt x="441" y="7656"/>
                  </a:cubicBezTo>
                  <a:lnTo>
                    <a:pt x="6018" y="7656"/>
                  </a:lnTo>
                  <a:cubicBezTo>
                    <a:pt x="6238" y="7656"/>
                    <a:pt x="6396" y="7499"/>
                    <a:pt x="6396" y="7309"/>
                  </a:cubicBezTo>
                  <a:lnTo>
                    <a:pt x="6396" y="5892"/>
                  </a:lnTo>
                  <a:cubicBezTo>
                    <a:pt x="6396" y="4569"/>
                    <a:pt x="5545" y="3466"/>
                    <a:pt x="4411" y="2993"/>
                  </a:cubicBezTo>
                  <a:cubicBezTo>
                    <a:pt x="4758" y="2647"/>
                    <a:pt x="4978" y="2206"/>
                    <a:pt x="4978" y="1733"/>
                  </a:cubicBezTo>
                  <a:cubicBezTo>
                    <a:pt x="4978" y="788"/>
                    <a:pt x="4190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824900" y="1955275"/>
              <a:ext cx="157550" cy="155975"/>
            </a:xfrm>
            <a:custGeom>
              <a:rect b="b" l="l" r="r" t="t"/>
              <a:pathLst>
                <a:path extrusionOk="0" h="6239" w="6302">
                  <a:moveTo>
                    <a:pt x="3151" y="662"/>
                  </a:moveTo>
                  <a:cubicBezTo>
                    <a:pt x="4505" y="662"/>
                    <a:pt x="5608" y="1765"/>
                    <a:pt x="5608" y="3119"/>
                  </a:cubicBezTo>
                  <a:cubicBezTo>
                    <a:pt x="5608" y="4442"/>
                    <a:pt x="4505" y="5545"/>
                    <a:pt x="3151" y="5545"/>
                  </a:cubicBezTo>
                  <a:cubicBezTo>
                    <a:pt x="2710" y="5545"/>
                    <a:pt x="2332" y="5451"/>
                    <a:pt x="1954" y="5230"/>
                  </a:cubicBezTo>
                  <a:cubicBezTo>
                    <a:pt x="1890" y="5199"/>
                    <a:pt x="1796" y="5199"/>
                    <a:pt x="1733" y="5199"/>
                  </a:cubicBezTo>
                  <a:lnTo>
                    <a:pt x="945" y="5388"/>
                  </a:lnTo>
                  <a:lnTo>
                    <a:pt x="1166" y="4694"/>
                  </a:lnTo>
                  <a:cubicBezTo>
                    <a:pt x="1229" y="4568"/>
                    <a:pt x="1166" y="4505"/>
                    <a:pt x="1134" y="4411"/>
                  </a:cubicBezTo>
                  <a:cubicBezTo>
                    <a:pt x="914" y="4033"/>
                    <a:pt x="756" y="3592"/>
                    <a:pt x="756" y="3119"/>
                  </a:cubicBezTo>
                  <a:cubicBezTo>
                    <a:pt x="725" y="1733"/>
                    <a:pt x="1827" y="662"/>
                    <a:pt x="3151" y="662"/>
                  </a:cubicBezTo>
                  <a:close/>
                  <a:moveTo>
                    <a:pt x="3182" y="0"/>
                  </a:moveTo>
                  <a:cubicBezTo>
                    <a:pt x="1449" y="0"/>
                    <a:pt x="95" y="1418"/>
                    <a:pt x="95" y="3119"/>
                  </a:cubicBezTo>
                  <a:cubicBezTo>
                    <a:pt x="95" y="3655"/>
                    <a:pt x="189" y="4190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15" y="6238"/>
                    <a:pt x="473" y="6238"/>
                  </a:cubicBezTo>
                  <a:lnTo>
                    <a:pt x="1764" y="5923"/>
                  </a:lnTo>
                  <a:cubicBezTo>
                    <a:pt x="2206" y="6144"/>
                    <a:pt x="2678" y="6238"/>
                    <a:pt x="3182" y="6238"/>
                  </a:cubicBezTo>
                  <a:cubicBezTo>
                    <a:pt x="4915" y="6238"/>
                    <a:pt x="6301" y="4820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895000" y="2058450"/>
              <a:ext cx="17350" cy="18125"/>
            </a:xfrm>
            <a:custGeom>
              <a:rect b="b" l="l" r="r" t="t"/>
              <a:pathLst>
                <a:path extrusionOk="0" h="725" w="694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78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32"/>
          <p:cNvSpPr/>
          <p:nvPr/>
        </p:nvSpPr>
        <p:spPr>
          <a:xfrm>
            <a:off x="1456688" y="4042659"/>
            <a:ext cx="343862" cy="313126"/>
          </a:xfrm>
          <a:custGeom>
            <a:rect b="b" l="l" r="r" t="t"/>
            <a:pathLst>
              <a:path extrusionOk="0" h="11563" w="12698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2"/>
          <p:cNvSpPr txBox="1"/>
          <p:nvPr/>
        </p:nvSpPr>
        <p:spPr>
          <a:xfrm>
            <a:off x="224530" y="4541173"/>
            <a:ext cx="731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76176"/>
                </a:solidFill>
                <a:latin typeface="Calibri"/>
                <a:ea typeface="Calibri"/>
                <a:cs typeface="Calibri"/>
                <a:sym typeface="Calibri"/>
              </a:rPr>
              <a:t>PollEv.com/billieventim549</a:t>
            </a:r>
            <a:endParaRPr sz="2000">
              <a:solidFill>
                <a:srgbClr val="2761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718500" y="1424800"/>
            <a:ext cx="7707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276176"/>
                </a:solidFill>
                <a:latin typeface="Calibri"/>
                <a:ea typeface="Calibri"/>
                <a:cs typeface="Calibri"/>
                <a:sym typeface="Calibri"/>
              </a:rPr>
              <a:t>Why is Broadband Provision an Equity Issue?</a:t>
            </a:r>
            <a:endParaRPr sz="2900">
              <a:solidFill>
                <a:srgbClr val="2761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5" name="Google Shape;225;p32"/>
          <p:cNvGrpSpPr/>
          <p:nvPr/>
        </p:nvGrpSpPr>
        <p:grpSpPr>
          <a:xfrm>
            <a:off x="8465325" y="300501"/>
            <a:ext cx="494474" cy="496788"/>
            <a:chOff x="-1333975" y="2365850"/>
            <a:chExt cx="292225" cy="293575"/>
          </a:xfrm>
        </p:grpSpPr>
        <p:sp>
          <p:nvSpPr>
            <p:cNvPr id="226" name="Google Shape;226;p32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/>
          <p:nvPr/>
        </p:nvSpPr>
        <p:spPr>
          <a:xfrm>
            <a:off x="0" y="-39300"/>
            <a:ext cx="9144000" cy="1004100"/>
          </a:xfrm>
          <a:prstGeom prst="rect">
            <a:avLst/>
          </a:prstGeom>
          <a:solidFill>
            <a:srgbClr val="276176"/>
          </a:solidFill>
          <a:ln cap="flat" cmpd="sng" w="9525">
            <a:solidFill>
              <a:srgbClr val="2761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3"/>
          <p:cNvSpPr txBox="1"/>
          <p:nvPr>
            <p:ph type="title"/>
          </p:nvPr>
        </p:nvSpPr>
        <p:spPr>
          <a:xfrm>
            <a:off x="224525" y="208875"/>
            <a:ext cx="8247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Presentation Overview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0" name="Google Shape;240;p33"/>
          <p:cNvGrpSpPr/>
          <p:nvPr/>
        </p:nvGrpSpPr>
        <p:grpSpPr>
          <a:xfrm>
            <a:off x="1371844" y="1585813"/>
            <a:ext cx="6454550" cy="2843475"/>
            <a:chOff x="1467913" y="1638149"/>
            <a:chExt cx="6160685" cy="2307828"/>
          </a:xfrm>
        </p:grpSpPr>
        <p:sp>
          <p:nvSpPr>
            <p:cNvPr id="241" name="Google Shape;241;p33"/>
            <p:cNvSpPr/>
            <p:nvPr/>
          </p:nvSpPr>
          <p:spPr>
            <a:xfrm>
              <a:off x="1467913" y="2625627"/>
              <a:ext cx="6108900" cy="353100"/>
            </a:xfrm>
            <a:prstGeom prst="roundRect">
              <a:avLst>
                <a:gd fmla="val 10000" name="adj"/>
              </a:avLst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33"/>
            <p:cNvSpPr/>
            <p:nvPr/>
          </p:nvSpPr>
          <p:spPr>
            <a:xfrm>
              <a:off x="1467937" y="1638149"/>
              <a:ext cx="6108900" cy="353100"/>
            </a:xfrm>
            <a:prstGeom prst="roundRect">
              <a:avLst>
                <a:gd fmla="val 10000" name="adj"/>
              </a:avLst>
            </a:prstGeom>
            <a:solidFill>
              <a:srgbClr val="276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chemeClr val="lt1"/>
                </a:solidFill>
                <a:highlight>
                  <a:srgbClr val="A4C2F4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33"/>
            <p:cNvSpPr txBox="1"/>
            <p:nvPr/>
          </p:nvSpPr>
          <p:spPr>
            <a:xfrm>
              <a:off x="1963132" y="1670366"/>
              <a:ext cx="28074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6550" lIns="56550" spcFirstLastPara="1" rIns="56550" wrap="square" tIns="56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2800"/>
                <a:buFont typeface="Calibri"/>
                <a:buNone/>
              </a:pPr>
              <a:r>
                <a:rPr b="1" lang="en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Overview</a:t>
              </a:r>
              <a:endParaRPr b="1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33"/>
            <p:cNvSpPr/>
            <p:nvPr/>
          </p:nvSpPr>
          <p:spPr>
            <a:xfrm>
              <a:off x="1467924" y="2134606"/>
              <a:ext cx="6108900" cy="353100"/>
            </a:xfrm>
            <a:prstGeom prst="roundRect">
              <a:avLst>
                <a:gd fmla="val 10000" name="adj"/>
              </a:avLst>
            </a:prstGeom>
            <a:solidFill>
              <a:srgbClr val="65B0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3"/>
            <p:cNvSpPr txBox="1"/>
            <p:nvPr/>
          </p:nvSpPr>
          <p:spPr>
            <a:xfrm>
              <a:off x="1963143" y="2131200"/>
              <a:ext cx="31578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6550" lIns="56550" spcFirstLastPara="1" rIns="56550" wrap="square" tIns="56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2800"/>
                <a:buFont typeface="Calibri"/>
                <a:buNone/>
              </a:pPr>
              <a:r>
                <a:rPr b="1" lang="en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Background</a:t>
              </a:r>
              <a:endParaRPr b="1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33"/>
            <p:cNvSpPr txBox="1"/>
            <p:nvPr/>
          </p:nvSpPr>
          <p:spPr>
            <a:xfrm>
              <a:off x="1963135" y="2658024"/>
              <a:ext cx="53319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6550" lIns="56550" spcFirstLastPara="1" rIns="56550" wrap="square" tIns="56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2800"/>
                <a:buFont typeface="Calibri"/>
                <a:buNone/>
              </a:pPr>
              <a:r>
                <a:rPr b="1" lang="en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Context</a:t>
              </a:r>
              <a:endParaRPr b="1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33"/>
            <p:cNvSpPr/>
            <p:nvPr/>
          </p:nvSpPr>
          <p:spPr>
            <a:xfrm>
              <a:off x="1467913" y="3109252"/>
              <a:ext cx="6108900" cy="353100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33"/>
            <p:cNvSpPr txBox="1"/>
            <p:nvPr/>
          </p:nvSpPr>
          <p:spPr>
            <a:xfrm>
              <a:off x="1963106" y="3141654"/>
              <a:ext cx="41607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6550" lIns="56550" spcFirstLastPara="1" rIns="56550" wrap="square" tIns="56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2800"/>
                <a:buFont typeface="Calibri"/>
                <a:buNone/>
              </a:pPr>
              <a:r>
                <a:rPr b="1" lang="en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Paths Forward</a:t>
              </a:r>
              <a:endParaRPr b="1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33"/>
            <p:cNvSpPr/>
            <p:nvPr/>
          </p:nvSpPr>
          <p:spPr>
            <a:xfrm>
              <a:off x="1467913" y="3592877"/>
              <a:ext cx="6108900" cy="353100"/>
            </a:xfrm>
            <a:prstGeom prst="roundRect">
              <a:avLst>
                <a:gd fmla="val 10000" name="adj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33"/>
            <p:cNvSpPr txBox="1"/>
            <p:nvPr/>
          </p:nvSpPr>
          <p:spPr>
            <a:xfrm>
              <a:off x="1963098" y="3625275"/>
              <a:ext cx="56655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6550" lIns="56550" spcFirstLastPara="1" rIns="56550" wrap="square" tIns="56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2800"/>
                <a:buFont typeface="Calibri"/>
                <a:buNone/>
              </a:pPr>
              <a:r>
                <a:rPr b="1" lang="en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Case Study- Liberty and Wakulla Counties</a:t>
              </a:r>
              <a:endParaRPr b="1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33"/>
          <p:cNvSpPr/>
          <p:nvPr/>
        </p:nvSpPr>
        <p:spPr>
          <a:xfrm>
            <a:off x="1456688" y="4042659"/>
            <a:ext cx="343862" cy="313126"/>
          </a:xfrm>
          <a:custGeom>
            <a:rect b="b" l="l" r="r" t="t"/>
            <a:pathLst>
              <a:path extrusionOk="0" h="11563" w="12698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3"/>
          <p:cNvSpPr/>
          <p:nvPr/>
        </p:nvSpPr>
        <p:spPr>
          <a:xfrm>
            <a:off x="1431404" y="3412258"/>
            <a:ext cx="394422" cy="391227"/>
          </a:xfrm>
          <a:custGeom>
            <a:rect b="b" l="l" r="r" t="t"/>
            <a:pathLst>
              <a:path extrusionOk="0" h="19327" w="19401">
                <a:moveTo>
                  <a:pt x="14796" y="1700"/>
                </a:moveTo>
                <a:lnTo>
                  <a:pt x="17815" y="3965"/>
                </a:lnTo>
                <a:lnTo>
                  <a:pt x="14796" y="6229"/>
                </a:lnTo>
                <a:lnTo>
                  <a:pt x="14796" y="5097"/>
                </a:lnTo>
                <a:cubicBezTo>
                  <a:pt x="14796" y="4783"/>
                  <a:pt x="14542" y="4529"/>
                  <a:pt x="14231" y="4529"/>
                </a:cubicBezTo>
                <a:lnTo>
                  <a:pt x="10795" y="4529"/>
                </a:lnTo>
                <a:cubicBezTo>
                  <a:pt x="9807" y="4529"/>
                  <a:pt x="8893" y="5046"/>
                  <a:pt x="8379" y="5888"/>
                </a:cubicBezTo>
                <a:cubicBezTo>
                  <a:pt x="8177" y="5547"/>
                  <a:pt x="7932" y="5230"/>
                  <a:pt x="7658" y="4946"/>
                </a:cubicBezTo>
                <a:cubicBezTo>
                  <a:pt x="8409" y="3974"/>
                  <a:pt x="9566" y="3403"/>
                  <a:pt x="10795" y="3397"/>
                </a:cubicBezTo>
                <a:lnTo>
                  <a:pt x="14231" y="3397"/>
                </a:lnTo>
                <a:cubicBezTo>
                  <a:pt x="14542" y="3397"/>
                  <a:pt x="14796" y="3143"/>
                  <a:pt x="14796" y="2832"/>
                </a:cubicBezTo>
                <a:lnTo>
                  <a:pt x="14796" y="1700"/>
                </a:lnTo>
                <a:close/>
                <a:moveTo>
                  <a:pt x="5807" y="13011"/>
                </a:moveTo>
                <a:cubicBezTo>
                  <a:pt x="5888" y="13398"/>
                  <a:pt x="6015" y="13778"/>
                  <a:pt x="6184" y="14137"/>
                </a:cubicBezTo>
                <a:cubicBezTo>
                  <a:pt x="5538" y="14566"/>
                  <a:pt x="4777" y="14796"/>
                  <a:pt x="4001" y="14796"/>
                </a:cubicBezTo>
                <a:lnTo>
                  <a:pt x="1700" y="14796"/>
                </a:lnTo>
                <a:cubicBezTo>
                  <a:pt x="1386" y="14796"/>
                  <a:pt x="1133" y="14542"/>
                  <a:pt x="1133" y="14231"/>
                </a:cubicBezTo>
                <a:cubicBezTo>
                  <a:pt x="1133" y="13917"/>
                  <a:pt x="1386" y="13663"/>
                  <a:pt x="1700" y="13663"/>
                </a:cubicBezTo>
                <a:lnTo>
                  <a:pt x="4001" y="13663"/>
                </a:lnTo>
                <a:cubicBezTo>
                  <a:pt x="4662" y="13663"/>
                  <a:pt x="5299" y="13434"/>
                  <a:pt x="5807" y="13011"/>
                </a:cubicBezTo>
                <a:close/>
                <a:moveTo>
                  <a:pt x="4001" y="4529"/>
                </a:moveTo>
                <a:cubicBezTo>
                  <a:pt x="6190" y="4532"/>
                  <a:pt x="7963" y="6305"/>
                  <a:pt x="7966" y="8494"/>
                </a:cubicBezTo>
                <a:lnTo>
                  <a:pt x="7966" y="11966"/>
                </a:lnTo>
                <a:cubicBezTo>
                  <a:pt x="7966" y="13527"/>
                  <a:pt x="9231" y="14792"/>
                  <a:pt x="10795" y="14796"/>
                </a:cubicBezTo>
                <a:lnTo>
                  <a:pt x="14231" y="14796"/>
                </a:lnTo>
                <a:cubicBezTo>
                  <a:pt x="14542" y="14796"/>
                  <a:pt x="14796" y="14542"/>
                  <a:pt x="14796" y="14231"/>
                </a:cubicBezTo>
                <a:lnTo>
                  <a:pt x="14796" y="13099"/>
                </a:lnTo>
                <a:lnTo>
                  <a:pt x="17815" y="15363"/>
                </a:lnTo>
                <a:lnTo>
                  <a:pt x="14796" y="17628"/>
                </a:lnTo>
                <a:lnTo>
                  <a:pt x="14796" y="16495"/>
                </a:lnTo>
                <a:cubicBezTo>
                  <a:pt x="14796" y="16181"/>
                  <a:pt x="14542" y="15928"/>
                  <a:pt x="14231" y="15928"/>
                </a:cubicBezTo>
                <a:lnTo>
                  <a:pt x="10795" y="15928"/>
                </a:lnTo>
                <a:cubicBezTo>
                  <a:pt x="8606" y="15925"/>
                  <a:pt x="6833" y="14152"/>
                  <a:pt x="6833" y="11966"/>
                </a:cubicBezTo>
                <a:lnTo>
                  <a:pt x="6833" y="8494"/>
                </a:lnTo>
                <a:cubicBezTo>
                  <a:pt x="6830" y="6930"/>
                  <a:pt x="5565" y="5665"/>
                  <a:pt x="4001" y="5662"/>
                </a:cubicBezTo>
                <a:lnTo>
                  <a:pt x="1700" y="5662"/>
                </a:lnTo>
                <a:cubicBezTo>
                  <a:pt x="1386" y="5662"/>
                  <a:pt x="1133" y="5408"/>
                  <a:pt x="1133" y="5097"/>
                </a:cubicBezTo>
                <a:cubicBezTo>
                  <a:pt x="1133" y="4783"/>
                  <a:pt x="1386" y="4529"/>
                  <a:pt x="1700" y="4529"/>
                </a:cubicBezTo>
                <a:close/>
                <a:moveTo>
                  <a:pt x="14230" y="0"/>
                </a:moveTo>
                <a:cubicBezTo>
                  <a:pt x="13937" y="0"/>
                  <a:pt x="13663" y="232"/>
                  <a:pt x="13663" y="568"/>
                </a:cubicBezTo>
                <a:lnTo>
                  <a:pt x="13663" y="2265"/>
                </a:lnTo>
                <a:lnTo>
                  <a:pt x="10795" y="2265"/>
                </a:lnTo>
                <a:cubicBezTo>
                  <a:pt x="9228" y="2265"/>
                  <a:pt x="7745" y="2989"/>
                  <a:pt x="6782" y="4224"/>
                </a:cubicBezTo>
                <a:cubicBezTo>
                  <a:pt x="5955" y="3684"/>
                  <a:pt x="4988" y="3397"/>
                  <a:pt x="4001" y="3397"/>
                </a:cubicBezTo>
                <a:lnTo>
                  <a:pt x="1700" y="3397"/>
                </a:lnTo>
                <a:cubicBezTo>
                  <a:pt x="761" y="3397"/>
                  <a:pt x="0" y="4158"/>
                  <a:pt x="0" y="5097"/>
                </a:cubicBezTo>
                <a:cubicBezTo>
                  <a:pt x="0" y="6033"/>
                  <a:pt x="761" y="6794"/>
                  <a:pt x="1700" y="6794"/>
                </a:cubicBezTo>
                <a:lnTo>
                  <a:pt x="4001" y="6794"/>
                </a:lnTo>
                <a:cubicBezTo>
                  <a:pt x="4940" y="6794"/>
                  <a:pt x="5698" y="7555"/>
                  <a:pt x="5701" y="8494"/>
                </a:cubicBezTo>
                <a:lnTo>
                  <a:pt x="5701" y="10834"/>
                </a:lnTo>
                <a:cubicBezTo>
                  <a:pt x="5698" y="11770"/>
                  <a:pt x="4940" y="12531"/>
                  <a:pt x="4001" y="12531"/>
                </a:cubicBezTo>
                <a:lnTo>
                  <a:pt x="1700" y="12531"/>
                </a:lnTo>
                <a:cubicBezTo>
                  <a:pt x="761" y="12531"/>
                  <a:pt x="0" y="13292"/>
                  <a:pt x="0" y="14231"/>
                </a:cubicBezTo>
                <a:cubicBezTo>
                  <a:pt x="0" y="15167"/>
                  <a:pt x="761" y="15928"/>
                  <a:pt x="1700" y="15928"/>
                </a:cubicBezTo>
                <a:lnTo>
                  <a:pt x="4001" y="15928"/>
                </a:lnTo>
                <a:cubicBezTo>
                  <a:pt x="4988" y="15928"/>
                  <a:pt x="5955" y="15641"/>
                  <a:pt x="6782" y="15100"/>
                </a:cubicBezTo>
                <a:cubicBezTo>
                  <a:pt x="7745" y="16338"/>
                  <a:pt x="9228" y="17060"/>
                  <a:pt x="10795" y="17060"/>
                </a:cubicBezTo>
                <a:lnTo>
                  <a:pt x="13663" y="17060"/>
                </a:lnTo>
                <a:lnTo>
                  <a:pt x="13663" y="18760"/>
                </a:lnTo>
                <a:cubicBezTo>
                  <a:pt x="13663" y="19095"/>
                  <a:pt x="13938" y="19326"/>
                  <a:pt x="14232" y="19326"/>
                </a:cubicBezTo>
                <a:cubicBezTo>
                  <a:pt x="14347" y="19326"/>
                  <a:pt x="14464" y="19291"/>
                  <a:pt x="14569" y="19213"/>
                </a:cubicBezTo>
                <a:lnTo>
                  <a:pt x="19098" y="15816"/>
                </a:lnTo>
                <a:cubicBezTo>
                  <a:pt x="19400" y="15590"/>
                  <a:pt x="19400" y="15134"/>
                  <a:pt x="19098" y="14910"/>
                </a:cubicBezTo>
                <a:lnTo>
                  <a:pt x="14569" y="11513"/>
                </a:lnTo>
                <a:cubicBezTo>
                  <a:pt x="14464" y="11434"/>
                  <a:pt x="14345" y="11398"/>
                  <a:pt x="14230" y="11398"/>
                </a:cubicBezTo>
                <a:cubicBezTo>
                  <a:pt x="13937" y="11398"/>
                  <a:pt x="13663" y="11630"/>
                  <a:pt x="13663" y="11966"/>
                </a:cubicBezTo>
                <a:lnTo>
                  <a:pt x="13663" y="13663"/>
                </a:lnTo>
                <a:lnTo>
                  <a:pt x="10795" y="13663"/>
                </a:lnTo>
                <a:cubicBezTo>
                  <a:pt x="9856" y="13663"/>
                  <a:pt x="9098" y="12902"/>
                  <a:pt x="9098" y="11966"/>
                </a:cubicBezTo>
                <a:lnTo>
                  <a:pt x="9098" y="7362"/>
                </a:lnTo>
                <a:cubicBezTo>
                  <a:pt x="9098" y="6423"/>
                  <a:pt x="9856" y="5662"/>
                  <a:pt x="10795" y="5662"/>
                </a:cubicBezTo>
                <a:lnTo>
                  <a:pt x="13663" y="5662"/>
                </a:lnTo>
                <a:lnTo>
                  <a:pt x="13663" y="7362"/>
                </a:lnTo>
                <a:cubicBezTo>
                  <a:pt x="13663" y="7576"/>
                  <a:pt x="13784" y="7769"/>
                  <a:pt x="13977" y="7866"/>
                </a:cubicBezTo>
                <a:cubicBezTo>
                  <a:pt x="14057" y="7906"/>
                  <a:pt x="14144" y="7926"/>
                  <a:pt x="14230" y="7926"/>
                </a:cubicBezTo>
                <a:cubicBezTo>
                  <a:pt x="14350" y="7926"/>
                  <a:pt x="14469" y="7888"/>
                  <a:pt x="14569" y="7815"/>
                </a:cubicBezTo>
                <a:lnTo>
                  <a:pt x="19098" y="4418"/>
                </a:lnTo>
                <a:cubicBezTo>
                  <a:pt x="19400" y="4191"/>
                  <a:pt x="19400" y="3735"/>
                  <a:pt x="19098" y="3512"/>
                </a:cubicBezTo>
                <a:lnTo>
                  <a:pt x="14569" y="115"/>
                </a:lnTo>
                <a:cubicBezTo>
                  <a:pt x="14464" y="36"/>
                  <a:pt x="14345" y="0"/>
                  <a:pt x="142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3" name="Google Shape;253;p33"/>
          <p:cNvGrpSpPr/>
          <p:nvPr/>
        </p:nvGrpSpPr>
        <p:grpSpPr>
          <a:xfrm>
            <a:off x="1500858" y="2242142"/>
            <a:ext cx="255494" cy="334031"/>
            <a:chOff x="-35101800" y="2631050"/>
            <a:chExt cx="222925" cy="291450"/>
          </a:xfrm>
        </p:grpSpPr>
        <p:sp>
          <p:nvSpPr>
            <p:cNvPr id="254" name="Google Shape;254;p33"/>
            <p:cNvSpPr/>
            <p:nvPr/>
          </p:nvSpPr>
          <p:spPr>
            <a:xfrm>
              <a:off x="-34999400" y="2699575"/>
              <a:ext cx="18150" cy="18125"/>
            </a:xfrm>
            <a:custGeom>
              <a:rect b="b" l="l" r="r" t="t"/>
              <a:pathLst>
                <a:path extrusionOk="0" h="725" w="726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-34999400" y="2732650"/>
              <a:ext cx="18150" cy="52800"/>
            </a:xfrm>
            <a:custGeom>
              <a:rect b="b" l="l" r="r" t="t"/>
              <a:pathLst>
                <a:path extrusionOk="0" h="2112" w="726">
                  <a:moveTo>
                    <a:pt x="347" y="0"/>
                  </a:moveTo>
                  <a:cubicBezTo>
                    <a:pt x="158" y="0"/>
                    <a:pt x="1" y="190"/>
                    <a:pt x="1" y="379"/>
                  </a:cubicBezTo>
                  <a:lnTo>
                    <a:pt x="1" y="1765"/>
                  </a:lnTo>
                  <a:cubicBezTo>
                    <a:pt x="1" y="1985"/>
                    <a:pt x="158" y="2111"/>
                    <a:pt x="347" y="2111"/>
                  </a:cubicBezTo>
                  <a:cubicBezTo>
                    <a:pt x="568" y="2111"/>
                    <a:pt x="725" y="1954"/>
                    <a:pt x="725" y="1765"/>
                  </a:cubicBezTo>
                  <a:lnTo>
                    <a:pt x="725" y="379"/>
                  </a:lnTo>
                  <a:cubicBezTo>
                    <a:pt x="725" y="190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-35067125" y="2665700"/>
              <a:ext cx="153600" cy="154400"/>
            </a:xfrm>
            <a:custGeom>
              <a:rect b="b" l="l" r="r" t="t"/>
              <a:pathLst>
                <a:path extrusionOk="0" h="6176" w="6144">
                  <a:moveTo>
                    <a:pt x="3056" y="694"/>
                  </a:moveTo>
                  <a:cubicBezTo>
                    <a:pt x="4411" y="694"/>
                    <a:pt x="5482" y="1765"/>
                    <a:pt x="5482" y="3088"/>
                  </a:cubicBezTo>
                  <a:cubicBezTo>
                    <a:pt x="5482" y="4443"/>
                    <a:pt x="4411" y="5482"/>
                    <a:pt x="3056" y="5482"/>
                  </a:cubicBezTo>
                  <a:cubicBezTo>
                    <a:pt x="1733" y="5482"/>
                    <a:pt x="662" y="4443"/>
                    <a:pt x="662" y="3088"/>
                  </a:cubicBezTo>
                  <a:cubicBezTo>
                    <a:pt x="662" y="1796"/>
                    <a:pt x="1764" y="694"/>
                    <a:pt x="3056" y="69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87"/>
                    <a:pt x="0" y="3088"/>
                  </a:cubicBezTo>
                  <a:cubicBezTo>
                    <a:pt x="0" y="4789"/>
                    <a:pt x="1386" y="6176"/>
                    <a:pt x="3056" y="6176"/>
                  </a:cubicBezTo>
                  <a:cubicBezTo>
                    <a:pt x="4757" y="6176"/>
                    <a:pt x="6144" y="4789"/>
                    <a:pt x="6144" y="3088"/>
                  </a:cubicBezTo>
                  <a:cubicBezTo>
                    <a:pt x="6144" y="1387"/>
                    <a:pt x="4757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-35101800" y="2631050"/>
              <a:ext cx="222925" cy="291450"/>
            </a:xfrm>
            <a:custGeom>
              <a:rect b="b" l="l" r="r" t="t"/>
              <a:pathLst>
                <a:path extrusionOk="0" h="11658" w="8917">
                  <a:moveTo>
                    <a:pt x="4443" y="693"/>
                  </a:moveTo>
                  <a:cubicBezTo>
                    <a:pt x="6554" y="693"/>
                    <a:pt x="8192" y="2395"/>
                    <a:pt x="8192" y="4474"/>
                  </a:cubicBezTo>
                  <a:cubicBezTo>
                    <a:pt x="8192" y="5293"/>
                    <a:pt x="7940" y="6081"/>
                    <a:pt x="7436" y="6711"/>
                  </a:cubicBezTo>
                  <a:lnTo>
                    <a:pt x="4443" y="10775"/>
                  </a:lnTo>
                  <a:lnTo>
                    <a:pt x="1450" y="6711"/>
                  </a:lnTo>
                  <a:cubicBezTo>
                    <a:pt x="1009" y="6049"/>
                    <a:pt x="726" y="5293"/>
                    <a:pt x="726" y="4474"/>
                  </a:cubicBezTo>
                  <a:cubicBezTo>
                    <a:pt x="726" y="2395"/>
                    <a:pt x="2364" y="693"/>
                    <a:pt x="4443" y="693"/>
                  </a:cubicBezTo>
                  <a:close/>
                  <a:moveTo>
                    <a:pt x="4443" y="0"/>
                  </a:moveTo>
                  <a:cubicBezTo>
                    <a:pt x="2017" y="0"/>
                    <a:pt x="1" y="1985"/>
                    <a:pt x="1" y="4443"/>
                  </a:cubicBezTo>
                  <a:cubicBezTo>
                    <a:pt x="1" y="5419"/>
                    <a:pt x="316" y="6333"/>
                    <a:pt x="883" y="7120"/>
                  </a:cubicBezTo>
                  <a:lnTo>
                    <a:pt x="4191" y="11531"/>
                  </a:lnTo>
                  <a:cubicBezTo>
                    <a:pt x="4254" y="11594"/>
                    <a:pt x="4349" y="11657"/>
                    <a:pt x="4443" y="11657"/>
                  </a:cubicBezTo>
                  <a:cubicBezTo>
                    <a:pt x="4569" y="11657"/>
                    <a:pt x="4664" y="11594"/>
                    <a:pt x="4727" y="11531"/>
                  </a:cubicBezTo>
                  <a:lnTo>
                    <a:pt x="8003" y="7120"/>
                  </a:lnTo>
                  <a:cubicBezTo>
                    <a:pt x="8602" y="6333"/>
                    <a:pt x="8917" y="5419"/>
                    <a:pt x="8917" y="4443"/>
                  </a:cubicBezTo>
                  <a:cubicBezTo>
                    <a:pt x="8917" y="1985"/>
                    <a:pt x="6901" y="0"/>
                    <a:pt x="44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3"/>
          <p:cNvGrpSpPr/>
          <p:nvPr/>
        </p:nvGrpSpPr>
        <p:grpSpPr>
          <a:xfrm>
            <a:off x="1456624" y="2844395"/>
            <a:ext cx="344008" cy="330185"/>
            <a:chOff x="2140225" y="2318650"/>
            <a:chExt cx="307975" cy="295600"/>
          </a:xfrm>
        </p:grpSpPr>
        <p:sp>
          <p:nvSpPr>
            <p:cNvPr id="259" name="Google Shape;259;p33"/>
            <p:cNvSpPr/>
            <p:nvPr/>
          </p:nvSpPr>
          <p:spPr>
            <a:xfrm>
              <a:off x="2281200" y="2353025"/>
              <a:ext cx="104000" cy="121300"/>
            </a:xfrm>
            <a:custGeom>
              <a:rect b="b" l="l" r="r" t="t"/>
              <a:pathLst>
                <a:path extrusionOk="0" h="4852" w="4160">
                  <a:moveTo>
                    <a:pt x="2080" y="662"/>
                  </a:moveTo>
                  <a:cubicBezTo>
                    <a:pt x="2490" y="662"/>
                    <a:pt x="2805" y="977"/>
                    <a:pt x="2805" y="1386"/>
                  </a:cubicBezTo>
                  <a:cubicBezTo>
                    <a:pt x="2805" y="1764"/>
                    <a:pt x="2490" y="2079"/>
                    <a:pt x="2080" y="2079"/>
                  </a:cubicBezTo>
                  <a:cubicBezTo>
                    <a:pt x="1702" y="2079"/>
                    <a:pt x="1387" y="1764"/>
                    <a:pt x="1387" y="1386"/>
                  </a:cubicBezTo>
                  <a:cubicBezTo>
                    <a:pt x="1387" y="977"/>
                    <a:pt x="1702" y="662"/>
                    <a:pt x="2080" y="662"/>
                  </a:cubicBezTo>
                  <a:close/>
                  <a:moveTo>
                    <a:pt x="2080" y="2773"/>
                  </a:moveTo>
                  <a:cubicBezTo>
                    <a:pt x="2836" y="2773"/>
                    <a:pt x="3466" y="3403"/>
                    <a:pt x="3466" y="4127"/>
                  </a:cubicBezTo>
                  <a:lnTo>
                    <a:pt x="662" y="4127"/>
                  </a:lnTo>
                  <a:cubicBezTo>
                    <a:pt x="662" y="3403"/>
                    <a:pt x="1293" y="2773"/>
                    <a:pt x="2080" y="2773"/>
                  </a:cubicBezTo>
                  <a:close/>
                  <a:moveTo>
                    <a:pt x="2112" y="0"/>
                  </a:moveTo>
                  <a:cubicBezTo>
                    <a:pt x="1387" y="0"/>
                    <a:pt x="757" y="630"/>
                    <a:pt x="757" y="1386"/>
                  </a:cubicBezTo>
                  <a:cubicBezTo>
                    <a:pt x="757" y="1733"/>
                    <a:pt x="915" y="2079"/>
                    <a:pt x="1135" y="2332"/>
                  </a:cubicBezTo>
                  <a:cubicBezTo>
                    <a:pt x="505" y="2678"/>
                    <a:pt x="64" y="3340"/>
                    <a:pt x="64" y="4127"/>
                  </a:cubicBezTo>
                  <a:lnTo>
                    <a:pt x="64" y="4505"/>
                  </a:lnTo>
                  <a:cubicBezTo>
                    <a:pt x="1" y="4694"/>
                    <a:pt x="158" y="4852"/>
                    <a:pt x="347" y="4852"/>
                  </a:cubicBezTo>
                  <a:lnTo>
                    <a:pt x="3813" y="4852"/>
                  </a:lnTo>
                  <a:cubicBezTo>
                    <a:pt x="4002" y="4852"/>
                    <a:pt x="4160" y="4694"/>
                    <a:pt x="4160" y="4505"/>
                  </a:cubicBezTo>
                  <a:lnTo>
                    <a:pt x="4160" y="4127"/>
                  </a:lnTo>
                  <a:cubicBezTo>
                    <a:pt x="4160" y="3340"/>
                    <a:pt x="3750" y="2678"/>
                    <a:pt x="3120" y="2332"/>
                  </a:cubicBezTo>
                  <a:cubicBezTo>
                    <a:pt x="3340" y="2079"/>
                    <a:pt x="3498" y="1733"/>
                    <a:pt x="3498" y="1386"/>
                  </a:cubicBezTo>
                  <a:cubicBezTo>
                    <a:pt x="3498" y="630"/>
                    <a:pt x="2868" y="0"/>
                    <a:pt x="2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2140225" y="2318650"/>
              <a:ext cx="307975" cy="295600"/>
            </a:xfrm>
            <a:custGeom>
              <a:rect b="b" l="l" r="r" t="t"/>
              <a:pathLst>
                <a:path extrusionOk="0" h="11824" w="12319">
                  <a:moveTo>
                    <a:pt x="7712" y="682"/>
                  </a:moveTo>
                  <a:cubicBezTo>
                    <a:pt x="8607" y="682"/>
                    <a:pt x="9499" y="1029"/>
                    <a:pt x="10177" y="1690"/>
                  </a:cubicBezTo>
                  <a:cubicBezTo>
                    <a:pt x="11468" y="2982"/>
                    <a:pt x="11531" y="5187"/>
                    <a:pt x="10177" y="6573"/>
                  </a:cubicBezTo>
                  <a:cubicBezTo>
                    <a:pt x="9500" y="7266"/>
                    <a:pt x="8627" y="7590"/>
                    <a:pt x="7754" y="7590"/>
                  </a:cubicBezTo>
                  <a:cubicBezTo>
                    <a:pt x="6839" y="7590"/>
                    <a:pt x="5923" y="7234"/>
                    <a:pt x="5230" y="6573"/>
                  </a:cubicBezTo>
                  <a:cubicBezTo>
                    <a:pt x="3939" y="5282"/>
                    <a:pt x="3876" y="3045"/>
                    <a:pt x="5325" y="1659"/>
                  </a:cubicBezTo>
                  <a:cubicBezTo>
                    <a:pt x="6001" y="997"/>
                    <a:pt x="6858" y="682"/>
                    <a:pt x="7712" y="682"/>
                  </a:cubicBezTo>
                  <a:close/>
                  <a:moveTo>
                    <a:pt x="4128" y="6258"/>
                  </a:moveTo>
                  <a:cubicBezTo>
                    <a:pt x="4285" y="6573"/>
                    <a:pt x="4537" y="6857"/>
                    <a:pt x="4758" y="7078"/>
                  </a:cubicBezTo>
                  <a:cubicBezTo>
                    <a:pt x="5010" y="7330"/>
                    <a:pt x="5293" y="7550"/>
                    <a:pt x="5577" y="7708"/>
                  </a:cubicBezTo>
                  <a:lnTo>
                    <a:pt x="5136" y="8180"/>
                  </a:lnTo>
                  <a:cubicBezTo>
                    <a:pt x="5073" y="8243"/>
                    <a:pt x="4978" y="8275"/>
                    <a:pt x="4888" y="8275"/>
                  </a:cubicBezTo>
                  <a:cubicBezTo>
                    <a:pt x="4797" y="8275"/>
                    <a:pt x="4710" y="8243"/>
                    <a:pt x="4663" y="8180"/>
                  </a:cubicBezTo>
                  <a:lnTo>
                    <a:pt x="3655" y="7204"/>
                  </a:lnTo>
                  <a:cubicBezTo>
                    <a:pt x="3498" y="7078"/>
                    <a:pt x="3498" y="6857"/>
                    <a:pt x="3655" y="6731"/>
                  </a:cubicBezTo>
                  <a:lnTo>
                    <a:pt x="4128" y="6258"/>
                  </a:lnTo>
                  <a:close/>
                  <a:moveTo>
                    <a:pt x="3403" y="7960"/>
                  </a:moveTo>
                  <a:lnTo>
                    <a:pt x="3876" y="8432"/>
                  </a:lnTo>
                  <a:lnTo>
                    <a:pt x="3309" y="8968"/>
                  </a:lnTo>
                  <a:lnTo>
                    <a:pt x="2836" y="8495"/>
                  </a:lnTo>
                  <a:lnTo>
                    <a:pt x="3403" y="7960"/>
                  </a:lnTo>
                  <a:close/>
                  <a:moveTo>
                    <a:pt x="2363" y="8968"/>
                  </a:moveTo>
                  <a:lnTo>
                    <a:pt x="2836" y="9440"/>
                  </a:lnTo>
                  <a:lnTo>
                    <a:pt x="1292" y="10984"/>
                  </a:lnTo>
                  <a:cubicBezTo>
                    <a:pt x="1245" y="11047"/>
                    <a:pt x="1158" y="11079"/>
                    <a:pt x="1068" y="11079"/>
                  </a:cubicBezTo>
                  <a:cubicBezTo>
                    <a:pt x="977" y="11079"/>
                    <a:pt x="883" y="11047"/>
                    <a:pt x="820" y="10984"/>
                  </a:cubicBezTo>
                  <a:cubicBezTo>
                    <a:pt x="725" y="10858"/>
                    <a:pt x="725" y="10669"/>
                    <a:pt x="820" y="10512"/>
                  </a:cubicBezTo>
                  <a:lnTo>
                    <a:pt x="2363" y="8968"/>
                  </a:lnTo>
                  <a:close/>
                  <a:moveTo>
                    <a:pt x="7731" y="1"/>
                  </a:moveTo>
                  <a:cubicBezTo>
                    <a:pt x="6669" y="1"/>
                    <a:pt x="5604" y="403"/>
                    <a:pt x="4789" y="1218"/>
                  </a:cubicBezTo>
                  <a:cubicBezTo>
                    <a:pt x="3592" y="2446"/>
                    <a:pt x="3309" y="4179"/>
                    <a:pt x="3844" y="5628"/>
                  </a:cubicBezTo>
                  <a:lnTo>
                    <a:pt x="3182" y="6290"/>
                  </a:lnTo>
                  <a:cubicBezTo>
                    <a:pt x="2867" y="6605"/>
                    <a:pt x="2804" y="7078"/>
                    <a:pt x="2993" y="7487"/>
                  </a:cubicBezTo>
                  <a:lnTo>
                    <a:pt x="410" y="10071"/>
                  </a:lnTo>
                  <a:cubicBezTo>
                    <a:pt x="0" y="10480"/>
                    <a:pt x="0" y="11142"/>
                    <a:pt x="410" y="11520"/>
                  </a:cubicBezTo>
                  <a:cubicBezTo>
                    <a:pt x="580" y="11721"/>
                    <a:pt x="826" y="11823"/>
                    <a:pt x="1081" y="11823"/>
                  </a:cubicBezTo>
                  <a:cubicBezTo>
                    <a:pt x="1345" y="11823"/>
                    <a:pt x="1619" y="11713"/>
                    <a:pt x="1828" y="11488"/>
                  </a:cubicBezTo>
                  <a:lnTo>
                    <a:pt x="4411" y="8905"/>
                  </a:lnTo>
                  <a:cubicBezTo>
                    <a:pt x="4565" y="8976"/>
                    <a:pt x="4727" y="9011"/>
                    <a:pt x="4887" y="9011"/>
                  </a:cubicBezTo>
                  <a:cubicBezTo>
                    <a:pt x="5153" y="9011"/>
                    <a:pt x="5411" y="8913"/>
                    <a:pt x="5608" y="8716"/>
                  </a:cubicBezTo>
                  <a:lnTo>
                    <a:pt x="6270" y="8023"/>
                  </a:lnTo>
                  <a:cubicBezTo>
                    <a:pt x="6736" y="8205"/>
                    <a:pt x="7231" y="8296"/>
                    <a:pt x="7729" y="8296"/>
                  </a:cubicBezTo>
                  <a:cubicBezTo>
                    <a:pt x="8781" y="8296"/>
                    <a:pt x="9847" y="7890"/>
                    <a:pt x="10681" y="7078"/>
                  </a:cubicBezTo>
                  <a:cubicBezTo>
                    <a:pt x="12319" y="5439"/>
                    <a:pt x="12287" y="2793"/>
                    <a:pt x="10681" y="1218"/>
                  </a:cubicBezTo>
                  <a:cubicBezTo>
                    <a:pt x="9873" y="410"/>
                    <a:pt x="8804" y="1"/>
                    <a:pt x="7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000000"/>
                </a:solidFill>
              </a:endParaRPr>
            </a:p>
          </p:txBody>
        </p:sp>
      </p:grpSp>
      <p:grpSp>
        <p:nvGrpSpPr>
          <p:cNvPr id="261" name="Google Shape;261;p33"/>
          <p:cNvGrpSpPr/>
          <p:nvPr/>
        </p:nvGrpSpPr>
        <p:grpSpPr>
          <a:xfrm>
            <a:off x="1464243" y="1647887"/>
            <a:ext cx="328695" cy="330213"/>
            <a:chOff x="-1333975" y="2365850"/>
            <a:chExt cx="292225" cy="293575"/>
          </a:xfrm>
        </p:grpSpPr>
        <p:sp>
          <p:nvSpPr>
            <p:cNvPr id="262" name="Google Shape;262;p33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3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3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3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3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70;p33"/>
          <p:cNvGrpSpPr/>
          <p:nvPr/>
        </p:nvGrpSpPr>
        <p:grpSpPr>
          <a:xfrm>
            <a:off x="8465325" y="300501"/>
            <a:ext cx="494474" cy="496788"/>
            <a:chOff x="-1333975" y="2365850"/>
            <a:chExt cx="292225" cy="293575"/>
          </a:xfrm>
        </p:grpSpPr>
        <p:sp>
          <p:nvSpPr>
            <p:cNvPr id="271" name="Google Shape;271;p33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3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3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3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3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3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3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3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B0E7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"/>
          <p:cNvSpPr txBox="1"/>
          <p:nvPr/>
        </p:nvSpPr>
        <p:spPr>
          <a:xfrm>
            <a:off x="2180400" y="1323600"/>
            <a:ext cx="47832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6550" lIns="56550" spcFirstLastPara="1" rIns="56550" wrap="square" tIns="56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b="1" lang="en" sz="7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Background</a:t>
            </a:r>
            <a:endParaRPr b="1" sz="7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4" name="Google Shape;284;p34"/>
          <p:cNvGrpSpPr/>
          <p:nvPr/>
        </p:nvGrpSpPr>
        <p:grpSpPr>
          <a:xfrm>
            <a:off x="3818072" y="2342547"/>
            <a:ext cx="1507865" cy="1971368"/>
            <a:chOff x="-35101800" y="2631050"/>
            <a:chExt cx="222925" cy="291450"/>
          </a:xfrm>
        </p:grpSpPr>
        <p:sp>
          <p:nvSpPr>
            <p:cNvPr id="285" name="Google Shape;285;p34"/>
            <p:cNvSpPr/>
            <p:nvPr/>
          </p:nvSpPr>
          <p:spPr>
            <a:xfrm>
              <a:off x="-34999400" y="2699575"/>
              <a:ext cx="18150" cy="18125"/>
            </a:xfrm>
            <a:custGeom>
              <a:rect b="b" l="l" r="r" t="t"/>
              <a:pathLst>
                <a:path extrusionOk="0" h="725" w="726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-34999400" y="2732650"/>
              <a:ext cx="18150" cy="52800"/>
            </a:xfrm>
            <a:custGeom>
              <a:rect b="b" l="l" r="r" t="t"/>
              <a:pathLst>
                <a:path extrusionOk="0" h="2112" w="726">
                  <a:moveTo>
                    <a:pt x="347" y="0"/>
                  </a:moveTo>
                  <a:cubicBezTo>
                    <a:pt x="158" y="0"/>
                    <a:pt x="1" y="190"/>
                    <a:pt x="1" y="379"/>
                  </a:cubicBezTo>
                  <a:lnTo>
                    <a:pt x="1" y="1765"/>
                  </a:lnTo>
                  <a:cubicBezTo>
                    <a:pt x="1" y="1985"/>
                    <a:pt x="158" y="2111"/>
                    <a:pt x="347" y="2111"/>
                  </a:cubicBezTo>
                  <a:cubicBezTo>
                    <a:pt x="568" y="2111"/>
                    <a:pt x="725" y="1954"/>
                    <a:pt x="725" y="1765"/>
                  </a:cubicBezTo>
                  <a:lnTo>
                    <a:pt x="725" y="379"/>
                  </a:lnTo>
                  <a:cubicBezTo>
                    <a:pt x="725" y="190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-35067125" y="2665700"/>
              <a:ext cx="153600" cy="154400"/>
            </a:xfrm>
            <a:custGeom>
              <a:rect b="b" l="l" r="r" t="t"/>
              <a:pathLst>
                <a:path extrusionOk="0" h="6176" w="6144">
                  <a:moveTo>
                    <a:pt x="3056" y="694"/>
                  </a:moveTo>
                  <a:cubicBezTo>
                    <a:pt x="4411" y="694"/>
                    <a:pt x="5482" y="1765"/>
                    <a:pt x="5482" y="3088"/>
                  </a:cubicBezTo>
                  <a:cubicBezTo>
                    <a:pt x="5482" y="4443"/>
                    <a:pt x="4411" y="5482"/>
                    <a:pt x="3056" y="5482"/>
                  </a:cubicBezTo>
                  <a:cubicBezTo>
                    <a:pt x="1733" y="5482"/>
                    <a:pt x="662" y="4443"/>
                    <a:pt x="662" y="3088"/>
                  </a:cubicBezTo>
                  <a:cubicBezTo>
                    <a:pt x="662" y="1796"/>
                    <a:pt x="1764" y="694"/>
                    <a:pt x="3056" y="69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87"/>
                    <a:pt x="0" y="3088"/>
                  </a:cubicBezTo>
                  <a:cubicBezTo>
                    <a:pt x="0" y="4789"/>
                    <a:pt x="1386" y="6176"/>
                    <a:pt x="3056" y="6176"/>
                  </a:cubicBezTo>
                  <a:cubicBezTo>
                    <a:pt x="4757" y="6176"/>
                    <a:pt x="6144" y="4789"/>
                    <a:pt x="6144" y="3088"/>
                  </a:cubicBezTo>
                  <a:cubicBezTo>
                    <a:pt x="6144" y="1387"/>
                    <a:pt x="4757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-35101800" y="2631050"/>
              <a:ext cx="222925" cy="291450"/>
            </a:xfrm>
            <a:custGeom>
              <a:rect b="b" l="l" r="r" t="t"/>
              <a:pathLst>
                <a:path extrusionOk="0" h="11658" w="8917">
                  <a:moveTo>
                    <a:pt x="4443" y="693"/>
                  </a:moveTo>
                  <a:cubicBezTo>
                    <a:pt x="6554" y="693"/>
                    <a:pt x="8192" y="2395"/>
                    <a:pt x="8192" y="4474"/>
                  </a:cubicBezTo>
                  <a:cubicBezTo>
                    <a:pt x="8192" y="5293"/>
                    <a:pt x="7940" y="6081"/>
                    <a:pt x="7436" y="6711"/>
                  </a:cubicBezTo>
                  <a:lnTo>
                    <a:pt x="4443" y="10775"/>
                  </a:lnTo>
                  <a:lnTo>
                    <a:pt x="1450" y="6711"/>
                  </a:lnTo>
                  <a:cubicBezTo>
                    <a:pt x="1009" y="6049"/>
                    <a:pt x="726" y="5293"/>
                    <a:pt x="726" y="4474"/>
                  </a:cubicBezTo>
                  <a:cubicBezTo>
                    <a:pt x="726" y="2395"/>
                    <a:pt x="2364" y="693"/>
                    <a:pt x="4443" y="693"/>
                  </a:cubicBezTo>
                  <a:close/>
                  <a:moveTo>
                    <a:pt x="4443" y="0"/>
                  </a:moveTo>
                  <a:cubicBezTo>
                    <a:pt x="2017" y="0"/>
                    <a:pt x="1" y="1985"/>
                    <a:pt x="1" y="4443"/>
                  </a:cubicBezTo>
                  <a:cubicBezTo>
                    <a:pt x="1" y="5419"/>
                    <a:pt x="316" y="6333"/>
                    <a:pt x="883" y="7120"/>
                  </a:cubicBezTo>
                  <a:lnTo>
                    <a:pt x="4191" y="11531"/>
                  </a:lnTo>
                  <a:cubicBezTo>
                    <a:pt x="4254" y="11594"/>
                    <a:pt x="4349" y="11657"/>
                    <a:pt x="4443" y="11657"/>
                  </a:cubicBezTo>
                  <a:cubicBezTo>
                    <a:pt x="4569" y="11657"/>
                    <a:pt x="4664" y="11594"/>
                    <a:pt x="4727" y="11531"/>
                  </a:cubicBezTo>
                  <a:lnTo>
                    <a:pt x="8003" y="7120"/>
                  </a:lnTo>
                  <a:cubicBezTo>
                    <a:pt x="8602" y="6333"/>
                    <a:pt x="8917" y="5419"/>
                    <a:pt x="8917" y="4443"/>
                  </a:cubicBezTo>
                  <a:cubicBezTo>
                    <a:pt x="8917" y="1985"/>
                    <a:pt x="6901" y="0"/>
                    <a:pt x="44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/>
          <p:nvPr/>
        </p:nvSpPr>
        <p:spPr>
          <a:xfrm>
            <a:off x="0" y="-39300"/>
            <a:ext cx="9144000" cy="1004100"/>
          </a:xfrm>
          <a:prstGeom prst="rect">
            <a:avLst/>
          </a:prstGeom>
          <a:solidFill>
            <a:srgbClr val="65B0E7"/>
          </a:solidFill>
          <a:ln cap="flat" cmpd="sng" w="9525">
            <a:solidFill>
              <a:srgbClr val="65B0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5"/>
          <p:cNvSpPr txBox="1"/>
          <p:nvPr>
            <p:ph type="title"/>
          </p:nvPr>
        </p:nvSpPr>
        <p:spPr>
          <a:xfrm>
            <a:off x="224525" y="208875"/>
            <a:ext cx="8247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Presentation Overview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5" name="Google Shape;295;p35"/>
          <p:cNvGrpSpPr/>
          <p:nvPr/>
        </p:nvGrpSpPr>
        <p:grpSpPr>
          <a:xfrm>
            <a:off x="1462281" y="2841988"/>
            <a:ext cx="332705" cy="331102"/>
            <a:chOff x="-49786250" y="2316650"/>
            <a:chExt cx="300900" cy="299450"/>
          </a:xfrm>
        </p:grpSpPr>
        <p:sp>
          <p:nvSpPr>
            <p:cNvPr id="296" name="Google Shape;296;p35"/>
            <p:cNvSpPr/>
            <p:nvPr/>
          </p:nvSpPr>
          <p:spPr>
            <a:xfrm>
              <a:off x="-49746875" y="2316650"/>
              <a:ext cx="217400" cy="299450"/>
            </a:xfrm>
            <a:custGeom>
              <a:rect b="b" l="l" r="r" t="t"/>
              <a:pathLst>
                <a:path extrusionOk="0" h="11978" w="8696">
                  <a:moveTo>
                    <a:pt x="4411" y="3944"/>
                  </a:moveTo>
                  <a:lnTo>
                    <a:pt x="5010" y="5110"/>
                  </a:lnTo>
                  <a:cubicBezTo>
                    <a:pt x="4837" y="5188"/>
                    <a:pt x="4640" y="5228"/>
                    <a:pt x="4439" y="5228"/>
                  </a:cubicBezTo>
                  <a:cubicBezTo>
                    <a:pt x="4238" y="5228"/>
                    <a:pt x="4033" y="5188"/>
                    <a:pt x="3844" y="5110"/>
                  </a:cubicBezTo>
                  <a:lnTo>
                    <a:pt x="4411" y="3944"/>
                  </a:lnTo>
                  <a:close/>
                  <a:moveTo>
                    <a:pt x="5136" y="5834"/>
                  </a:moveTo>
                  <a:lnTo>
                    <a:pt x="5136" y="8418"/>
                  </a:lnTo>
                  <a:lnTo>
                    <a:pt x="3718" y="8418"/>
                  </a:lnTo>
                  <a:lnTo>
                    <a:pt x="3718" y="5834"/>
                  </a:lnTo>
                  <a:cubicBezTo>
                    <a:pt x="3939" y="5897"/>
                    <a:pt x="4191" y="5960"/>
                    <a:pt x="4411" y="5960"/>
                  </a:cubicBezTo>
                  <a:cubicBezTo>
                    <a:pt x="4663" y="5960"/>
                    <a:pt x="4884" y="5897"/>
                    <a:pt x="5136" y="5834"/>
                  </a:cubicBezTo>
                  <a:close/>
                  <a:moveTo>
                    <a:pt x="4390" y="657"/>
                  </a:moveTo>
                  <a:cubicBezTo>
                    <a:pt x="5196" y="657"/>
                    <a:pt x="5982" y="942"/>
                    <a:pt x="6617" y="1455"/>
                  </a:cubicBezTo>
                  <a:cubicBezTo>
                    <a:pt x="7467" y="2117"/>
                    <a:pt x="7940" y="3156"/>
                    <a:pt x="7940" y="4196"/>
                  </a:cubicBezTo>
                  <a:cubicBezTo>
                    <a:pt x="7940" y="5078"/>
                    <a:pt x="7625" y="5897"/>
                    <a:pt x="7058" y="6527"/>
                  </a:cubicBezTo>
                  <a:cubicBezTo>
                    <a:pt x="6585" y="7095"/>
                    <a:pt x="6270" y="7756"/>
                    <a:pt x="6207" y="8418"/>
                  </a:cubicBezTo>
                  <a:lnTo>
                    <a:pt x="5829" y="8418"/>
                  </a:lnTo>
                  <a:lnTo>
                    <a:pt x="5829" y="5267"/>
                  </a:lnTo>
                  <a:cubicBezTo>
                    <a:pt x="5829" y="5236"/>
                    <a:pt x="5829" y="5141"/>
                    <a:pt x="5798" y="5110"/>
                  </a:cubicBezTo>
                  <a:lnTo>
                    <a:pt x="4726" y="2999"/>
                  </a:lnTo>
                  <a:cubicBezTo>
                    <a:pt x="4663" y="2873"/>
                    <a:pt x="4537" y="2778"/>
                    <a:pt x="4411" y="2778"/>
                  </a:cubicBezTo>
                  <a:cubicBezTo>
                    <a:pt x="4317" y="2778"/>
                    <a:pt x="4191" y="2873"/>
                    <a:pt x="4096" y="2999"/>
                  </a:cubicBezTo>
                  <a:lnTo>
                    <a:pt x="3057" y="5110"/>
                  </a:lnTo>
                  <a:cubicBezTo>
                    <a:pt x="2994" y="5141"/>
                    <a:pt x="2994" y="5236"/>
                    <a:pt x="2994" y="5267"/>
                  </a:cubicBezTo>
                  <a:lnTo>
                    <a:pt x="2994" y="8418"/>
                  </a:lnTo>
                  <a:lnTo>
                    <a:pt x="2647" y="8418"/>
                  </a:lnTo>
                  <a:cubicBezTo>
                    <a:pt x="2584" y="7756"/>
                    <a:pt x="2301" y="7095"/>
                    <a:pt x="1796" y="6527"/>
                  </a:cubicBezTo>
                  <a:cubicBezTo>
                    <a:pt x="1040" y="5708"/>
                    <a:pt x="757" y="4574"/>
                    <a:pt x="1009" y="3408"/>
                  </a:cubicBezTo>
                  <a:cubicBezTo>
                    <a:pt x="1261" y="2085"/>
                    <a:pt x="2332" y="1014"/>
                    <a:pt x="3687" y="731"/>
                  </a:cubicBezTo>
                  <a:cubicBezTo>
                    <a:pt x="3921" y="681"/>
                    <a:pt x="4156" y="657"/>
                    <a:pt x="4390" y="657"/>
                  </a:cubicBezTo>
                  <a:close/>
                  <a:moveTo>
                    <a:pt x="6207" y="9142"/>
                  </a:moveTo>
                  <a:lnTo>
                    <a:pt x="6207" y="9489"/>
                  </a:lnTo>
                  <a:cubicBezTo>
                    <a:pt x="6207" y="9678"/>
                    <a:pt x="6050" y="9835"/>
                    <a:pt x="5829" y="9835"/>
                  </a:cubicBezTo>
                  <a:lnTo>
                    <a:pt x="3057" y="9835"/>
                  </a:lnTo>
                  <a:cubicBezTo>
                    <a:pt x="2836" y="9835"/>
                    <a:pt x="2679" y="9678"/>
                    <a:pt x="2679" y="9489"/>
                  </a:cubicBezTo>
                  <a:lnTo>
                    <a:pt x="2679" y="9142"/>
                  </a:lnTo>
                  <a:close/>
                  <a:moveTo>
                    <a:pt x="5483" y="10529"/>
                  </a:moveTo>
                  <a:lnTo>
                    <a:pt x="5483" y="10907"/>
                  </a:lnTo>
                  <a:cubicBezTo>
                    <a:pt x="5483" y="11096"/>
                    <a:pt x="5325" y="11253"/>
                    <a:pt x="5136" y="11253"/>
                  </a:cubicBezTo>
                  <a:lnTo>
                    <a:pt x="3718" y="11253"/>
                  </a:lnTo>
                  <a:cubicBezTo>
                    <a:pt x="3529" y="11253"/>
                    <a:pt x="3372" y="11096"/>
                    <a:pt x="3372" y="10907"/>
                  </a:cubicBezTo>
                  <a:lnTo>
                    <a:pt x="3372" y="10529"/>
                  </a:lnTo>
                  <a:close/>
                  <a:moveTo>
                    <a:pt x="4318" y="0"/>
                  </a:moveTo>
                  <a:cubicBezTo>
                    <a:pt x="4056" y="0"/>
                    <a:pt x="3792" y="23"/>
                    <a:pt x="3529" y="69"/>
                  </a:cubicBezTo>
                  <a:cubicBezTo>
                    <a:pt x="1954" y="384"/>
                    <a:pt x="631" y="1707"/>
                    <a:pt x="284" y="3314"/>
                  </a:cubicBezTo>
                  <a:cubicBezTo>
                    <a:pt x="1" y="4637"/>
                    <a:pt x="379" y="6023"/>
                    <a:pt x="1261" y="7000"/>
                  </a:cubicBezTo>
                  <a:cubicBezTo>
                    <a:pt x="1702" y="7536"/>
                    <a:pt x="1986" y="8166"/>
                    <a:pt x="1986" y="8796"/>
                  </a:cubicBezTo>
                  <a:lnTo>
                    <a:pt x="1986" y="9489"/>
                  </a:lnTo>
                  <a:cubicBezTo>
                    <a:pt x="1986" y="9961"/>
                    <a:pt x="2269" y="10371"/>
                    <a:pt x="2679" y="10466"/>
                  </a:cubicBezTo>
                  <a:lnTo>
                    <a:pt x="2679" y="10907"/>
                  </a:lnTo>
                  <a:cubicBezTo>
                    <a:pt x="2679" y="11505"/>
                    <a:pt x="3151" y="11978"/>
                    <a:pt x="3750" y="11978"/>
                  </a:cubicBezTo>
                  <a:lnTo>
                    <a:pt x="5168" y="11978"/>
                  </a:lnTo>
                  <a:cubicBezTo>
                    <a:pt x="5766" y="11978"/>
                    <a:pt x="6239" y="11505"/>
                    <a:pt x="6239" y="10907"/>
                  </a:cubicBezTo>
                  <a:lnTo>
                    <a:pt x="6239" y="10466"/>
                  </a:lnTo>
                  <a:cubicBezTo>
                    <a:pt x="6617" y="10308"/>
                    <a:pt x="6963" y="9930"/>
                    <a:pt x="6963" y="9489"/>
                  </a:cubicBezTo>
                  <a:lnTo>
                    <a:pt x="6963" y="8796"/>
                  </a:lnTo>
                  <a:cubicBezTo>
                    <a:pt x="6963" y="8166"/>
                    <a:pt x="7184" y="7536"/>
                    <a:pt x="7656" y="6969"/>
                  </a:cubicBezTo>
                  <a:cubicBezTo>
                    <a:pt x="8318" y="6212"/>
                    <a:pt x="8696" y="5236"/>
                    <a:pt x="8696" y="4228"/>
                  </a:cubicBezTo>
                  <a:cubicBezTo>
                    <a:pt x="8633" y="2967"/>
                    <a:pt x="8097" y="1739"/>
                    <a:pt x="7058" y="951"/>
                  </a:cubicBezTo>
                  <a:cubicBezTo>
                    <a:pt x="6285" y="328"/>
                    <a:pt x="5314" y="0"/>
                    <a:pt x="4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-49786250" y="2422325"/>
              <a:ext cx="36250" cy="17350"/>
            </a:xfrm>
            <a:custGeom>
              <a:rect b="b" l="l" r="r" t="t"/>
              <a:pathLst>
                <a:path extrusionOk="0" h="694" w="1450">
                  <a:moveTo>
                    <a:pt x="379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50" y="127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-49783900" y="2362475"/>
              <a:ext cx="31550" cy="30150"/>
            </a:xfrm>
            <a:custGeom>
              <a:rect b="b" l="l" r="r" t="t"/>
              <a:pathLst>
                <a:path extrusionOk="0" h="1206" w="1262">
                  <a:moveTo>
                    <a:pt x="391" y="0"/>
                  </a:moveTo>
                  <a:cubicBezTo>
                    <a:pt x="300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4"/>
                  </a:lnTo>
                  <a:cubicBezTo>
                    <a:pt x="694" y="1182"/>
                    <a:pt x="781" y="1205"/>
                    <a:pt x="871" y="1205"/>
                  </a:cubicBezTo>
                  <a:cubicBezTo>
                    <a:pt x="962" y="1205"/>
                    <a:pt x="1056" y="1182"/>
                    <a:pt x="1135" y="1134"/>
                  </a:cubicBezTo>
                  <a:cubicBezTo>
                    <a:pt x="1261" y="1008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-49783900" y="2468800"/>
              <a:ext cx="31550" cy="30150"/>
            </a:xfrm>
            <a:custGeom>
              <a:rect b="b" l="l" r="r" t="t"/>
              <a:pathLst>
                <a:path extrusionOk="0" h="1206" w="1262">
                  <a:moveTo>
                    <a:pt x="871" y="0"/>
                  </a:moveTo>
                  <a:cubicBezTo>
                    <a:pt x="781" y="0"/>
                    <a:pt x="694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77"/>
                    <a:pt x="127" y="1135"/>
                  </a:cubicBezTo>
                  <a:cubicBezTo>
                    <a:pt x="174" y="1182"/>
                    <a:pt x="261" y="1205"/>
                    <a:pt x="355" y="1205"/>
                  </a:cubicBezTo>
                  <a:cubicBezTo>
                    <a:pt x="450" y="1205"/>
                    <a:pt x="552" y="1182"/>
                    <a:pt x="631" y="1135"/>
                  </a:cubicBezTo>
                  <a:lnTo>
                    <a:pt x="1135" y="599"/>
                  </a:lnTo>
                  <a:cubicBezTo>
                    <a:pt x="1261" y="504"/>
                    <a:pt x="1261" y="252"/>
                    <a:pt x="1135" y="95"/>
                  </a:cubicBezTo>
                  <a:cubicBezTo>
                    <a:pt x="1056" y="32"/>
                    <a:pt x="962" y="0"/>
                    <a:pt x="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-49520825" y="2421550"/>
              <a:ext cx="35475" cy="18125"/>
            </a:xfrm>
            <a:custGeom>
              <a:rect b="b" l="l" r="r" t="t"/>
              <a:pathLst>
                <a:path extrusionOk="0" h="725" w="1419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-49519250" y="2362475"/>
              <a:ext cx="31525" cy="31325"/>
            </a:xfrm>
            <a:custGeom>
              <a:rect b="b" l="l" r="r" t="t"/>
              <a:pathLst>
                <a:path extrusionOk="0" h="1253" w="1261">
                  <a:moveTo>
                    <a:pt x="906" y="0"/>
                  </a:moveTo>
                  <a:cubicBezTo>
                    <a:pt x="812" y="0"/>
                    <a:pt x="709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45"/>
                    <a:pt x="127" y="1134"/>
                  </a:cubicBezTo>
                  <a:cubicBezTo>
                    <a:pt x="190" y="1213"/>
                    <a:pt x="276" y="1253"/>
                    <a:pt x="367" y="1253"/>
                  </a:cubicBezTo>
                  <a:cubicBezTo>
                    <a:pt x="457" y="1253"/>
                    <a:pt x="552" y="1213"/>
                    <a:pt x="631" y="1134"/>
                  </a:cubicBezTo>
                  <a:lnTo>
                    <a:pt x="1135" y="599"/>
                  </a:lnTo>
                  <a:cubicBezTo>
                    <a:pt x="1261" y="473"/>
                    <a:pt x="1261" y="252"/>
                    <a:pt x="1135" y="95"/>
                  </a:cubicBezTo>
                  <a:cubicBezTo>
                    <a:pt x="1088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-49519250" y="2468800"/>
              <a:ext cx="31525" cy="30150"/>
            </a:xfrm>
            <a:custGeom>
              <a:rect b="b" l="l" r="r" t="t"/>
              <a:pathLst>
                <a:path extrusionOk="0" h="1206" w="1261">
                  <a:moveTo>
                    <a:pt x="391" y="0"/>
                  </a:moveTo>
                  <a:cubicBezTo>
                    <a:pt x="300" y="0"/>
                    <a:pt x="205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5"/>
                  </a:lnTo>
                  <a:cubicBezTo>
                    <a:pt x="694" y="1182"/>
                    <a:pt x="780" y="1205"/>
                    <a:pt x="871" y="1205"/>
                  </a:cubicBezTo>
                  <a:cubicBezTo>
                    <a:pt x="962" y="1205"/>
                    <a:pt x="1056" y="1182"/>
                    <a:pt x="1135" y="1135"/>
                  </a:cubicBezTo>
                  <a:cubicBezTo>
                    <a:pt x="1261" y="1009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p35"/>
          <p:cNvSpPr/>
          <p:nvPr/>
        </p:nvSpPr>
        <p:spPr>
          <a:xfrm>
            <a:off x="1460252" y="3440400"/>
            <a:ext cx="336724" cy="334948"/>
          </a:xfrm>
          <a:custGeom>
            <a:rect b="b" l="l" r="r" t="t"/>
            <a:pathLst>
              <a:path extrusionOk="0" h="11690" w="11752">
                <a:moveTo>
                  <a:pt x="5923" y="694"/>
                </a:moveTo>
                <a:cubicBezTo>
                  <a:pt x="6490" y="694"/>
                  <a:pt x="6963" y="1166"/>
                  <a:pt x="6963" y="1765"/>
                </a:cubicBezTo>
                <a:cubicBezTo>
                  <a:pt x="6963" y="2332"/>
                  <a:pt x="6490" y="2805"/>
                  <a:pt x="5923" y="2805"/>
                </a:cubicBezTo>
                <a:cubicBezTo>
                  <a:pt x="5325" y="2805"/>
                  <a:pt x="4852" y="2332"/>
                  <a:pt x="4852" y="1765"/>
                </a:cubicBezTo>
                <a:cubicBezTo>
                  <a:pt x="4852" y="1229"/>
                  <a:pt x="5325" y="694"/>
                  <a:pt x="5923" y="694"/>
                </a:cubicBezTo>
                <a:close/>
                <a:moveTo>
                  <a:pt x="2489" y="3466"/>
                </a:moveTo>
                <a:cubicBezTo>
                  <a:pt x="2678" y="3466"/>
                  <a:pt x="2836" y="3624"/>
                  <a:pt x="2836" y="3813"/>
                </a:cubicBezTo>
                <a:lnTo>
                  <a:pt x="2836" y="4916"/>
                </a:lnTo>
                <a:cubicBezTo>
                  <a:pt x="2678" y="4947"/>
                  <a:pt x="2584" y="5042"/>
                  <a:pt x="2458" y="5168"/>
                </a:cubicBezTo>
                <a:cubicBezTo>
                  <a:pt x="2363" y="5231"/>
                  <a:pt x="2300" y="5357"/>
                  <a:pt x="2237" y="5420"/>
                </a:cubicBezTo>
                <a:cubicBezTo>
                  <a:pt x="2174" y="5357"/>
                  <a:pt x="2143" y="5262"/>
                  <a:pt x="2143" y="5199"/>
                </a:cubicBezTo>
                <a:lnTo>
                  <a:pt x="2143" y="3813"/>
                </a:lnTo>
                <a:cubicBezTo>
                  <a:pt x="2143" y="3624"/>
                  <a:pt x="2300" y="3466"/>
                  <a:pt x="2489" y="3466"/>
                </a:cubicBezTo>
                <a:close/>
                <a:moveTo>
                  <a:pt x="9326" y="3466"/>
                </a:moveTo>
                <a:cubicBezTo>
                  <a:pt x="9546" y="3466"/>
                  <a:pt x="9704" y="3624"/>
                  <a:pt x="9704" y="3813"/>
                </a:cubicBezTo>
                <a:lnTo>
                  <a:pt x="9704" y="5199"/>
                </a:lnTo>
                <a:cubicBezTo>
                  <a:pt x="9704" y="5262"/>
                  <a:pt x="9641" y="5357"/>
                  <a:pt x="9578" y="5420"/>
                </a:cubicBezTo>
                <a:cubicBezTo>
                  <a:pt x="9546" y="5294"/>
                  <a:pt x="9452" y="5231"/>
                  <a:pt x="9389" y="5168"/>
                </a:cubicBezTo>
                <a:cubicBezTo>
                  <a:pt x="9263" y="5042"/>
                  <a:pt x="9137" y="4947"/>
                  <a:pt x="8979" y="4916"/>
                </a:cubicBezTo>
                <a:lnTo>
                  <a:pt x="8979" y="3813"/>
                </a:lnTo>
                <a:cubicBezTo>
                  <a:pt x="9011" y="3624"/>
                  <a:pt x="9168" y="3466"/>
                  <a:pt x="9326" y="3466"/>
                </a:cubicBezTo>
                <a:close/>
                <a:moveTo>
                  <a:pt x="5923" y="3466"/>
                </a:moveTo>
                <a:cubicBezTo>
                  <a:pt x="6900" y="3466"/>
                  <a:pt x="7814" y="4096"/>
                  <a:pt x="8160" y="4947"/>
                </a:cubicBezTo>
                <a:cubicBezTo>
                  <a:pt x="8066" y="5010"/>
                  <a:pt x="8003" y="5042"/>
                  <a:pt x="7971" y="5105"/>
                </a:cubicBezTo>
                <a:lnTo>
                  <a:pt x="6081" y="6963"/>
                </a:lnTo>
                <a:cubicBezTo>
                  <a:pt x="6018" y="6995"/>
                  <a:pt x="5955" y="7089"/>
                  <a:pt x="5923" y="7152"/>
                </a:cubicBezTo>
                <a:cubicBezTo>
                  <a:pt x="5860" y="7089"/>
                  <a:pt x="5797" y="7026"/>
                  <a:pt x="5766" y="6963"/>
                </a:cubicBezTo>
                <a:lnTo>
                  <a:pt x="3876" y="5105"/>
                </a:lnTo>
                <a:cubicBezTo>
                  <a:pt x="3781" y="5042"/>
                  <a:pt x="3750" y="5010"/>
                  <a:pt x="3655" y="4947"/>
                </a:cubicBezTo>
                <a:cubicBezTo>
                  <a:pt x="4033" y="4096"/>
                  <a:pt x="4915" y="3466"/>
                  <a:pt x="5923" y="3466"/>
                </a:cubicBezTo>
                <a:close/>
                <a:moveTo>
                  <a:pt x="10744" y="2049"/>
                </a:moveTo>
                <a:cubicBezTo>
                  <a:pt x="10964" y="2049"/>
                  <a:pt x="11122" y="2206"/>
                  <a:pt x="11122" y="2395"/>
                </a:cubicBezTo>
                <a:lnTo>
                  <a:pt x="11122" y="6144"/>
                </a:lnTo>
                <a:lnTo>
                  <a:pt x="11059" y="6144"/>
                </a:lnTo>
                <a:cubicBezTo>
                  <a:pt x="11059" y="6333"/>
                  <a:pt x="11027" y="6491"/>
                  <a:pt x="10901" y="6648"/>
                </a:cubicBezTo>
                <a:lnTo>
                  <a:pt x="9263" y="9421"/>
                </a:lnTo>
                <a:cubicBezTo>
                  <a:pt x="9105" y="9673"/>
                  <a:pt x="9011" y="9956"/>
                  <a:pt x="9011" y="10271"/>
                </a:cubicBezTo>
                <a:lnTo>
                  <a:pt x="9011" y="10933"/>
                </a:lnTo>
                <a:lnTo>
                  <a:pt x="6270" y="10933"/>
                </a:lnTo>
                <a:lnTo>
                  <a:pt x="6270" y="8097"/>
                </a:lnTo>
                <a:cubicBezTo>
                  <a:pt x="6270" y="7845"/>
                  <a:pt x="6396" y="7593"/>
                  <a:pt x="6585" y="7404"/>
                </a:cubicBezTo>
                <a:lnTo>
                  <a:pt x="8475" y="5546"/>
                </a:lnTo>
                <a:cubicBezTo>
                  <a:pt x="8538" y="5483"/>
                  <a:pt x="8625" y="5451"/>
                  <a:pt x="8712" y="5451"/>
                </a:cubicBezTo>
                <a:cubicBezTo>
                  <a:pt x="8798" y="5451"/>
                  <a:pt x="8885" y="5483"/>
                  <a:pt x="8948" y="5546"/>
                </a:cubicBezTo>
                <a:cubicBezTo>
                  <a:pt x="9074" y="5672"/>
                  <a:pt x="9074" y="5892"/>
                  <a:pt x="8948" y="6018"/>
                </a:cubicBezTo>
                <a:lnTo>
                  <a:pt x="7751" y="7215"/>
                </a:lnTo>
                <a:cubicBezTo>
                  <a:pt x="7656" y="7310"/>
                  <a:pt x="7656" y="7562"/>
                  <a:pt x="7751" y="7656"/>
                </a:cubicBezTo>
                <a:cubicBezTo>
                  <a:pt x="7814" y="7719"/>
                  <a:pt x="7908" y="7751"/>
                  <a:pt x="7999" y="7751"/>
                </a:cubicBezTo>
                <a:cubicBezTo>
                  <a:pt x="8089" y="7751"/>
                  <a:pt x="8176" y="7719"/>
                  <a:pt x="8223" y="7656"/>
                </a:cubicBezTo>
                <a:lnTo>
                  <a:pt x="10082" y="5829"/>
                </a:lnTo>
                <a:cubicBezTo>
                  <a:pt x="10271" y="5609"/>
                  <a:pt x="10397" y="5388"/>
                  <a:pt x="10397" y="5105"/>
                </a:cubicBezTo>
                <a:lnTo>
                  <a:pt x="10397" y="2395"/>
                </a:lnTo>
                <a:cubicBezTo>
                  <a:pt x="10397" y="2206"/>
                  <a:pt x="10555" y="2049"/>
                  <a:pt x="10744" y="2049"/>
                </a:cubicBezTo>
                <a:close/>
                <a:moveTo>
                  <a:pt x="1103" y="2080"/>
                </a:moveTo>
                <a:cubicBezTo>
                  <a:pt x="1292" y="2080"/>
                  <a:pt x="1450" y="2238"/>
                  <a:pt x="1450" y="2427"/>
                </a:cubicBezTo>
                <a:lnTo>
                  <a:pt x="1450" y="5168"/>
                </a:lnTo>
                <a:cubicBezTo>
                  <a:pt x="1450" y="5420"/>
                  <a:pt x="1576" y="5672"/>
                  <a:pt x="1796" y="5861"/>
                </a:cubicBezTo>
                <a:lnTo>
                  <a:pt x="3624" y="7719"/>
                </a:lnTo>
                <a:cubicBezTo>
                  <a:pt x="3687" y="7782"/>
                  <a:pt x="3781" y="7814"/>
                  <a:pt x="3872" y="7814"/>
                </a:cubicBezTo>
                <a:cubicBezTo>
                  <a:pt x="3962" y="7814"/>
                  <a:pt x="4049" y="7782"/>
                  <a:pt x="4096" y="7719"/>
                </a:cubicBezTo>
                <a:cubicBezTo>
                  <a:pt x="4222" y="7593"/>
                  <a:pt x="4222" y="7373"/>
                  <a:pt x="4096" y="7247"/>
                </a:cubicBezTo>
                <a:lnTo>
                  <a:pt x="2930" y="6050"/>
                </a:lnTo>
                <a:cubicBezTo>
                  <a:pt x="2804" y="5955"/>
                  <a:pt x="2804" y="5703"/>
                  <a:pt x="2930" y="5577"/>
                </a:cubicBezTo>
                <a:cubicBezTo>
                  <a:pt x="2978" y="5530"/>
                  <a:pt x="3064" y="5506"/>
                  <a:pt x="3155" y="5506"/>
                </a:cubicBezTo>
                <a:cubicBezTo>
                  <a:pt x="3245" y="5506"/>
                  <a:pt x="3340" y="5530"/>
                  <a:pt x="3403" y="5577"/>
                </a:cubicBezTo>
                <a:lnTo>
                  <a:pt x="5293" y="7436"/>
                </a:lnTo>
                <a:cubicBezTo>
                  <a:pt x="5482" y="7625"/>
                  <a:pt x="5608" y="7877"/>
                  <a:pt x="5608" y="8161"/>
                </a:cubicBezTo>
                <a:lnTo>
                  <a:pt x="5608" y="10996"/>
                </a:lnTo>
                <a:lnTo>
                  <a:pt x="2836" y="10996"/>
                </a:lnTo>
                <a:lnTo>
                  <a:pt x="2836" y="10303"/>
                </a:lnTo>
                <a:cubicBezTo>
                  <a:pt x="2804" y="10051"/>
                  <a:pt x="2710" y="9736"/>
                  <a:pt x="2552" y="9452"/>
                </a:cubicBezTo>
                <a:lnTo>
                  <a:pt x="914" y="6680"/>
                </a:lnTo>
                <a:cubicBezTo>
                  <a:pt x="851" y="6522"/>
                  <a:pt x="757" y="6333"/>
                  <a:pt x="757" y="6176"/>
                </a:cubicBezTo>
                <a:lnTo>
                  <a:pt x="757" y="2427"/>
                </a:lnTo>
                <a:cubicBezTo>
                  <a:pt x="757" y="2238"/>
                  <a:pt x="914" y="2080"/>
                  <a:pt x="1103" y="2080"/>
                </a:cubicBezTo>
                <a:close/>
                <a:moveTo>
                  <a:pt x="5860" y="1"/>
                </a:moveTo>
                <a:cubicBezTo>
                  <a:pt x="4915" y="1"/>
                  <a:pt x="4128" y="788"/>
                  <a:pt x="4128" y="1734"/>
                </a:cubicBezTo>
                <a:cubicBezTo>
                  <a:pt x="4128" y="2206"/>
                  <a:pt x="4348" y="2647"/>
                  <a:pt x="4695" y="2994"/>
                </a:cubicBezTo>
                <a:cubicBezTo>
                  <a:pt x="4411" y="3120"/>
                  <a:pt x="4191" y="3214"/>
                  <a:pt x="3939" y="3435"/>
                </a:cubicBezTo>
                <a:cubicBezTo>
                  <a:pt x="3750" y="3592"/>
                  <a:pt x="3592" y="3750"/>
                  <a:pt x="3435" y="3939"/>
                </a:cubicBezTo>
                <a:lnTo>
                  <a:pt x="3435" y="3813"/>
                </a:lnTo>
                <a:cubicBezTo>
                  <a:pt x="3435" y="3246"/>
                  <a:pt x="2962" y="2805"/>
                  <a:pt x="2395" y="2805"/>
                </a:cubicBezTo>
                <a:cubicBezTo>
                  <a:pt x="2300" y="2805"/>
                  <a:pt x="2174" y="2836"/>
                  <a:pt x="2048" y="2836"/>
                </a:cubicBezTo>
                <a:lnTo>
                  <a:pt x="2048" y="2427"/>
                </a:lnTo>
                <a:cubicBezTo>
                  <a:pt x="2048" y="1891"/>
                  <a:pt x="1576" y="1418"/>
                  <a:pt x="1040" y="1418"/>
                </a:cubicBezTo>
                <a:cubicBezTo>
                  <a:pt x="473" y="1418"/>
                  <a:pt x="0" y="1891"/>
                  <a:pt x="0" y="2427"/>
                </a:cubicBezTo>
                <a:lnTo>
                  <a:pt x="0" y="6176"/>
                </a:lnTo>
                <a:cubicBezTo>
                  <a:pt x="0" y="6491"/>
                  <a:pt x="95" y="6806"/>
                  <a:pt x="253" y="7026"/>
                </a:cubicBezTo>
                <a:lnTo>
                  <a:pt x="1891" y="9799"/>
                </a:lnTo>
                <a:cubicBezTo>
                  <a:pt x="1985" y="9956"/>
                  <a:pt x="2048" y="10145"/>
                  <a:pt x="2048" y="10303"/>
                </a:cubicBezTo>
                <a:lnTo>
                  <a:pt x="2048" y="11342"/>
                </a:lnTo>
                <a:cubicBezTo>
                  <a:pt x="2048" y="11532"/>
                  <a:pt x="2206" y="11689"/>
                  <a:pt x="2395" y="11689"/>
                </a:cubicBezTo>
                <a:lnTo>
                  <a:pt x="9294" y="11689"/>
                </a:lnTo>
                <a:cubicBezTo>
                  <a:pt x="9483" y="11689"/>
                  <a:pt x="9641" y="11532"/>
                  <a:pt x="9641" y="11342"/>
                </a:cubicBezTo>
                <a:lnTo>
                  <a:pt x="9641" y="10303"/>
                </a:lnTo>
                <a:cubicBezTo>
                  <a:pt x="9641" y="10114"/>
                  <a:pt x="9704" y="9956"/>
                  <a:pt x="9799" y="9799"/>
                </a:cubicBezTo>
                <a:lnTo>
                  <a:pt x="11468" y="7026"/>
                </a:lnTo>
                <a:cubicBezTo>
                  <a:pt x="11626" y="6774"/>
                  <a:pt x="11689" y="6491"/>
                  <a:pt x="11689" y="6176"/>
                </a:cubicBezTo>
                <a:lnTo>
                  <a:pt x="11689" y="2427"/>
                </a:lnTo>
                <a:cubicBezTo>
                  <a:pt x="11752" y="1891"/>
                  <a:pt x="11279" y="1418"/>
                  <a:pt x="10712" y="1418"/>
                </a:cubicBezTo>
                <a:cubicBezTo>
                  <a:pt x="10177" y="1418"/>
                  <a:pt x="9704" y="1891"/>
                  <a:pt x="9704" y="2427"/>
                </a:cubicBezTo>
                <a:lnTo>
                  <a:pt x="9704" y="2836"/>
                </a:lnTo>
                <a:cubicBezTo>
                  <a:pt x="9578" y="2805"/>
                  <a:pt x="9452" y="2805"/>
                  <a:pt x="9326" y="2805"/>
                </a:cubicBezTo>
                <a:cubicBezTo>
                  <a:pt x="8790" y="2805"/>
                  <a:pt x="8318" y="3246"/>
                  <a:pt x="8318" y="3813"/>
                </a:cubicBezTo>
                <a:lnTo>
                  <a:pt x="8318" y="3939"/>
                </a:lnTo>
                <a:cubicBezTo>
                  <a:pt x="8160" y="3750"/>
                  <a:pt x="8003" y="3592"/>
                  <a:pt x="7814" y="3435"/>
                </a:cubicBezTo>
                <a:cubicBezTo>
                  <a:pt x="7562" y="3246"/>
                  <a:pt x="7341" y="3088"/>
                  <a:pt x="7058" y="2994"/>
                </a:cubicBezTo>
                <a:cubicBezTo>
                  <a:pt x="7404" y="2647"/>
                  <a:pt x="7593" y="2206"/>
                  <a:pt x="7593" y="1734"/>
                </a:cubicBezTo>
                <a:cubicBezTo>
                  <a:pt x="7593" y="788"/>
                  <a:pt x="6806" y="1"/>
                  <a:pt x="58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" name="Google Shape;304;p35"/>
          <p:cNvGrpSpPr/>
          <p:nvPr/>
        </p:nvGrpSpPr>
        <p:grpSpPr>
          <a:xfrm>
            <a:off x="1461451" y="1647249"/>
            <a:ext cx="334346" cy="329068"/>
            <a:chOff x="683125" y="1955275"/>
            <a:chExt cx="299325" cy="294600"/>
          </a:xfrm>
        </p:grpSpPr>
        <p:sp>
          <p:nvSpPr>
            <p:cNvPr id="305" name="Google Shape;305;p35"/>
            <p:cNvSpPr/>
            <p:nvPr/>
          </p:nvSpPr>
          <p:spPr>
            <a:xfrm>
              <a:off x="876875" y="1989925"/>
              <a:ext cx="52800" cy="63825"/>
            </a:xfrm>
            <a:custGeom>
              <a:rect b="b" l="l" r="r" t="t"/>
              <a:pathLst>
                <a:path extrusionOk="0" h="2553" w="2112">
                  <a:moveTo>
                    <a:pt x="1072" y="0"/>
                  </a:moveTo>
                  <a:cubicBezTo>
                    <a:pt x="473" y="0"/>
                    <a:pt x="64" y="473"/>
                    <a:pt x="64" y="1009"/>
                  </a:cubicBezTo>
                  <a:cubicBezTo>
                    <a:pt x="1" y="1229"/>
                    <a:pt x="158" y="1324"/>
                    <a:pt x="379" y="1324"/>
                  </a:cubicBezTo>
                  <a:cubicBezTo>
                    <a:pt x="568" y="1324"/>
                    <a:pt x="725" y="1166"/>
                    <a:pt x="725" y="977"/>
                  </a:cubicBezTo>
                  <a:cubicBezTo>
                    <a:pt x="725" y="788"/>
                    <a:pt x="883" y="631"/>
                    <a:pt x="1072" y="631"/>
                  </a:cubicBezTo>
                  <a:cubicBezTo>
                    <a:pt x="1261" y="631"/>
                    <a:pt x="1418" y="788"/>
                    <a:pt x="1418" y="977"/>
                  </a:cubicBezTo>
                  <a:cubicBezTo>
                    <a:pt x="1418" y="1103"/>
                    <a:pt x="1355" y="1198"/>
                    <a:pt x="1229" y="1292"/>
                  </a:cubicBezTo>
                  <a:cubicBezTo>
                    <a:pt x="914" y="1450"/>
                    <a:pt x="725" y="1796"/>
                    <a:pt x="725" y="2206"/>
                  </a:cubicBezTo>
                  <a:cubicBezTo>
                    <a:pt x="725" y="2395"/>
                    <a:pt x="883" y="2552"/>
                    <a:pt x="1072" y="2552"/>
                  </a:cubicBezTo>
                  <a:cubicBezTo>
                    <a:pt x="1261" y="2552"/>
                    <a:pt x="1418" y="2395"/>
                    <a:pt x="1418" y="2206"/>
                  </a:cubicBezTo>
                  <a:cubicBezTo>
                    <a:pt x="1418" y="2080"/>
                    <a:pt x="1481" y="1954"/>
                    <a:pt x="1544" y="1922"/>
                  </a:cubicBezTo>
                  <a:cubicBezTo>
                    <a:pt x="1891" y="1733"/>
                    <a:pt x="2111" y="1355"/>
                    <a:pt x="2111" y="1009"/>
                  </a:cubicBezTo>
                  <a:cubicBezTo>
                    <a:pt x="2111" y="410"/>
                    <a:pt x="1639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83125" y="2058450"/>
              <a:ext cx="159900" cy="191425"/>
            </a:xfrm>
            <a:custGeom>
              <a:rect b="b" l="l" r="r" t="t"/>
              <a:pathLst>
                <a:path extrusionOk="0" h="7657" w="6396">
                  <a:moveTo>
                    <a:pt x="3245" y="693"/>
                  </a:moveTo>
                  <a:cubicBezTo>
                    <a:pt x="3812" y="693"/>
                    <a:pt x="4285" y="1166"/>
                    <a:pt x="4285" y="1702"/>
                  </a:cubicBezTo>
                  <a:cubicBezTo>
                    <a:pt x="4285" y="2269"/>
                    <a:pt x="3812" y="2710"/>
                    <a:pt x="3245" y="2710"/>
                  </a:cubicBezTo>
                  <a:cubicBezTo>
                    <a:pt x="2647" y="2710"/>
                    <a:pt x="2174" y="2269"/>
                    <a:pt x="2174" y="1702"/>
                  </a:cubicBezTo>
                  <a:cubicBezTo>
                    <a:pt x="2174" y="1166"/>
                    <a:pt x="2678" y="693"/>
                    <a:pt x="3245" y="693"/>
                  </a:cubicBezTo>
                  <a:close/>
                  <a:moveTo>
                    <a:pt x="3245" y="3434"/>
                  </a:moveTo>
                  <a:cubicBezTo>
                    <a:pt x="4569" y="3434"/>
                    <a:pt x="5671" y="4537"/>
                    <a:pt x="5671" y="5892"/>
                  </a:cubicBezTo>
                  <a:lnTo>
                    <a:pt x="5671" y="6994"/>
                  </a:lnTo>
                  <a:lnTo>
                    <a:pt x="788" y="6994"/>
                  </a:lnTo>
                  <a:lnTo>
                    <a:pt x="788" y="5892"/>
                  </a:lnTo>
                  <a:cubicBezTo>
                    <a:pt x="788" y="4537"/>
                    <a:pt x="1891" y="3434"/>
                    <a:pt x="3245" y="3434"/>
                  </a:cubicBezTo>
                  <a:close/>
                  <a:moveTo>
                    <a:pt x="3182" y="0"/>
                  </a:moveTo>
                  <a:cubicBezTo>
                    <a:pt x="2237" y="0"/>
                    <a:pt x="1418" y="788"/>
                    <a:pt x="1418" y="1733"/>
                  </a:cubicBezTo>
                  <a:cubicBezTo>
                    <a:pt x="1418" y="2206"/>
                    <a:pt x="1607" y="2678"/>
                    <a:pt x="1985" y="2993"/>
                  </a:cubicBezTo>
                  <a:cubicBezTo>
                    <a:pt x="819" y="3466"/>
                    <a:pt x="0" y="4569"/>
                    <a:pt x="0" y="5892"/>
                  </a:cubicBezTo>
                  <a:lnTo>
                    <a:pt x="0" y="7309"/>
                  </a:lnTo>
                  <a:cubicBezTo>
                    <a:pt x="126" y="7499"/>
                    <a:pt x="284" y="7656"/>
                    <a:pt x="441" y="7656"/>
                  </a:cubicBezTo>
                  <a:lnTo>
                    <a:pt x="6018" y="7656"/>
                  </a:lnTo>
                  <a:cubicBezTo>
                    <a:pt x="6238" y="7656"/>
                    <a:pt x="6396" y="7499"/>
                    <a:pt x="6396" y="7309"/>
                  </a:cubicBezTo>
                  <a:lnTo>
                    <a:pt x="6396" y="5892"/>
                  </a:lnTo>
                  <a:cubicBezTo>
                    <a:pt x="6396" y="4569"/>
                    <a:pt x="5545" y="3466"/>
                    <a:pt x="4411" y="2993"/>
                  </a:cubicBezTo>
                  <a:cubicBezTo>
                    <a:pt x="4758" y="2647"/>
                    <a:pt x="4978" y="2206"/>
                    <a:pt x="4978" y="1733"/>
                  </a:cubicBezTo>
                  <a:cubicBezTo>
                    <a:pt x="4978" y="788"/>
                    <a:pt x="4190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824900" y="1955275"/>
              <a:ext cx="157550" cy="155975"/>
            </a:xfrm>
            <a:custGeom>
              <a:rect b="b" l="l" r="r" t="t"/>
              <a:pathLst>
                <a:path extrusionOk="0" h="6239" w="6302">
                  <a:moveTo>
                    <a:pt x="3151" y="662"/>
                  </a:moveTo>
                  <a:cubicBezTo>
                    <a:pt x="4505" y="662"/>
                    <a:pt x="5608" y="1765"/>
                    <a:pt x="5608" y="3119"/>
                  </a:cubicBezTo>
                  <a:cubicBezTo>
                    <a:pt x="5608" y="4442"/>
                    <a:pt x="4505" y="5545"/>
                    <a:pt x="3151" y="5545"/>
                  </a:cubicBezTo>
                  <a:cubicBezTo>
                    <a:pt x="2710" y="5545"/>
                    <a:pt x="2332" y="5451"/>
                    <a:pt x="1954" y="5230"/>
                  </a:cubicBezTo>
                  <a:cubicBezTo>
                    <a:pt x="1890" y="5199"/>
                    <a:pt x="1796" y="5199"/>
                    <a:pt x="1733" y="5199"/>
                  </a:cubicBezTo>
                  <a:lnTo>
                    <a:pt x="945" y="5388"/>
                  </a:lnTo>
                  <a:lnTo>
                    <a:pt x="1166" y="4694"/>
                  </a:lnTo>
                  <a:cubicBezTo>
                    <a:pt x="1229" y="4568"/>
                    <a:pt x="1166" y="4505"/>
                    <a:pt x="1134" y="4411"/>
                  </a:cubicBezTo>
                  <a:cubicBezTo>
                    <a:pt x="914" y="4033"/>
                    <a:pt x="756" y="3592"/>
                    <a:pt x="756" y="3119"/>
                  </a:cubicBezTo>
                  <a:cubicBezTo>
                    <a:pt x="725" y="1733"/>
                    <a:pt x="1827" y="662"/>
                    <a:pt x="3151" y="662"/>
                  </a:cubicBezTo>
                  <a:close/>
                  <a:moveTo>
                    <a:pt x="3182" y="0"/>
                  </a:moveTo>
                  <a:cubicBezTo>
                    <a:pt x="1449" y="0"/>
                    <a:pt x="95" y="1418"/>
                    <a:pt x="95" y="3119"/>
                  </a:cubicBezTo>
                  <a:cubicBezTo>
                    <a:pt x="95" y="3655"/>
                    <a:pt x="189" y="4190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15" y="6238"/>
                    <a:pt x="473" y="6238"/>
                  </a:cubicBezTo>
                  <a:lnTo>
                    <a:pt x="1764" y="5923"/>
                  </a:lnTo>
                  <a:cubicBezTo>
                    <a:pt x="2206" y="6144"/>
                    <a:pt x="2678" y="6238"/>
                    <a:pt x="3182" y="6238"/>
                  </a:cubicBezTo>
                  <a:cubicBezTo>
                    <a:pt x="4915" y="6238"/>
                    <a:pt x="6301" y="4820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895000" y="2058450"/>
              <a:ext cx="17350" cy="18125"/>
            </a:xfrm>
            <a:custGeom>
              <a:rect b="b" l="l" r="r" t="t"/>
              <a:pathLst>
                <a:path extrusionOk="0" h="725" w="694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78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" name="Google Shape;309;p35"/>
          <p:cNvSpPr/>
          <p:nvPr/>
        </p:nvSpPr>
        <p:spPr>
          <a:xfrm>
            <a:off x="1456688" y="4042659"/>
            <a:ext cx="343862" cy="313126"/>
          </a:xfrm>
          <a:custGeom>
            <a:rect b="b" l="l" r="r" t="t"/>
            <a:pathLst>
              <a:path extrusionOk="0" h="11563" w="12698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" name="Google Shape;310;p35"/>
          <p:cNvGrpSpPr/>
          <p:nvPr/>
        </p:nvGrpSpPr>
        <p:grpSpPr>
          <a:xfrm>
            <a:off x="8465325" y="300501"/>
            <a:ext cx="494474" cy="496788"/>
            <a:chOff x="-1333975" y="2365850"/>
            <a:chExt cx="292225" cy="293575"/>
          </a:xfrm>
        </p:grpSpPr>
        <p:sp>
          <p:nvSpPr>
            <p:cNvPr id="311" name="Google Shape;311;p35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35"/>
          <p:cNvSpPr txBox="1"/>
          <p:nvPr>
            <p:ph idx="1" type="body"/>
          </p:nvPr>
        </p:nvSpPr>
        <p:spPr>
          <a:xfrm>
            <a:off x="181900" y="1125300"/>
            <a:ext cx="8414700" cy="25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3333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“Florida ranks second in the entire country in terms of the number of residents that don’t have any internet access or reliable internet access"</a:t>
            </a:r>
            <a:r>
              <a:rPr lang="en" sz="3600">
                <a:solidFill>
                  <a:srgbClr val="3333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5"/>
          <p:cNvSpPr txBox="1"/>
          <p:nvPr/>
        </p:nvSpPr>
        <p:spPr>
          <a:xfrm>
            <a:off x="5386500" y="4355775"/>
            <a:ext cx="357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R-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Sen. Joe Gruters of Sarasota. </a:t>
            </a:r>
            <a:br>
              <a:rPr lang="en" sz="1600">
                <a:solidFill>
                  <a:srgbClr val="3333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(Source: 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FIU's Metropolitan Center</a:t>
            </a: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/>
          <p:cNvSpPr txBox="1"/>
          <p:nvPr>
            <p:ph idx="1" type="body"/>
          </p:nvPr>
        </p:nvSpPr>
        <p:spPr>
          <a:xfrm>
            <a:off x="181900" y="1125300"/>
            <a:ext cx="4088400" cy="38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Broadband is the transmission of wide bandwidth data over a high speed internet connection.</a:t>
            </a:r>
            <a:b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FCC currently regards the speed threshold for an internet connection to be considered “broadband” to be no less than 25 Mbps download and 3 Mbps upload.</a:t>
            </a:r>
            <a:b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Broadband access is constant. It does not block phone lines, and there is no need to reconnect each time you need to use the internet.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6"/>
          <p:cNvSpPr/>
          <p:nvPr/>
        </p:nvSpPr>
        <p:spPr>
          <a:xfrm>
            <a:off x="0" y="0"/>
            <a:ext cx="9144000" cy="10221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6"/>
          <p:cNvSpPr txBox="1"/>
          <p:nvPr>
            <p:ph type="title"/>
          </p:nvPr>
        </p:nvSpPr>
        <p:spPr>
          <a:xfrm>
            <a:off x="110325" y="224700"/>
            <a:ext cx="910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is Broadband</a:t>
            </a:r>
            <a:endParaRPr/>
          </a:p>
        </p:txBody>
      </p:sp>
      <p:pic>
        <p:nvPicPr>
          <p:cNvPr id="328" name="Google Shape;3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150" y="1412163"/>
            <a:ext cx="4568900" cy="3229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" name="Google Shape;329;p36"/>
          <p:cNvGrpSpPr/>
          <p:nvPr/>
        </p:nvGrpSpPr>
        <p:grpSpPr>
          <a:xfrm>
            <a:off x="8583026" y="277007"/>
            <a:ext cx="398033" cy="520384"/>
            <a:chOff x="-35101800" y="2631050"/>
            <a:chExt cx="222925" cy="291450"/>
          </a:xfrm>
        </p:grpSpPr>
        <p:sp>
          <p:nvSpPr>
            <p:cNvPr id="330" name="Google Shape;330;p36"/>
            <p:cNvSpPr/>
            <p:nvPr/>
          </p:nvSpPr>
          <p:spPr>
            <a:xfrm>
              <a:off x="-34999400" y="2699575"/>
              <a:ext cx="18150" cy="18125"/>
            </a:xfrm>
            <a:custGeom>
              <a:rect b="b" l="l" r="r" t="t"/>
              <a:pathLst>
                <a:path extrusionOk="0" h="725" w="726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-34999400" y="2732650"/>
              <a:ext cx="18150" cy="52800"/>
            </a:xfrm>
            <a:custGeom>
              <a:rect b="b" l="l" r="r" t="t"/>
              <a:pathLst>
                <a:path extrusionOk="0" h="2112" w="726">
                  <a:moveTo>
                    <a:pt x="347" y="0"/>
                  </a:moveTo>
                  <a:cubicBezTo>
                    <a:pt x="158" y="0"/>
                    <a:pt x="1" y="190"/>
                    <a:pt x="1" y="379"/>
                  </a:cubicBezTo>
                  <a:lnTo>
                    <a:pt x="1" y="1765"/>
                  </a:lnTo>
                  <a:cubicBezTo>
                    <a:pt x="1" y="1985"/>
                    <a:pt x="158" y="2111"/>
                    <a:pt x="347" y="2111"/>
                  </a:cubicBezTo>
                  <a:cubicBezTo>
                    <a:pt x="568" y="2111"/>
                    <a:pt x="725" y="1954"/>
                    <a:pt x="725" y="1765"/>
                  </a:cubicBezTo>
                  <a:lnTo>
                    <a:pt x="725" y="379"/>
                  </a:lnTo>
                  <a:cubicBezTo>
                    <a:pt x="725" y="190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-35067125" y="2665700"/>
              <a:ext cx="153600" cy="154400"/>
            </a:xfrm>
            <a:custGeom>
              <a:rect b="b" l="l" r="r" t="t"/>
              <a:pathLst>
                <a:path extrusionOk="0" h="6176" w="6144">
                  <a:moveTo>
                    <a:pt x="3056" y="694"/>
                  </a:moveTo>
                  <a:cubicBezTo>
                    <a:pt x="4411" y="694"/>
                    <a:pt x="5482" y="1765"/>
                    <a:pt x="5482" y="3088"/>
                  </a:cubicBezTo>
                  <a:cubicBezTo>
                    <a:pt x="5482" y="4443"/>
                    <a:pt x="4411" y="5482"/>
                    <a:pt x="3056" y="5482"/>
                  </a:cubicBezTo>
                  <a:cubicBezTo>
                    <a:pt x="1733" y="5482"/>
                    <a:pt x="662" y="4443"/>
                    <a:pt x="662" y="3088"/>
                  </a:cubicBezTo>
                  <a:cubicBezTo>
                    <a:pt x="662" y="1796"/>
                    <a:pt x="1764" y="694"/>
                    <a:pt x="3056" y="69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87"/>
                    <a:pt x="0" y="3088"/>
                  </a:cubicBezTo>
                  <a:cubicBezTo>
                    <a:pt x="0" y="4789"/>
                    <a:pt x="1386" y="6176"/>
                    <a:pt x="3056" y="6176"/>
                  </a:cubicBezTo>
                  <a:cubicBezTo>
                    <a:pt x="4757" y="6176"/>
                    <a:pt x="6144" y="4789"/>
                    <a:pt x="6144" y="3088"/>
                  </a:cubicBezTo>
                  <a:cubicBezTo>
                    <a:pt x="6144" y="1387"/>
                    <a:pt x="4757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-35101800" y="2631050"/>
              <a:ext cx="222925" cy="291450"/>
            </a:xfrm>
            <a:custGeom>
              <a:rect b="b" l="l" r="r" t="t"/>
              <a:pathLst>
                <a:path extrusionOk="0" h="11658" w="8917">
                  <a:moveTo>
                    <a:pt x="4443" y="693"/>
                  </a:moveTo>
                  <a:cubicBezTo>
                    <a:pt x="6554" y="693"/>
                    <a:pt x="8192" y="2395"/>
                    <a:pt x="8192" y="4474"/>
                  </a:cubicBezTo>
                  <a:cubicBezTo>
                    <a:pt x="8192" y="5293"/>
                    <a:pt x="7940" y="6081"/>
                    <a:pt x="7436" y="6711"/>
                  </a:cubicBezTo>
                  <a:lnTo>
                    <a:pt x="4443" y="10775"/>
                  </a:lnTo>
                  <a:lnTo>
                    <a:pt x="1450" y="6711"/>
                  </a:lnTo>
                  <a:cubicBezTo>
                    <a:pt x="1009" y="6049"/>
                    <a:pt x="726" y="5293"/>
                    <a:pt x="726" y="4474"/>
                  </a:cubicBezTo>
                  <a:cubicBezTo>
                    <a:pt x="726" y="2395"/>
                    <a:pt x="2364" y="693"/>
                    <a:pt x="4443" y="693"/>
                  </a:cubicBezTo>
                  <a:close/>
                  <a:moveTo>
                    <a:pt x="4443" y="0"/>
                  </a:moveTo>
                  <a:cubicBezTo>
                    <a:pt x="2017" y="0"/>
                    <a:pt x="1" y="1985"/>
                    <a:pt x="1" y="4443"/>
                  </a:cubicBezTo>
                  <a:cubicBezTo>
                    <a:pt x="1" y="5419"/>
                    <a:pt x="316" y="6333"/>
                    <a:pt x="883" y="7120"/>
                  </a:cubicBezTo>
                  <a:lnTo>
                    <a:pt x="4191" y="11531"/>
                  </a:lnTo>
                  <a:cubicBezTo>
                    <a:pt x="4254" y="11594"/>
                    <a:pt x="4349" y="11657"/>
                    <a:pt x="4443" y="11657"/>
                  </a:cubicBezTo>
                  <a:cubicBezTo>
                    <a:pt x="4569" y="11657"/>
                    <a:pt x="4664" y="11594"/>
                    <a:pt x="4727" y="11531"/>
                  </a:cubicBezTo>
                  <a:lnTo>
                    <a:pt x="8003" y="7120"/>
                  </a:lnTo>
                  <a:cubicBezTo>
                    <a:pt x="8602" y="6333"/>
                    <a:pt x="8917" y="5419"/>
                    <a:pt x="8917" y="4443"/>
                  </a:cubicBezTo>
                  <a:cubicBezTo>
                    <a:pt x="8917" y="1985"/>
                    <a:pt x="6901" y="0"/>
                    <a:pt x="44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