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59"/>
  </p:notesMasterIdLst>
  <p:handoutMasterIdLst>
    <p:handoutMasterId r:id="rId60"/>
  </p:handoutMasterIdLst>
  <p:sldIdLst>
    <p:sldId id="256" r:id="rId2"/>
    <p:sldId id="326" r:id="rId3"/>
    <p:sldId id="325" r:id="rId4"/>
    <p:sldId id="327" r:id="rId5"/>
    <p:sldId id="328" r:id="rId6"/>
    <p:sldId id="323" r:id="rId7"/>
    <p:sldId id="324" r:id="rId8"/>
    <p:sldId id="329" r:id="rId9"/>
    <p:sldId id="330"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8" r:id="rId36"/>
    <p:sldId id="357"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7" r:id="rId56"/>
    <p:sldId id="378" r:id="rId57"/>
    <p:sldId id="318"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855"/>
    <a:srgbClr val="03A3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39" d="100"/>
          <a:sy n="39" d="100"/>
        </p:scale>
        <p:origin x="1038" y="4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6/1/2022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6/1/2022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6/1/2022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6/1/2022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6/1/2022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6/1/2022</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6/1/2022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6/1/2022</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6/1/2022</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6/1/2022</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6/1/2022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6/1/2022</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6/1/2022</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2022 FPZA State Conference</a:t>
            </a:r>
          </a:p>
        </p:txBody>
      </p:sp>
      <p:sp>
        <p:nvSpPr>
          <p:cNvPr id="3" name="Subtitle 2"/>
          <p:cNvSpPr>
            <a:spLocks noGrp="1"/>
          </p:cNvSpPr>
          <p:nvPr>
            <p:ph type="subTitle" idx="1"/>
          </p:nvPr>
        </p:nvSpPr>
        <p:spPr/>
        <p:txBody>
          <a:bodyPr/>
          <a:lstStyle/>
          <a:p>
            <a:r>
              <a:rPr lang="en-US" dirty="0">
                <a:solidFill>
                  <a:srgbClr val="03A38F"/>
                </a:solidFill>
              </a:rPr>
              <a:t>June 1, 2022</a:t>
            </a:r>
          </a:p>
        </p:txBody>
      </p:sp>
      <p:sp>
        <p:nvSpPr>
          <p:cNvPr id="4" name="TextBox 3">
            <a:extLst>
              <a:ext uri="{FF2B5EF4-FFF2-40B4-BE49-F238E27FC236}">
                <a16:creationId xmlns:a16="http://schemas.microsoft.com/office/drawing/2014/main" id="{ADF54A90-D7CE-BEA9-740B-0223A049E4EB}"/>
              </a:ext>
            </a:extLst>
          </p:cNvPr>
          <p:cNvSpPr txBox="1"/>
          <p:nvPr/>
        </p:nvSpPr>
        <p:spPr>
          <a:xfrm rot="10800000" flipH="1" flipV="1">
            <a:off x="8306476" y="4883707"/>
            <a:ext cx="3893574" cy="984885"/>
          </a:xfrm>
          <a:prstGeom prst="rect">
            <a:avLst/>
          </a:prstGeom>
          <a:noFill/>
        </p:spPr>
        <p:txBody>
          <a:bodyPr wrap="square" rtlCol="0">
            <a:spAutoFit/>
          </a:bodyPr>
          <a:lstStyle/>
          <a:p>
            <a:pPr algn="ctr"/>
            <a:r>
              <a:rPr lang="en-US" sz="2000" b="1" dirty="0"/>
              <a:t>David A. Theriaque, Esquire</a:t>
            </a:r>
          </a:p>
          <a:p>
            <a:pPr algn="ctr"/>
            <a:r>
              <a:rPr lang="en-US" sz="2000" dirty="0"/>
              <a:t>dat@theriaquelaw.com</a:t>
            </a:r>
          </a:p>
          <a:p>
            <a:endParaRPr lang="en-US" dirty="0"/>
          </a:p>
        </p:txBody>
      </p:sp>
      <p:pic>
        <p:nvPicPr>
          <p:cNvPr id="7" name="Picture 6" descr="Logo, company name&#10;&#10;Description automatically generated">
            <a:extLst>
              <a:ext uri="{FF2B5EF4-FFF2-40B4-BE49-F238E27FC236}">
                <a16:creationId xmlns:a16="http://schemas.microsoft.com/office/drawing/2014/main" id="{C4ECDC94-995F-38F8-6E00-308842D8BDC0}"/>
              </a:ext>
            </a:extLst>
          </p:cNvPr>
          <p:cNvPicPr>
            <a:picLocks noChangeAspect="1"/>
          </p:cNvPicPr>
          <p:nvPr/>
        </p:nvPicPr>
        <p:blipFill>
          <a:blip r:embed="rId2"/>
          <a:stretch>
            <a:fillRect/>
          </a:stretch>
        </p:blipFill>
        <p:spPr>
          <a:xfrm>
            <a:off x="8727154" y="5548953"/>
            <a:ext cx="3052218" cy="1152941"/>
          </a:xfrm>
          <a:prstGeom prst="rect">
            <a:avLst/>
          </a:prstGeom>
        </p:spPr>
      </p:pic>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fontScale="92500" lnSpcReduction="10000"/>
          </a:bodyPr>
          <a:lstStyle/>
          <a:p>
            <a:pPr marL="45720" indent="0">
              <a:buNone/>
            </a:pPr>
            <a:r>
              <a:rPr lang="en-US" sz="1800" b="0" i="0" u="none" strike="noStrike" baseline="0" dirty="0"/>
              <a:t>The circuit court has struggled with the precise definitions for the elements of customary use.  </a:t>
            </a:r>
          </a:p>
          <a:p>
            <a:pPr marL="45720" indent="0">
              <a:buNone/>
            </a:pPr>
            <a:r>
              <a:rPr lang="en-US" sz="1800" b="0" i="0" u="none" strike="noStrike" baseline="0" dirty="0"/>
              <a:t>Much of this discussion has focused on the “ancient” element.</a:t>
            </a:r>
          </a:p>
          <a:p>
            <a:pPr marL="45720" indent="0">
              <a:buNone/>
            </a:pPr>
            <a:r>
              <a:rPr lang="en-US" sz="1800" b="0" i="0" u="none" strike="noStrike" baseline="0" dirty="0"/>
              <a:t>The Intervenors have put forth more extreme arguments as to the proper definition of “ancient.”</a:t>
            </a:r>
          </a:p>
          <a:p>
            <a:pPr marL="45720" indent="0">
              <a:buNone/>
            </a:pPr>
            <a:r>
              <a:rPr lang="en-US" sz="1800" b="0" i="0" u="none" strike="noStrike" baseline="0" dirty="0"/>
              <a:t>For example, some Intervenors have argued that “ancient” means “the fall of the Western Roman Empire” or “AD 476.”</a:t>
            </a:r>
          </a:p>
          <a:p>
            <a:pPr marL="45720" indent="0">
              <a:buNone/>
            </a:pPr>
            <a:r>
              <a:rPr lang="en-US" sz="1800" b="0" i="0" u="none" strike="noStrike" baseline="0" dirty="0"/>
              <a:t>Others have argued that “ancient” means “time immemorial.”</a:t>
            </a:r>
          </a:p>
          <a:p>
            <a:pPr marL="45720" indent="0">
              <a:buNone/>
            </a:pPr>
            <a:r>
              <a:rPr lang="en-US" sz="1800" b="0" i="0" u="none" strike="noStrike" baseline="0" dirty="0"/>
              <a:t>The circuit court has declined to adopt such a extreme definition.  </a:t>
            </a:r>
          </a:p>
          <a:p>
            <a:pPr marL="45720" indent="0">
              <a:buNone/>
            </a:pPr>
            <a:r>
              <a:rPr lang="en-US" sz="1800" b="0" i="0" u="none" strike="noStrike" baseline="0" dirty="0"/>
              <a:t>While the precise definition of “ancient” has not yet been determined, the circuit court has ruled that a period of forty (40) years would not be a sufficient amount of time to establish the ancient element of customary use.  </a:t>
            </a:r>
          </a:p>
          <a:p>
            <a:pPr marL="45720" indent="0">
              <a:buNone/>
            </a:pPr>
            <a:r>
              <a:rPr lang="en-US" sz="1800" b="0" i="0" u="none" strike="noStrike" baseline="0" dirty="0"/>
              <a:t>It has also acknowledged, however, that a period of sixty-five (65) years can be deemed ancient, pursuant to </a:t>
            </a:r>
            <a:r>
              <a:rPr lang="en-US" sz="1800" b="0" i="1" u="none" strike="noStrike" baseline="0" dirty="0" err="1"/>
              <a:t>Tona</a:t>
            </a:r>
            <a:r>
              <a:rPr lang="en-US" sz="1800" b="0" i="1" u="none" strike="noStrike" baseline="0" dirty="0"/>
              <a:t>-Rama</a:t>
            </a:r>
            <a:r>
              <a:rPr lang="en-US" sz="1800" b="0" i="0" u="none" strike="noStrike" baseline="0" dirty="0"/>
              <a:t>.</a:t>
            </a:r>
          </a:p>
          <a:p>
            <a:pPr marL="45720" indent="0">
              <a:buNone/>
            </a:pPr>
            <a:r>
              <a:rPr lang="en-US" sz="1800" b="0" i="0" u="none" strike="noStrike" baseline="0" dirty="0"/>
              <a:t>The case remains pending and a trial date has not been scheduled.</a:t>
            </a:r>
            <a:endParaRPr lang="en-US" sz="2400" dirty="0"/>
          </a:p>
        </p:txBody>
      </p:sp>
    </p:spTree>
    <p:extLst>
      <p:ext uri="{BB962C8B-B14F-4D97-AF65-F5344CB8AC3E}">
        <p14:creationId xmlns:p14="http://schemas.microsoft.com/office/powerpoint/2010/main" val="270285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35988"/>
          </a:xfrm>
        </p:spPr>
        <p:txBody>
          <a:bodyPr>
            <a:normAutofit/>
          </a:bodyPr>
          <a:lstStyle/>
          <a:p>
            <a:r>
              <a:rPr lang="en-US" sz="2000" b="1" i="0" u="none" strike="noStrike" baseline="0" dirty="0"/>
              <a:t>2.	</a:t>
            </a:r>
            <a:r>
              <a:rPr lang="en-US" sz="2000" b="1" i="1" u="none" strike="noStrike" baseline="0" dirty="0"/>
              <a:t>Northshore Holdings, LLC v. Walton </a:t>
            </a:r>
            <a:r>
              <a:rPr lang="en-US" sz="2000" b="1" i="1" u="none" strike="noStrike" baseline="0" dirty="0" err="1"/>
              <a:t>Cty</a:t>
            </a:r>
            <a:r>
              <a:rPr lang="en-US" sz="2000" b="1" i="1" u="none" strike="noStrike" baseline="0" dirty="0"/>
              <a:t>.</a:t>
            </a:r>
            <a:r>
              <a:rPr lang="en-US" sz="2000" b="1" i="0" u="none" strike="noStrike" baseline="0" dirty="0"/>
              <a:t>, Case No. 2021-CA-	210 (Fla. 1st Cir. Ct. Mar. 21, 2021)</a:t>
            </a:r>
            <a:endParaRPr lang="en-US" sz="4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572768"/>
            <a:ext cx="9509760" cy="4650750"/>
          </a:xfrm>
        </p:spPr>
        <p:txBody>
          <a:bodyPr>
            <a:normAutofit/>
          </a:bodyPr>
          <a:lstStyle/>
          <a:p>
            <a:pPr marL="45720" indent="0">
              <a:buNone/>
            </a:pPr>
            <a:r>
              <a:rPr lang="en-US" b="0" i="0" u="none" strike="noStrike" baseline="0" dirty="0"/>
              <a:t>This case also concerns customary use in Walton County.</a:t>
            </a:r>
          </a:p>
          <a:p>
            <a:pPr marL="45720" indent="0">
              <a:buNone/>
            </a:pPr>
            <a:r>
              <a:rPr lang="en-US" b="0" i="0" u="none" strike="noStrike" baseline="0" dirty="0"/>
              <a:t>The plaintiffs are beachfront property owners in Walton County.</a:t>
            </a:r>
          </a:p>
          <a:p>
            <a:pPr marL="45720" indent="0">
              <a:buNone/>
            </a:pPr>
            <a:r>
              <a:rPr lang="en-US" b="0" i="0" u="none" strike="noStrike" baseline="0" dirty="0"/>
              <a:t>As such, they had a right to intervene in the County’s customary use lawsuit pursuant to Section 163.035(3)(b)2., </a:t>
            </a:r>
            <a:r>
              <a:rPr lang="en-US" b="0" i="1" u="none" strike="noStrike" baseline="0" dirty="0"/>
              <a:t>Florida Statutes</a:t>
            </a:r>
            <a:r>
              <a:rPr lang="en-US" b="0" i="0" u="none" strike="noStrike" baseline="0" dirty="0"/>
              <a:t>.</a:t>
            </a:r>
          </a:p>
          <a:p>
            <a:pPr marL="45720" indent="0">
              <a:buNone/>
            </a:pPr>
            <a:r>
              <a:rPr lang="en-US" b="0" i="0" u="none" strike="noStrike" baseline="0" dirty="0"/>
              <a:t>They did not do so, however, and instead filed an action seeking to declare the customary use doctrine unconstitutional.</a:t>
            </a:r>
          </a:p>
          <a:p>
            <a:pPr marL="45720" indent="0">
              <a:buNone/>
            </a:pPr>
            <a:r>
              <a:rPr lang="en-US" b="0" i="0" u="none" strike="noStrike" baseline="0" dirty="0"/>
              <a:t>The plaintiffs argue that customary use is unconstitutional because it constitutes a taking of an owner’s fundamental right to exclude others from one’s property, and because the elements of customary use, as acknowledged by the Florida Supreme Court in </a:t>
            </a:r>
            <a:r>
              <a:rPr lang="en-US" b="0" i="1" u="none" strike="noStrike" baseline="0" dirty="0" err="1"/>
              <a:t>Tona</a:t>
            </a:r>
            <a:r>
              <a:rPr lang="en-US" b="0" i="1" u="none" strike="noStrike" baseline="0" dirty="0"/>
              <a:t>-Rama</a:t>
            </a:r>
            <a:r>
              <a:rPr lang="en-US" b="0" i="0" u="none" strike="noStrike" baseline="0" dirty="0"/>
              <a:t>, are unconstitutionally vague.</a:t>
            </a:r>
            <a:endParaRPr lang="en-US" sz="24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11</a:t>
            </a:fld>
            <a:endParaRPr lang="en-US"/>
          </a:p>
        </p:txBody>
      </p:sp>
    </p:spTree>
    <p:extLst>
      <p:ext uri="{BB962C8B-B14F-4D97-AF65-F5344CB8AC3E}">
        <p14:creationId xmlns:p14="http://schemas.microsoft.com/office/powerpoint/2010/main" val="288951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562063"/>
            <a:ext cx="9509760" cy="5880682"/>
          </a:xfrm>
        </p:spPr>
        <p:txBody>
          <a:bodyPr>
            <a:normAutofit/>
          </a:bodyPr>
          <a:lstStyle/>
          <a:p>
            <a:pPr marL="45720" indent="0" algn="just">
              <a:buNone/>
            </a:pPr>
            <a:r>
              <a:rPr lang="en-US" b="0" i="0" u="none" strike="noStrike" baseline="0" dirty="0"/>
              <a:t>In March 2022, the circuit court conducted a one (1) day bench trial and issued a Final Judgment in favor of the County.</a:t>
            </a:r>
          </a:p>
          <a:p>
            <a:pPr marL="45720" indent="0" algn="just">
              <a:buNone/>
            </a:pPr>
            <a:r>
              <a:rPr lang="en-US" b="0" i="0" u="none" strike="noStrike" baseline="0" dirty="0"/>
              <a:t>The circuit court rejected the plaintiffs’ “right to exclude” argument, based on an exception to takings claims relating to background principles of state property law.</a:t>
            </a:r>
          </a:p>
          <a:p>
            <a:pPr marL="45720" indent="0" algn="just">
              <a:buNone/>
            </a:pPr>
            <a:r>
              <a:rPr lang="en-US" b="0" i="0" u="none" strike="noStrike" baseline="0" dirty="0"/>
              <a:t>Based on language from </a:t>
            </a:r>
            <a:r>
              <a:rPr lang="en-US" b="0" i="0" u="none" strike="noStrike" baseline="0" dirty="0" err="1"/>
              <a:t>Tona</a:t>
            </a:r>
            <a:r>
              <a:rPr lang="en-US" b="0" i="0" u="none" strike="noStrike" baseline="0" dirty="0"/>
              <a:t>-Rama, the circuit court determined that the Florida Supreme Court indicated:</a:t>
            </a:r>
          </a:p>
          <a:p>
            <a:pPr marL="45720" indent="0" algn="just">
              <a:buNone/>
            </a:pPr>
            <a:endParaRPr lang="en-US" b="0" i="0" u="none" strike="noStrike" baseline="0" dirty="0"/>
          </a:p>
          <a:p>
            <a:pPr marL="45720" indent="0" algn="just">
              <a:buNone/>
            </a:pPr>
            <a:endParaRPr lang="en-US" dirty="0"/>
          </a:p>
          <a:p>
            <a:pPr marL="45720" indent="0" algn="just">
              <a:buNone/>
            </a:pPr>
            <a:endParaRPr lang="en-US" b="0" i="0" u="none" strike="noStrike" baseline="0" dirty="0"/>
          </a:p>
          <a:p>
            <a:pPr marL="45720" indent="0" algn="just">
              <a:buNone/>
            </a:pPr>
            <a:endParaRPr lang="en-US" b="0" i="0" u="none" strike="noStrike" baseline="0" dirty="0"/>
          </a:p>
          <a:p>
            <a:pPr marL="45720" indent="0" algn="just">
              <a:buNone/>
            </a:pPr>
            <a:r>
              <a:rPr lang="en-US" b="0" i="0" u="none" strike="noStrike" baseline="0" dirty="0"/>
              <a:t>The circuit court determined that it had to assume this was the </a:t>
            </a:r>
            <a:r>
              <a:rPr lang="en-US" b="0" i="1" u="none" strike="noStrike" baseline="0" dirty="0" err="1"/>
              <a:t>Tona</a:t>
            </a:r>
            <a:r>
              <a:rPr lang="en-US" b="0" i="1" u="none" strike="noStrike" baseline="0" dirty="0"/>
              <a:t>-Rama</a:t>
            </a:r>
            <a:r>
              <a:rPr lang="en-US" b="0" i="0" u="none" strike="noStrike" baseline="0" dirty="0"/>
              <a:t> Court’s finding “before making any decision that might be deemed contrary to Florida precedent.”</a:t>
            </a:r>
          </a:p>
          <a:p>
            <a:pPr marL="45720" marR="7200" indent="0" algn="just">
              <a:buNone/>
            </a:pPr>
            <a:endParaRPr lang="en-US" b="0" i="0" u="none" strike="noStrike" baseline="0" dirty="0"/>
          </a:p>
          <a:p>
            <a:pPr algn="just"/>
            <a:endParaRPr lang="en-US" dirty="0"/>
          </a:p>
          <a:p>
            <a:pPr algn="just"/>
            <a:endParaRPr lang="en-US" b="0" i="0" u="none" strike="noStrike" baseline="0" dirty="0"/>
          </a:p>
          <a:p>
            <a:pPr marL="45720" indent="0" algn="just">
              <a:buNone/>
            </a:pPr>
            <a:endParaRPr lang="en-US" b="0" i="0" u="none" strike="noStrike" baseline="0" dirty="0"/>
          </a:p>
          <a:p>
            <a:pPr algn="just"/>
            <a:endParaRPr lang="en-US" b="0" i="0" u="none" strike="noStrike" baseline="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12</a:t>
            </a:fld>
            <a:endParaRPr lang="en-US"/>
          </a:p>
        </p:txBody>
      </p:sp>
      <p:sp>
        <p:nvSpPr>
          <p:cNvPr id="6" name="TextBox 5">
            <a:extLst>
              <a:ext uri="{FF2B5EF4-FFF2-40B4-BE49-F238E27FC236}">
                <a16:creationId xmlns:a16="http://schemas.microsoft.com/office/drawing/2014/main" id="{17F0D523-ABD4-8A71-6CA6-2B6A4043EF12}"/>
              </a:ext>
            </a:extLst>
          </p:cNvPr>
          <p:cNvSpPr txBox="1"/>
          <p:nvPr/>
        </p:nvSpPr>
        <p:spPr>
          <a:xfrm>
            <a:off x="1846976" y="3117967"/>
            <a:ext cx="8498048" cy="1323439"/>
          </a:xfrm>
          <a:prstGeom prst="rect">
            <a:avLst/>
          </a:prstGeom>
          <a:noFill/>
        </p:spPr>
        <p:txBody>
          <a:bodyPr wrap="square" rtlCol="0">
            <a:spAutoFit/>
          </a:bodyPr>
          <a:lstStyle/>
          <a:p>
            <a:pPr algn="just"/>
            <a:r>
              <a:rPr lang="en-US" sz="2000" b="0" i="0" u="none" strike="noStrike" baseline="0" dirty="0">
                <a:solidFill>
                  <a:srgbClr val="1B4855"/>
                </a:solidFill>
              </a:rPr>
              <a:t>“that it was treating the right of the public to enter privately-owned beachfront property as something which is inherent in title to the land or in restrictions that background principles of the State’s law of property already placed upon land ownership.”</a:t>
            </a:r>
            <a:endParaRPr lang="en-US" sz="2400" dirty="0">
              <a:solidFill>
                <a:srgbClr val="1B4855"/>
              </a:solidFill>
            </a:endParaRPr>
          </a:p>
        </p:txBody>
      </p:sp>
    </p:spTree>
    <p:extLst>
      <p:ext uri="{BB962C8B-B14F-4D97-AF65-F5344CB8AC3E}">
        <p14:creationId xmlns:p14="http://schemas.microsoft.com/office/powerpoint/2010/main" val="149700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buNone/>
            </a:pPr>
            <a:r>
              <a:rPr lang="en-US" b="0" i="0" u="none" strike="noStrike" baseline="0" dirty="0"/>
              <a:t>As to the plaintiffs’ argument that the customary use test adopted by the Florida Supreme Court in </a:t>
            </a:r>
            <a:r>
              <a:rPr lang="en-US" b="0" i="1" u="none" strike="noStrike" baseline="0" dirty="0" err="1"/>
              <a:t>Tona</a:t>
            </a:r>
            <a:r>
              <a:rPr lang="en-US" b="0" i="1" u="none" strike="noStrike" baseline="0" dirty="0"/>
              <a:t>-Rama</a:t>
            </a:r>
            <a:r>
              <a:rPr lang="en-US" b="0" i="0" u="none" strike="noStrike" baseline="0" dirty="0"/>
              <a:t> was “void for vagueness,” the circuit court ruled – as it has several times in the original customary use case – that it could not overturn or reject a decision of the Florida Supreme Court.</a:t>
            </a:r>
          </a:p>
          <a:p>
            <a:pPr marL="45720" indent="0">
              <a:buNone/>
            </a:pPr>
            <a:r>
              <a:rPr lang="en-US" b="0" i="0" u="none" strike="noStrike" baseline="0" dirty="0"/>
              <a:t>The case is pending on appeal at the First District Court of Appeal.</a:t>
            </a:r>
            <a:endParaRPr lang="en-US" sz="2800" dirty="0"/>
          </a:p>
        </p:txBody>
      </p:sp>
    </p:spTree>
    <p:extLst>
      <p:ext uri="{BB962C8B-B14F-4D97-AF65-F5344CB8AC3E}">
        <p14:creationId xmlns:p14="http://schemas.microsoft.com/office/powerpoint/2010/main" val="184416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35988"/>
          </a:xfrm>
        </p:spPr>
        <p:txBody>
          <a:bodyPr>
            <a:normAutofit/>
          </a:bodyPr>
          <a:lstStyle/>
          <a:p>
            <a:r>
              <a:rPr lang="en-US" sz="2000" b="1" i="0" u="none" strike="noStrike" baseline="0" dirty="0"/>
              <a:t>3.	</a:t>
            </a:r>
            <a:r>
              <a:rPr lang="en-US" sz="2000" b="1" i="1" u="none" strike="noStrike" baseline="0" dirty="0" err="1"/>
              <a:t>Buending</a:t>
            </a:r>
            <a:r>
              <a:rPr lang="en-US" sz="2000" b="1" i="1" u="none" strike="noStrike" baseline="0" dirty="0"/>
              <a:t> v. Town of Redington Beach</a:t>
            </a:r>
            <a:r>
              <a:rPr lang="en-US" sz="2000" b="1" i="0" u="none" strike="noStrike" baseline="0" dirty="0"/>
              <a:t>, 10 F.4th 1125 (11th Cir. 	2021)</a:t>
            </a:r>
            <a:endParaRPr lang="en-US" sz="4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572768"/>
            <a:ext cx="9509760" cy="4650750"/>
          </a:xfrm>
        </p:spPr>
        <p:txBody>
          <a:bodyPr>
            <a:normAutofit/>
          </a:bodyPr>
          <a:lstStyle/>
          <a:p>
            <a:pPr marL="45720" indent="0" algn="just">
              <a:buNone/>
            </a:pPr>
            <a:r>
              <a:rPr lang="en-US" sz="1800" b="0" i="0" u="none" strike="noStrike" baseline="0" dirty="0"/>
              <a:t>	</a:t>
            </a:r>
            <a:r>
              <a:rPr lang="en-US" b="0" i="0" u="none" strike="noStrike" baseline="0" dirty="0"/>
              <a:t>On June 6, 2018, the Town of Redington Beach (“Town”) adopted an ordinance protecting the public’s “longstanding customary use of the dry sand areas of all the beaches in the [T]own for recreational purposes.”</a:t>
            </a:r>
          </a:p>
          <a:p>
            <a:pPr marL="45720" indent="0" algn="just">
              <a:buNone/>
            </a:pPr>
            <a:r>
              <a:rPr lang="en-US" b="0" i="0" u="none" strike="noStrike" baseline="0" dirty="0"/>
              <a:t>On July 1, 2018, Section 163.035, </a:t>
            </a:r>
            <a:r>
              <a:rPr lang="en-US" b="0" i="1" u="none" strike="noStrike" baseline="0" dirty="0"/>
              <a:t>Florida Statutes</a:t>
            </a:r>
            <a:r>
              <a:rPr lang="en-US" b="0" i="0" u="none" strike="noStrike" baseline="0" dirty="0"/>
              <a:t>, went into effect.</a:t>
            </a:r>
          </a:p>
          <a:p>
            <a:pPr marL="45720" indent="0" algn="just">
              <a:buNone/>
            </a:pPr>
            <a:r>
              <a:rPr lang="en-US" b="0" i="0" u="none" strike="noStrike" baseline="0" dirty="0"/>
              <a:t>Owners of beachfront property sued the Town in federal court alleging that the ordinance violated Section 163.035, </a:t>
            </a:r>
            <a:r>
              <a:rPr lang="en-US" b="0" i="1" u="none" strike="noStrike" baseline="0" dirty="0"/>
              <a:t>Florida Statutes</a:t>
            </a:r>
            <a:r>
              <a:rPr lang="en-US" b="0" i="0" u="none" strike="noStrike" baseline="0" dirty="0"/>
              <a:t>, and that the enactment of the ordinance constituted a taking under the U.S. and Florida Constitutions.</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14</a:t>
            </a:fld>
            <a:endParaRPr lang="en-US"/>
          </a:p>
        </p:txBody>
      </p:sp>
    </p:spTree>
    <p:extLst>
      <p:ext uri="{BB962C8B-B14F-4D97-AF65-F5344CB8AC3E}">
        <p14:creationId xmlns:p14="http://schemas.microsoft.com/office/powerpoint/2010/main" val="214190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sz="1800" b="0" i="0" u="none" strike="noStrike" baseline="0" dirty="0"/>
              <a:t>	The United States District Court granted summary judgment in favor of the plaintiffs, finding: (1) that the ordinance was void pursuant to Section 163.035, </a:t>
            </a:r>
            <a:r>
              <a:rPr lang="en-US" sz="1800" b="0" i="1" u="none" strike="noStrike" baseline="0" dirty="0"/>
              <a:t>Florida Statutes</a:t>
            </a:r>
            <a:r>
              <a:rPr lang="en-US" sz="1800" b="0" i="0" u="none" strike="noStrike" baseline="0" dirty="0"/>
              <a:t>; (2) that the town’s evidence was insufficient to establish the elements of customary use; and (3) that the ordinance constituted both a facial and as-applied taking.  On appeal, however, the 11th Circuit reversed the District Court as to all of these rulings.</a:t>
            </a:r>
            <a:endParaRPr lang="en-US" sz="2800" dirty="0"/>
          </a:p>
        </p:txBody>
      </p:sp>
    </p:spTree>
    <p:extLst>
      <p:ext uri="{BB962C8B-B14F-4D97-AF65-F5344CB8AC3E}">
        <p14:creationId xmlns:p14="http://schemas.microsoft.com/office/powerpoint/2010/main" val="308151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35988"/>
          </a:xfrm>
        </p:spPr>
        <p:txBody>
          <a:bodyPr>
            <a:normAutofit/>
          </a:bodyPr>
          <a:lstStyle/>
          <a:p>
            <a:r>
              <a:rPr lang="en-US" sz="2000" b="1" i="1" u="none" strike="noStrike" baseline="0" dirty="0"/>
              <a:t>(a) “Void” Ordinance Ruling</a:t>
            </a:r>
            <a:endParaRPr lang="en-US" sz="5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572768"/>
            <a:ext cx="9509760" cy="4650750"/>
          </a:xfrm>
        </p:spPr>
        <p:txBody>
          <a:bodyPr>
            <a:normAutofit/>
          </a:bodyPr>
          <a:lstStyle/>
          <a:p>
            <a:pPr marL="45720" indent="0">
              <a:buNone/>
            </a:pPr>
            <a:r>
              <a:rPr lang="en-US" sz="1800" b="0" i="0" u="none" strike="noStrike" baseline="0" dirty="0"/>
              <a:t>Section 163.035(4), </a:t>
            </a:r>
            <a:r>
              <a:rPr lang="en-US" sz="1800" b="0" i="1" u="none" strike="noStrike" baseline="0" dirty="0"/>
              <a:t>Florida Statutes</a:t>
            </a:r>
            <a:r>
              <a:rPr lang="en-US" sz="1800" b="0" i="0" u="none" strike="noStrike" baseline="0" dirty="0"/>
              <a:t>, states as follows:</a:t>
            </a:r>
          </a:p>
          <a:p>
            <a:pPr marL="45720" indent="0">
              <a:buNone/>
            </a:pPr>
            <a:endParaRPr lang="en-US" sz="1800" b="0" i="0" u="none" strike="noStrike" baseline="0" dirty="0"/>
          </a:p>
          <a:p>
            <a:pPr marL="45720" indent="0">
              <a:buNone/>
            </a:pPr>
            <a:endParaRPr lang="en-US" sz="1800" b="0" i="0" u="none" strike="noStrike" baseline="0" dirty="0"/>
          </a:p>
          <a:p>
            <a:pPr marL="45720" indent="0">
              <a:buNone/>
            </a:pPr>
            <a:endParaRPr lang="en-US" sz="1800" b="0" i="0" u="none" strike="noStrike" baseline="0" dirty="0"/>
          </a:p>
          <a:p>
            <a:pPr marL="45720" indent="0">
              <a:buNone/>
            </a:pPr>
            <a:endParaRPr lang="en-US" sz="1800" dirty="0"/>
          </a:p>
          <a:p>
            <a:pPr marL="45720" indent="0">
              <a:buNone/>
            </a:pPr>
            <a:endParaRPr lang="en-US" sz="1800" b="0" i="0" u="none" strike="noStrike" baseline="0" dirty="0"/>
          </a:p>
          <a:p>
            <a:pPr marL="45720" indent="0">
              <a:buNone/>
            </a:pPr>
            <a:endParaRPr lang="en-US" sz="1800" b="0" i="0" u="none" strike="noStrike" baseline="0" dirty="0"/>
          </a:p>
          <a:p>
            <a:pPr marL="45720" indent="0" algn="just">
              <a:buNone/>
            </a:pPr>
            <a:r>
              <a:rPr lang="en-US" sz="1800" b="0" i="0" u="none" strike="noStrike" baseline="0" dirty="0"/>
              <a:t>The District Court concluded that the ordinance was void pursuant to Section 163.035(2), </a:t>
            </a:r>
            <a:r>
              <a:rPr lang="en-US" sz="1800" b="0" i="1" u="none" strike="noStrike" baseline="0" dirty="0"/>
              <a:t>Florida Statutes</a:t>
            </a:r>
            <a:r>
              <a:rPr lang="en-US" sz="1800" b="0" i="0" u="none" strike="noStrike" baseline="0" dirty="0"/>
              <a:t>, which provides that a governmental entity may </a:t>
            </a:r>
            <a:r>
              <a:rPr lang="en-US" sz="1800" b="1" i="1" u="sng" strike="noStrike" baseline="0" dirty="0"/>
              <a:t>not</a:t>
            </a:r>
            <a:r>
              <a:rPr lang="en-US" sz="1800" b="0" i="0" u="none" strike="noStrike" baseline="0" dirty="0"/>
              <a:t> “keep in effect” a customary use ordinance “unless such ordinance or rule is based on a judicial declaration affirming recreational customary use on such beach.”</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16</a:t>
            </a:fld>
            <a:endParaRPr lang="en-US"/>
          </a:p>
        </p:txBody>
      </p:sp>
      <p:sp>
        <p:nvSpPr>
          <p:cNvPr id="5" name="TextBox 4">
            <a:extLst>
              <a:ext uri="{FF2B5EF4-FFF2-40B4-BE49-F238E27FC236}">
                <a16:creationId xmlns:a16="http://schemas.microsoft.com/office/drawing/2014/main" id="{B860FE2A-E449-2E37-5754-225BA0A67723}"/>
              </a:ext>
            </a:extLst>
          </p:cNvPr>
          <p:cNvSpPr txBox="1"/>
          <p:nvPr/>
        </p:nvSpPr>
        <p:spPr>
          <a:xfrm>
            <a:off x="1846975" y="2547515"/>
            <a:ext cx="8498048" cy="1477328"/>
          </a:xfrm>
          <a:prstGeom prst="rect">
            <a:avLst/>
          </a:prstGeom>
          <a:noFill/>
        </p:spPr>
        <p:txBody>
          <a:bodyPr wrap="square" rtlCol="0">
            <a:spAutoFit/>
          </a:bodyPr>
          <a:lstStyle/>
          <a:p>
            <a:pPr algn="just"/>
            <a:r>
              <a:rPr lang="en-US" sz="1800" b="0" i="0" u="none" strike="noStrike" baseline="0" dirty="0">
                <a:solidFill>
                  <a:srgbClr val="1B4855"/>
                </a:solidFill>
              </a:rPr>
              <a:t>	(4) APPLICABILITY.—This section does not apply to a governmental entity with an ordinance or rule that was adopted and in effect on or before January 1, 2016, </a:t>
            </a:r>
            <a:r>
              <a:rPr lang="en-US" sz="1800" b="1" i="1" u="sng" strike="noStrike" baseline="0" dirty="0">
                <a:solidFill>
                  <a:srgbClr val="1B4855"/>
                </a:solidFill>
              </a:rPr>
              <a:t>and does not deprive a governmental entity from raising customary use as an affirmative defense in any proceeding challenging an ordinance or rule adopted before July 1, 2018</a:t>
            </a:r>
            <a:r>
              <a:rPr lang="en-US" sz="1800" b="0" i="0" u="none" strike="noStrike" baseline="0" dirty="0">
                <a:solidFill>
                  <a:srgbClr val="1B4855"/>
                </a:solidFill>
              </a:rPr>
              <a:t>.</a:t>
            </a:r>
            <a:endParaRPr lang="en-US" sz="2400" dirty="0">
              <a:solidFill>
                <a:srgbClr val="1B4855"/>
              </a:solidFill>
            </a:endParaRPr>
          </a:p>
        </p:txBody>
      </p:sp>
    </p:spTree>
    <p:extLst>
      <p:ext uri="{BB962C8B-B14F-4D97-AF65-F5344CB8AC3E}">
        <p14:creationId xmlns:p14="http://schemas.microsoft.com/office/powerpoint/2010/main" val="151177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b="0" i="0" u="none" strike="noStrike" baseline="0" dirty="0"/>
              <a:t>The 11th Circuit held that the District Court erred in declaring the ordinance void pursuant to Section 163.035, </a:t>
            </a:r>
            <a:r>
              <a:rPr lang="en-US" b="0" i="1" u="none" strike="noStrike" baseline="0" dirty="0"/>
              <a:t>Florida Statutes</a:t>
            </a:r>
            <a:r>
              <a:rPr lang="en-US" b="0" i="0" u="none" strike="noStrike" baseline="0" dirty="0"/>
              <a:t>.  </a:t>
            </a:r>
          </a:p>
          <a:p>
            <a:pPr marL="45720" indent="0" algn="just">
              <a:buNone/>
            </a:pPr>
            <a:endParaRPr lang="en-US" b="0" i="0" u="none" strike="noStrike" baseline="0" dirty="0"/>
          </a:p>
          <a:p>
            <a:pPr marL="45720" indent="0" algn="just">
              <a:buNone/>
            </a:pPr>
            <a:r>
              <a:rPr lang="en-US" b="0" i="0" u="none" strike="noStrike" baseline="0" dirty="0"/>
              <a:t>The 11th Circuit found that the plain language of this provision allows a local government to raise an affirmative defense of customary use in </a:t>
            </a:r>
            <a:r>
              <a:rPr lang="en-US" b="1" i="1" u="sng" strike="noStrike" baseline="0" dirty="0"/>
              <a:t>any</a:t>
            </a:r>
            <a:r>
              <a:rPr lang="en-US" b="0" i="0" u="none" strike="noStrike" baseline="0" dirty="0"/>
              <a:t> proceeding challenging an ordinance adopted before July 1, 2018.</a:t>
            </a:r>
          </a:p>
          <a:p>
            <a:pPr marL="45720" indent="0" algn="just">
              <a:buNone/>
            </a:pPr>
            <a:endParaRPr lang="en-US" b="0" i="0" u="none" strike="noStrike" baseline="0" dirty="0"/>
          </a:p>
          <a:p>
            <a:pPr marL="45720" indent="0" algn="just">
              <a:buNone/>
            </a:pPr>
            <a:r>
              <a:rPr lang="en-US" b="0" i="0" u="none" strike="noStrike" baseline="0" dirty="0"/>
              <a:t>As such, because the Town adopted the ordinance before that date – on June 6, 2018 – it was not precluded from raising customary use as a defense to the plaintiffs’ action.</a:t>
            </a:r>
            <a:endParaRPr lang="en-US" sz="3200" dirty="0"/>
          </a:p>
        </p:txBody>
      </p:sp>
    </p:spTree>
    <p:extLst>
      <p:ext uri="{BB962C8B-B14F-4D97-AF65-F5344CB8AC3E}">
        <p14:creationId xmlns:p14="http://schemas.microsoft.com/office/powerpoint/2010/main" val="393222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17874"/>
          </a:xfrm>
        </p:spPr>
        <p:txBody>
          <a:bodyPr>
            <a:normAutofit/>
          </a:bodyPr>
          <a:lstStyle/>
          <a:p>
            <a:r>
              <a:rPr lang="en-US" sz="2000" b="1" i="1" u="none" strike="noStrike" baseline="0" dirty="0"/>
              <a:t>(b) Customary Use Defense Ruling</a:t>
            </a:r>
            <a:endParaRPr lang="en-US" sz="4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889233"/>
            <a:ext cx="9509760" cy="5334285"/>
          </a:xfrm>
        </p:spPr>
        <p:txBody>
          <a:bodyPr>
            <a:normAutofit/>
          </a:bodyPr>
          <a:lstStyle/>
          <a:p>
            <a:pPr marL="45720" indent="0">
              <a:buNone/>
            </a:pPr>
            <a:r>
              <a:rPr lang="en-US" b="0" i="0" u="none" strike="noStrike" baseline="0" dirty="0"/>
              <a:t>The 11th Circuit held that the District Court had erred in finding that the Town failed, as a matter of law, to prove the affirmative defense of customary use.</a:t>
            </a:r>
          </a:p>
          <a:p>
            <a:pPr marL="45720" indent="0">
              <a:buNone/>
            </a:pPr>
            <a:r>
              <a:rPr lang="en-US" b="0" i="0" u="none" strike="noStrike" baseline="0" dirty="0"/>
              <a:t>In explaining that the District Court had impermissibly weighed the evidence, the 11th Circuit evaluated the “range of evidence” of customary use presented by the Town:</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18</a:t>
            </a:fld>
            <a:endParaRPr lang="en-US"/>
          </a:p>
        </p:txBody>
      </p:sp>
      <p:sp>
        <p:nvSpPr>
          <p:cNvPr id="5" name="TextBox 4">
            <a:extLst>
              <a:ext uri="{FF2B5EF4-FFF2-40B4-BE49-F238E27FC236}">
                <a16:creationId xmlns:a16="http://schemas.microsoft.com/office/drawing/2014/main" id="{161ED74E-F9F7-4D71-0111-B4067B907830}"/>
              </a:ext>
            </a:extLst>
          </p:cNvPr>
          <p:cNvSpPr txBox="1"/>
          <p:nvPr/>
        </p:nvSpPr>
        <p:spPr>
          <a:xfrm>
            <a:off x="1846975" y="2547515"/>
            <a:ext cx="8498048" cy="3693319"/>
          </a:xfrm>
          <a:prstGeom prst="rect">
            <a:avLst/>
          </a:prstGeom>
          <a:noFill/>
        </p:spPr>
        <p:txBody>
          <a:bodyPr wrap="square" rtlCol="0">
            <a:spAutoFit/>
          </a:bodyPr>
          <a:lstStyle/>
          <a:p>
            <a:pPr marR="7200" algn="just"/>
            <a:r>
              <a:rPr lang="en-US" sz="1750" b="0" i="0" u="none" strike="noStrike" baseline="0" dirty="0">
                <a:solidFill>
                  <a:srgbClr val="1B4855"/>
                </a:solidFill>
              </a:rPr>
              <a:t>•	The Town’s founder, Charles Redington, donated “beach access points” to the Town, and, pursuant to the local land development code, these beach access points are defined to include “any access used by the </a:t>
            </a:r>
            <a:r>
              <a:rPr lang="en-US" sz="1750" b="0" i="0" u="sng" strike="noStrike" baseline="0" dirty="0">
                <a:solidFill>
                  <a:srgbClr val="1B4855"/>
                </a:solidFill>
              </a:rPr>
              <a:t>general public</a:t>
            </a:r>
            <a:r>
              <a:rPr lang="en-US" sz="1750" b="0" i="0" u="none" strike="noStrike" baseline="0" dirty="0">
                <a:solidFill>
                  <a:srgbClr val="1B4855"/>
                </a:solidFill>
              </a:rPr>
              <a:t>.” </a:t>
            </a:r>
          </a:p>
          <a:p>
            <a:pPr algn="just"/>
            <a:endParaRPr lang="en-US" sz="1750" b="0" i="0" u="none" strike="noStrike" baseline="0" dirty="0">
              <a:solidFill>
                <a:srgbClr val="1B4855"/>
              </a:solidFill>
            </a:endParaRPr>
          </a:p>
          <a:p>
            <a:pPr marR="7200" algn="just"/>
            <a:r>
              <a:rPr lang="en-US" sz="1750" b="0" i="0" u="none" strike="noStrike" baseline="0" dirty="0">
                <a:solidFill>
                  <a:srgbClr val="1B4855"/>
                </a:solidFill>
              </a:rPr>
              <a:t>•	Evidence suggested that such beach access points were consistent with the public’s use of dry sand areas of beach (as opposed to the wet sand areas, for which customary use is not relevant).  The Town has regularly expended public funds to rake the beach, and “holds events every year on the dry sand beach that are not at the Town park.”</a:t>
            </a:r>
          </a:p>
          <a:p>
            <a:pPr algn="just"/>
            <a:endParaRPr lang="en-US" sz="1750" b="0" i="0" u="none" strike="noStrike" baseline="0" dirty="0">
              <a:solidFill>
                <a:srgbClr val="1B4855"/>
              </a:solidFill>
            </a:endParaRPr>
          </a:p>
          <a:p>
            <a:pPr marR="7200" algn="just"/>
            <a:r>
              <a:rPr lang="en-US" sz="1750" b="0" i="0" u="none" strike="noStrike" baseline="0" dirty="0">
                <a:solidFill>
                  <a:srgbClr val="1B4855"/>
                </a:solidFill>
              </a:rPr>
              <a:t>•	There was evidence suggesting “there are customs, housing, and parking supporting” visitors’ use of the beaches, who may not want to come to the Town if they could not access the beaches. </a:t>
            </a:r>
            <a:endParaRPr lang="en-US" sz="1750" dirty="0">
              <a:solidFill>
                <a:srgbClr val="1B4855"/>
              </a:solidFill>
            </a:endParaRPr>
          </a:p>
        </p:txBody>
      </p:sp>
    </p:spTree>
    <p:extLst>
      <p:ext uri="{BB962C8B-B14F-4D97-AF65-F5344CB8AC3E}">
        <p14:creationId xmlns:p14="http://schemas.microsoft.com/office/powerpoint/2010/main" val="226111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02F3D-07FA-2AB3-BC61-D61FAF5AB257}"/>
              </a:ext>
            </a:extLst>
          </p:cNvPr>
          <p:cNvSpPr>
            <a:spLocks noGrp="1"/>
          </p:cNvSpPr>
          <p:nvPr>
            <p:ph idx="1"/>
          </p:nvPr>
        </p:nvSpPr>
        <p:spPr>
          <a:xfrm>
            <a:off x="1341120" y="3129676"/>
            <a:ext cx="9509760" cy="2585324"/>
          </a:xfrm>
        </p:spPr>
        <p:txBody>
          <a:bodyPr>
            <a:normAutofit/>
          </a:bodyPr>
          <a:lstStyle/>
          <a:p>
            <a:pPr marL="45720" indent="0">
              <a:buNone/>
            </a:pPr>
            <a:r>
              <a:rPr lang="en-US" b="0" i="0" u="none" strike="noStrike" baseline="0" dirty="0"/>
              <a:t>By finding the Town’s evidence to be “anecdotal,” “too weak,” “not limited to Property Owners’ properties,” and “too imprecise to  establish recreational customary use of the particular area of the beach at issue,” the 11th Circuit concluded that the District Court had impermissibly weighed a conflicting record.  </a:t>
            </a:r>
          </a:p>
          <a:p>
            <a:pPr marL="45720" indent="0">
              <a:buNone/>
            </a:pPr>
            <a:r>
              <a:rPr lang="en-US" b="0" i="0" u="none" strike="noStrike" baseline="0" dirty="0"/>
              <a:t>Additionally, the District Court “appeared to discount the uses of the beach that were not adverse to the owner’s use,” even though the customary use doctrine does not impose an adversity requirement.  Rather, “the doctrine applies even where the owner has given actual or implicit permission.”</a:t>
            </a:r>
            <a:endParaRPr lang="en-US" sz="2400" dirty="0"/>
          </a:p>
        </p:txBody>
      </p:sp>
      <p:sp>
        <p:nvSpPr>
          <p:cNvPr id="4" name="TextBox 3">
            <a:extLst>
              <a:ext uri="{FF2B5EF4-FFF2-40B4-BE49-F238E27FC236}">
                <a16:creationId xmlns:a16="http://schemas.microsoft.com/office/drawing/2014/main" id="{9EB49FC9-9708-A4D6-EA66-4DB8201E62B1}"/>
              </a:ext>
            </a:extLst>
          </p:cNvPr>
          <p:cNvSpPr txBox="1"/>
          <p:nvPr/>
        </p:nvSpPr>
        <p:spPr>
          <a:xfrm>
            <a:off x="1846976" y="359612"/>
            <a:ext cx="8498048" cy="2585323"/>
          </a:xfrm>
          <a:prstGeom prst="rect">
            <a:avLst/>
          </a:prstGeom>
          <a:noFill/>
        </p:spPr>
        <p:txBody>
          <a:bodyPr wrap="square" rtlCol="0">
            <a:spAutoFit/>
          </a:bodyPr>
          <a:lstStyle/>
          <a:p>
            <a:pPr marR="7200" algn="just"/>
            <a:r>
              <a:rPr lang="en-US" sz="1800" b="0" i="0" u="none" strike="noStrike" baseline="0" dirty="0">
                <a:solidFill>
                  <a:srgbClr val="1B4855"/>
                </a:solidFill>
              </a:rPr>
              <a:t>•	The record included “one example of a mansion with eight bedrooms, 	rented out at a rate of $25,000 a week, which saw as many as ‘40 to 50’ 	visitors a week.”  </a:t>
            </a:r>
          </a:p>
          <a:p>
            <a:pPr algn="just"/>
            <a:endParaRPr lang="en-US" sz="1800" b="0" i="0" u="none" strike="noStrike" baseline="0" dirty="0">
              <a:solidFill>
                <a:srgbClr val="1B4855"/>
              </a:solidFill>
            </a:endParaRPr>
          </a:p>
          <a:p>
            <a:pPr marR="7200" algn="just"/>
            <a:r>
              <a:rPr lang="en-US" sz="1800" b="0" i="0" u="none" strike="noStrike" baseline="0" dirty="0">
                <a:solidFill>
                  <a:srgbClr val="1B4855"/>
                </a:solidFill>
              </a:rPr>
              <a:t>•	Additionally, “[t]he Town maintains over 20 parking spaces for visitors.”</a:t>
            </a:r>
          </a:p>
          <a:p>
            <a:pPr algn="just"/>
            <a:endParaRPr lang="en-US" sz="1800" b="0" i="0" u="none" strike="noStrike" baseline="0" dirty="0">
              <a:solidFill>
                <a:srgbClr val="1B4855"/>
              </a:solidFill>
            </a:endParaRPr>
          </a:p>
          <a:p>
            <a:pPr marR="7200" algn="just"/>
            <a:r>
              <a:rPr lang="en-US" sz="1800" b="0" i="0" u="none" strike="noStrike" baseline="0" dirty="0">
                <a:solidFill>
                  <a:srgbClr val="1B4855"/>
                </a:solidFill>
              </a:rPr>
              <a:t>•	Photographic and testimonial evidence from various members of the 	community supported “the longstanding perception that the Town’s 	beaches are available for public use.”</a:t>
            </a:r>
            <a:endParaRPr lang="en-US" sz="1600" dirty="0">
              <a:solidFill>
                <a:srgbClr val="1B4855"/>
              </a:solidFill>
            </a:endParaRPr>
          </a:p>
        </p:txBody>
      </p:sp>
    </p:spTree>
    <p:extLst>
      <p:ext uri="{BB962C8B-B14F-4D97-AF65-F5344CB8AC3E}">
        <p14:creationId xmlns:p14="http://schemas.microsoft.com/office/powerpoint/2010/main" val="178556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71803"/>
          </a:xfrm>
        </p:spPr>
        <p:txBody>
          <a:bodyPr/>
          <a:lstStyle/>
          <a:p>
            <a:r>
              <a:rPr lang="en-US" sz="4000" b="1" i="0" u="none" strike="noStrike" baseline="0" dirty="0"/>
              <a:t>A.	</a:t>
            </a:r>
            <a:r>
              <a:rPr lang="en-US" sz="4000" b="1" i="0" u="sng" strike="noStrike" baseline="0" dirty="0"/>
              <a:t>Customary Use Cases</a:t>
            </a:r>
            <a:endParaRPr lang="en-US" sz="40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572768"/>
            <a:ext cx="9509760" cy="4650750"/>
          </a:xfrm>
        </p:spPr>
        <p:txBody>
          <a:bodyPr>
            <a:normAutofit/>
          </a:bodyPr>
          <a:lstStyle/>
          <a:p>
            <a:pPr marL="45720" indent="0" algn="just">
              <a:buNone/>
            </a:pPr>
            <a:r>
              <a:rPr lang="en-US" sz="1800" b="0" i="0" u="none" strike="noStrike" baseline="0" dirty="0"/>
              <a:t>In 2018, the Florida Legislature enacted Section 163.035, </a:t>
            </a:r>
            <a:r>
              <a:rPr lang="en-US" sz="1800" b="0" i="1" u="none" strike="noStrike" baseline="0" dirty="0"/>
              <a:t>Florida Statutes</a:t>
            </a:r>
            <a:r>
              <a:rPr lang="en-US" sz="1800" b="0" i="0" u="none" strike="noStrike" baseline="0" dirty="0"/>
              <a:t>, which authorizes a local government to file a declaratory judgment action in circuit court to affirm the existence of recreational customary uses on any portion of a beach above the mean high-water line.</a:t>
            </a:r>
          </a:p>
          <a:p>
            <a:pPr marL="45720" indent="0" algn="just">
              <a:buNone/>
            </a:pPr>
            <a:r>
              <a:rPr lang="en-US" sz="1800" b="0" i="0" u="none" strike="noStrike" baseline="0" dirty="0"/>
              <a:t>In determining whether to affirm the existence of a recreational customary use, Section 163.035, </a:t>
            </a:r>
            <a:r>
              <a:rPr lang="en-US" sz="1800" b="0" i="1" u="none" strike="noStrike" baseline="0" dirty="0"/>
              <a:t>Florida Statutes</a:t>
            </a:r>
            <a:r>
              <a:rPr lang="en-US" sz="1800" b="0" i="0" u="none" strike="noStrike" baseline="0" dirty="0"/>
              <a:t>, requires the presiding circuit court to determine:</a:t>
            </a:r>
          </a:p>
          <a:p>
            <a:pPr marL="45720" marR="7200" indent="0" algn="just">
              <a:buNone/>
            </a:pPr>
            <a:endParaRPr lang="en-US" sz="1800" b="0" i="0" u="none" strike="noStrike" baseline="0" dirty="0"/>
          </a:p>
          <a:p>
            <a:pPr marL="45720" indent="0">
              <a:buNone/>
            </a:pPr>
            <a:endParaRPr lang="en-US" sz="1800" dirty="0"/>
          </a:p>
          <a:p>
            <a:pPr marL="45720" indent="0">
              <a:buNone/>
            </a:pPr>
            <a:endParaRPr lang="en-US" sz="1800" b="0" i="1" u="none" strike="noStrike" baseline="0" dirty="0"/>
          </a:p>
          <a:p>
            <a:pPr marL="45720" indent="0">
              <a:buNone/>
            </a:pPr>
            <a:r>
              <a:rPr lang="en-US" sz="1800" b="0" i="1" u="none" strike="noStrike" baseline="0" dirty="0"/>
              <a:t>See</a:t>
            </a:r>
            <a:r>
              <a:rPr lang="en-US" sz="1800" b="0" i="0" u="none" strike="noStrike" baseline="0" dirty="0"/>
              <a:t> § 163.035(3)(b)2., Fla. Stat. (2021); </a:t>
            </a:r>
            <a:r>
              <a:rPr lang="en-US" sz="1800" b="0" i="1" u="none" strike="noStrike" baseline="0" dirty="0"/>
              <a:t>see also</a:t>
            </a:r>
            <a:r>
              <a:rPr lang="en-US" sz="1800" b="0" i="0" u="none" strike="noStrike" baseline="0" dirty="0"/>
              <a:t> </a:t>
            </a:r>
            <a:r>
              <a:rPr lang="en-US" sz="1800" b="0" i="1" u="none" strike="noStrike" baseline="0" dirty="0"/>
              <a:t>City of Daytona Beach v. </a:t>
            </a:r>
            <a:r>
              <a:rPr lang="en-US" sz="1800" b="0" i="1" u="none" strike="noStrike" baseline="0" dirty="0" err="1"/>
              <a:t>Tona</a:t>
            </a:r>
            <a:r>
              <a:rPr lang="en-US" sz="1800" b="0" i="1" u="none" strike="noStrike" baseline="0" dirty="0"/>
              <a:t>-Rama, inc.</a:t>
            </a:r>
            <a:r>
              <a:rPr lang="en-US" sz="1800" b="0" i="0" u="none" strike="noStrike" baseline="0" dirty="0"/>
              <a:t>, 294 So. 2d 73, 77-78 (Fla. 1974).</a:t>
            </a:r>
            <a:endParaRPr lang="en-US"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a:t>
            </a:fld>
            <a:endParaRPr lang="en-US"/>
          </a:p>
        </p:txBody>
      </p:sp>
      <p:sp>
        <p:nvSpPr>
          <p:cNvPr id="7" name="TextBox 6">
            <a:extLst>
              <a:ext uri="{FF2B5EF4-FFF2-40B4-BE49-F238E27FC236}">
                <a16:creationId xmlns:a16="http://schemas.microsoft.com/office/drawing/2014/main" id="{1460D499-69FC-DD2F-E4A6-8B55476D2E36}"/>
              </a:ext>
            </a:extLst>
          </p:cNvPr>
          <p:cNvSpPr txBox="1"/>
          <p:nvPr/>
        </p:nvSpPr>
        <p:spPr>
          <a:xfrm>
            <a:off x="1967218" y="3608723"/>
            <a:ext cx="7650760" cy="1200329"/>
          </a:xfrm>
          <a:prstGeom prst="rect">
            <a:avLst/>
          </a:prstGeom>
          <a:noFill/>
        </p:spPr>
        <p:txBody>
          <a:bodyPr wrap="square" rtlCol="0">
            <a:spAutoFit/>
          </a:bodyPr>
          <a:lstStyle/>
          <a:p>
            <a:pPr algn="just"/>
            <a:r>
              <a:rPr lang="en-US" sz="1800" b="0" i="0" u="none" strike="noStrike" baseline="0" dirty="0">
                <a:solidFill>
                  <a:srgbClr val="1B4855"/>
                </a:solidFill>
              </a:rPr>
              <a:t>“whether the evidence presented demonstrates that the recreational customary use for the use or uses identified in the notice of intent have been ancient, reasonable, 	without interruption, and free from dispute.” </a:t>
            </a:r>
          </a:p>
          <a:p>
            <a:endParaRPr lang="en-US" dirty="0"/>
          </a:p>
        </p:txBody>
      </p:sp>
    </p:spTree>
    <p:extLst>
      <p:ext uri="{BB962C8B-B14F-4D97-AF65-F5344CB8AC3E}">
        <p14:creationId xmlns:p14="http://schemas.microsoft.com/office/powerpoint/2010/main" val="322238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17874"/>
          </a:xfrm>
        </p:spPr>
        <p:txBody>
          <a:bodyPr>
            <a:normAutofit/>
          </a:bodyPr>
          <a:lstStyle/>
          <a:p>
            <a:r>
              <a:rPr lang="en-US" sz="2000" b="1" i="1" u="none" strike="noStrike" baseline="0" dirty="0"/>
              <a:t>(c) Takings Ruling</a:t>
            </a:r>
            <a:endParaRPr lang="en-US" sz="4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233182"/>
            <a:ext cx="9509760" cy="4990336"/>
          </a:xfrm>
        </p:spPr>
        <p:txBody>
          <a:bodyPr>
            <a:normAutofit/>
          </a:bodyPr>
          <a:lstStyle/>
          <a:p>
            <a:pPr marL="45720" indent="0">
              <a:buNone/>
            </a:pPr>
            <a:r>
              <a:rPr lang="en-US" b="0" i="0" u="none" strike="noStrike" baseline="0" dirty="0"/>
              <a:t>Because the 11th Circuit had ruled that the Town could prove customary use on remand, it reversed the District Court’s finding that the Town had “necessarily effected an unlawful taking of property” based on the failure of its customary use defense.</a:t>
            </a:r>
          </a:p>
          <a:p>
            <a:pPr marL="45720" indent="0">
              <a:buNone/>
            </a:pPr>
            <a:r>
              <a:rPr lang="en-US" b="0" i="0" u="none" strike="noStrike" baseline="0" dirty="0"/>
              <a:t>This case has been remanded to the District Court, where it remains pending.</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20</a:t>
            </a:fld>
            <a:endParaRPr lang="en-US"/>
          </a:p>
        </p:txBody>
      </p:sp>
    </p:spTree>
    <p:extLst>
      <p:ext uri="{BB962C8B-B14F-4D97-AF65-F5344CB8AC3E}">
        <p14:creationId xmlns:p14="http://schemas.microsoft.com/office/powerpoint/2010/main" val="84070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1775556"/>
          </a:xfrm>
        </p:spPr>
        <p:txBody>
          <a:bodyPr>
            <a:normAutofit/>
          </a:bodyPr>
          <a:lstStyle/>
          <a:p>
            <a:pPr algn="just"/>
            <a:r>
              <a:rPr lang="en-US" sz="2000" b="1" i="0" u="none" strike="noStrike" baseline="0" dirty="0"/>
              <a:t>4.	</a:t>
            </a:r>
            <a:r>
              <a:rPr lang="en-US" sz="2000" b="1" i="1" u="none" strike="noStrike" baseline="0" dirty="0"/>
              <a:t>Indian River County v. Twenty-Two Beachfront Properties 	Located Between, and Including, 9586 Doubloon Dr., and, But 	Not Including, 1820 Wabasso Beach Rd., Vero Beach, Florida, 	32963, and </a:t>
            </a:r>
            <a:r>
              <a:rPr lang="en-US" sz="2000" b="1" i="1" u="none" strike="noStrike" baseline="0" dirty="0" err="1"/>
              <a:t>Summerplace</a:t>
            </a:r>
            <a:r>
              <a:rPr lang="en-US" sz="2000" b="1" i="1" u="none" strike="noStrike" baseline="0" dirty="0"/>
              <a:t> Improvement Association, Inc.</a:t>
            </a:r>
            <a:r>
              <a:rPr lang="en-US" sz="2000" b="1" i="0" u="none" strike="noStrike" baseline="0" dirty="0"/>
              <a:t>, 	Indian River County Case No. 31-2018-CA-000881</a:t>
            </a:r>
            <a:endParaRPr lang="en-US" sz="2000" b="0" i="0" u="none" strike="noStrike" baseline="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21</a:t>
            </a:fld>
            <a:endParaRPr lang="en-US"/>
          </a:p>
        </p:txBody>
      </p:sp>
    </p:spTree>
    <p:extLst>
      <p:ext uri="{BB962C8B-B14F-4D97-AF65-F5344CB8AC3E}">
        <p14:creationId xmlns:p14="http://schemas.microsoft.com/office/powerpoint/2010/main" val="5128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1297382"/>
          </a:xfrm>
        </p:spPr>
        <p:txBody>
          <a:bodyPr>
            <a:normAutofit/>
          </a:bodyPr>
          <a:lstStyle/>
          <a:p>
            <a:r>
              <a:rPr lang="en-US" sz="2000" b="1" i="0" u="none" strike="noStrike" baseline="0" dirty="0"/>
              <a:t>B.	</a:t>
            </a:r>
            <a:r>
              <a:rPr lang="en-US" sz="2000" b="1" i="0" u="sng" strike="noStrike" baseline="0" dirty="0"/>
              <a:t>Other Cases</a:t>
            </a:r>
            <a:br>
              <a:rPr lang="en-US" sz="2000" b="1" i="0" u="sng" strike="noStrike" baseline="0" dirty="0"/>
            </a:br>
            <a:br>
              <a:rPr lang="en-US" sz="2000" b="1" i="0" u="sng" strike="noStrike" baseline="0" dirty="0"/>
            </a:br>
            <a:r>
              <a:rPr lang="en-US" sz="2000" b="1" i="0" strike="noStrike" baseline="0" dirty="0"/>
              <a:t>5.	</a:t>
            </a:r>
            <a:r>
              <a:rPr lang="en-US" sz="2000" b="1" i="1" strike="noStrike" baseline="0" dirty="0"/>
              <a:t>Cedar Point Nursery v. Hassid</a:t>
            </a:r>
            <a:r>
              <a:rPr lang="en-US" sz="2000" b="1" i="0" strike="noStrike" baseline="0" dirty="0"/>
              <a:t>, 141 S. Ct. 2063 (2021)</a:t>
            </a:r>
            <a:endParaRPr lang="en-US" sz="5400" b="1" i="0"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803633"/>
            <a:ext cx="9509760" cy="4419885"/>
          </a:xfrm>
        </p:spPr>
        <p:txBody>
          <a:bodyPr>
            <a:normAutofit/>
          </a:bodyPr>
          <a:lstStyle/>
          <a:p>
            <a:pPr marL="45720" indent="0" algn="just">
              <a:buNone/>
            </a:pPr>
            <a:r>
              <a:rPr lang="en-US" b="0" i="1" u="none" strike="noStrike" baseline="0" dirty="0"/>
              <a:t>Cedar Point Nursery</a:t>
            </a:r>
            <a:r>
              <a:rPr lang="en-US" b="0" i="0" u="none" strike="noStrike" baseline="0" dirty="0"/>
              <a:t> dealt with a California regulation that granted labor organizations a “right to take access” to an agricultural employer’s property in order to solicit support for unionization.</a:t>
            </a:r>
          </a:p>
          <a:p>
            <a:pPr marL="45720" indent="0" algn="just">
              <a:buNone/>
            </a:pPr>
            <a:r>
              <a:rPr lang="en-US" b="0" i="0" u="none" strike="noStrike" baseline="0" dirty="0"/>
              <a:t>The regulation allowed such access during four (4) months of the year, for one (1) hour before the start of work, one (1) hour during lunch, and one (1) hour after work.</a:t>
            </a:r>
          </a:p>
          <a:p>
            <a:pPr marL="45720" indent="0" algn="just">
              <a:buNone/>
            </a:pPr>
            <a:r>
              <a:rPr lang="en-US" b="0" i="0" u="none" strike="noStrike" baseline="0" dirty="0"/>
              <a:t>After certain union organizers (“Organizers”) tried to access property owned by two (2) California growers (“Growers”), the Growers filed suit in federal court seeking to enjoin enforcement of the access regulation on grounds that it constituted an unconstitutional </a:t>
            </a:r>
            <a:r>
              <a:rPr lang="en-US" b="0" i="1" u="none" strike="noStrike" baseline="0" dirty="0"/>
              <a:t>per se</a:t>
            </a:r>
            <a:r>
              <a:rPr lang="en-US" b="0" i="0" u="none" strike="noStrike" baseline="0" dirty="0"/>
              <a:t> taking pursuant to the Fifth and Fourteenth Amendments to the U.S. Constitution.</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22</a:t>
            </a:fld>
            <a:endParaRPr lang="en-US"/>
          </a:p>
        </p:txBody>
      </p:sp>
    </p:spTree>
    <p:extLst>
      <p:ext uri="{BB962C8B-B14F-4D97-AF65-F5344CB8AC3E}">
        <p14:creationId xmlns:p14="http://schemas.microsoft.com/office/powerpoint/2010/main" val="295878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buNone/>
            </a:pPr>
            <a:r>
              <a:rPr lang="en-US" b="0" i="0" u="none" strike="noStrike" baseline="0" dirty="0"/>
              <a:t>The United States Supreme Court explained that the test for </a:t>
            </a:r>
            <a:r>
              <a:rPr lang="en-US" b="1" i="1" u="sng" strike="noStrike" baseline="0" dirty="0"/>
              <a:t>regulations</a:t>
            </a:r>
            <a:r>
              <a:rPr lang="en-US" b="0" i="0" u="none" strike="noStrike" baseline="0" dirty="0"/>
              <a:t> restricting an owner’s ability to use its property is that set forth in </a:t>
            </a:r>
            <a:r>
              <a:rPr lang="en-US" b="0" i="1" u="none" strike="noStrike" baseline="0" dirty="0"/>
              <a:t>Penn Central Transportation Co. v. New York City</a:t>
            </a:r>
            <a:r>
              <a:rPr lang="en-US" b="0" i="0" u="none" strike="noStrike" baseline="0" dirty="0"/>
              <a:t>, 438 U.S. 104 (1978).</a:t>
            </a:r>
          </a:p>
          <a:p>
            <a:pPr marL="45720" indent="0">
              <a:buNone/>
            </a:pPr>
            <a:r>
              <a:rPr lang="en-US" b="0" i="0" u="none" strike="noStrike" baseline="0" dirty="0"/>
              <a:t>However, when the government physically appropriates property, </a:t>
            </a:r>
            <a:r>
              <a:rPr lang="en-US" b="0" i="1" u="none" strike="noStrike" baseline="0" dirty="0"/>
              <a:t>Penn Central</a:t>
            </a:r>
            <a:r>
              <a:rPr lang="en-US" b="0" i="0" u="none" strike="noStrike" baseline="0" dirty="0"/>
              <a:t> does not apply, regardless of whether the government action takes the form of a regulation, statute, ordinance, or decree. </a:t>
            </a:r>
          </a:p>
          <a:p>
            <a:pPr marL="45720" indent="0">
              <a:buNone/>
            </a:pPr>
            <a:r>
              <a:rPr lang="en-US" b="0" i="0" u="none" strike="noStrike" baseline="0" dirty="0"/>
              <a:t>The Court held that California’s access regulation appropriated a right to “invade” the Growers’ properties, and constituted a </a:t>
            </a:r>
            <a:r>
              <a:rPr lang="en-US" b="0" i="1" u="none" strike="noStrike" baseline="0" dirty="0"/>
              <a:t>per se</a:t>
            </a:r>
            <a:r>
              <a:rPr lang="en-US" b="0" i="0" u="none" strike="noStrike" baseline="0" dirty="0"/>
              <a:t> taking.</a:t>
            </a:r>
          </a:p>
          <a:p>
            <a:pPr marL="45720" indent="0">
              <a:buNone/>
            </a:pPr>
            <a:r>
              <a:rPr lang="en-US" b="0" i="0" u="none" strike="noStrike" baseline="0" dirty="0"/>
              <a:t>In so doing, the Court reasoned that the regulation did not restrain the Growers’ use of their property, but rather, “appropriate[d] for the enjoyment of third parties” the growers’ right to exclude, which is a “fundamental element of the property right.”</a:t>
            </a:r>
            <a:endParaRPr lang="en-US" sz="3600" dirty="0"/>
          </a:p>
        </p:txBody>
      </p:sp>
    </p:spTree>
    <p:extLst>
      <p:ext uri="{BB962C8B-B14F-4D97-AF65-F5344CB8AC3E}">
        <p14:creationId xmlns:p14="http://schemas.microsoft.com/office/powerpoint/2010/main" val="279054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293615"/>
            <a:ext cx="9509760" cy="5929903"/>
          </a:xfrm>
        </p:spPr>
        <p:txBody>
          <a:bodyPr>
            <a:normAutofit/>
          </a:bodyPr>
          <a:lstStyle/>
          <a:p>
            <a:pPr marL="45720" indent="0">
              <a:buNone/>
            </a:pPr>
            <a:r>
              <a:rPr lang="en-US" b="0" i="0" u="none" strike="noStrike" baseline="0" dirty="0"/>
              <a:t>The Court rejected the lower court’s conclusion that the access regulation could not qualify as a </a:t>
            </a:r>
            <a:r>
              <a:rPr lang="en-US" b="0" i="1" u="none" strike="noStrike" baseline="0" dirty="0"/>
              <a:t>per se</a:t>
            </a:r>
            <a:r>
              <a:rPr lang="en-US" b="0" i="0" u="none" strike="noStrike" baseline="0" dirty="0"/>
              <a:t> taking because it did not allow access in a “continuous and permanent” manner.</a:t>
            </a:r>
          </a:p>
          <a:p>
            <a:pPr marL="45720" indent="0">
              <a:buNone/>
            </a:pPr>
            <a:r>
              <a:rPr lang="en-US" b="0" i="0" u="none" strike="noStrike" baseline="0" dirty="0"/>
              <a:t>The Court stated that a physical appropriation is a taking whether it is permanent or temporary, and the duration bears only on the amount of compensation due.</a:t>
            </a:r>
          </a:p>
          <a:p>
            <a:pPr marL="45720" indent="0">
              <a:buNone/>
            </a:pPr>
            <a:r>
              <a:rPr lang="en-US" b="0" i="0" u="none" strike="noStrike" baseline="0" dirty="0"/>
              <a:t>The Court acknowledged certain exceptions to its rule.</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24</a:t>
            </a:fld>
            <a:endParaRPr lang="en-US"/>
          </a:p>
        </p:txBody>
      </p:sp>
      <p:sp>
        <p:nvSpPr>
          <p:cNvPr id="5" name="TextBox 4">
            <a:extLst>
              <a:ext uri="{FF2B5EF4-FFF2-40B4-BE49-F238E27FC236}">
                <a16:creationId xmlns:a16="http://schemas.microsoft.com/office/drawing/2014/main" id="{161ED74E-F9F7-4D71-0111-B4067B907830}"/>
              </a:ext>
            </a:extLst>
          </p:cNvPr>
          <p:cNvSpPr txBox="1"/>
          <p:nvPr/>
        </p:nvSpPr>
        <p:spPr>
          <a:xfrm>
            <a:off x="1846975" y="2547515"/>
            <a:ext cx="8498048" cy="3416320"/>
          </a:xfrm>
          <a:prstGeom prst="rect">
            <a:avLst/>
          </a:prstGeom>
          <a:noFill/>
        </p:spPr>
        <p:txBody>
          <a:bodyPr wrap="square" rtlCol="0">
            <a:spAutoFit/>
          </a:bodyPr>
          <a:lstStyle/>
          <a:p>
            <a:pPr marR="14400" algn="just"/>
            <a:r>
              <a:rPr lang="en-US" sz="1800" b="0" i="0" u="none" strike="noStrike" baseline="0" dirty="0">
                <a:solidFill>
                  <a:srgbClr val="1B4855"/>
                </a:solidFill>
              </a:rPr>
              <a:t>•	“[</a:t>
            </a:r>
            <a:r>
              <a:rPr lang="en-US" sz="1800" b="0" i="0" u="none" strike="noStrike" baseline="0" dirty="0" err="1">
                <a:solidFill>
                  <a:srgbClr val="1B4855"/>
                </a:solidFill>
              </a:rPr>
              <a:t>i</a:t>
            </a:r>
            <a:r>
              <a:rPr lang="en-US" sz="1800" b="0" i="0" u="none" strike="noStrike" baseline="0" dirty="0">
                <a:solidFill>
                  <a:srgbClr val="1B4855"/>
                </a:solidFill>
              </a:rPr>
              <a:t>]</a:t>
            </a:r>
            <a:r>
              <a:rPr lang="en-US" sz="1800" b="0" i="0" u="none" strike="noStrike" baseline="0" dirty="0" err="1">
                <a:solidFill>
                  <a:srgbClr val="1B4855"/>
                </a:solidFill>
              </a:rPr>
              <a:t>solated</a:t>
            </a:r>
            <a:r>
              <a:rPr lang="en-US" sz="1800" b="0" i="0" u="none" strike="noStrike" baseline="0" dirty="0">
                <a:solidFill>
                  <a:srgbClr val="1B4855"/>
                </a:solidFill>
              </a:rPr>
              <a:t> physical invasions, not undertaken pursuant to a granted 	right of access, are properly assessed as individual torts rather than 	appropriations of a property.”</a:t>
            </a:r>
          </a:p>
          <a:p>
            <a:pPr algn="just"/>
            <a:endParaRPr lang="en-US" sz="1800" b="0" i="0" u="none" strike="noStrike" baseline="0" dirty="0">
              <a:solidFill>
                <a:srgbClr val="1B4855"/>
              </a:solidFill>
            </a:endParaRPr>
          </a:p>
          <a:p>
            <a:pPr marR="14400" algn="just"/>
            <a:r>
              <a:rPr lang="en-US" sz="1800" b="0" i="0" u="none" strike="noStrike" baseline="0" dirty="0">
                <a:solidFill>
                  <a:srgbClr val="1B4855"/>
                </a:solidFill>
              </a:rPr>
              <a:t>•	Many physical invasions will not amount to takings because they are 	“consistent with longstanding restrictions on property rights.”</a:t>
            </a:r>
          </a:p>
          <a:p>
            <a:pPr algn="just"/>
            <a:endParaRPr lang="en-US" sz="1800" b="0" i="0" u="none" strike="noStrike" baseline="0" dirty="0">
              <a:solidFill>
                <a:srgbClr val="1B4855"/>
              </a:solidFill>
            </a:endParaRPr>
          </a:p>
          <a:p>
            <a:pPr marR="14400" algn="just"/>
            <a:r>
              <a:rPr lang="en-US" sz="1800" b="0" i="0" u="none" strike="noStrike" baseline="0" dirty="0">
                <a:solidFill>
                  <a:srgbClr val="1B4855"/>
                </a:solidFill>
              </a:rPr>
              <a:t>	The government does not take a property interest when it merely asserts 	a pre-existing limitation upon the land owner’s title.</a:t>
            </a:r>
          </a:p>
          <a:p>
            <a:pPr algn="just"/>
            <a:endParaRPr lang="en-US" sz="1800" b="0" i="0" u="none" strike="noStrike" baseline="0" dirty="0">
              <a:solidFill>
                <a:srgbClr val="1B4855"/>
              </a:solidFill>
            </a:endParaRPr>
          </a:p>
          <a:p>
            <a:pPr marR="14400" algn="just"/>
            <a:r>
              <a:rPr lang="en-US" sz="1800" b="0" i="0" u="none" strike="noStrike" baseline="0" dirty="0">
                <a:solidFill>
                  <a:srgbClr val="1B4855"/>
                </a:solidFill>
              </a:rPr>
              <a:t>	These “background limitations” encompass traditional common law 	privileges, such as the right to enter property to avert imminent disaster.</a:t>
            </a:r>
            <a:endParaRPr lang="en-US" sz="1750" dirty="0">
              <a:solidFill>
                <a:srgbClr val="1B4855"/>
              </a:solidFill>
            </a:endParaRPr>
          </a:p>
        </p:txBody>
      </p:sp>
    </p:spTree>
    <p:extLst>
      <p:ext uri="{BB962C8B-B14F-4D97-AF65-F5344CB8AC3E}">
        <p14:creationId xmlns:p14="http://schemas.microsoft.com/office/powerpoint/2010/main" val="33428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B49FC9-9708-A4D6-EA66-4DB8201E62B1}"/>
              </a:ext>
            </a:extLst>
          </p:cNvPr>
          <p:cNvSpPr txBox="1"/>
          <p:nvPr/>
        </p:nvSpPr>
        <p:spPr>
          <a:xfrm>
            <a:off x="1846976" y="795839"/>
            <a:ext cx="8498048" cy="1938992"/>
          </a:xfrm>
          <a:prstGeom prst="rect">
            <a:avLst/>
          </a:prstGeom>
          <a:noFill/>
        </p:spPr>
        <p:txBody>
          <a:bodyPr wrap="square" rtlCol="0">
            <a:spAutoFit/>
          </a:bodyPr>
          <a:lstStyle/>
          <a:p>
            <a:pPr marR="14400" algn="just"/>
            <a:r>
              <a:rPr lang="en-US" sz="2000" b="0" i="0" u="none" strike="noStrike" baseline="0" dirty="0">
                <a:solidFill>
                  <a:srgbClr val="1B4855"/>
                </a:solidFill>
              </a:rPr>
              <a:t>•	“the government may require property owners to cede a right of 	access as a condition of receiving certain benefits, without 	causing a taking.”</a:t>
            </a:r>
          </a:p>
          <a:p>
            <a:pPr algn="just"/>
            <a:endParaRPr lang="en-US" sz="2000" b="0" i="0" u="none" strike="noStrike" baseline="0" dirty="0">
              <a:solidFill>
                <a:srgbClr val="1B4855"/>
              </a:solidFill>
            </a:endParaRPr>
          </a:p>
          <a:p>
            <a:pPr marR="14400" algn="just"/>
            <a:r>
              <a:rPr lang="en-US" sz="2000" b="0" i="0" u="none" strike="noStrike" baseline="0" dirty="0">
                <a:solidFill>
                  <a:srgbClr val="1B4855"/>
                </a:solidFill>
              </a:rPr>
              <a:t>	“[under this framework government health and safety inspection 	regimes will generally not constitute takings.”</a:t>
            </a:r>
            <a:endParaRPr lang="en-US" dirty="0">
              <a:solidFill>
                <a:srgbClr val="1B4855"/>
              </a:solidFill>
            </a:endParaRPr>
          </a:p>
        </p:txBody>
      </p:sp>
    </p:spTree>
    <p:extLst>
      <p:ext uri="{BB962C8B-B14F-4D97-AF65-F5344CB8AC3E}">
        <p14:creationId xmlns:p14="http://schemas.microsoft.com/office/powerpoint/2010/main" val="174035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35988"/>
          </a:xfrm>
        </p:spPr>
        <p:txBody>
          <a:bodyPr>
            <a:normAutofit/>
          </a:bodyPr>
          <a:lstStyle/>
          <a:p>
            <a:pPr algn="just"/>
            <a:r>
              <a:rPr lang="en-US" sz="1800" b="1" i="0" u="none" strike="noStrike" baseline="0" dirty="0"/>
              <a:t>6.	</a:t>
            </a:r>
            <a:r>
              <a:rPr lang="en-US" sz="1800" b="1" i="1" u="none" strike="noStrike" baseline="0" dirty="0"/>
              <a:t>Riverside Heights Dev., LLC v. City of Tampa</a:t>
            </a:r>
            <a:r>
              <a:rPr lang="en-US" sz="1800" b="1" i="0" u="none" strike="noStrike" baseline="0" dirty="0"/>
              <a:t>, 313 So. 3d 776 (Fla. 2d 	DCA 2020)</a:t>
            </a:r>
            <a:endParaRPr lang="en-US" sz="4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149292"/>
            <a:ext cx="9509760" cy="5074226"/>
          </a:xfrm>
        </p:spPr>
        <p:txBody>
          <a:bodyPr>
            <a:normAutofit/>
          </a:bodyPr>
          <a:lstStyle/>
          <a:p>
            <a:pPr marL="45720" indent="0" algn="just">
              <a:buNone/>
            </a:pPr>
            <a:r>
              <a:rPr lang="en-US" b="0" i="0" u="none" strike="noStrike" baseline="0" dirty="0"/>
              <a:t>This case concerned the proper interpretation of Section 163.380(3)(a), </a:t>
            </a:r>
            <a:r>
              <a:rPr lang="en-US" b="0" i="1" u="none" strike="noStrike" baseline="0" dirty="0"/>
              <a:t>Florida Statutes</a:t>
            </a:r>
            <a:r>
              <a:rPr lang="en-US" b="0" i="0" u="none" strike="noStrike" baseline="0" dirty="0"/>
              <a:t>, and dealt with the notice requirement for the sale of property located in a Community Redevelopment Area (“CRA”).</a:t>
            </a:r>
          </a:p>
          <a:p>
            <a:pPr marL="45720" indent="0" algn="just">
              <a:buNone/>
            </a:pPr>
            <a:r>
              <a:rPr lang="en-US" b="0" i="0" u="none" strike="noStrike" baseline="0" dirty="0"/>
              <a:t>The City acquired certain property in 1923, some seventy-six (76) years before the creation of a CRA that encompasses the property.</a:t>
            </a:r>
          </a:p>
          <a:p>
            <a:pPr marL="45720" indent="0" algn="just">
              <a:buNone/>
            </a:pPr>
            <a:r>
              <a:rPr lang="en-US" b="0" i="0" u="none" strike="noStrike" baseline="0" dirty="0"/>
              <a:t>In 2017, the City entered into a lease for the property with a company (“</a:t>
            </a:r>
            <a:r>
              <a:rPr lang="en-US" b="0" i="0" u="none" strike="noStrike" baseline="0" dirty="0" err="1"/>
              <a:t>Ulele</a:t>
            </a:r>
            <a:r>
              <a:rPr lang="en-US" b="0" i="0" u="none" strike="noStrike" baseline="0" dirty="0"/>
              <a:t>”), without providing public notice and without inviting proposals from private redevelopers before doing so.</a:t>
            </a:r>
          </a:p>
          <a:p>
            <a:pPr marL="45720" indent="0" algn="just">
              <a:buNone/>
            </a:pPr>
            <a:r>
              <a:rPr lang="en-US" b="0" i="0" u="none" strike="noStrike" baseline="0" dirty="0"/>
              <a:t>The plaintiff sought a judgment declaring the lease void, alleging that the City failed to comply with the notice and proposal invitation provisions mandated by Section 163.380(3)(a), </a:t>
            </a:r>
            <a:r>
              <a:rPr lang="en-US" b="0" i="1" u="none" strike="noStrike" baseline="0" dirty="0"/>
              <a:t>Florida Statutes</a:t>
            </a:r>
            <a:r>
              <a:rPr lang="en-US" b="0" i="0" u="none" strike="noStrike" baseline="0" dirty="0"/>
              <a:t>.</a:t>
            </a:r>
          </a:p>
          <a:p>
            <a:pPr marL="45720" indent="0" algn="just">
              <a:buNone/>
            </a:pPr>
            <a:r>
              <a:rPr lang="en-US" b="0" i="0" u="none" strike="noStrike" baseline="0" dirty="0"/>
              <a:t>The trial court sided with the defendants, ruling that the City had not been required to comply with Section 163.380(3)(a), </a:t>
            </a:r>
            <a:r>
              <a:rPr lang="en-US" b="0" i="1" u="none" strike="noStrike" baseline="0" dirty="0"/>
              <a:t>Florida Statutes</a:t>
            </a:r>
            <a:r>
              <a:rPr lang="en-US" b="0" i="0" u="none" strike="noStrike" baseline="0" dirty="0"/>
              <a:t>, because the City had acquired the property prior to the creation of the CRA.</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26</a:t>
            </a:fld>
            <a:endParaRPr lang="en-US"/>
          </a:p>
        </p:txBody>
      </p:sp>
    </p:spTree>
    <p:extLst>
      <p:ext uri="{BB962C8B-B14F-4D97-AF65-F5344CB8AC3E}">
        <p14:creationId xmlns:p14="http://schemas.microsoft.com/office/powerpoint/2010/main" val="256909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b="0" i="0" u="none" strike="noStrike" baseline="0" dirty="0"/>
              <a:t>The Second District reversed, holding that Section 163.380(3)(a), </a:t>
            </a:r>
            <a:r>
              <a:rPr lang="en-US" b="0" i="1" u="none" strike="noStrike" baseline="0" dirty="0"/>
              <a:t>Florida Statutes</a:t>
            </a:r>
            <a:r>
              <a:rPr lang="en-US" b="0" i="0" u="none" strike="noStrike" baseline="0" dirty="0"/>
              <a:t>, by its plain language, applies to the disposition of </a:t>
            </a:r>
            <a:r>
              <a:rPr lang="en-US" b="1" i="1" u="sng" strike="noStrike" baseline="0" dirty="0"/>
              <a:t>any</a:t>
            </a:r>
            <a:r>
              <a:rPr lang="en-US" b="0" i="0" u="none" strike="noStrike" baseline="0" dirty="0"/>
              <a:t> property within a CRA.</a:t>
            </a:r>
          </a:p>
          <a:p>
            <a:pPr marL="45720" indent="0" algn="just">
              <a:buNone/>
            </a:pPr>
            <a:r>
              <a:rPr lang="en-US" b="0" i="0" u="none" strike="noStrike" baseline="0" dirty="0"/>
              <a:t>The City had been required to comply with the notice and proposal invitation provisions mandated by Section 163.380(3)(a), </a:t>
            </a:r>
            <a:r>
              <a:rPr lang="en-US" b="0" i="1" u="none" strike="noStrike" baseline="0" dirty="0"/>
              <a:t>Florida Statutes</a:t>
            </a:r>
            <a:r>
              <a:rPr lang="en-US" b="0" i="0" u="none" strike="noStrike" baseline="0" dirty="0"/>
              <a:t>, and, having failed to do so, its lease agreement with </a:t>
            </a:r>
            <a:r>
              <a:rPr lang="en-US" b="0" i="0" u="none" strike="noStrike" baseline="0" dirty="0" err="1"/>
              <a:t>Ulele</a:t>
            </a:r>
            <a:r>
              <a:rPr lang="en-US" b="0" i="0" u="none" strike="noStrike" baseline="0" dirty="0"/>
              <a:t> was invalid.</a:t>
            </a:r>
          </a:p>
        </p:txBody>
      </p:sp>
    </p:spTree>
    <p:extLst>
      <p:ext uri="{BB962C8B-B14F-4D97-AF65-F5344CB8AC3E}">
        <p14:creationId xmlns:p14="http://schemas.microsoft.com/office/powerpoint/2010/main" val="35063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752098"/>
          </a:xfrm>
        </p:spPr>
        <p:txBody>
          <a:bodyPr>
            <a:normAutofit/>
          </a:bodyPr>
          <a:lstStyle/>
          <a:p>
            <a:pPr algn="just"/>
            <a:r>
              <a:rPr lang="en-US" sz="2000" b="1" i="0" u="none" strike="noStrike" baseline="0" dirty="0"/>
              <a:t>7.	</a:t>
            </a:r>
            <a:r>
              <a:rPr lang="en-US" sz="2000" b="1" i="1" u="none" strike="noStrike" baseline="0" dirty="0"/>
              <a:t>City of W. Palm Beach, Inc. v. Haver</a:t>
            </a:r>
            <a:r>
              <a:rPr lang="en-US" sz="2000" b="1" i="0" u="none" strike="noStrike" baseline="0" dirty="0"/>
              <a:t>, 330 So. 3d 860 (Fla. 2021)</a:t>
            </a:r>
            <a:endParaRPr lang="en-US" sz="4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434516"/>
            <a:ext cx="9509760" cy="4789001"/>
          </a:xfrm>
        </p:spPr>
        <p:txBody>
          <a:bodyPr>
            <a:normAutofit/>
          </a:bodyPr>
          <a:lstStyle/>
          <a:p>
            <a:pPr marL="45720" indent="0" algn="just">
              <a:buNone/>
            </a:pPr>
            <a:r>
              <a:rPr lang="en-US" b="0" i="0" u="none" strike="noStrike" baseline="0" dirty="0"/>
              <a:t>The Florida Supreme Court addressed whether a party may obtain an injunction compelling a city to enforce a zoning ordinance against a third party.  </a:t>
            </a:r>
          </a:p>
          <a:p>
            <a:pPr marL="45720" indent="0" algn="just">
              <a:buNone/>
            </a:pPr>
            <a:r>
              <a:rPr lang="en-US" b="0" i="0" u="none" strike="noStrike" baseline="0" dirty="0"/>
              <a:t>The Fourth District Court of Appeal had held that a party may obtain an injunction to compel a city to enforce a zoning ordinance against a third party, as long as the party shows special damages.</a:t>
            </a:r>
          </a:p>
          <a:p>
            <a:pPr marL="45720" indent="0" algn="just">
              <a:buNone/>
            </a:pPr>
            <a:r>
              <a:rPr lang="en-US" b="0" i="0" u="none" strike="noStrike" baseline="0" dirty="0"/>
              <a:t>The Florida Supreme Court reversed, explaining that the Fourth District had misconstrued prior Florida Supreme Court precedent.</a:t>
            </a:r>
          </a:p>
          <a:p>
            <a:pPr marL="45720" indent="0" algn="just">
              <a:buNone/>
            </a:pPr>
            <a:r>
              <a:rPr lang="en-US" b="0" i="0" u="none" strike="noStrike" baseline="0" dirty="0"/>
              <a:t>A party cannot obtain an injunction compelling a city to enforce its own ordinances against a third party.</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28</a:t>
            </a:fld>
            <a:endParaRPr lang="en-US"/>
          </a:p>
        </p:txBody>
      </p:sp>
    </p:spTree>
    <p:extLst>
      <p:ext uri="{BB962C8B-B14F-4D97-AF65-F5344CB8AC3E}">
        <p14:creationId xmlns:p14="http://schemas.microsoft.com/office/powerpoint/2010/main" val="406593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17874"/>
          </a:xfrm>
        </p:spPr>
        <p:txBody>
          <a:bodyPr>
            <a:normAutofit/>
          </a:bodyPr>
          <a:lstStyle/>
          <a:p>
            <a:r>
              <a:rPr lang="en-US" sz="2000" b="1" i="0" u="none" strike="noStrike" baseline="0" dirty="0"/>
              <a:t>8.	</a:t>
            </a:r>
            <a:r>
              <a:rPr lang="en-US" sz="2000" b="1" i="1" u="none" strike="noStrike" baseline="0" dirty="0" err="1"/>
              <a:t>Imhof</a:t>
            </a:r>
            <a:r>
              <a:rPr lang="en-US" sz="2000" b="1" i="1" u="none" strike="noStrike" baseline="0" dirty="0"/>
              <a:t> v. Walton </a:t>
            </a:r>
            <a:r>
              <a:rPr lang="en-US" sz="2000" b="1" i="1" u="none" strike="noStrike" baseline="0" dirty="0" err="1"/>
              <a:t>Cty</a:t>
            </a:r>
            <a:r>
              <a:rPr lang="en-US" sz="2000" b="1" i="0" u="none" strike="noStrike" baseline="0" dirty="0"/>
              <a:t>., 328 So. 3d 32 (Fla. 1st DCA 2021)</a:t>
            </a:r>
            <a:endParaRPr lang="en-US" sz="5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889233"/>
            <a:ext cx="9509760" cy="5334285"/>
          </a:xfrm>
        </p:spPr>
        <p:txBody>
          <a:bodyPr>
            <a:normAutofit/>
          </a:bodyPr>
          <a:lstStyle/>
          <a:p>
            <a:pPr marL="45720" indent="0" algn="just">
              <a:buNone/>
            </a:pPr>
            <a:r>
              <a:rPr lang="en-US" b="0" i="0" u="none" strike="noStrike" baseline="0" dirty="0"/>
              <a:t>This case concerned the proper interpretation of Section 163.3215(3), </a:t>
            </a:r>
            <a:r>
              <a:rPr lang="en-US" b="0" i="1" u="none" strike="noStrike" baseline="0" dirty="0"/>
              <a:t>Florida Statutes</a:t>
            </a:r>
            <a:r>
              <a:rPr lang="en-US" b="0" i="0" u="none" strike="noStrike" baseline="0" dirty="0"/>
              <a:t>, and, specifically, whether a challenge to a development order alleging inconsistency can address those plan provisions relating </a:t>
            </a:r>
            <a:r>
              <a:rPr lang="en-US" b="1" i="1" u="sng" strike="noStrike" baseline="0" dirty="0"/>
              <a:t>only</a:t>
            </a:r>
            <a:r>
              <a:rPr lang="en-US" b="0" i="0" u="none" strike="noStrike" baseline="0" dirty="0"/>
              <a:t> to </a:t>
            </a:r>
            <a:r>
              <a:rPr lang="en-US" b="1" i="1" u="sng" strike="noStrike" baseline="0" dirty="0"/>
              <a:t>land use</a:t>
            </a:r>
            <a:r>
              <a:rPr lang="en-US" b="0" i="0" u="none" strike="noStrike" baseline="0" dirty="0"/>
              <a:t>, </a:t>
            </a:r>
            <a:r>
              <a:rPr lang="en-US" b="1" i="0" u="none" strike="noStrike" baseline="0" dirty="0"/>
              <a:t>density</a:t>
            </a:r>
            <a:r>
              <a:rPr lang="en-US" b="0" i="0" u="none" strike="noStrike" baseline="0" dirty="0"/>
              <a:t>, or </a:t>
            </a:r>
            <a:r>
              <a:rPr lang="en-US" b="1" i="1" u="sng" strike="noStrike" baseline="0" dirty="0"/>
              <a:t>intensity of use</a:t>
            </a:r>
            <a:r>
              <a:rPr lang="en-US" b="0" i="0" u="none" strike="noStrike" baseline="0" dirty="0"/>
              <a:t>.</a:t>
            </a:r>
          </a:p>
          <a:p>
            <a:pPr marL="45720" indent="0" algn="just">
              <a:buNone/>
            </a:pPr>
            <a:r>
              <a:rPr lang="en-US" dirty="0"/>
              <a:t>	</a:t>
            </a:r>
            <a:r>
              <a:rPr lang="en-US" sz="2000" b="0" i="0" u="none" strike="noStrike" baseline="0" dirty="0"/>
              <a:t>Section 163.3215(3), </a:t>
            </a:r>
            <a:r>
              <a:rPr lang="en-US" sz="2000" b="0" i="1" u="none" strike="noStrike" baseline="0" dirty="0"/>
              <a:t>Florida Statutes</a:t>
            </a:r>
            <a:r>
              <a:rPr lang="en-US" sz="2000" b="0" i="0" u="none" strike="noStrike" baseline="0" dirty="0"/>
              <a:t>, provides as follows:</a:t>
            </a:r>
          </a:p>
          <a:p>
            <a:pPr marL="45720" indent="0" algn="just">
              <a:buNone/>
            </a:pPr>
            <a:endParaRPr lang="en-US"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29</a:t>
            </a:fld>
            <a:endParaRPr lang="en-US"/>
          </a:p>
        </p:txBody>
      </p:sp>
      <p:sp>
        <p:nvSpPr>
          <p:cNvPr id="5" name="TextBox 4">
            <a:extLst>
              <a:ext uri="{FF2B5EF4-FFF2-40B4-BE49-F238E27FC236}">
                <a16:creationId xmlns:a16="http://schemas.microsoft.com/office/drawing/2014/main" id="{161ED74E-F9F7-4D71-0111-B4067B907830}"/>
              </a:ext>
            </a:extLst>
          </p:cNvPr>
          <p:cNvSpPr txBox="1"/>
          <p:nvPr/>
        </p:nvSpPr>
        <p:spPr>
          <a:xfrm>
            <a:off x="2555844" y="2664961"/>
            <a:ext cx="7080310" cy="3416320"/>
          </a:xfrm>
          <a:prstGeom prst="rect">
            <a:avLst/>
          </a:prstGeom>
          <a:noFill/>
        </p:spPr>
        <p:txBody>
          <a:bodyPr wrap="square" rtlCol="0">
            <a:spAutoFit/>
          </a:bodyPr>
          <a:lstStyle/>
          <a:p>
            <a:pPr marR="14400" algn="just"/>
            <a:r>
              <a:rPr lang="en-US" sz="1800" b="0" i="0" u="none" strike="noStrike" baseline="0" dirty="0">
                <a:solidFill>
                  <a:srgbClr val="1B4855"/>
                </a:solidFill>
              </a:rPr>
              <a:t>(3) Any aggrieved or adversely affected party may maintain a de novo action for declaratory, injunctive, or other relief against any local government to challenge any decision of such local government granting or denying an application for, or to prevent such local government from taking any action on, a development order, as defined in s. 163.3164, </a:t>
            </a:r>
            <a:r>
              <a:rPr lang="en-US" sz="1800" b="1" i="1" u="sng" strike="noStrike" baseline="0" dirty="0">
                <a:solidFill>
                  <a:srgbClr val="1B4855"/>
                </a:solidFill>
              </a:rPr>
              <a:t>which materially alters the use or density or intensity of use on a particular piece of property which is not consistent with the comprehensive plan adopted under this part</a:t>
            </a:r>
            <a:r>
              <a:rPr lang="en-US" sz="1800" b="0" i="0" u="none" strike="noStrike" baseline="0" dirty="0">
                <a:solidFill>
                  <a:srgbClr val="1B4855"/>
                </a:solidFill>
              </a:rPr>
              <a:t>.  The de novo action must be filed no later than 30 days following rendition of a development order or other written decision, or when all local administrative appeals, if any, are exhausted, whichever occurs later.</a:t>
            </a:r>
            <a:endParaRPr lang="en-US" sz="1750" dirty="0">
              <a:solidFill>
                <a:srgbClr val="1B4855"/>
              </a:solidFill>
            </a:endParaRPr>
          </a:p>
        </p:txBody>
      </p:sp>
    </p:spTree>
    <p:extLst>
      <p:ext uri="{BB962C8B-B14F-4D97-AF65-F5344CB8AC3E}">
        <p14:creationId xmlns:p14="http://schemas.microsoft.com/office/powerpoint/2010/main" val="345696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71803"/>
          </a:xfrm>
        </p:spPr>
        <p:txBody>
          <a:bodyPr/>
          <a:lstStyle/>
          <a:p>
            <a:pPr algn="ctr"/>
            <a:r>
              <a:rPr lang="en-US" dirty="0"/>
              <a:t>PENDING CUSTOMARY USE CASES</a:t>
            </a:r>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006679"/>
            <a:ext cx="9509760" cy="5469621"/>
          </a:xfrm>
        </p:spPr>
        <p:txBody>
          <a:bodyPr>
            <a:normAutofit/>
          </a:bodyPr>
          <a:lstStyle/>
          <a:p>
            <a:r>
              <a:rPr lang="en-US" b="1" dirty="0"/>
              <a:t>Walton County Lawsuit </a:t>
            </a:r>
            <a:r>
              <a:rPr lang="en-US" dirty="0"/>
              <a:t>-- </a:t>
            </a:r>
            <a:r>
              <a:rPr lang="en-US" i="1" dirty="0"/>
              <a:t>In re: Affirming Existence of Recreational Customary Use on 1,194 Private Properties Located in Walton County, Florida</a:t>
            </a:r>
            <a:r>
              <a:rPr lang="en-US" dirty="0"/>
              <a:t>, Walton County Case No. 2018-CA-000547.</a:t>
            </a:r>
          </a:p>
          <a:p>
            <a:r>
              <a:rPr lang="en-US" b="1" dirty="0"/>
              <a:t>Indian River County Lawsuit </a:t>
            </a:r>
            <a:r>
              <a:rPr lang="en-US" dirty="0"/>
              <a:t>-- </a:t>
            </a:r>
            <a:r>
              <a:rPr lang="en-US" i="1" dirty="0"/>
              <a:t>Indian River County v. Twenty-Two Beachfront Properties Located Between, and Including, 9586 Doubloon Dr., and, But Not Including, 1820 Wabasso Beach Rd., Vero Beach, Florida, 32963, and </a:t>
            </a:r>
            <a:r>
              <a:rPr lang="en-US" i="1" dirty="0" err="1"/>
              <a:t>Summerplace</a:t>
            </a:r>
            <a:r>
              <a:rPr lang="en-US" i="1" dirty="0"/>
              <a:t> Improvement Association, Inc.</a:t>
            </a:r>
            <a:r>
              <a:rPr lang="en-US" dirty="0"/>
              <a:t>, Indian River County Case No. 31-2018-CA-000881.</a:t>
            </a:r>
          </a:p>
          <a:p>
            <a:r>
              <a:rPr lang="en-US" b="1" dirty="0"/>
              <a:t>Town of Redington Beach Lawsuit </a:t>
            </a:r>
            <a:r>
              <a:rPr lang="en-US" dirty="0"/>
              <a:t>-- </a:t>
            </a:r>
            <a:r>
              <a:rPr lang="en-US" i="1" dirty="0"/>
              <a:t>Shawn </a:t>
            </a:r>
            <a:r>
              <a:rPr lang="en-US" i="1" dirty="0" err="1"/>
              <a:t>Buending</a:t>
            </a:r>
            <a:r>
              <a:rPr lang="en-US" i="1" dirty="0"/>
              <a:t>, Robert </a:t>
            </a:r>
            <a:r>
              <a:rPr lang="en-US" i="1" dirty="0" err="1"/>
              <a:t>Dohmen</a:t>
            </a:r>
            <a:r>
              <a:rPr lang="en-US" i="1" dirty="0"/>
              <a:t>, Thomas K. Brown, Harry S. Fields, Wendy Fields, Shawn Moore and Dagmar Moore v. Town of Redington Beach</a:t>
            </a:r>
            <a:r>
              <a:rPr lang="en-US" dirty="0"/>
              <a:t>, United States District Court, Middle District of Florida, Case No. 8:19-cv-1473-T-30SPF.</a:t>
            </a:r>
          </a:p>
          <a:p>
            <a:r>
              <a:rPr lang="en-US" b="1" dirty="0"/>
              <a:t>Walton County Northshore Lawsuit </a:t>
            </a:r>
            <a:r>
              <a:rPr lang="en-US" dirty="0"/>
              <a:t>-- Northshore Holdings, LLC and Lavin Family Development, LLC v. Walton County, Florida, Case No. 2021-CA-00210.</a:t>
            </a:r>
            <a:endParaRPr lang="en-US" b="1"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a:t>
            </a:fld>
            <a:endParaRPr lang="en-US"/>
          </a:p>
        </p:txBody>
      </p:sp>
    </p:spTree>
    <p:extLst>
      <p:ext uri="{BB962C8B-B14F-4D97-AF65-F5344CB8AC3E}">
        <p14:creationId xmlns:p14="http://schemas.microsoft.com/office/powerpoint/2010/main" val="1963917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b="0" i="0" u="none" strike="noStrike" baseline="0" dirty="0"/>
              <a:t>The trial court, relying on precedent from the Second District Court of Appeal, ruled that the only cognizable claims pursuant to Section 163.3215(3), </a:t>
            </a:r>
            <a:r>
              <a:rPr lang="en-US" b="0" i="1" u="none" strike="noStrike" baseline="0" dirty="0"/>
              <a:t>Florida Statutes</a:t>
            </a:r>
            <a:r>
              <a:rPr lang="en-US" b="0" i="0" u="none" strike="noStrike" baseline="0" dirty="0"/>
              <a:t>, are those addressing inconsistency with aspects of the comprehensive plan dealing with </a:t>
            </a:r>
            <a:r>
              <a:rPr lang="en-US" b="1" i="1" u="sng" strike="noStrike" baseline="0" dirty="0"/>
              <a:t>land use</a:t>
            </a:r>
            <a:r>
              <a:rPr lang="en-US" b="0" i="0" u="none" strike="noStrike" baseline="0" dirty="0"/>
              <a:t>, </a:t>
            </a:r>
            <a:r>
              <a:rPr lang="en-US" b="1" i="1" u="sng" strike="noStrike" baseline="0" dirty="0"/>
              <a:t>density</a:t>
            </a:r>
            <a:r>
              <a:rPr lang="en-US" b="0" i="0" u="none" strike="noStrike" baseline="0" dirty="0"/>
              <a:t>, and </a:t>
            </a:r>
            <a:r>
              <a:rPr lang="en-US" b="1" i="1" u="sng" strike="noStrike" baseline="0" dirty="0"/>
              <a:t>intensity of use</a:t>
            </a:r>
            <a:r>
              <a:rPr lang="en-US" b="0" i="0" u="none" strike="noStrike" baseline="0" dirty="0"/>
              <a:t>.  </a:t>
            </a:r>
          </a:p>
          <a:p>
            <a:pPr marL="45720" indent="0" algn="just">
              <a:buNone/>
            </a:pPr>
            <a:r>
              <a:rPr lang="en-US" b="0" i="0" u="none" strike="noStrike" baseline="0" dirty="0"/>
              <a:t>As such, the trial court reviewed the development order at issue </a:t>
            </a:r>
            <a:r>
              <a:rPr lang="en-US" b="1" i="1" u="sng" strike="noStrike" baseline="0" dirty="0"/>
              <a:t>only</a:t>
            </a:r>
            <a:r>
              <a:rPr lang="en-US" b="0" i="0" u="none" strike="noStrike" baseline="0" dirty="0"/>
              <a:t> with respect to the plaintiffs’ inconsistency claims relating to density and intensity.</a:t>
            </a:r>
          </a:p>
          <a:p>
            <a:pPr marL="45720" indent="0" algn="just">
              <a:buNone/>
            </a:pPr>
            <a:r>
              <a:rPr lang="en-US" b="0" i="0" u="none" strike="noStrike" baseline="0" dirty="0"/>
              <a:t>The trial court did not review the development order as to the plaintiffs’ inconsistency claims relating to other aspects of the comprehensive plan – such as setback and buffer requirements.</a:t>
            </a:r>
          </a:p>
        </p:txBody>
      </p:sp>
    </p:spTree>
    <p:extLst>
      <p:ext uri="{BB962C8B-B14F-4D97-AF65-F5344CB8AC3E}">
        <p14:creationId xmlns:p14="http://schemas.microsoft.com/office/powerpoint/2010/main" val="92896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sz="2200" b="0" i="0" u="none" strike="noStrike" baseline="0" dirty="0"/>
              <a:t>The First District Court of Appeal reversed, and certified conflict with the decision of the Second District relied on by the trial court.</a:t>
            </a:r>
          </a:p>
          <a:p>
            <a:pPr marL="45720" indent="0" algn="just">
              <a:buNone/>
            </a:pPr>
            <a:r>
              <a:rPr lang="en-US" sz="2200" b="0" i="0" u="none" strike="noStrike" baseline="0" dirty="0"/>
              <a:t>The First District explained that the Second District had misconstrued Section 163.3215(3), </a:t>
            </a:r>
            <a:r>
              <a:rPr lang="en-US" sz="2200" b="0" i="1" u="none" strike="noStrike" baseline="0" dirty="0"/>
              <a:t>Florida Statutes</a:t>
            </a:r>
            <a:r>
              <a:rPr lang="en-US" sz="2200" b="0" i="0" u="none" strike="noStrike" baseline="0" dirty="0"/>
              <a:t>.</a:t>
            </a:r>
          </a:p>
          <a:p>
            <a:pPr marL="45720" indent="0" algn="just">
              <a:buNone/>
            </a:pPr>
            <a:r>
              <a:rPr lang="en-US" sz="2200" b="0" i="0" u="none" strike="noStrike" baseline="0" dirty="0"/>
              <a:t>That provision authorizes a challenge to a </a:t>
            </a:r>
            <a:r>
              <a:rPr lang="en-US" sz="2200" b="1" i="1" u="sng" strike="noStrike" baseline="0" dirty="0"/>
              <a:t>development order</a:t>
            </a:r>
            <a:r>
              <a:rPr lang="en-US" sz="2200" b="0" i="0" u="none" strike="noStrike" baseline="0" dirty="0"/>
              <a:t> that “materially alters the use or density or intensity of use.”</a:t>
            </a:r>
          </a:p>
          <a:p>
            <a:pPr marL="45720" indent="0" algn="just">
              <a:buNone/>
            </a:pPr>
            <a:r>
              <a:rPr lang="en-US" sz="2200" b="0" i="0" u="none" strike="noStrike" baseline="0" dirty="0"/>
              <a:t>It does not so limit the actual </a:t>
            </a:r>
            <a:r>
              <a:rPr lang="en-US" sz="2200" b="1" i="1" u="sng" strike="noStrike" baseline="0" dirty="0"/>
              <a:t>inconsistency claims</a:t>
            </a:r>
            <a:r>
              <a:rPr lang="en-US" sz="2200" b="0" i="0" u="none" strike="noStrike" baseline="0" dirty="0"/>
              <a:t>.  In other words, if a development order materially alters the use or density or intensity of use, an aggrieved party may challenge such order with respect to </a:t>
            </a:r>
            <a:r>
              <a:rPr lang="en-US" sz="2200" b="1" i="1" u="sng" strike="noStrike" baseline="0" dirty="0"/>
              <a:t>any</a:t>
            </a:r>
            <a:r>
              <a:rPr lang="en-US" sz="2200" b="0" i="0" u="none" strike="noStrike" baseline="0" dirty="0"/>
              <a:t> aspects of the comprehensive plan – and is not </a:t>
            </a:r>
            <a:r>
              <a:rPr lang="en-US" b="0" i="0" u="none" strike="noStrike" baseline="0" dirty="0"/>
              <a:t>limited to addressing only those plan provisions relating to use or density or intensity of use.</a:t>
            </a:r>
          </a:p>
        </p:txBody>
      </p:sp>
    </p:spTree>
    <p:extLst>
      <p:ext uri="{BB962C8B-B14F-4D97-AF65-F5344CB8AC3E}">
        <p14:creationId xmlns:p14="http://schemas.microsoft.com/office/powerpoint/2010/main" val="90204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617874"/>
          </a:xfrm>
        </p:spPr>
        <p:txBody>
          <a:bodyPr>
            <a:normAutofit/>
          </a:bodyPr>
          <a:lstStyle/>
          <a:p>
            <a:r>
              <a:rPr lang="en-US" sz="2000" b="0" i="0" u="none" strike="noStrike" baseline="0" dirty="0"/>
              <a:t>The First District concluded that:</a:t>
            </a:r>
            <a:endParaRPr lang="en-US" sz="6000" b="0" i="0" u="none" strike="noStrike" baseline="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32</a:t>
            </a:fld>
            <a:endParaRPr lang="en-US"/>
          </a:p>
        </p:txBody>
      </p:sp>
      <p:sp>
        <p:nvSpPr>
          <p:cNvPr id="5" name="TextBox 4">
            <a:extLst>
              <a:ext uri="{FF2B5EF4-FFF2-40B4-BE49-F238E27FC236}">
                <a16:creationId xmlns:a16="http://schemas.microsoft.com/office/drawing/2014/main" id="{161ED74E-F9F7-4D71-0111-B4067B907830}"/>
              </a:ext>
            </a:extLst>
          </p:cNvPr>
          <p:cNvSpPr txBox="1"/>
          <p:nvPr/>
        </p:nvSpPr>
        <p:spPr>
          <a:xfrm>
            <a:off x="2555844" y="970385"/>
            <a:ext cx="7080310" cy="4708981"/>
          </a:xfrm>
          <a:prstGeom prst="rect">
            <a:avLst/>
          </a:prstGeom>
          <a:noFill/>
        </p:spPr>
        <p:txBody>
          <a:bodyPr wrap="square" rtlCol="0">
            <a:spAutoFit/>
          </a:bodyPr>
          <a:lstStyle/>
          <a:p>
            <a:pPr marR="14400" algn="just"/>
            <a:r>
              <a:rPr lang="en-US" sz="2000" b="0" i="0" u="none" strike="noStrike" baseline="0" dirty="0">
                <a:solidFill>
                  <a:srgbClr val="1B4855"/>
                </a:solidFill>
              </a:rPr>
              <a:t>A trial court in turn must conduct a de novo review of a development order challenged under section 163.3215(3)—provided the order alters the use, density, or intensity of use on a property—and determine whether there is </a:t>
            </a:r>
            <a:r>
              <a:rPr lang="en-US" sz="2000" b="0" i="1" u="none" strike="noStrike" baseline="0" dirty="0">
                <a:solidFill>
                  <a:srgbClr val="1B4855"/>
                </a:solidFill>
              </a:rPr>
              <a:t>complete</a:t>
            </a:r>
            <a:r>
              <a:rPr lang="en-US" sz="2000" b="0" i="0" u="none" strike="noStrike" baseline="0" dirty="0">
                <a:solidFill>
                  <a:srgbClr val="1B4855"/>
                </a:solidFill>
              </a:rPr>
              <a:t> consistency between the local government’s action on that order and the local comprehensive plan.  It cannot limit its review to just those inconsistency claims strictly relating to land use, density, and intensity of use.</a:t>
            </a:r>
          </a:p>
          <a:p>
            <a:pPr algn="ctr"/>
            <a:endParaRPr lang="en-US" sz="2000" b="0" i="0" u="none" strike="noStrike" baseline="0" dirty="0">
              <a:solidFill>
                <a:srgbClr val="1B4855"/>
              </a:solidFill>
            </a:endParaRPr>
          </a:p>
          <a:p>
            <a:pPr algn="ctr"/>
            <a:r>
              <a:rPr lang="en-US" sz="2000" b="0" i="0" u="none" strike="noStrike" baseline="0" dirty="0">
                <a:solidFill>
                  <a:srgbClr val="1B4855"/>
                </a:solidFill>
              </a:rPr>
              <a:t>* * * *</a:t>
            </a:r>
          </a:p>
          <a:p>
            <a:pPr algn="just"/>
            <a:endParaRPr lang="en-US" sz="2000" b="0" i="0" u="none" strike="noStrike" baseline="0" dirty="0">
              <a:solidFill>
                <a:srgbClr val="1B4855"/>
              </a:solidFill>
            </a:endParaRPr>
          </a:p>
          <a:p>
            <a:pPr marR="14400" algn="just"/>
            <a:r>
              <a:rPr lang="en-US" sz="2000" b="0" i="0" u="none" strike="noStrike" baseline="0" dirty="0">
                <a:solidFill>
                  <a:srgbClr val="1B4855"/>
                </a:solidFill>
              </a:rPr>
              <a:t>Let us now sum this up.  There is no textual basis in section 163.3215 to limit the trial court’s scope of review as to whether a challenged development order is entirely consistent with the comprehensive plan.</a:t>
            </a:r>
            <a:endParaRPr lang="en-US" dirty="0">
              <a:solidFill>
                <a:srgbClr val="1B4855"/>
              </a:solidFill>
            </a:endParaRPr>
          </a:p>
        </p:txBody>
      </p:sp>
    </p:spTree>
    <p:extLst>
      <p:ext uri="{BB962C8B-B14F-4D97-AF65-F5344CB8AC3E}">
        <p14:creationId xmlns:p14="http://schemas.microsoft.com/office/powerpoint/2010/main" val="175706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33</a:t>
            </a:fld>
            <a:endParaRPr lang="en-US"/>
          </a:p>
        </p:txBody>
      </p:sp>
      <p:sp>
        <p:nvSpPr>
          <p:cNvPr id="5" name="TextBox 4">
            <a:extLst>
              <a:ext uri="{FF2B5EF4-FFF2-40B4-BE49-F238E27FC236}">
                <a16:creationId xmlns:a16="http://schemas.microsoft.com/office/drawing/2014/main" id="{161ED74E-F9F7-4D71-0111-B4067B907830}"/>
              </a:ext>
            </a:extLst>
          </p:cNvPr>
          <p:cNvSpPr txBox="1"/>
          <p:nvPr/>
        </p:nvSpPr>
        <p:spPr>
          <a:xfrm>
            <a:off x="2555845" y="307655"/>
            <a:ext cx="7080310" cy="4247317"/>
          </a:xfrm>
          <a:prstGeom prst="rect">
            <a:avLst/>
          </a:prstGeom>
          <a:noFill/>
        </p:spPr>
        <p:txBody>
          <a:bodyPr wrap="square" rtlCol="0">
            <a:spAutoFit/>
          </a:bodyPr>
          <a:lstStyle/>
          <a:p>
            <a:pPr marR="14400" algn="just"/>
            <a:r>
              <a:rPr lang="en-US" sz="1800" b="0" i="0" u="none" strike="noStrike" baseline="0" dirty="0">
                <a:solidFill>
                  <a:srgbClr val="1B4855"/>
                </a:solidFill>
              </a:rPr>
              <a:t>While there is a limitation on what </a:t>
            </a:r>
            <a:r>
              <a:rPr lang="en-US" sz="1800" b="0" i="1" u="none" strike="noStrike" baseline="0" dirty="0">
                <a:solidFill>
                  <a:srgbClr val="1B4855"/>
                </a:solidFill>
              </a:rPr>
              <a:t>types</a:t>
            </a:r>
            <a:r>
              <a:rPr lang="en-US" sz="1800" b="0" i="0" u="none" strike="noStrike" baseline="0" dirty="0">
                <a:solidFill>
                  <a:srgbClr val="1B4855"/>
                </a:solidFill>
              </a:rPr>
              <a:t> of development orders may be subject to challenge—only those that materially alter the use, density, or intensity of use of a property—the trial court’s inquiry when considering whether there is consistency with the comprehensive plan is not limited at all.  We hold that once an action is filed pursuant to section 163.3215(3) regarding the appropriate </a:t>
            </a:r>
            <a:r>
              <a:rPr lang="en-US" sz="1800" b="0" i="1" u="none" strike="noStrike" baseline="0" dirty="0">
                <a:solidFill>
                  <a:srgbClr val="1B4855"/>
                </a:solidFill>
              </a:rPr>
              <a:t>type</a:t>
            </a:r>
            <a:r>
              <a:rPr lang="en-US" sz="1800" b="0" i="0" u="none" strike="noStrike" baseline="0" dirty="0">
                <a:solidFill>
                  <a:srgbClr val="1B4855"/>
                </a:solidFill>
              </a:rPr>
              <a:t> of development order, the trial court must conduct a plenary review that considers </a:t>
            </a:r>
            <a:r>
              <a:rPr lang="en-US" sz="1800" b="0" i="1" u="none" strike="noStrike" baseline="0" dirty="0">
                <a:solidFill>
                  <a:srgbClr val="1B4855"/>
                </a:solidFill>
              </a:rPr>
              <a:t>all</a:t>
            </a:r>
            <a:r>
              <a:rPr lang="en-US" sz="1800" b="0" i="0" u="none" strike="noStrike" baseline="0" dirty="0">
                <a:solidFill>
                  <a:srgbClr val="1B4855"/>
                </a:solidFill>
              </a:rPr>
              <a:t> properly pleaded claims of inconsistency between the local government action regarding a development order and the comprehensive plan.  Consequently, the trial court erred in its reliance on the Second District’s decision in </a:t>
            </a:r>
            <a:r>
              <a:rPr lang="en-US" sz="1800" b="0" i="1" u="none" strike="noStrike" baseline="0" dirty="0">
                <a:solidFill>
                  <a:srgbClr val="1B4855"/>
                </a:solidFill>
              </a:rPr>
              <a:t>Heine v. Lee County</a:t>
            </a:r>
            <a:r>
              <a:rPr lang="en-US" sz="1800" b="0" i="0" u="none" strike="noStrike" baseline="0" dirty="0">
                <a:solidFill>
                  <a:srgbClr val="1B4855"/>
                </a:solidFill>
              </a:rPr>
              <a:t>, 221 So. 3d 1254 (Fla. 2d DCA 2017)—which, in our view, runs counter to the text of section 163.3215—even though that was the most on-point decision the trial court had available to it at the time.</a:t>
            </a:r>
            <a:endParaRPr lang="en-US" dirty="0">
              <a:solidFill>
                <a:srgbClr val="1B4855"/>
              </a:solidFill>
            </a:endParaRPr>
          </a:p>
        </p:txBody>
      </p:sp>
      <p:sp>
        <p:nvSpPr>
          <p:cNvPr id="7" name="Content Placeholder 2">
            <a:extLst>
              <a:ext uri="{FF2B5EF4-FFF2-40B4-BE49-F238E27FC236}">
                <a16:creationId xmlns:a16="http://schemas.microsoft.com/office/drawing/2014/main" id="{67437B6A-48DD-A9FA-9FD9-F05D4585B2B5}"/>
              </a:ext>
            </a:extLst>
          </p:cNvPr>
          <p:cNvSpPr>
            <a:spLocks noGrp="1"/>
          </p:cNvSpPr>
          <p:nvPr>
            <p:ph idx="1"/>
          </p:nvPr>
        </p:nvSpPr>
        <p:spPr>
          <a:xfrm>
            <a:off x="1341120" y="4714612"/>
            <a:ext cx="9509760" cy="1492127"/>
          </a:xfrm>
        </p:spPr>
        <p:txBody>
          <a:bodyPr>
            <a:normAutofit/>
          </a:bodyPr>
          <a:lstStyle/>
          <a:p>
            <a:pPr marL="45720" indent="0" algn="just">
              <a:buNone/>
            </a:pPr>
            <a:r>
              <a:rPr lang="en-US" sz="1800" b="0" i="0" u="none" strike="noStrike" baseline="0" dirty="0"/>
              <a:t>The First District remanded the case to the trial court to address all of the plaintiff’s consistency arguments, and to “render a new judgment determining whether the development order is </a:t>
            </a:r>
            <a:r>
              <a:rPr lang="en-US" sz="1800" b="0" i="1" u="none" strike="noStrike" baseline="0" dirty="0"/>
              <a:t>entirely</a:t>
            </a:r>
            <a:r>
              <a:rPr lang="en-US" sz="1800" b="0" i="0" u="none" strike="noStrike" baseline="0" dirty="0"/>
              <a:t> consistent with the comprehensive plan.”</a:t>
            </a:r>
            <a:endParaRPr lang="en-US" dirty="0"/>
          </a:p>
        </p:txBody>
      </p:sp>
    </p:spTree>
    <p:extLst>
      <p:ext uri="{BB962C8B-B14F-4D97-AF65-F5344CB8AC3E}">
        <p14:creationId xmlns:p14="http://schemas.microsoft.com/office/powerpoint/2010/main" val="316923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19210"/>
          </a:xfrm>
        </p:spPr>
        <p:txBody>
          <a:bodyPr>
            <a:normAutofit/>
          </a:bodyPr>
          <a:lstStyle/>
          <a:p>
            <a:pPr algn="just"/>
            <a:r>
              <a:rPr lang="en-US" sz="1800" b="1" i="0" u="none" strike="noStrike" baseline="0" dirty="0"/>
              <a:t>9.	</a:t>
            </a:r>
            <a:r>
              <a:rPr lang="en-US" sz="1800" b="1" i="1" u="none" strike="noStrike" baseline="0" dirty="0"/>
              <a:t>Persaud Props. FL </a:t>
            </a:r>
            <a:r>
              <a:rPr lang="en-US" sz="1800" b="1" i="1" u="none" strike="noStrike" baseline="0" dirty="0" err="1"/>
              <a:t>Invs</a:t>
            </a:r>
            <a:r>
              <a:rPr lang="en-US" sz="1800" b="1" i="1" u="none" strike="noStrike" baseline="0" dirty="0"/>
              <a:t>., LLC v. Town of Fort Myers Beach</a:t>
            </a:r>
            <a:r>
              <a:rPr lang="en-US" sz="1800" b="1" i="0" u="none" strike="noStrike" baseline="0" dirty="0"/>
              <a:t>, 310 So. 3d 	493 (Fla. 2d DCA 2020)</a:t>
            </a:r>
            <a:endParaRPr lang="en-US" sz="4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325462"/>
            <a:ext cx="9509760" cy="4898056"/>
          </a:xfrm>
        </p:spPr>
        <p:txBody>
          <a:bodyPr>
            <a:normAutofit/>
          </a:bodyPr>
          <a:lstStyle/>
          <a:p>
            <a:pPr marL="45720" indent="0" algn="just">
              <a:buNone/>
            </a:pPr>
            <a:r>
              <a:rPr lang="en-US" b="0" i="0" u="none" strike="noStrike" baseline="0" dirty="0"/>
              <a:t>The sole issue on appeal in this case was whether the trial court erred by concluding that a property owner had, as a matter of law, “abandoned” its grandfathered nonconforming use status, which had allowed it to sell alcohol for consumption in an Environmentally Critical (“EC”) zone.</a:t>
            </a:r>
          </a:p>
          <a:p>
            <a:pPr marL="45720" indent="0" algn="just">
              <a:buNone/>
            </a:pPr>
            <a:r>
              <a:rPr lang="en-US" b="0" i="0" u="none" strike="noStrike" baseline="0" dirty="0"/>
              <a:t>The land development code provided that a nonconforming use could continue “until there is an abandonment of the permitted location for a continuous nine-month period.”</a:t>
            </a:r>
          </a:p>
          <a:p>
            <a:pPr marL="45720" indent="0" algn="just">
              <a:buNone/>
            </a:pPr>
            <a:r>
              <a:rPr lang="en-US" b="0" i="0" u="none" strike="noStrike" baseline="0" dirty="0"/>
              <a:t>The code also provided, however, that abandonment “mean[s] failure to use the location for consumption on the premises purposes as authorized by the special exception, administrative approval, or other approval.”</a:t>
            </a:r>
          </a:p>
          <a:p>
            <a:pPr marL="45720" indent="0" algn="just">
              <a:buNone/>
            </a:pPr>
            <a:r>
              <a:rPr lang="en-US" b="0" i="0" u="none" strike="noStrike" baseline="0" dirty="0"/>
              <a:t>The owner had closed its bar and restaurant for one (1) year for renovations.</a:t>
            </a:r>
          </a:p>
          <a:p>
            <a:pPr marL="45720" indent="0" algn="just">
              <a:buNone/>
            </a:pPr>
            <a:r>
              <a:rPr lang="en-US" b="0" i="0" u="none" strike="noStrike" baseline="0" dirty="0"/>
              <a:t>Thereafter, the Town informed the owner that it could no longer sell alcohol because it had abandoned its nonconforming use. </a:t>
            </a:r>
            <a:endParaRPr lang="en-US"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34</a:t>
            </a:fld>
            <a:endParaRPr lang="en-US"/>
          </a:p>
        </p:txBody>
      </p:sp>
    </p:spTree>
    <p:extLst>
      <p:ext uri="{BB962C8B-B14F-4D97-AF65-F5344CB8AC3E}">
        <p14:creationId xmlns:p14="http://schemas.microsoft.com/office/powerpoint/2010/main" val="265112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lgn="just">
              <a:buNone/>
            </a:pPr>
            <a:r>
              <a:rPr lang="en-US" b="0" i="0" u="none" strike="noStrike" baseline="0" dirty="0"/>
              <a:t>The Second District Court of Appeal reversed, concluding that it was required to strictly construe the land development code in favor of the owner, and held that “abandonment of a nonconforming use requires more than the passage of nine months while the property was closed for renovations; it requires voluntary cessation of such use be permanent.”</a:t>
            </a:r>
          </a:p>
          <a:p>
            <a:pPr marL="45720" indent="0" algn="just">
              <a:buNone/>
            </a:pPr>
            <a:r>
              <a:rPr lang="en-US" b="0" i="0" u="none" strike="noStrike" baseline="0" dirty="0"/>
              <a:t>Thus, the trial court had erred by determining, as a matter of law, that the owner abandoned its nonconforming use, where there was no evidence that the owner intended to permanently discontinue selling alcohol in the EC zone.</a:t>
            </a:r>
          </a:p>
          <a:p>
            <a:pPr marL="45720" indent="0" algn="just">
              <a:buNone/>
            </a:pPr>
            <a:r>
              <a:rPr lang="en-US" b="0" i="0" u="none" strike="noStrike" baseline="0" dirty="0"/>
              <a:t>Rather, the owner was entitled to maintain the property’s status as a nonconforming use, and the Second District remanded to the trial court with instructions to enter judgment in the owner’s favor.</a:t>
            </a:r>
            <a:endParaRPr lang="en-US" sz="2400" b="0" i="0" u="none" strike="noStrike" baseline="0" dirty="0"/>
          </a:p>
        </p:txBody>
      </p:sp>
    </p:spTree>
    <p:extLst>
      <p:ext uri="{BB962C8B-B14F-4D97-AF65-F5344CB8AC3E}">
        <p14:creationId xmlns:p14="http://schemas.microsoft.com/office/powerpoint/2010/main" val="2331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19210"/>
          </a:xfrm>
        </p:spPr>
        <p:txBody>
          <a:bodyPr>
            <a:normAutofit/>
          </a:bodyPr>
          <a:lstStyle/>
          <a:p>
            <a:pPr algn="just"/>
            <a:r>
              <a:rPr lang="en-US" sz="2000" b="1" i="0" u="none" strike="noStrike" baseline="0" dirty="0"/>
              <a:t>10.	</a:t>
            </a:r>
            <a:r>
              <a:rPr lang="en-US" sz="2000" b="1" i="1" u="none" strike="noStrike" baseline="0" dirty="0"/>
              <a:t>Balm Road Inv., LLC v. Hillsborough </a:t>
            </a:r>
            <a:r>
              <a:rPr lang="en-US" sz="2000" b="1" i="1" u="none" strike="noStrike" baseline="0" dirty="0" err="1"/>
              <a:t>Cty</a:t>
            </a:r>
            <a:r>
              <a:rPr lang="en-US" sz="2000" b="1" i="1" u="none" strike="noStrike" baseline="0" dirty="0"/>
              <a:t>. Bd. of </a:t>
            </a:r>
            <a:r>
              <a:rPr lang="en-US" sz="2000" b="1" i="1" u="none" strike="noStrike" baseline="0" dirty="0" err="1"/>
              <a:t>Cty</a:t>
            </a:r>
            <a:r>
              <a:rPr lang="en-US" sz="2000" b="1" i="1" u="none" strike="noStrike" baseline="0" dirty="0"/>
              <a:t>. Comm’rs</a:t>
            </a:r>
            <a:r>
              <a:rPr lang="en-US" sz="2000" b="1" i="0" u="none" strike="noStrike" baseline="0" dirty="0"/>
              <a:t>, 	47 Fla. L. Weekly D395b (Fla. 2d DCA 2022)</a:t>
            </a:r>
            <a:endParaRPr lang="en-US" sz="5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325462"/>
            <a:ext cx="9509760" cy="4898056"/>
          </a:xfrm>
        </p:spPr>
        <p:txBody>
          <a:bodyPr>
            <a:normAutofit/>
          </a:bodyPr>
          <a:lstStyle/>
          <a:p>
            <a:pPr marL="45720" indent="0" algn="just">
              <a:buNone/>
            </a:pPr>
            <a:r>
              <a:rPr lang="en-US" b="0" i="0" u="none" strike="noStrike" baseline="0" dirty="0"/>
              <a:t>This case dealt with the “extreme deference” required for second-tier certiorari review.</a:t>
            </a:r>
          </a:p>
          <a:p>
            <a:pPr marL="45720" indent="0" algn="just">
              <a:buNone/>
            </a:pPr>
            <a:r>
              <a:rPr lang="en-US" b="0" i="0" u="none" strike="noStrike" baseline="0" dirty="0"/>
              <a:t>The Second District Court of Appeal stated that the circuit court had, on first-tier certiorari review, reached a conclusion that “simply [could not] be justified,” and “erred in its assessment of the evidence” in determining that the petitioners had failed to meet their “initial burden of showing their proposed rezoning was consistent with the county’s comprehensive plan.” </a:t>
            </a:r>
          </a:p>
          <a:p>
            <a:pPr marL="45720" indent="0" algn="just">
              <a:buNone/>
            </a:pPr>
            <a:r>
              <a:rPr lang="en-US" b="0" i="0" u="none" strike="noStrike" baseline="0" dirty="0"/>
              <a:t>Nevertheless, despite the “overwhelming evidence,” the Second District  explained that second-tier certiorari review is limited to whether the circuit court afforded procedural due process and applied the correct law.</a:t>
            </a:r>
          </a:p>
          <a:p>
            <a:pPr marL="45720" indent="0" algn="just">
              <a:buNone/>
            </a:pPr>
            <a:r>
              <a:rPr lang="en-US" b="0" i="0" u="none" strike="noStrike" baseline="0" dirty="0"/>
              <a:t>Because the circuit court had done each of these things, the Second District was not authorized to reverse the decision below.</a:t>
            </a:r>
            <a:endParaRPr lang="en-US" sz="24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36</a:t>
            </a:fld>
            <a:endParaRPr lang="en-US"/>
          </a:p>
        </p:txBody>
      </p:sp>
    </p:spTree>
    <p:extLst>
      <p:ext uri="{BB962C8B-B14F-4D97-AF65-F5344CB8AC3E}">
        <p14:creationId xmlns:p14="http://schemas.microsoft.com/office/powerpoint/2010/main" val="142629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819210"/>
          </a:xfrm>
        </p:spPr>
        <p:txBody>
          <a:bodyPr>
            <a:normAutofit/>
          </a:bodyPr>
          <a:lstStyle/>
          <a:p>
            <a:pPr algn="just"/>
            <a:r>
              <a:rPr lang="en-US" sz="2000" b="1" i="0" u="none" strike="noStrike" baseline="0" dirty="0"/>
              <a:t>11.	</a:t>
            </a:r>
            <a:r>
              <a:rPr lang="en-US" sz="2000" b="1" i="1" u="none" strike="noStrike" baseline="0" dirty="0"/>
              <a:t>1000 Friends of Fla., Inc. v. Eagle</a:t>
            </a:r>
            <a:r>
              <a:rPr lang="en-US" sz="2000" b="1" i="0" u="none" strike="noStrike" baseline="0" dirty="0"/>
              <a:t>, 330 So. 3d 986 (Fla. 1st DCA 	2021)</a:t>
            </a:r>
            <a:endParaRPr lang="en-US" sz="60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325462"/>
            <a:ext cx="9509760" cy="4898056"/>
          </a:xfrm>
        </p:spPr>
        <p:txBody>
          <a:bodyPr>
            <a:normAutofit/>
          </a:bodyPr>
          <a:lstStyle/>
          <a:p>
            <a:pPr marL="45720" indent="0" algn="just">
              <a:buNone/>
            </a:pPr>
            <a:r>
              <a:rPr lang="en-US" b="0" i="0" u="none" strike="noStrike" baseline="0" dirty="0"/>
              <a:t>The First District Court of Appeal affirmed the trial court’s dismissal of a declaratory judgment action asserting that Section 163.3215(8)(c), </a:t>
            </a:r>
            <a:r>
              <a:rPr lang="en-US" b="0" i="1" u="none" strike="noStrike" baseline="0" dirty="0"/>
              <a:t>Florida Statutes</a:t>
            </a:r>
            <a:r>
              <a:rPr lang="en-US" b="0" i="0" u="none" strike="noStrike" baseline="0" dirty="0"/>
              <a:t>, is unconstitutional.  </a:t>
            </a:r>
          </a:p>
          <a:p>
            <a:pPr marL="45720" indent="0" algn="just">
              <a:buNone/>
            </a:pPr>
            <a:r>
              <a:rPr lang="en-US" b="0" i="0" u="none" strike="noStrike" baseline="0" dirty="0"/>
              <a:t>That provision was adopted in 2019, and provides that the prevailing party in a challenge to a development order filed pursuant to Section 163.3215(3), </a:t>
            </a:r>
            <a:r>
              <a:rPr lang="en-US" b="0" i="1" u="none" strike="noStrike" baseline="0" dirty="0"/>
              <a:t>Florida Statutes</a:t>
            </a:r>
            <a:r>
              <a:rPr lang="en-US" b="0" i="0" u="none" strike="noStrike" baseline="0" dirty="0"/>
              <a:t>, is entitled to recover reasonable attorneys’ fees and costs incurred in challenging or defending the order. </a:t>
            </a:r>
          </a:p>
          <a:p>
            <a:pPr marL="45720" indent="0" algn="just">
              <a:buNone/>
            </a:pPr>
            <a:r>
              <a:rPr lang="en-US" b="0" i="0" u="none" strike="noStrike" baseline="0" dirty="0"/>
              <a:t>The First District agreed with the trial court’s determination that dismissal was required because the Director of the Department of Economic Opportunity was not a proper defendant to such challenge.</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37</a:t>
            </a:fld>
            <a:endParaRPr lang="en-US"/>
          </a:p>
        </p:txBody>
      </p:sp>
    </p:spTree>
    <p:extLst>
      <p:ext uri="{BB962C8B-B14F-4D97-AF65-F5344CB8AC3E}">
        <p14:creationId xmlns:p14="http://schemas.microsoft.com/office/powerpoint/2010/main" val="213055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1070880"/>
          </a:xfrm>
        </p:spPr>
        <p:txBody>
          <a:bodyPr>
            <a:normAutofit/>
          </a:bodyPr>
          <a:lstStyle/>
          <a:p>
            <a:pPr algn="just"/>
            <a:r>
              <a:rPr lang="en-US" sz="2000" b="1" i="0" u="none" strike="noStrike" baseline="0" dirty="0"/>
              <a:t>12.	</a:t>
            </a:r>
            <a:r>
              <a:rPr lang="en-US" sz="2000" b="1" i="1" u="none" strike="noStrike" baseline="0" dirty="0"/>
              <a:t>Evans Rowing Club, LLC v. City of Jacksonville</a:t>
            </a:r>
            <a:r>
              <a:rPr lang="en-US" sz="2000" b="1" i="0" u="none" strike="noStrike" baseline="0" dirty="0"/>
              <a:t>, 300 So. 3d 	1249 (Fla. 1st DCA 2020) (per </a:t>
            </a:r>
            <a:r>
              <a:rPr lang="en-US" sz="2000" b="1" i="0" u="none" strike="noStrike" baseline="0" dirty="0" err="1"/>
              <a:t>curiam</a:t>
            </a:r>
            <a:r>
              <a:rPr lang="en-US" sz="2000" b="1" i="0" u="none" strike="noStrike" baseline="0" dirty="0"/>
              <a:t>) (Wolf, J. concurring; B.L. 	Thomas, J., specially concurring)</a:t>
            </a:r>
            <a:endParaRPr lang="en-US" sz="20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367405"/>
            <a:ext cx="9509760" cy="4797390"/>
          </a:xfrm>
        </p:spPr>
        <p:txBody>
          <a:bodyPr>
            <a:normAutofit lnSpcReduction="10000"/>
          </a:bodyPr>
          <a:lstStyle/>
          <a:p>
            <a:pPr marL="45720" indent="0">
              <a:buNone/>
            </a:pPr>
            <a:r>
              <a:rPr lang="en-US" sz="1800" b="0" i="0" u="none" strike="noStrike" baseline="0" dirty="0"/>
              <a:t>In November 2018, the public passed a referendum to amend the Florida Constitution.</a:t>
            </a:r>
          </a:p>
          <a:p>
            <a:pPr marL="45720" indent="0">
              <a:buNone/>
            </a:pPr>
            <a:r>
              <a:rPr lang="en-US" sz="1800" b="0" i="0" u="none" strike="noStrike" baseline="0" dirty="0"/>
              <a:t>Part of that amendment, known as “Amendment 6,” adopted Article V, Section 21 of the Florida Constitution.  </a:t>
            </a:r>
          </a:p>
          <a:p>
            <a:pPr marL="45720" indent="0">
              <a:buNone/>
            </a:pPr>
            <a:r>
              <a:rPr lang="en-US" sz="1800" b="0" i="0" u="none" strike="noStrike" baseline="0" dirty="0"/>
              <a:t>Pursuant thereto, the Florida Constitution now includes a section titled “Judicial interpretation of statutes and rules,” which sets forth as follows:</a:t>
            </a:r>
          </a:p>
          <a:p>
            <a:pPr marL="45720" indent="0">
              <a:buNone/>
            </a:pPr>
            <a:endParaRPr lang="en-US" sz="1800" b="0" i="0" u="none" strike="noStrike" baseline="0" dirty="0"/>
          </a:p>
          <a:p>
            <a:pPr marL="45720" indent="0">
              <a:buNone/>
            </a:pPr>
            <a:endParaRPr lang="en-US" sz="1800" b="0" i="0" u="none" strike="noStrike" baseline="0" dirty="0"/>
          </a:p>
          <a:p>
            <a:pPr marL="45720" indent="0">
              <a:buNone/>
            </a:pPr>
            <a:endParaRPr lang="en-US" sz="1800" dirty="0"/>
          </a:p>
          <a:p>
            <a:pPr marL="45720" indent="0">
              <a:buNone/>
            </a:pPr>
            <a:endParaRPr lang="en-US" sz="1800" b="0" i="0" u="none" strike="noStrike" baseline="0" dirty="0"/>
          </a:p>
          <a:p>
            <a:pPr marL="45720" indent="0">
              <a:buNone/>
            </a:pPr>
            <a:r>
              <a:rPr lang="en-US" sz="1800" b="0" i="1" u="none" strike="noStrike" baseline="0" dirty="0"/>
              <a:t>See</a:t>
            </a:r>
            <a:r>
              <a:rPr lang="en-US" sz="1800" b="0" i="0" u="none" strike="noStrike" baseline="0" dirty="0"/>
              <a:t> Art. V, § 21, Fla. Const. (emphasis supplied).  </a:t>
            </a:r>
          </a:p>
          <a:p>
            <a:pPr marL="45720" indent="0">
              <a:buNone/>
            </a:pPr>
            <a:r>
              <a:rPr lang="en-US" sz="1800" b="0" i="0" u="none" strike="noStrike" baseline="0" dirty="0"/>
              <a:t>In a per </a:t>
            </a:r>
            <a:r>
              <a:rPr lang="en-US" sz="1800" b="0" i="0" u="none" strike="noStrike" baseline="0" dirty="0" err="1"/>
              <a:t>curiam</a:t>
            </a:r>
            <a:r>
              <a:rPr lang="en-US" sz="1800" b="0" i="0" u="none" strike="noStrike" baseline="0" dirty="0"/>
              <a:t> affirmed opinion, Judges Wolf and B.L. Thomas wrote separate concurrences to express their disagreement as to the proper applicability and scope of Amendment 6 in the context of second-tier certiorari review.</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38</a:t>
            </a:fld>
            <a:endParaRPr lang="en-US"/>
          </a:p>
        </p:txBody>
      </p:sp>
      <p:sp>
        <p:nvSpPr>
          <p:cNvPr id="5" name="TextBox 4">
            <a:extLst>
              <a:ext uri="{FF2B5EF4-FFF2-40B4-BE49-F238E27FC236}">
                <a16:creationId xmlns:a16="http://schemas.microsoft.com/office/drawing/2014/main" id="{C25E1815-30E6-5308-B47F-1444CC914EA9}"/>
              </a:ext>
            </a:extLst>
          </p:cNvPr>
          <p:cNvSpPr txBox="1"/>
          <p:nvPr/>
        </p:nvSpPr>
        <p:spPr>
          <a:xfrm>
            <a:off x="2555844" y="3279539"/>
            <a:ext cx="7080310" cy="1477328"/>
          </a:xfrm>
          <a:prstGeom prst="rect">
            <a:avLst/>
          </a:prstGeom>
          <a:noFill/>
        </p:spPr>
        <p:txBody>
          <a:bodyPr wrap="square" rtlCol="0">
            <a:spAutoFit/>
          </a:bodyPr>
          <a:lstStyle/>
          <a:p>
            <a:pPr marR="14400" algn="just"/>
            <a:r>
              <a:rPr lang="en-US" sz="1800" b="0" i="0" u="none" strike="noStrike" baseline="0" dirty="0">
                <a:solidFill>
                  <a:srgbClr val="1B4855"/>
                </a:solidFill>
              </a:rPr>
              <a:t>In interpreting a </a:t>
            </a:r>
            <a:r>
              <a:rPr lang="en-US" sz="1800" b="1" i="1" u="sng" strike="noStrike" baseline="0" dirty="0">
                <a:solidFill>
                  <a:srgbClr val="1B4855"/>
                </a:solidFill>
              </a:rPr>
              <a:t>state statute or rule</a:t>
            </a:r>
            <a:r>
              <a:rPr lang="en-US" sz="1800" b="0" i="0" u="none" strike="noStrike" baseline="0" dirty="0">
                <a:solidFill>
                  <a:srgbClr val="1B4855"/>
                </a:solidFill>
              </a:rPr>
              <a:t>, a state court or an officer hearing an administrative action pursuant to general law may not defer to an </a:t>
            </a:r>
            <a:r>
              <a:rPr lang="en-US" sz="1800" b="1" i="1" u="sng" strike="noStrike" baseline="0" dirty="0">
                <a:solidFill>
                  <a:srgbClr val="1B4855"/>
                </a:solidFill>
              </a:rPr>
              <a:t>administrative agency’s</a:t>
            </a:r>
            <a:r>
              <a:rPr lang="en-US" sz="1800" b="0" i="0" u="none" strike="noStrike" baseline="0" dirty="0">
                <a:solidFill>
                  <a:srgbClr val="1B4855"/>
                </a:solidFill>
              </a:rPr>
              <a:t> interpretation of </a:t>
            </a:r>
            <a:r>
              <a:rPr lang="en-US" sz="1800" b="1" i="1" u="sng" strike="noStrike" baseline="0" dirty="0">
                <a:solidFill>
                  <a:srgbClr val="1B4855"/>
                </a:solidFill>
              </a:rPr>
              <a:t>such statute or rule</a:t>
            </a:r>
            <a:r>
              <a:rPr lang="en-US" sz="1800" b="0" i="0" u="none" strike="noStrike" baseline="0" dirty="0">
                <a:solidFill>
                  <a:srgbClr val="1B4855"/>
                </a:solidFill>
              </a:rPr>
              <a:t>, and must instead interpret </a:t>
            </a:r>
            <a:r>
              <a:rPr lang="en-US" sz="1800" b="1" i="1" u="sng" strike="noStrike" baseline="0" dirty="0">
                <a:solidFill>
                  <a:srgbClr val="1B4855"/>
                </a:solidFill>
              </a:rPr>
              <a:t>such statute or rule</a:t>
            </a:r>
            <a:r>
              <a:rPr lang="en-US" sz="1800" b="0" i="0" u="none" strike="noStrike" baseline="0" dirty="0">
                <a:solidFill>
                  <a:srgbClr val="1B4855"/>
                </a:solidFill>
              </a:rPr>
              <a:t> de novo.</a:t>
            </a:r>
            <a:endParaRPr lang="en-US" dirty="0">
              <a:solidFill>
                <a:srgbClr val="1B4855"/>
              </a:solidFill>
            </a:endParaRPr>
          </a:p>
        </p:txBody>
      </p:sp>
    </p:spTree>
    <p:extLst>
      <p:ext uri="{BB962C8B-B14F-4D97-AF65-F5344CB8AC3E}">
        <p14:creationId xmlns:p14="http://schemas.microsoft.com/office/powerpoint/2010/main" val="35561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545284"/>
            <a:ext cx="9509760" cy="5360565"/>
          </a:xfrm>
        </p:spPr>
        <p:txBody>
          <a:bodyPr>
            <a:normAutofit/>
          </a:bodyPr>
          <a:lstStyle/>
          <a:p>
            <a:pPr marL="45720" indent="0" algn="just">
              <a:buNone/>
            </a:pPr>
            <a:r>
              <a:rPr lang="en-US" b="0" i="0" u="none" strike="noStrike" baseline="0" dirty="0"/>
              <a:t>Specifically, they disagree on the issue of whether Amendment 6 has impacted prior precedent relating to second-tier certiorari review.</a:t>
            </a:r>
          </a:p>
          <a:p>
            <a:pPr marL="45720" indent="0" algn="just">
              <a:buNone/>
            </a:pPr>
            <a:r>
              <a:rPr lang="en-US" b="0" i="0" u="none" strike="noStrike" baseline="0" dirty="0"/>
              <a:t>Judge Wolf expressed his opinion that Amendment 6 applies only to state agency interpretations of state statutes and rules and, therefore, does not have any impact on second-tier certiorari review.</a:t>
            </a:r>
          </a:p>
          <a:p>
            <a:pPr marL="45720" indent="0" algn="just">
              <a:buNone/>
            </a:pPr>
            <a:r>
              <a:rPr lang="en-US" b="0" i="0" u="none" strike="noStrike" baseline="0" dirty="0"/>
              <a:t>His principal argument is that the plain language of Amendment 6 makes clear that it applies only to an interpretation of a “state statute or rule.”</a:t>
            </a:r>
          </a:p>
          <a:p>
            <a:pPr marL="45720" indent="0" algn="just">
              <a:buNone/>
            </a:pPr>
            <a:r>
              <a:rPr lang="en-US" b="0" i="0" u="none" strike="noStrike" baseline="0" dirty="0"/>
              <a:t>As such, he explained that “[t]his constitutional section has </a:t>
            </a:r>
            <a:r>
              <a:rPr lang="en-US" b="1" i="1" u="sng" strike="noStrike" baseline="0" dirty="0"/>
              <a:t>nothing to do with local government decision making</a:t>
            </a:r>
            <a:r>
              <a:rPr lang="en-US" b="0" i="0" u="none" strike="noStrike" baseline="0" dirty="0"/>
              <a:t>, nor does it affect the scope of either original review by the circuit court or the second level review of local zoning decisions by appellate courts of this state.”</a:t>
            </a:r>
          </a:p>
          <a:p>
            <a:pPr marL="45720" indent="0" algn="just">
              <a:buNone/>
            </a:pPr>
            <a:r>
              <a:rPr lang="en-US" b="0" i="0" u="none" strike="noStrike" baseline="0" dirty="0"/>
              <a:t>Judge Wolf also reasoned that the common understanding of the terms in Amendment 6 “would not have put the voters adopting the constitutional amendment on notice that they were giving courts more powers over local zoning decisions.”</a:t>
            </a:r>
            <a:endParaRPr lang="en-US" sz="2800" b="0" i="0" u="none" strike="noStrike" baseline="0" dirty="0"/>
          </a:p>
        </p:txBody>
      </p:sp>
    </p:spTree>
    <p:extLst>
      <p:ext uri="{BB962C8B-B14F-4D97-AF65-F5344CB8AC3E}">
        <p14:creationId xmlns:p14="http://schemas.microsoft.com/office/powerpoint/2010/main" val="320646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19" y="224106"/>
            <a:ext cx="9509759" cy="970212"/>
          </a:xfrm>
        </p:spPr>
        <p:txBody>
          <a:bodyPr>
            <a:normAutofit/>
          </a:bodyPr>
          <a:lstStyle/>
          <a:p>
            <a:r>
              <a:rPr lang="en-US" sz="2000" b="1" i="0" u="none" strike="noStrike" baseline="0" dirty="0"/>
              <a:t>1.	</a:t>
            </a:r>
            <a:r>
              <a:rPr lang="en-US" sz="2000" b="1" i="1" u="none" strike="noStrike" baseline="0" dirty="0"/>
              <a:t>In re: Affirming Existence of Recreational Customary Use on 1,194 Private Properties Located in Walton County, Florida</a:t>
            </a:r>
            <a:r>
              <a:rPr lang="en-US" sz="2000" b="1" i="0" u="none" strike="noStrike" baseline="0" dirty="0"/>
              <a:t>, Case No. 2018-CA-547 (Fla. 1st Cir. Ct. 2018)</a:t>
            </a:r>
            <a:endParaRPr lang="en-US" sz="44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572768"/>
            <a:ext cx="9509760" cy="4650750"/>
          </a:xfrm>
        </p:spPr>
        <p:txBody>
          <a:bodyPr>
            <a:normAutofit lnSpcReduction="10000"/>
          </a:bodyPr>
          <a:lstStyle/>
          <a:p>
            <a:pPr marL="45720" indent="0" algn="just">
              <a:buNone/>
            </a:pPr>
            <a:r>
              <a:rPr lang="en-US" b="0" i="0" u="none" strike="noStrike" baseline="0" dirty="0"/>
              <a:t>In December 2018, Walton County filed an action pursuant to Section 163.035, </a:t>
            </a:r>
            <a:r>
              <a:rPr lang="en-US" b="0" i="1" u="none" strike="noStrike" baseline="0" dirty="0"/>
              <a:t>Florida Statutes</a:t>
            </a:r>
            <a:r>
              <a:rPr lang="en-US" b="0" i="0" u="none" strike="noStrike" baseline="0" dirty="0"/>
              <a:t>, asking the circuit court to:</a:t>
            </a:r>
          </a:p>
          <a:p>
            <a:pPr algn="just"/>
            <a:endParaRPr lang="en-US" b="0" i="0" u="none" strike="noStrike" baseline="0" dirty="0"/>
          </a:p>
          <a:p>
            <a:pPr marL="45720" marR="7200" indent="0" algn="just">
              <a:buNone/>
            </a:pPr>
            <a:endParaRPr lang="en-US" b="0" i="0" u="none" strike="noStrike" baseline="0" dirty="0"/>
          </a:p>
          <a:p>
            <a:pPr algn="just"/>
            <a:endParaRPr lang="en-US" dirty="0"/>
          </a:p>
          <a:p>
            <a:pPr algn="just"/>
            <a:endParaRPr lang="en-US" b="0" i="0" u="none" strike="noStrike" baseline="0" dirty="0"/>
          </a:p>
          <a:p>
            <a:pPr marL="45720" indent="0" algn="just">
              <a:buNone/>
            </a:pPr>
            <a:endParaRPr lang="en-US" b="0" i="0" u="none" strike="noStrike" baseline="0" dirty="0"/>
          </a:p>
          <a:p>
            <a:pPr algn="just"/>
            <a:endParaRPr lang="en-US" b="0" i="0" u="none" strike="noStrike" baseline="0" dirty="0"/>
          </a:p>
          <a:p>
            <a:pPr marL="45720" indent="0" algn="just">
              <a:buNone/>
            </a:pPr>
            <a:r>
              <a:rPr lang="en-US" b="0" i="0" u="none" strike="noStrike" baseline="0" dirty="0"/>
              <a:t>The County requests a declaratory judgment declaring that these recreational customary uses “have been ancient, reasonable, without interruption, and free from dispute.” </a:t>
            </a:r>
            <a:endParaRPr lang="en-US" sz="24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a:t>
            </a:fld>
            <a:endParaRPr lang="en-US"/>
          </a:p>
        </p:txBody>
      </p:sp>
      <p:sp>
        <p:nvSpPr>
          <p:cNvPr id="6" name="TextBox 5">
            <a:extLst>
              <a:ext uri="{FF2B5EF4-FFF2-40B4-BE49-F238E27FC236}">
                <a16:creationId xmlns:a16="http://schemas.microsoft.com/office/drawing/2014/main" id="{17F0D523-ABD4-8A71-6CA6-2B6A4043EF12}"/>
              </a:ext>
            </a:extLst>
          </p:cNvPr>
          <p:cNvSpPr txBox="1"/>
          <p:nvPr/>
        </p:nvSpPr>
        <p:spPr>
          <a:xfrm>
            <a:off x="1828800" y="2474753"/>
            <a:ext cx="8498048" cy="2246769"/>
          </a:xfrm>
          <a:prstGeom prst="rect">
            <a:avLst/>
          </a:prstGeom>
          <a:noFill/>
        </p:spPr>
        <p:txBody>
          <a:bodyPr wrap="square" rtlCol="0">
            <a:spAutoFit/>
          </a:bodyPr>
          <a:lstStyle/>
          <a:p>
            <a:pPr algn="just"/>
            <a:r>
              <a:rPr lang="en-US" sz="2000" b="0" i="0" u="none" strike="noStrike" baseline="0" dirty="0">
                <a:solidFill>
                  <a:srgbClr val="1B4855"/>
                </a:solidFill>
              </a:rPr>
              <a:t>“enter a declaratory judgment affirming that traversing the beach; sitting on the sand, in a beach chair, or on a beach towel or blanket; using a beach umbrella that is seven (7) feet or less in diameter; sunbathing; picnicking; fishing; swimming or surfing off the beach; placement of surfing or fishing equipment; and building sand creations are recreational customary uses by the public” on specific parcels of property listed in exhibits attached thereto. </a:t>
            </a:r>
            <a:endParaRPr lang="en-US" sz="2000" dirty="0">
              <a:solidFill>
                <a:srgbClr val="1B4855"/>
              </a:solidFill>
            </a:endParaRPr>
          </a:p>
        </p:txBody>
      </p:sp>
    </p:spTree>
    <p:extLst>
      <p:ext uri="{BB962C8B-B14F-4D97-AF65-F5344CB8AC3E}">
        <p14:creationId xmlns:p14="http://schemas.microsoft.com/office/powerpoint/2010/main" val="9460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947956"/>
            <a:ext cx="9509760" cy="4957893"/>
          </a:xfrm>
        </p:spPr>
        <p:txBody>
          <a:bodyPr>
            <a:normAutofit/>
          </a:bodyPr>
          <a:lstStyle/>
          <a:p>
            <a:pPr marL="45720" indent="0" algn="just">
              <a:buNone/>
            </a:pPr>
            <a:r>
              <a:rPr lang="en-US" b="0" i="0" u="none" strike="noStrike" baseline="0" dirty="0"/>
              <a:t>Judge Thomas expressed his opinion that the highly deferential standard of review in second-tier certiorari cases, established by Florida Supreme Court precedent, “no longer passes constitutional muster” in light of Amendment 6.</a:t>
            </a:r>
          </a:p>
          <a:p>
            <a:pPr marL="45720" indent="0" algn="just">
              <a:buNone/>
            </a:pPr>
            <a:r>
              <a:rPr lang="en-US" b="0" i="0" u="none" strike="noStrike" baseline="0" dirty="0"/>
              <a:t>As such, Judge Thomas concluded that Amendment 6 “implicitly prohibits deference to local-government zoning decisions.” </a:t>
            </a:r>
          </a:p>
          <a:p>
            <a:pPr marL="45720" indent="0" algn="just">
              <a:buNone/>
            </a:pPr>
            <a:r>
              <a:rPr lang="en-US" b="0" i="0" u="none" strike="noStrike" baseline="0" dirty="0"/>
              <a:t>Accordingly, he urged the Florida Supreme Court to reconsider its prior precedent, but acknowledged that the First District remains bound to the standard of review required by those cases.</a:t>
            </a:r>
            <a:endParaRPr lang="en-US" sz="3200" b="0" i="0" u="none" strike="noStrike" baseline="0" dirty="0"/>
          </a:p>
        </p:txBody>
      </p:sp>
    </p:spTree>
    <p:extLst>
      <p:ext uri="{BB962C8B-B14F-4D97-AF65-F5344CB8AC3E}">
        <p14:creationId xmlns:p14="http://schemas.microsoft.com/office/powerpoint/2010/main" val="2534402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978601"/>
          </a:xfrm>
        </p:spPr>
        <p:txBody>
          <a:bodyPr>
            <a:normAutofit/>
          </a:bodyPr>
          <a:lstStyle/>
          <a:p>
            <a:pPr algn="just"/>
            <a:r>
              <a:rPr lang="en-US" sz="2000" b="1" i="0" u="none" strike="noStrike" baseline="0" dirty="0"/>
              <a:t>13.	</a:t>
            </a:r>
            <a:r>
              <a:rPr lang="en-US" sz="2000" b="1" i="1" u="none" strike="noStrike" baseline="0" dirty="0"/>
              <a:t>Neptune Beach FL Realty, LLC v. City of Neptune Beach</a:t>
            </a:r>
            <a:r>
              <a:rPr lang="en-US" sz="2000" b="1" i="0" u="none" strike="noStrike" baseline="0" dirty="0"/>
              <a:t>, 300 	So. 3d 140 (Fla. 1st DCA 2020) (unpublished table decision) 	(B.L. Thomas, J., specially concurring)</a:t>
            </a:r>
            <a:endParaRPr lang="en-US" sz="60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208015"/>
            <a:ext cx="9509760" cy="5015503"/>
          </a:xfrm>
        </p:spPr>
        <p:txBody>
          <a:bodyPr>
            <a:normAutofit/>
          </a:bodyPr>
          <a:lstStyle/>
          <a:p>
            <a:pPr marL="45720" indent="0" algn="just">
              <a:buNone/>
            </a:pPr>
            <a:r>
              <a:rPr lang="en-US" b="0" i="0" u="none" strike="noStrike" baseline="0" dirty="0"/>
              <a:t>Shortly after </a:t>
            </a:r>
            <a:r>
              <a:rPr lang="en-US" b="0" i="1" u="none" strike="noStrike" baseline="0" dirty="0"/>
              <a:t>Evans Rowing Club</a:t>
            </a:r>
            <a:r>
              <a:rPr lang="en-US" b="0" i="0" u="none" strike="noStrike" baseline="0" dirty="0"/>
              <a:t>, Judge Thomas issued another very similar special concurring opinion.  </a:t>
            </a:r>
          </a:p>
          <a:p>
            <a:pPr marL="45720" indent="0" algn="just">
              <a:buNone/>
            </a:pPr>
            <a:r>
              <a:rPr lang="en-US" b="0" i="0" u="none" strike="noStrike" baseline="0" dirty="0"/>
              <a:t>In </a:t>
            </a:r>
            <a:r>
              <a:rPr lang="en-US" b="0" i="1" u="none" strike="noStrike" baseline="0" dirty="0"/>
              <a:t>Neptune Beach</a:t>
            </a:r>
            <a:r>
              <a:rPr lang="en-US" b="0" i="0" u="none" strike="noStrike" baseline="0" dirty="0"/>
              <a:t>, another PCA decision, Judge Thomas wrote that second-tier certiorari review “creates an impossible burden and deprives property owners of an appropriate level of judicial review,” and expressed his view that Amendment 6 “has repudiated this deference to local administrative zoning decisions and has forbidden Florida courts from deferring to administrative agencies.”</a:t>
            </a:r>
          </a:p>
          <a:p>
            <a:pPr marL="45720" indent="0" algn="just">
              <a:buNone/>
            </a:pPr>
            <a:r>
              <a:rPr lang="en-US" b="0" i="0" u="none" strike="noStrike" baseline="0" dirty="0"/>
              <a:t>Judge Thomas  reiterated the position he set forth in his special concurrence in </a:t>
            </a:r>
            <a:r>
              <a:rPr lang="en-US" b="0" i="1" u="none" strike="noStrike" baseline="0" dirty="0"/>
              <a:t>Evans Rowing Club</a:t>
            </a:r>
            <a:r>
              <a:rPr lang="en-US" b="0" i="0" u="none" strike="noStrike" baseline="0" dirty="0"/>
              <a:t>, quoting the bulk of that opinion, and ultimately concluded that he would have granted the writ of certiorari in the underlying case if the court had not been bound by the limited standard of review.</a:t>
            </a:r>
          </a:p>
          <a:p>
            <a:pPr marL="45720" indent="0" algn="just">
              <a:buNone/>
            </a:pPr>
            <a:r>
              <a:rPr lang="en-US" b="0" i="0" u="none" strike="noStrike" baseline="0" dirty="0"/>
              <a:t>He again urged the Florida Supreme Court to reconsider its precedent “in light of the declaration of the people of Florida that courts must exercise their independent judgment in cases involving local zoning decisions which both naturally and procedurally depend on </a:t>
            </a:r>
            <a:r>
              <a:rPr lang="en-US" b="0" i="1" u="none" strike="noStrike" baseline="0" dirty="0"/>
              <a:t>administrative</a:t>
            </a:r>
            <a:r>
              <a:rPr lang="en-US" b="0" i="0" u="none" strike="noStrike" baseline="0" dirty="0"/>
              <a:t> determinations.”</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41</a:t>
            </a:fld>
            <a:endParaRPr lang="en-US"/>
          </a:p>
        </p:txBody>
      </p:sp>
    </p:spTree>
    <p:extLst>
      <p:ext uri="{BB962C8B-B14F-4D97-AF65-F5344CB8AC3E}">
        <p14:creationId xmlns:p14="http://schemas.microsoft.com/office/powerpoint/2010/main" val="376200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14.	</a:t>
            </a:r>
            <a:r>
              <a:rPr lang="en-US" sz="2000" b="1" i="1" u="none" strike="noStrike" baseline="0" dirty="0"/>
              <a:t>Bondar v. Town of Jupiter Inlet Colony</a:t>
            </a:r>
            <a:r>
              <a:rPr lang="en-US" sz="2000" b="1" i="0" u="none" strike="noStrike" baseline="0" dirty="0"/>
              <a:t>, 321 So. 3d 774 (Fla. 4th 	DCA 2021)</a:t>
            </a:r>
            <a:endParaRPr lang="en-US" sz="66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208015"/>
            <a:ext cx="9509760" cy="5167618"/>
          </a:xfrm>
        </p:spPr>
        <p:txBody>
          <a:bodyPr>
            <a:normAutofit fontScale="92500" lnSpcReduction="20000"/>
          </a:bodyPr>
          <a:lstStyle/>
          <a:p>
            <a:pPr marL="45720" indent="0" algn="just">
              <a:buNone/>
            </a:pPr>
            <a:r>
              <a:rPr lang="en-US" b="0" i="0" u="none" strike="noStrike" baseline="0" dirty="0"/>
              <a:t>The Fourth District Court of Appeal held that a property owner did not have a substantive due process right to use his properties as short-term rentals.</a:t>
            </a:r>
          </a:p>
          <a:p>
            <a:pPr marL="45720" indent="0" algn="just">
              <a:buNone/>
            </a:pPr>
            <a:r>
              <a:rPr lang="en-US" b="0" i="0" u="none" strike="noStrike" baseline="0" dirty="0"/>
              <a:t>In so doing, the Fourth District explained that the town’s actions – in issuing notices of violation and filing a declaratory judgment action – did not meet either “strand” of substantive due process.</a:t>
            </a:r>
          </a:p>
          <a:p>
            <a:pPr marL="45720" indent="0" algn="just">
              <a:buNone/>
            </a:pPr>
            <a:r>
              <a:rPr lang="en-US" b="0" i="0" u="none" strike="noStrike" baseline="0" dirty="0"/>
              <a:t>The Fourth District held that the owner did not have a “fundamental right” to use his property as a short term rental.  </a:t>
            </a:r>
          </a:p>
          <a:p>
            <a:pPr marL="45720" indent="0" algn="just">
              <a:buNone/>
            </a:pPr>
            <a:r>
              <a:rPr lang="en-US" b="0" i="0" u="none" strike="noStrike" baseline="0" dirty="0"/>
              <a:t>The Fourth District explained that the town was seeking to preclude the ability of the owners to allow others to use the properties, “which is an incidental property right controlled by state law.”</a:t>
            </a:r>
          </a:p>
          <a:p>
            <a:pPr marL="45720" indent="0" algn="just">
              <a:buNone/>
            </a:pPr>
            <a:r>
              <a:rPr lang="en-US" b="0" i="0" u="none" strike="noStrike" baseline="0" dirty="0"/>
              <a:t>For substantive due process claims, however, the right must stem from the U.S. Constitution – not an “independent source such as state law.”  As such, the owner could not demonstrate a substantive due process claim pursuant to the 14th Amendment on these grounds.</a:t>
            </a:r>
          </a:p>
          <a:p>
            <a:pPr marL="45720" indent="0" algn="just">
              <a:buNone/>
            </a:pPr>
            <a:r>
              <a:rPr lang="en-US" b="0" i="0" u="none" strike="noStrike" baseline="0" dirty="0"/>
              <a:t>The Fourth District also rejected the argument that the town’s actions were “arbitrary and irrational government action” or “arbitrary [or] conscience shocking in a constitutional sense.”</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42</a:t>
            </a:fld>
            <a:endParaRPr lang="en-US"/>
          </a:p>
        </p:txBody>
      </p:sp>
    </p:spTree>
    <p:extLst>
      <p:ext uri="{BB962C8B-B14F-4D97-AF65-F5344CB8AC3E}">
        <p14:creationId xmlns:p14="http://schemas.microsoft.com/office/powerpoint/2010/main" val="285291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8"/>
            <a:ext cx="9509759" cy="1297382"/>
          </a:xfrm>
        </p:spPr>
        <p:txBody>
          <a:bodyPr>
            <a:normAutofit/>
          </a:bodyPr>
          <a:lstStyle/>
          <a:p>
            <a:r>
              <a:rPr lang="en-US" sz="2000" b="1" dirty="0"/>
              <a:t>C</a:t>
            </a:r>
            <a:r>
              <a:rPr lang="en-US" sz="2000" b="1" i="0" u="none" strike="noStrike" baseline="0" dirty="0"/>
              <a:t>.	</a:t>
            </a:r>
            <a:r>
              <a:rPr lang="en-US" sz="2000" b="1" i="0" u="sng" strike="noStrike" baseline="0" dirty="0"/>
              <a:t>Bert Harris Act Cases</a:t>
            </a:r>
            <a:br>
              <a:rPr lang="en-US" sz="2000" b="1" i="0" u="sng" strike="noStrike" baseline="0" dirty="0"/>
            </a:br>
            <a:br>
              <a:rPr lang="en-US" sz="2000" b="1" i="0" u="sng" strike="noStrike" baseline="0" dirty="0"/>
            </a:br>
            <a:r>
              <a:rPr lang="en-US" sz="1800" b="1" i="0" u="none" strike="noStrike" baseline="0" dirty="0"/>
              <a:t>15.	</a:t>
            </a:r>
            <a:r>
              <a:rPr lang="en-US" sz="1800" b="1" i="1" u="none" strike="noStrike" baseline="0" dirty="0"/>
              <a:t>Mojito Splash, LLC v. City of Holmes Beach</a:t>
            </a:r>
            <a:r>
              <a:rPr lang="en-US" sz="1800" b="1" i="0" u="none" strike="noStrike" baseline="0" dirty="0"/>
              <a:t>, 326 So. 3d 137 (Fla. 2d 	DCA 2021)</a:t>
            </a:r>
            <a:endParaRPr lang="en-US" sz="5400" b="1" i="0"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476461"/>
            <a:ext cx="9509760" cy="4747057"/>
          </a:xfrm>
        </p:spPr>
        <p:txBody>
          <a:bodyPr>
            <a:normAutofit lnSpcReduction="10000"/>
          </a:bodyPr>
          <a:lstStyle/>
          <a:p>
            <a:pPr marL="45720" indent="0" algn="just">
              <a:buNone/>
            </a:pPr>
            <a:r>
              <a:rPr lang="en-US" sz="1800" b="0" i="0" u="none" strike="noStrike" baseline="0" dirty="0"/>
              <a:t>In 2009, the City adopted an ordinance amending the Future Land Use Element of its Comprehensive Plan.  </a:t>
            </a:r>
          </a:p>
          <a:p>
            <a:pPr marL="45720" indent="0" algn="just">
              <a:buNone/>
            </a:pPr>
            <a:r>
              <a:rPr lang="en-US" sz="1800" b="0" i="0" u="none" strike="noStrike" baseline="0" dirty="0"/>
              <a:t>The ordinance provided that vacation rentals were allowed in the City’s Medium Density Residential (R-2) zoning district, but restricted occupancy in such rentals to the greater of six (6) persons or two (2) persons per bedroom.</a:t>
            </a:r>
          </a:p>
          <a:p>
            <a:pPr marL="45720" indent="0" algn="just">
              <a:buNone/>
            </a:pPr>
            <a:r>
              <a:rPr lang="en-US" sz="1800" b="0" i="0" u="none" strike="noStrike" baseline="0" dirty="0"/>
              <a:t>In 2013, the owner purchased a five (5) bedroom property in the R-2 zoning district, intending to create a vacation rental property capable of hosting twelve (12) overnight guests.</a:t>
            </a:r>
          </a:p>
          <a:p>
            <a:pPr marL="45720" indent="0" algn="just">
              <a:buNone/>
            </a:pPr>
            <a:r>
              <a:rPr lang="en-US" sz="1800" b="0" i="0" u="none" strike="noStrike" baseline="0" dirty="0"/>
              <a:t>In 2015, the City adopted an ordinance amending the City’s Land Development Code to conform with the 2009 Comprehensive Plan amendment.</a:t>
            </a:r>
          </a:p>
          <a:p>
            <a:pPr marL="45720" indent="0" algn="just">
              <a:buNone/>
            </a:pPr>
            <a:r>
              <a:rPr lang="en-US" sz="1800" b="0" i="0" u="none" strike="noStrike" baseline="0" dirty="0"/>
              <a:t>In 2016, the City enacted an ordinance creating an enforcement mechanism to ensure compliance with the previously-adopted occupancy restrictions for vacation rentals.  </a:t>
            </a:r>
          </a:p>
          <a:p>
            <a:pPr marL="45720" indent="0" algn="just">
              <a:buNone/>
            </a:pPr>
            <a:r>
              <a:rPr lang="en-US" sz="1800" b="0" i="0" u="none" strike="noStrike" baseline="0" dirty="0"/>
              <a:t>In 2017,  the owner presented the City with its claim and appraisal, alleging that the property’s value had diminished by $295,000 due to the 2016 ordinance.  The City denied the claim, and the owner filed suit.</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43</a:t>
            </a:fld>
            <a:endParaRPr lang="en-US"/>
          </a:p>
        </p:txBody>
      </p:sp>
    </p:spTree>
    <p:extLst>
      <p:ext uri="{BB962C8B-B14F-4D97-AF65-F5344CB8AC3E}">
        <p14:creationId xmlns:p14="http://schemas.microsoft.com/office/powerpoint/2010/main" val="75760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671120"/>
            <a:ext cx="9509760" cy="5234730"/>
          </a:xfrm>
        </p:spPr>
        <p:txBody>
          <a:bodyPr>
            <a:normAutofit lnSpcReduction="10000"/>
          </a:bodyPr>
          <a:lstStyle/>
          <a:p>
            <a:pPr marL="45720" indent="0" algn="just">
              <a:buNone/>
            </a:pPr>
            <a:r>
              <a:rPr lang="en-US" b="0" i="0" u="none" strike="noStrike" baseline="0" dirty="0"/>
              <a:t>The trial court entered summary judgment in favor of the City, determining that the owner, at the time it purchased the property (in 2013), </a:t>
            </a:r>
            <a:r>
              <a:rPr lang="en-US" b="0" i="1" u="none" strike="noStrike" baseline="0" dirty="0"/>
              <a:t>did</a:t>
            </a:r>
            <a:r>
              <a:rPr lang="en-US" b="0" i="0" u="none" strike="noStrike" baseline="0" dirty="0"/>
              <a:t> have an “‘existing use’ of vacation rentals able to be rented to an unlimited number of occupants.”  </a:t>
            </a:r>
          </a:p>
          <a:p>
            <a:pPr marL="45720" indent="0" algn="just">
              <a:buNone/>
            </a:pPr>
            <a:r>
              <a:rPr lang="en-US" b="0" i="0" u="none" strike="noStrike" baseline="0" dirty="0"/>
              <a:t>The trial court concluded that the owner could </a:t>
            </a:r>
            <a:r>
              <a:rPr lang="en-US" b="0" i="1" u="none" strike="noStrike" baseline="0" dirty="0"/>
              <a:t>not</a:t>
            </a:r>
            <a:r>
              <a:rPr lang="en-US" b="0" i="0" u="none" strike="noStrike" baseline="0" dirty="0"/>
              <a:t> demonstrate an “inordinate burden,” however, explaining that “[l]</a:t>
            </a:r>
            <a:r>
              <a:rPr lang="en-US" b="0" i="0" u="none" strike="noStrike" baseline="0" dirty="0" err="1"/>
              <a:t>ocal</a:t>
            </a:r>
            <a:r>
              <a:rPr lang="en-US" b="0" i="0" u="none" strike="noStrike" baseline="0" dirty="0"/>
              <a:t> governments clearly have the right to add to, subtract from, and amend land development regulations,” and the owner was “not permanently unable to obtain” its reasonable investment-backed expectations as a result of the 2015 ordinance.  Both parties appealed.</a:t>
            </a:r>
          </a:p>
          <a:p>
            <a:pPr marL="45720" indent="0" algn="just">
              <a:buNone/>
            </a:pPr>
            <a:r>
              <a:rPr lang="en-US" b="0" i="0" u="none" strike="noStrike" baseline="0" dirty="0"/>
              <a:t>The Second District affirmed the trial court as to its ultimate conclusion – that the City was entitled to summary judgment – but otherwise disagreed with the trial court’s decision.</a:t>
            </a:r>
          </a:p>
          <a:p>
            <a:pPr marL="45720" indent="0" algn="just">
              <a:buNone/>
            </a:pPr>
            <a:r>
              <a:rPr lang="en-US" b="0" i="0" u="none" strike="noStrike" baseline="0" dirty="0"/>
              <a:t>In so doing, the court determined that “[t]he trial court erred in finding an ‘existing use’ under the Act.”</a:t>
            </a:r>
          </a:p>
          <a:p>
            <a:pPr marL="45720" indent="0" algn="just">
              <a:buNone/>
            </a:pPr>
            <a:r>
              <a:rPr lang="en-US" b="0" i="0" u="none" strike="noStrike" baseline="0" dirty="0"/>
              <a:t>The 2015 ordinance did not deprive the owner of an “existing use” of the property, as the owner did not have the right to rent its property to an unregulated number of guests, pursuant to the 2009 Comprehensive Plan amendment.</a:t>
            </a:r>
            <a:endParaRPr lang="en-US" sz="3600" b="0" i="0" u="none" strike="noStrike" baseline="0" dirty="0"/>
          </a:p>
        </p:txBody>
      </p:sp>
    </p:spTree>
    <p:extLst>
      <p:ext uri="{BB962C8B-B14F-4D97-AF65-F5344CB8AC3E}">
        <p14:creationId xmlns:p14="http://schemas.microsoft.com/office/powerpoint/2010/main" val="260508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16.</a:t>
            </a:r>
            <a:r>
              <a:rPr lang="en-US" sz="2000" b="1" i="1" u="none" strike="noStrike" baseline="0" dirty="0"/>
              <a:t> 	Blue Water Holdings SRC, Inc. v. Santa Rosa </a:t>
            </a:r>
            <a:r>
              <a:rPr lang="en-US" sz="2000" b="1" i="1" u="none" strike="noStrike" baseline="0" dirty="0" err="1"/>
              <a:t>Cty</a:t>
            </a:r>
            <a:r>
              <a:rPr lang="en-US" sz="2000" b="1" i="1" u="none" strike="noStrike" baseline="0" dirty="0"/>
              <a:t>.</a:t>
            </a:r>
            <a:r>
              <a:rPr lang="en-US" sz="2000" b="1" i="0" u="none" strike="noStrike" baseline="0" dirty="0"/>
              <a:t>, 332 So. 3d 	1035 (Fla. 1st DCA 2021)</a:t>
            </a:r>
            <a:endParaRPr lang="en-US" sz="72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023457"/>
            <a:ext cx="9509760" cy="5352176"/>
          </a:xfrm>
        </p:spPr>
        <p:txBody>
          <a:bodyPr>
            <a:normAutofit lnSpcReduction="10000"/>
          </a:bodyPr>
          <a:lstStyle/>
          <a:p>
            <a:pPr marL="45720" indent="0" algn="just">
              <a:buNone/>
            </a:pPr>
            <a:r>
              <a:rPr lang="en-US" b="0" i="0" u="none" strike="noStrike" baseline="0" dirty="0"/>
              <a:t>In 2013,  the County denied the owner’s application for a permit to construct and operate a landfill.  </a:t>
            </a:r>
          </a:p>
          <a:p>
            <a:pPr marL="45720" indent="0" algn="just">
              <a:buNone/>
            </a:pPr>
            <a:r>
              <a:rPr lang="en-US" b="0" i="0" u="none" strike="noStrike" baseline="0" dirty="0"/>
              <a:t>The owner provided the county with notice of intent to pursue a Bert Harris claim, along with three (3) appraisals for the property.</a:t>
            </a:r>
          </a:p>
          <a:p>
            <a:pPr marL="45720" indent="0" algn="just">
              <a:buNone/>
            </a:pPr>
            <a:r>
              <a:rPr lang="en-US" b="0" i="0" u="none" strike="noStrike" baseline="0" dirty="0"/>
              <a:t>The trial court granted summary judgment in favor of the county, finding the appraisals to be deficient.</a:t>
            </a:r>
          </a:p>
          <a:p>
            <a:pPr marL="45720" indent="0" algn="just">
              <a:buNone/>
            </a:pPr>
            <a:r>
              <a:rPr lang="en-US" b="0" i="0" u="none" strike="noStrike" baseline="0" dirty="0"/>
              <a:t>The First District Court of Appeal reversed, explaining that the purpose of the appraisal requirement is to provide notice of the claim to the governmental entity, and that the County “[could not] claim that they were never on notice of the claimed loss of property value.”</a:t>
            </a:r>
          </a:p>
          <a:p>
            <a:pPr marL="45720" indent="0" algn="just">
              <a:buNone/>
            </a:pPr>
            <a:r>
              <a:rPr lang="en-US" b="0" i="0" u="none" strike="noStrike" baseline="0" dirty="0"/>
              <a:t>The First District also disagreed with the trial court’s determination that the appraisals included “business damages,” which may not be recovered pursuant to the Bert Harris Act.  </a:t>
            </a:r>
          </a:p>
          <a:p>
            <a:pPr marL="45720" indent="0" algn="just">
              <a:buNone/>
            </a:pPr>
            <a:r>
              <a:rPr lang="en-US" b="0" i="0" u="none" strike="noStrike" baseline="0" dirty="0"/>
              <a:t>The First District explained that the appraisals showed the value of the property at its best and highest use –</a:t>
            </a:r>
            <a:r>
              <a:rPr lang="en-US" b="0" i="1" u="none" strike="noStrike" baseline="0" dirty="0"/>
              <a:t> i.e.</a:t>
            </a:r>
            <a:r>
              <a:rPr lang="en-US" b="0" i="0" u="none" strike="noStrike" baseline="0" dirty="0"/>
              <a:t>, a landfill – and demonstrated a loss in value, not a loss in income.</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45</a:t>
            </a:fld>
            <a:endParaRPr lang="en-US"/>
          </a:p>
        </p:txBody>
      </p:sp>
    </p:spTree>
    <p:extLst>
      <p:ext uri="{BB962C8B-B14F-4D97-AF65-F5344CB8AC3E}">
        <p14:creationId xmlns:p14="http://schemas.microsoft.com/office/powerpoint/2010/main" val="403738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a:bodyPr>
          <a:lstStyle/>
          <a:p>
            <a:pPr marL="45720" indent="0" algn="just">
              <a:buNone/>
            </a:pPr>
            <a:r>
              <a:rPr lang="en-US" b="0" i="0" u="none" strike="noStrike" baseline="0" dirty="0"/>
              <a:t>The First District rejected the trial court’s conclusion that the appraisals were invalid because they would not provide a jury with sufficient information to carry out its function pursuant to the Act.</a:t>
            </a:r>
          </a:p>
          <a:p>
            <a:pPr marL="45720" indent="0" algn="just">
              <a:buNone/>
            </a:pPr>
            <a:r>
              <a:rPr lang="en-US" b="0" i="0" u="none" strike="noStrike" baseline="0" dirty="0"/>
              <a:t>The First District reiterated that the appraisal “is merely a </a:t>
            </a:r>
            <a:r>
              <a:rPr lang="en-US" b="0" i="0" u="none" strike="noStrike" baseline="0" dirty="0" err="1"/>
              <a:t>presuit</a:t>
            </a:r>
            <a:r>
              <a:rPr lang="en-US" b="0" i="0" u="none" strike="noStrike" baseline="0" dirty="0"/>
              <a:t> requirement to put the government on notice of the claim and allow it to evaluate the claim,” and “[t]he appraisal requirement in no way limits the evidence that would ultimately be presented to the jury.”</a:t>
            </a:r>
          </a:p>
        </p:txBody>
      </p:sp>
    </p:spTree>
    <p:extLst>
      <p:ext uri="{BB962C8B-B14F-4D97-AF65-F5344CB8AC3E}">
        <p14:creationId xmlns:p14="http://schemas.microsoft.com/office/powerpoint/2010/main" val="48654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17.	</a:t>
            </a:r>
            <a:r>
              <a:rPr lang="en-US" sz="2000" b="1" i="1" u="none" strike="noStrike" baseline="0" dirty="0"/>
              <a:t>DHBH Atl. L.L.C. v. City of Delray Beach</a:t>
            </a:r>
            <a:r>
              <a:rPr lang="en-US" sz="2000" b="1" i="0" u="none" strike="noStrike" baseline="0" dirty="0"/>
              <a:t>, 334 So. 3d 332 (Fla. 	4th DCA 2022)</a:t>
            </a:r>
            <a:endParaRPr lang="en-US" sz="72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023457"/>
            <a:ext cx="9509760" cy="5352176"/>
          </a:xfrm>
        </p:spPr>
        <p:txBody>
          <a:bodyPr>
            <a:normAutofit fontScale="92500" lnSpcReduction="20000"/>
          </a:bodyPr>
          <a:lstStyle/>
          <a:p>
            <a:pPr marL="45720" indent="0" algn="just">
              <a:buNone/>
            </a:pPr>
            <a:r>
              <a:rPr lang="en-US" b="0" i="0" u="none" strike="noStrike" baseline="0" dirty="0"/>
              <a:t>One company owned a hotel (on parcels A and B), and the other owned an adjacent parking garage (on parcels C and D).</a:t>
            </a:r>
          </a:p>
          <a:p>
            <a:pPr marL="45720" indent="0" algn="just">
              <a:buNone/>
            </a:pPr>
            <a:r>
              <a:rPr lang="en-US" b="0" i="0" u="none" strike="noStrike" baseline="0" dirty="0"/>
              <a:t>Prior to 2015, buildings in the district for these parcels could have been forty (45) feet, with no limit on the number of stories.</a:t>
            </a:r>
          </a:p>
          <a:p>
            <a:pPr marL="45720" indent="0" algn="just">
              <a:buNone/>
            </a:pPr>
            <a:r>
              <a:rPr lang="en-US" b="0" i="0" u="none" strike="noStrike" baseline="0" dirty="0"/>
              <a:t>In 2015, the City enacted an ordinance limiting buildings in the district to three (3) stories and thirty-eight (38) feet.</a:t>
            </a:r>
          </a:p>
          <a:p>
            <a:pPr marL="45720" indent="0" algn="just">
              <a:buNone/>
            </a:pPr>
            <a:r>
              <a:rPr lang="en-US" b="0" i="0" u="none" strike="noStrike" baseline="0" dirty="0"/>
              <a:t>In 2018, the City enacted a new ordinance, which set forth the same height restrictions.</a:t>
            </a:r>
          </a:p>
          <a:p>
            <a:pPr marL="45720" indent="0" algn="just">
              <a:buNone/>
            </a:pPr>
            <a:r>
              <a:rPr lang="en-US" b="0" i="0" u="none" strike="noStrike" baseline="0" dirty="0"/>
              <a:t>The City also sent a letter to all affected property owners providing notice of the 2018 ordinance, and explaining that owners had one (1) year to pursue a Bert Harris claim.</a:t>
            </a:r>
          </a:p>
          <a:p>
            <a:pPr marL="45720" indent="0" algn="just">
              <a:buNone/>
            </a:pPr>
            <a:r>
              <a:rPr lang="en-US" b="0" i="0" u="none" strike="noStrike" baseline="0" dirty="0"/>
              <a:t>Shortly before the expiration of the one (1) year deadline, the owners submitted a joint claim letter to the City.</a:t>
            </a:r>
          </a:p>
          <a:p>
            <a:pPr marL="45720" indent="0" algn="just">
              <a:buNone/>
            </a:pPr>
            <a:r>
              <a:rPr lang="en-US" b="0" i="0" u="none" strike="noStrike" baseline="0" dirty="0"/>
              <a:t>Therein, the owners explained that they had entered into a joint development plan to construct a four-story hotel on parcels A, B and C, with parking on parcel D, prior to the 2015 ordinance.</a:t>
            </a:r>
          </a:p>
          <a:p>
            <a:pPr marL="45720" indent="0" algn="just">
              <a:buNone/>
            </a:pPr>
            <a:r>
              <a:rPr lang="en-US" b="0" i="0" u="none" strike="noStrike" baseline="0" dirty="0"/>
              <a:t>The owners submitted an appraisal setting forth the diminution of value of the parcels – collectively – before and after the 2015 ordinance.</a:t>
            </a:r>
            <a:endParaRPr lang="en-US" sz="28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47</a:t>
            </a:fld>
            <a:endParaRPr lang="en-US"/>
          </a:p>
        </p:txBody>
      </p:sp>
    </p:spTree>
    <p:extLst>
      <p:ext uri="{BB962C8B-B14F-4D97-AF65-F5344CB8AC3E}">
        <p14:creationId xmlns:p14="http://schemas.microsoft.com/office/powerpoint/2010/main" val="17029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a:bodyPr>
          <a:lstStyle/>
          <a:p>
            <a:pPr marL="45720" indent="0" algn="just">
              <a:buNone/>
            </a:pPr>
            <a:r>
              <a:rPr lang="en-US" b="0" i="0" u="none" strike="noStrike" baseline="0" dirty="0"/>
              <a:t>The Fourth District Court of Appeal affirmed the trial court’s dismissal of the owners’ complaint, because the appraisal had been defective for two (2) reasons.</a:t>
            </a:r>
          </a:p>
          <a:p>
            <a:pPr marL="45720" indent="0" algn="just">
              <a:buNone/>
            </a:pPr>
            <a:r>
              <a:rPr lang="en-US" b="0" i="0" u="none" strike="noStrike" baseline="0" dirty="0"/>
              <a:t>First, the Fourth District held that the appraisal was deficient because it impermissibly valued the parcels together.</a:t>
            </a:r>
          </a:p>
          <a:p>
            <a:pPr marL="45720" indent="0" algn="just">
              <a:buNone/>
            </a:pPr>
            <a:r>
              <a:rPr lang="en-US" b="0" i="0" u="none" strike="noStrike" baseline="0" dirty="0"/>
              <a:t>Separate companies, owning separate parcels of land, had “pooled” their claims “into one undifferentiated amount, in effect requesting compensation relating to property that it did not own.”</a:t>
            </a:r>
          </a:p>
          <a:p>
            <a:pPr marL="45720" indent="0" algn="just">
              <a:buNone/>
            </a:pPr>
            <a:r>
              <a:rPr lang="en-US" b="0" i="0" u="none" strike="noStrike" baseline="0" dirty="0"/>
              <a:t>The Fourth District cited </a:t>
            </a:r>
            <a:r>
              <a:rPr lang="en-US" b="0" i="1" u="none" strike="noStrike" baseline="0" dirty="0" err="1"/>
              <a:t>Turkali</a:t>
            </a:r>
            <a:r>
              <a:rPr lang="en-US" b="0" i="0" u="none" strike="noStrike" baseline="0" dirty="0"/>
              <a:t>, explaining: “We agree with our sister court’s holding that properties owned by different parties cannot be bundled together in a combined, undifferentiated appraisal for a Harris Act claim.”</a:t>
            </a:r>
            <a:endParaRPr lang="en-US" sz="2400" b="0" i="0" u="none" strike="noStrike" baseline="0" dirty="0"/>
          </a:p>
        </p:txBody>
      </p:sp>
    </p:spTree>
    <p:extLst>
      <p:ext uri="{BB962C8B-B14F-4D97-AF65-F5344CB8AC3E}">
        <p14:creationId xmlns:p14="http://schemas.microsoft.com/office/powerpoint/2010/main" val="360359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lnSpcReduction="10000"/>
          </a:bodyPr>
          <a:lstStyle/>
          <a:p>
            <a:pPr marL="45720" indent="0" algn="just">
              <a:buNone/>
            </a:pPr>
            <a:r>
              <a:rPr lang="en-US" b="0" i="0" u="none" strike="noStrike" baseline="0" dirty="0"/>
              <a:t>Second, the Fourth District held that the appraisal was deficient because it presented an “outdated” appraisal of the value of the property.</a:t>
            </a:r>
          </a:p>
          <a:p>
            <a:pPr marL="45720" indent="0" algn="just">
              <a:buNone/>
            </a:pPr>
            <a:r>
              <a:rPr lang="en-US" b="0" i="0" u="none" strike="noStrike" baseline="0" dirty="0"/>
              <a:t>The appraisal had been based on the value after the 2015 ordinance, whereas any claim did not become ripe until the owners received notice from the city relating to the 2018 ordinance.</a:t>
            </a:r>
          </a:p>
          <a:p>
            <a:pPr marL="45720" indent="0" algn="just">
              <a:buNone/>
            </a:pPr>
            <a:r>
              <a:rPr lang="en-US" b="0" i="0" u="none" strike="noStrike" baseline="0" dirty="0"/>
              <a:t>The Fourth District explained that “the determination of the fair market value of the property must be measured at the time when the governmental action first affected the property,” and that “enactment of a  law or regulation applies to the property only when notice is provided to the owners.”</a:t>
            </a:r>
          </a:p>
          <a:p>
            <a:pPr marL="45720" indent="0" algn="just">
              <a:buNone/>
            </a:pPr>
            <a:r>
              <a:rPr lang="en-US" b="0" i="0" u="none" strike="noStrike" baseline="0" dirty="0"/>
              <a:t>As such, “[n]o claim for compensation under the Harris Act could have been accurately determined using an appraisal of value from 2015 – three years before the governmental action was in effect.”</a:t>
            </a:r>
          </a:p>
          <a:p>
            <a:pPr marL="45720" indent="0" algn="just">
              <a:buNone/>
            </a:pPr>
            <a:r>
              <a:rPr lang="en-US" b="0" i="0" u="none" strike="noStrike" baseline="0" dirty="0"/>
              <a:t>Because the appraisal was deficient, the court determined that dismissal was appropriate for failure to state a cause of action. </a:t>
            </a:r>
            <a:endParaRPr lang="en-US" sz="2400" b="0" i="0" u="none" strike="noStrike" baseline="0" dirty="0"/>
          </a:p>
        </p:txBody>
      </p:sp>
    </p:spTree>
    <p:extLst>
      <p:ext uri="{BB962C8B-B14F-4D97-AF65-F5344CB8AC3E}">
        <p14:creationId xmlns:p14="http://schemas.microsoft.com/office/powerpoint/2010/main" val="153792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7A0AC-8472-5DEE-9283-F0C259A05953}"/>
              </a:ext>
            </a:extLst>
          </p:cNvPr>
          <p:cNvSpPr>
            <a:spLocks noGrp="1"/>
          </p:cNvSpPr>
          <p:nvPr>
            <p:ph idx="1"/>
          </p:nvPr>
        </p:nvSpPr>
        <p:spPr>
          <a:xfrm>
            <a:off x="1341120" y="1208015"/>
            <a:ext cx="9509760" cy="4506985"/>
          </a:xfrm>
        </p:spPr>
        <p:txBody>
          <a:bodyPr>
            <a:normAutofit/>
          </a:bodyPr>
          <a:lstStyle/>
          <a:p>
            <a:pPr marL="45720" indent="0">
              <a:buNone/>
            </a:pPr>
            <a:r>
              <a:rPr lang="en-US" dirty="0"/>
              <a:t>By an Amended Complaint, the County has identified and delineated five (5) specific “Customary Use Zones” along Walton County’s coastline upon which the County seeks to affirm the public’s existing right of customary use.</a:t>
            </a:r>
          </a:p>
          <a:p>
            <a:pPr marL="45720" indent="0">
              <a:buNone/>
            </a:pPr>
            <a:endParaRPr lang="en-US" dirty="0"/>
          </a:p>
          <a:p>
            <a:pPr marL="45720" indent="0">
              <a:buNone/>
            </a:pPr>
            <a:r>
              <a:rPr lang="en-US" dirty="0"/>
              <a:t>As to each individual zone and the parcels located therein, the County has itemized the specific sources of evidence which it intends to rely upon during this proceeding to affirm the public’s existing right of customary use of the subject beaches within each zone.</a:t>
            </a:r>
          </a:p>
        </p:txBody>
      </p:sp>
    </p:spTree>
    <p:extLst>
      <p:ext uri="{BB962C8B-B14F-4D97-AF65-F5344CB8AC3E}">
        <p14:creationId xmlns:p14="http://schemas.microsoft.com/office/powerpoint/2010/main" val="57107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a:bodyPr>
          <a:lstStyle/>
          <a:p>
            <a:pPr marL="45720" indent="0" algn="just">
              <a:buNone/>
            </a:pPr>
            <a:r>
              <a:rPr lang="en-US" b="0" i="0" u="none" strike="noStrike" baseline="0" dirty="0"/>
              <a:t>Moreover, the Fourth District explained that the owners could not attach an updated appraisal to an amended complaint, because doing so would not fix the deficiency of the joint claim.  </a:t>
            </a:r>
          </a:p>
          <a:p>
            <a:pPr marL="45720" indent="0" algn="just">
              <a:buNone/>
            </a:pPr>
            <a:r>
              <a:rPr lang="en-US" b="0" i="0" u="none" strike="noStrike" baseline="0" dirty="0"/>
              <a:t>The only cure would be for the owners to separately submit their claims – but any such claims would be submitted outside of the statute’s one (1) year limitation period.  </a:t>
            </a:r>
          </a:p>
          <a:p>
            <a:pPr marL="45720" indent="0" algn="just">
              <a:buNone/>
            </a:pPr>
            <a:r>
              <a:rPr lang="en-US" b="0" i="0" u="none" strike="noStrike" baseline="0" dirty="0"/>
              <a:t>Thus, Fourth District affirmed the trial court’s dismissal with prejudice.</a:t>
            </a:r>
            <a:endParaRPr lang="en-US" sz="2400" b="0" i="0" u="none" strike="noStrike" baseline="0" dirty="0"/>
          </a:p>
        </p:txBody>
      </p:sp>
    </p:spTree>
    <p:extLst>
      <p:ext uri="{BB962C8B-B14F-4D97-AF65-F5344CB8AC3E}">
        <p14:creationId xmlns:p14="http://schemas.microsoft.com/office/powerpoint/2010/main" val="422709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18.	</a:t>
            </a:r>
            <a:r>
              <a:rPr lang="en-US" sz="2000" b="1" i="1" u="none" strike="noStrike" baseline="0" dirty="0"/>
              <a:t>Dean Wish, LLC v. Lee </a:t>
            </a:r>
            <a:r>
              <a:rPr lang="en-US" sz="2000" b="1" i="1" u="none" strike="noStrike" baseline="0" dirty="0" err="1"/>
              <a:t>Cty</a:t>
            </a:r>
            <a:r>
              <a:rPr lang="en-US" sz="2000" b="1" i="1" u="none" strike="noStrike" baseline="0" dirty="0"/>
              <a:t>.</a:t>
            </a:r>
            <a:r>
              <a:rPr lang="en-US" sz="2000" b="1" i="0" u="none" strike="noStrike" baseline="0" dirty="0"/>
              <a:t>, 326 So. 3d 840 (Fla. 2d DCA 2021)</a:t>
            </a:r>
            <a:endParaRPr lang="en-US" sz="80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107348"/>
            <a:ext cx="9509760" cy="5427676"/>
          </a:xfrm>
        </p:spPr>
        <p:txBody>
          <a:bodyPr>
            <a:normAutofit/>
          </a:bodyPr>
          <a:lstStyle/>
          <a:p>
            <a:pPr marL="45720" indent="0">
              <a:buNone/>
            </a:pPr>
            <a:r>
              <a:rPr lang="en-US" b="0" i="0" u="none" strike="noStrike" baseline="0" dirty="0"/>
              <a:t>After filing its lawsuit pursuant to the Bert Harris Act, and while that case was pending, the plaintiff sold its property.</a:t>
            </a:r>
          </a:p>
          <a:p>
            <a:pPr marL="45720" indent="0">
              <a:buNone/>
            </a:pPr>
            <a:r>
              <a:rPr lang="en-US" b="0" i="0" u="none" strike="noStrike" baseline="0" dirty="0"/>
              <a:t>The sales contract and warranty deed for the property specified that the plaintiff retained all rights to monetary relief in the pending lawsuit.</a:t>
            </a:r>
          </a:p>
          <a:p>
            <a:pPr marL="45720" indent="0">
              <a:buNone/>
            </a:pPr>
            <a:r>
              <a:rPr lang="en-US" b="0" i="0" u="none" strike="noStrike" baseline="0" dirty="0"/>
              <a:t>The trial court granted summary judgment in favor of the county because the plaintiff was no longer “the person who holds legal title to the real property, as required by the Act.  </a:t>
            </a:r>
            <a:r>
              <a:rPr lang="en-US" b="0" i="1" u="none" strike="noStrike" baseline="0" dirty="0"/>
              <a:t>See</a:t>
            </a:r>
            <a:r>
              <a:rPr lang="en-US" b="0" i="0" u="none" strike="noStrike" baseline="0" dirty="0"/>
              <a:t> § 70.001(3)(f), Fla. Stat.</a:t>
            </a:r>
          </a:p>
          <a:p>
            <a:pPr marL="45720" indent="0">
              <a:buNone/>
            </a:pPr>
            <a:r>
              <a:rPr lang="en-US" b="0" i="0" u="none" strike="noStrike" baseline="0" dirty="0"/>
              <a:t>The Second District Court of Appeal affirmed, concluding that the plaintiff was precluded from recovery pursuant to the plain language of the Act.</a:t>
            </a:r>
          </a:p>
          <a:p>
            <a:pPr marL="45720" indent="0">
              <a:buNone/>
            </a:pPr>
            <a:r>
              <a:rPr lang="en-US" b="0" i="0" u="none" strike="noStrike" baseline="0" dirty="0"/>
              <a:t>The Second District explained that “the Act plainly defines the term ‘property owner’ as the person who </a:t>
            </a:r>
            <a:r>
              <a:rPr lang="en-US" b="1" i="1" u="sng" strike="noStrike" baseline="0" dirty="0"/>
              <a:t>holds</a:t>
            </a:r>
            <a:r>
              <a:rPr lang="en-US" b="0" i="0" u="none" strike="noStrike" baseline="0" dirty="0"/>
              <a:t> legal title to the [impacted] real property.’”  (Emphasis in original).  </a:t>
            </a:r>
          </a:p>
          <a:p>
            <a:pPr marL="45720" indent="0">
              <a:buNone/>
            </a:pPr>
            <a:r>
              <a:rPr lang="en-US" b="0" i="0" u="none" strike="noStrike" baseline="0" dirty="0"/>
              <a:t>As the plaintiff was no longer the holder of legal title to the property, it was “no longer a ‘property owner’ entitled to relief under the Act.”</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51</a:t>
            </a:fld>
            <a:endParaRPr lang="en-US"/>
          </a:p>
        </p:txBody>
      </p:sp>
    </p:spTree>
    <p:extLst>
      <p:ext uri="{BB962C8B-B14F-4D97-AF65-F5344CB8AC3E}">
        <p14:creationId xmlns:p14="http://schemas.microsoft.com/office/powerpoint/2010/main" val="296176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a:bodyPr>
          <a:lstStyle/>
          <a:p>
            <a:pPr marL="45720" indent="0" algn="just">
              <a:buNone/>
            </a:pPr>
            <a:r>
              <a:rPr lang="en-US" b="0" i="0" u="none" strike="noStrike" baseline="0" dirty="0"/>
              <a:t>Please note that the Florida Legislature significantly amended the Bert Harris Act in 2021.  </a:t>
            </a:r>
          </a:p>
          <a:p>
            <a:pPr marL="45720" indent="0" algn="just">
              <a:buNone/>
            </a:pPr>
            <a:r>
              <a:rPr lang="en-US" b="0" i="0" u="none" strike="noStrike" baseline="0" dirty="0"/>
              <a:t>Specifically, the amendment added language to Section 70.001(2), providing that “[a] property owner entitled to relief under this section retains such entitlement to pursue the claim if the property owner filed a claim under subsection (4) but subsequently relinquishes title to the subject real property before the claim reaches a final resolution.”</a:t>
            </a:r>
          </a:p>
          <a:p>
            <a:pPr marL="45720" indent="0" algn="just">
              <a:buNone/>
            </a:pPr>
            <a:r>
              <a:rPr lang="en-US" b="0" i="0" u="none" strike="noStrike" baseline="0" dirty="0"/>
              <a:t>The Second District determined that the 2021 amendments do </a:t>
            </a:r>
            <a:r>
              <a:rPr lang="en-US" b="1" i="1" u="sng" strike="noStrike" baseline="0" dirty="0"/>
              <a:t>not</a:t>
            </a:r>
            <a:r>
              <a:rPr lang="en-US" b="0" i="0" u="none" strike="noStrike" baseline="0" dirty="0"/>
              <a:t> apply retroactively.</a:t>
            </a:r>
            <a:endParaRPr lang="en-US" sz="2800" b="0" i="0" u="none" strike="noStrike" baseline="0" dirty="0"/>
          </a:p>
        </p:txBody>
      </p:sp>
    </p:spTree>
    <p:extLst>
      <p:ext uri="{BB962C8B-B14F-4D97-AF65-F5344CB8AC3E}">
        <p14:creationId xmlns:p14="http://schemas.microsoft.com/office/powerpoint/2010/main" val="8852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19.</a:t>
            </a:r>
            <a:r>
              <a:rPr lang="en-US" sz="2000" b="1" i="1" u="none" strike="noStrike" baseline="0" dirty="0"/>
              <a:t>	Boca Ctr. at Military, LLC v. City of Boca Raton</a:t>
            </a:r>
            <a:r>
              <a:rPr lang="en-US" sz="2000" b="1" i="0" u="none" strike="noStrike" baseline="0" dirty="0"/>
              <a:t>, 312 So. 3d 920 	(Fla. 4th DCA 2021)</a:t>
            </a:r>
            <a:endParaRPr lang="en-US" sz="8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107348"/>
            <a:ext cx="9509760" cy="5427676"/>
          </a:xfrm>
        </p:spPr>
        <p:txBody>
          <a:bodyPr>
            <a:normAutofit/>
          </a:bodyPr>
          <a:lstStyle/>
          <a:p>
            <a:pPr marL="45720" indent="0">
              <a:buNone/>
            </a:pPr>
            <a:r>
              <a:rPr lang="en-US" b="0" i="0" u="none" strike="noStrike" baseline="0" dirty="0"/>
              <a:t>The properties were zoned office, commercial and retail development.</a:t>
            </a:r>
          </a:p>
          <a:p>
            <a:pPr marL="45720" indent="0">
              <a:buNone/>
            </a:pPr>
            <a:r>
              <a:rPr lang="en-US" b="0" i="0" u="none" strike="noStrike" baseline="0" dirty="0"/>
              <a:t>In 2010, the City amended its comprehensive plan to assign the properties a Planned Mobility (PM) future land use designation.</a:t>
            </a:r>
          </a:p>
          <a:p>
            <a:pPr marL="45720" indent="0">
              <a:buNone/>
            </a:pPr>
            <a:r>
              <a:rPr lang="en-US" b="0" i="0" u="none" strike="noStrike" baseline="0" dirty="0"/>
              <a:t>The PM designation provided that properties so designated:</a:t>
            </a:r>
          </a:p>
          <a:p>
            <a:pPr marL="45720" indent="0">
              <a:buNone/>
            </a:pPr>
            <a:endParaRPr lang="en-US" b="0" i="0" u="none" strike="noStrike" baseline="0" dirty="0"/>
          </a:p>
          <a:p>
            <a:pPr marL="45720" indent="0">
              <a:buNone/>
            </a:pPr>
            <a:endParaRPr lang="en-US" b="0" i="0" u="none" strike="noStrike" baseline="0" dirty="0"/>
          </a:p>
          <a:p>
            <a:pPr marL="45720" marR="7200" indent="0">
              <a:buNone/>
            </a:pPr>
            <a:r>
              <a:rPr lang="en-US" b="0" i="0" u="none" strike="noStrike" baseline="0" dirty="0"/>
              <a:t> </a:t>
            </a:r>
          </a:p>
          <a:p>
            <a:pPr marL="45720" marR="7200" indent="0">
              <a:buNone/>
            </a:pPr>
            <a:endParaRPr lang="en-US" dirty="0"/>
          </a:p>
          <a:p>
            <a:pPr marL="45720" marR="7200" indent="0">
              <a:buNone/>
            </a:pPr>
            <a:endParaRPr lang="en-US" b="0" i="0" u="none" strike="noStrike" baseline="0" dirty="0"/>
          </a:p>
          <a:p>
            <a:pPr marL="45720" indent="0">
              <a:buNone/>
            </a:pPr>
            <a:r>
              <a:rPr lang="en-US" b="0" i="0" u="none" strike="noStrike" baseline="0" dirty="0"/>
              <a:t>The City did not take any action to change the zoning of the area.</a:t>
            </a:r>
            <a:endParaRPr lang="en-US" sz="36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53</a:t>
            </a:fld>
            <a:endParaRPr lang="en-US"/>
          </a:p>
        </p:txBody>
      </p:sp>
      <p:sp>
        <p:nvSpPr>
          <p:cNvPr id="5" name="TextBox 4">
            <a:extLst>
              <a:ext uri="{FF2B5EF4-FFF2-40B4-BE49-F238E27FC236}">
                <a16:creationId xmlns:a16="http://schemas.microsoft.com/office/drawing/2014/main" id="{18A5A3FE-5BFA-8C5C-99B0-3ACEC135CD07}"/>
              </a:ext>
            </a:extLst>
          </p:cNvPr>
          <p:cNvSpPr txBox="1"/>
          <p:nvPr/>
        </p:nvSpPr>
        <p:spPr>
          <a:xfrm>
            <a:off x="2555844" y="3120149"/>
            <a:ext cx="7080310" cy="1938992"/>
          </a:xfrm>
          <a:prstGeom prst="rect">
            <a:avLst/>
          </a:prstGeom>
          <a:noFill/>
        </p:spPr>
        <p:txBody>
          <a:bodyPr wrap="square" rtlCol="0">
            <a:spAutoFit/>
          </a:bodyPr>
          <a:lstStyle/>
          <a:p>
            <a:pPr marR="14400" algn="just"/>
            <a:r>
              <a:rPr lang="en-US" sz="2000" b="0" i="0" u="none" strike="noStrike" baseline="0" dirty="0">
                <a:solidFill>
                  <a:srgbClr val="1B4855"/>
                </a:solidFill>
              </a:rPr>
              <a:t>“may incorporate in addition to those permitted and conditional uses authorized by the underlying zoning district regulations [already] in effect . . . a range of uses such as commercial, office, financial institutions, health care, residential, hotel, recreational, educational, community, and cultural facilities.”</a:t>
            </a:r>
            <a:endParaRPr lang="en-US" sz="2000" dirty="0">
              <a:solidFill>
                <a:srgbClr val="1B4855"/>
              </a:solidFill>
            </a:endParaRPr>
          </a:p>
        </p:txBody>
      </p:sp>
    </p:spTree>
    <p:extLst>
      <p:ext uri="{BB962C8B-B14F-4D97-AF65-F5344CB8AC3E}">
        <p14:creationId xmlns:p14="http://schemas.microsoft.com/office/powerpoint/2010/main" val="305759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234892"/>
            <a:ext cx="9509760" cy="6040074"/>
          </a:xfrm>
        </p:spPr>
        <p:txBody>
          <a:bodyPr>
            <a:normAutofit/>
          </a:bodyPr>
          <a:lstStyle/>
          <a:p>
            <a:pPr marL="45720" indent="0" algn="just">
              <a:buNone/>
            </a:pPr>
            <a:r>
              <a:rPr lang="en-US" b="0" i="0" u="none" strike="noStrike" baseline="0" dirty="0"/>
              <a:t>The property owners sued the City pursuant to the Bert Harris Act, arguing that the City’s actions inordinately burdened an existing use of the properties, because the City had directly restricted or limited the use of the properties such that the owners could not attain the reasonable investment-backed expectation.</a:t>
            </a:r>
          </a:p>
          <a:p>
            <a:pPr marL="45720" indent="0" algn="just">
              <a:buNone/>
            </a:pPr>
            <a:r>
              <a:rPr lang="en-US" b="0" i="0" u="none" strike="noStrike" baseline="0" dirty="0"/>
              <a:t>The Fourth District Court of Appeal affirmed the trial court dismissal of the owners’ action,  and held that the City had not taken an action that burdened an existing use of the properties.</a:t>
            </a:r>
          </a:p>
          <a:p>
            <a:pPr marL="45720" indent="0" algn="just">
              <a:buNone/>
            </a:pPr>
            <a:r>
              <a:rPr lang="en-US" b="0" i="0" u="none" strike="noStrike" baseline="0" dirty="0"/>
              <a:t>The Fourth District explained that the Act protects against action, not inaction, and emphasized the difference between land development regulations and a comprehensive plan.</a:t>
            </a:r>
          </a:p>
          <a:p>
            <a:pPr marL="45720" indent="0" algn="just">
              <a:buNone/>
            </a:pPr>
            <a:r>
              <a:rPr lang="en-US" b="0" i="0" u="none" strike="noStrike" baseline="0" dirty="0"/>
              <a:t>The Fourth District concluded that it was “leap in logic” for the owners to argue that the comprehensive plan’s permissive language made it “reasonably foreseeable” and “nonspeculative” to assume that the subject properties would be zoned by a specific date for residential use:</a:t>
            </a:r>
            <a:endParaRPr lang="en-US" sz="40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54</a:t>
            </a:fld>
            <a:endParaRPr lang="en-US"/>
          </a:p>
        </p:txBody>
      </p:sp>
      <p:sp>
        <p:nvSpPr>
          <p:cNvPr id="5" name="TextBox 4">
            <a:extLst>
              <a:ext uri="{FF2B5EF4-FFF2-40B4-BE49-F238E27FC236}">
                <a16:creationId xmlns:a16="http://schemas.microsoft.com/office/drawing/2014/main" id="{18A5A3FE-5BFA-8C5C-99B0-3ACEC135CD07}"/>
              </a:ext>
            </a:extLst>
          </p:cNvPr>
          <p:cNvSpPr txBox="1"/>
          <p:nvPr/>
        </p:nvSpPr>
        <p:spPr>
          <a:xfrm>
            <a:off x="2555845" y="5020217"/>
            <a:ext cx="7080310" cy="1015663"/>
          </a:xfrm>
          <a:prstGeom prst="rect">
            <a:avLst/>
          </a:prstGeom>
          <a:noFill/>
        </p:spPr>
        <p:txBody>
          <a:bodyPr wrap="square" rtlCol="0">
            <a:spAutoFit/>
          </a:bodyPr>
          <a:lstStyle/>
          <a:p>
            <a:pPr marR="14400" algn="just"/>
            <a:r>
              <a:rPr lang="en-US" sz="2000" b="0" i="0" u="none" strike="noStrike" baseline="0" dirty="0">
                <a:solidFill>
                  <a:srgbClr val="1B4855"/>
                </a:solidFill>
              </a:rPr>
              <a:t>“A property owner does not ‘reasonably foresee’ the enactment of land development regulations authorizing whatever use it hopes to make of its property in the future.”</a:t>
            </a:r>
            <a:endParaRPr lang="en-US" sz="2000" dirty="0">
              <a:solidFill>
                <a:srgbClr val="1B4855"/>
              </a:solidFill>
            </a:endParaRPr>
          </a:p>
        </p:txBody>
      </p:sp>
    </p:spTree>
    <p:extLst>
      <p:ext uri="{BB962C8B-B14F-4D97-AF65-F5344CB8AC3E}">
        <p14:creationId xmlns:p14="http://schemas.microsoft.com/office/powerpoint/2010/main" val="316275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C4ED-8727-47E9-B61C-EAED8715686A}"/>
              </a:ext>
            </a:extLst>
          </p:cNvPr>
          <p:cNvSpPr>
            <a:spLocks noGrp="1"/>
          </p:cNvSpPr>
          <p:nvPr>
            <p:ph type="title"/>
          </p:nvPr>
        </p:nvSpPr>
        <p:spPr>
          <a:xfrm>
            <a:off x="1341120" y="111967"/>
            <a:ext cx="9509759" cy="802433"/>
          </a:xfrm>
        </p:spPr>
        <p:txBody>
          <a:bodyPr>
            <a:normAutofit/>
          </a:bodyPr>
          <a:lstStyle/>
          <a:p>
            <a:pPr algn="just"/>
            <a:r>
              <a:rPr lang="en-US" sz="2000" b="1" i="0" u="none" strike="noStrike" baseline="0" dirty="0"/>
              <a:t>20.	</a:t>
            </a:r>
            <a:r>
              <a:rPr lang="en-US" sz="2000" b="1" i="1" u="none" strike="noStrike" baseline="0" dirty="0"/>
              <a:t>City of Holmes Beach v. Coral Escapes of Holmes Beach, LLC</a:t>
            </a:r>
            <a:r>
              <a:rPr lang="en-US" sz="2000" b="1" i="0" u="none" strike="noStrike" baseline="0" dirty="0"/>
              <a:t>, 	327 So. 3d 361 (Fla. 2d DCA 2021)</a:t>
            </a:r>
            <a:endParaRPr lang="en-US" sz="8800" b="0" i="0" u="none" strike="noStrike" baseline="0" dirty="0"/>
          </a:p>
        </p:txBody>
      </p:sp>
      <p:sp>
        <p:nvSpPr>
          <p:cNvPr id="3" name="Content Placeholder 2">
            <a:extLst>
              <a:ext uri="{FF2B5EF4-FFF2-40B4-BE49-F238E27FC236}">
                <a16:creationId xmlns:a16="http://schemas.microsoft.com/office/drawing/2014/main" id="{EB06D2EB-3008-4F62-8BB5-D0E115AF5136}"/>
              </a:ext>
            </a:extLst>
          </p:cNvPr>
          <p:cNvSpPr>
            <a:spLocks noGrp="1"/>
          </p:cNvSpPr>
          <p:nvPr>
            <p:ph idx="1"/>
          </p:nvPr>
        </p:nvSpPr>
        <p:spPr>
          <a:xfrm>
            <a:off x="1341120" y="1333850"/>
            <a:ext cx="9509760" cy="5201174"/>
          </a:xfrm>
        </p:spPr>
        <p:txBody>
          <a:bodyPr>
            <a:normAutofit/>
          </a:bodyPr>
          <a:lstStyle/>
          <a:p>
            <a:pPr marL="45720" indent="0" algn="just">
              <a:buNone/>
            </a:pPr>
            <a:r>
              <a:rPr lang="en-US" sz="1800" b="0" i="0" u="none" strike="noStrike" baseline="0" dirty="0"/>
              <a:t>After the City prevailed, the trial court denied its motion for attorneys’ fees, concluding that the City had not provided a “bona fide settlement offer,” as required by Section 70.001(6)(c)2.</a:t>
            </a:r>
          </a:p>
          <a:p>
            <a:pPr marL="45720" indent="0" algn="just">
              <a:buNone/>
            </a:pPr>
            <a:r>
              <a:rPr lang="en-US" sz="1800" b="0" i="0" u="none" strike="noStrike" baseline="0" dirty="0"/>
              <a:t>In its response to the notice of claim, the City had advised that it “propose[d] no changes to its prior action.”</a:t>
            </a:r>
          </a:p>
          <a:p>
            <a:pPr marL="45720" indent="0" algn="just">
              <a:buNone/>
            </a:pPr>
            <a:r>
              <a:rPr lang="en-US" sz="1800" b="0" i="0" u="none" strike="noStrike" baseline="0" dirty="0"/>
              <a:t>The trial court reasoned that the City had not made a bona fide settlement offer because it had an obligation to “change its position and it had not done so.”</a:t>
            </a:r>
          </a:p>
          <a:p>
            <a:pPr marL="45720" indent="0" algn="just">
              <a:buNone/>
            </a:pPr>
            <a:r>
              <a:rPr lang="en-US" sz="1800" b="0" i="0" u="none" strike="noStrike" baseline="0" dirty="0"/>
              <a:t>The Second District Court of Appeal reversed, based on the plain language of the Act.</a:t>
            </a:r>
          </a:p>
          <a:p>
            <a:pPr marL="45720" indent="0" algn="just">
              <a:buNone/>
            </a:pPr>
            <a:r>
              <a:rPr lang="en-US" sz="1800" b="0" i="0" u="none" strike="noStrike" baseline="0" dirty="0"/>
              <a:t>Section 70.001(4)(c), </a:t>
            </a:r>
            <a:r>
              <a:rPr lang="en-US" sz="1800" b="0" i="1" u="none" strike="noStrike" baseline="0" dirty="0"/>
              <a:t>Florida Statutes</a:t>
            </a:r>
            <a:r>
              <a:rPr lang="en-US" sz="1800" b="0" i="0" u="none" strike="noStrike" baseline="0" dirty="0"/>
              <a:t>, lists the requirements of a settlement offer and “explicitly permits a settlement offer that effectuates ‘[n]o changes to the action of the governmental entity.’”</a:t>
            </a:r>
          </a:p>
          <a:p>
            <a:pPr marL="45720" indent="0" algn="just">
              <a:buNone/>
            </a:pPr>
            <a:r>
              <a:rPr lang="en-US" sz="1800" b="0" i="0" u="none" strike="noStrike" baseline="0" dirty="0"/>
              <a:t>As such, “[b]</a:t>
            </a:r>
            <a:r>
              <a:rPr lang="en-US" sz="1800" b="0" i="0" u="none" strike="noStrike" baseline="0" dirty="0" err="1"/>
              <a:t>ecause</a:t>
            </a:r>
            <a:r>
              <a:rPr lang="en-US" sz="1800" b="0" i="0" u="none" strike="noStrike" baseline="0" dirty="0"/>
              <a:t> such an offer is permitted by the statute, it constituted a bona fide settlement offer.”</a:t>
            </a:r>
            <a:endParaRPr lang="en-US" sz="3200" dirty="0"/>
          </a:p>
        </p:txBody>
      </p:sp>
      <p:sp>
        <p:nvSpPr>
          <p:cNvPr id="4" name="Slide Number Placeholder 3">
            <a:extLst>
              <a:ext uri="{FF2B5EF4-FFF2-40B4-BE49-F238E27FC236}">
                <a16:creationId xmlns:a16="http://schemas.microsoft.com/office/drawing/2014/main" id="{8174E0CA-32F2-4D52-9BA5-2C0111658574}"/>
              </a:ext>
            </a:extLst>
          </p:cNvPr>
          <p:cNvSpPr>
            <a:spLocks noGrp="1"/>
          </p:cNvSpPr>
          <p:nvPr>
            <p:ph type="sldNum" sz="quarter" idx="12"/>
          </p:nvPr>
        </p:nvSpPr>
        <p:spPr/>
        <p:txBody>
          <a:bodyPr/>
          <a:lstStyle/>
          <a:p>
            <a:fld id="{7F1D2166-CF82-4EA4-9B2E-254E3F20347A}" type="slidenum">
              <a:rPr lang="en-US" smtClean="0"/>
              <a:t>55</a:t>
            </a:fld>
            <a:endParaRPr lang="en-US"/>
          </a:p>
        </p:txBody>
      </p:sp>
    </p:spTree>
    <p:extLst>
      <p:ext uri="{BB962C8B-B14F-4D97-AF65-F5344CB8AC3E}">
        <p14:creationId xmlns:p14="http://schemas.microsoft.com/office/powerpoint/2010/main" val="69552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90568"/>
            <a:ext cx="9509760" cy="4815281"/>
          </a:xfrm>
        </p:spPr>
        <p:txBody>
          <a:bodyPr>
            <a:normAutofit/>
          </a:bodyPr>
          <a:lstStyle/>
          <a:p>
            <a:pPr marL="45720" indent="0" algn="just">
              <a:buNone/>
            </a:pPr>
            <a:r>
              <a:rPr lang="en-US" b="0" i="0" u="none" strike="noStrike" baseline="0" dirty="0"/>
              <a:t>While the Second District reversed the trial court’s denial of the motion for attorneys’ fees on the basis of whether there had been bona fide settlement offer, it remanded for the trial court to determine whether the offer “reasonably would have resolved the claim fairly to the property owner if the settlement offer had been accepted by the property owner.”</a:t>
            </a:r>
            <a:endParaRPr lang="en-US" sz="3200" b="0" i="0" u="none" strike="noStrike" baseline="0" dirty="0"/>
          </a:p>
        </p:txBody>
      </p:sp>
    </p:spTree>
    <p:extLst>
      <p:ext uri="{BB962C8B-B14F-4D97-AF65-F5344CB8AC3E}">
        <p14:creationId xmlns:p14="http://schemas.microsoft.com/office/powerpoint/2010/main" val="303842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0840C9-C725-40B9-A966-D4E35652EB9D}"/>
              </a:ext>
            </a:extLst>
          </p:cNvPr>
          <p:cNvSpPr txBox="1"/>
          <p:nvPr/>
        </p:nvSpPr>
        <p:spPr>
          <a:xfrm>
            <a:off x="3652684" y="2828836"/>
            <a:ext cx="4886632" cy="1200329"/>
          </a:xfrm>
          <a:prstGeom prst="rect">
            <a:avLst/>
          </a:prstGeom>
          <a:noFill/>
        </p:spPr>
        <p:txBody>
          <a:bodyPr wrap="square" rtlCol="0">
            <a:spAutoFit/>
          </a:bodyPr>
          <a:lstStyle/>
          <a:p>
            <a:r>
              <a:rPr lang="en-US" sz="7200" dirty="0">
                <a:solidFill>
                  <a:srgbClr val="1B4855"/>
                </a:solidFill>
              </a:rPr>
              <a:t>Thank You!</a:t>
            </a:r>
          </a:p>
        </p:txBody>
      </p:sp>
      <p:sp>
        <p:nvSpPr>
          <p:cNvPr id="3" name="Slide Number Placeholder 2">
            <a:extLst>
              <a:ext uri="{FF2B5EF4-FFF2-40B4-BE49-F238E27FC236}">
                <a16:creationId xmlns:a16="http://schemas.microsoft.com/office/drawing/2014/main" id="{E70344FD-8E42-4BB8-9399-98A386166A73}"/>
              </a:ext>
            </a:extLst>
          </p:cNvPr>
          <p:cNvSpPr>
            <a:spLocks noGrp="1"/>
          </p:cNvSpPr>
          <p:nvPr>
            <p:ph type="sldNum" sz="quarter" idx="12"/>
          </p:nvPr>
        </p:nvSpPr>
        <p:spPr/>
        <p:txBody>
          <a:bodyPr/>
          <a:lstStyle/>
          <a:p>
            <a:fld id="{7F1D2166-CF82-4EA4-9B2E-254E3F20347A}" type="slidenum">
              <a:rPr lang="en-US" smtClean="0"/>
              <a:t>57</a:t>
            </a:fld>
            <a:endParaRPr lang="en-US"/>
          </a:p>
        </p:txBody>
      </p:sp>
    </p:spTree>
    <p:extLst>
      <p:ext uri="{BB962C8B-B14F-4D97-AF65-F5344CB8AC3E}">
        <p14:creationId xmlns:p14="http://schemas.microsoft.com/office/powerpoint/2010/main" val="400029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E55162B-1F5A-4248-9E10-260A6FD7DE89}"/>
              </a:ext>
            </a:extLst>
          </p:cNvPr>
          <p:cNvPicPr>
            <a:picLocks noGrp="1" noChangeAspect="1"/>
          </p:cNvPicPr>
          <p:nvPr>
            <p:ph idx="1"/>
          </p:nvPr>
        </p:nvPicPr>
        <p:blipFill>
          <a:blip r:embed="rId2"/>
          <a:stretch>
            <a:fillRect/>
          </a:stretch>
        </p:blipFill>
        <p:spPr>
          <a:xfrm>
            <a:off x="-598050" y="1875100"/>
            <a:ext cx="13388099" cy="2976386"/>
          </a:xfrm>
        </p:spPr>
      </p:pic>
      <p:sp>
        <p:nvSpPr>
          <p:cNvPr id="4" name="Slide Number Placeholder 3">
            <a:extLst>
              <a:ext uri="{FF2B5EF4-FFF2-40B4-BE49-F238E27FC236}">
                <a16:creationId xmlns:a16="http://schemas.microsoft.com/office/drawing/2014/main" id="{E8E9F28A-A6C0-4B6F-A801-927487D57090}"/>
              </a:ext>
            </a:extLst>
          </p:cNvPr>
          <p:cNvSpPr>
            <a:spLocks noGrp="1"/>
          </p:cNvSpPr>
          <p:nvPr>
            <p:ph type="sldNum" sz="quarter" idx="12"/>
          </p:nvPr>
        </p:nvSpPr>
        <p:spPr/>
        <p:txBody>
          <a:bodyPr/>
          <a:lstStyle/>
          <a:p>
            <a:fld id="{7F1D2166-CF82-4EA4-9B2E-254E3F20347A}" type="slidenum">
              <a:rPr lang="en-US" smtClean="0"/>
              <a:t>6</a:t>
            </a:fld>
            <a:endParaRPr lang="en-US"/>
          </a:p>
        </p:txBody>
      </p:sp>
    </p:spTree>
    <p:extLst>
      <p:ext uri="{BB962C8B-B14F-4D97-AF65-F5344CB8AC3E}">
        <p14:creationId xmlns:p14="http://schemas.microsoft.com/office/powerpoint/2010/main" val="4151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0F82534-B56F-428A-8D05-C8BC8E8BA5A8}"/>
              </a:ext>
            </a:extLst>
          </p:cNvPr>
          <p:cNvPicPr>
            <a:picLocks noGrp="1" noChangeAspect="1"/>
          </p:cNvPicPr>
          <p:nvPr>
            <p:ph idx="1"/>
          </p:nvPr>
        </p:nvPicPr>
        <p:blipFill rotWithShape="1">
          <a:blip r:embed="rId2"/>
          <a:srcRect l="14764" r="16224"/>
          <a:stretch/>
        </p:blipFill>
        <p:spPr>
          <a:xfrm>
            <a:off x="1333033" y="2065597"/>
            <a:ext cx="9525933" cy="2092074"/>
          </a:xfrm>
        </p:spPr>
      </p:pic>
      <p:sp>
        <p:nvSpPr>
          <p:cNvPr id="4" name="Slide Number Placeholder 3">
            <a:extLst>
              <a:ext uri="{FF2B5EF4-FFF2-40B4-BE49-F238E27FC236}">
                <a16:creationId xmlns:a16="http://schemas.microsoft.com/office/drawing/2014/main" id="{5756C7B6-514C-4140-9989-DA8A24FB721E}"/>
              </a:ext>
            </a:extLst>
          </p:cNvPr>
          <p:cNvSpPr>
            <a:spLocks noGrp="1"/>
          </p:cNvSpPr>
          <p:nvPr>
            <p:ph type="sldNum" sz="quarter" idx="12"/>
          </p:nvPr>
        </p:nvSpPr>
        <p:spPr/>
        <p:txBody>
          <a:bodyPr/>
          <a:lstStyle/>
          <a:p>
            <a:fld id="{7F1D2166-CF82-4EA4-9B2E-254E3F20347A}" type="slidenum">
              <a:rPr lang="en-US" smtClean="0"/>
              <a:t>7</a:t>
            </a:fld>
            <a:endParaRPr lang="en-US"/>
          </a:p>
        </p:txBody>
      </p:sp>
      <p:sp>
        <p:nvSpPr>
          <p:cNvPr id="9" name="TextBox 8">
            <a:extLst>
              <a:ext uri="{FF2B5EF4-FFF2-40B4-BE49-F238E27FC236}">
                <a16:creationId xmlns:a16="http://schemas.microsoft.com/office/drawing/2014/main" id="{E5257CF3-D85F-40F2-AC2F-A59E22D3F9BF}"/>
              </a:ext>
            </a:extLst>
          </p:cNvPr>
          <p:cNvSpPr txBox="1"/>
          <p:nvPr/>
        </p:nvSpPr>
        <p:spPr>
          <a:xfrm rot="10972715">
            <a:off x="10695566" y="2262937"/>
            <a:ext cx="152677" cy="430887"/>
          </a:xfrm>
          <a:prstGeom prst="rect">
            <a:avLst/>
          </a:prstGeom>
          <a:solidFill>
            <a:srgbClr val="C4E3EC"/>
          </a:solidFill>
        </p:spPr>
        <p:txBody>
          <a:bodyPr wrap="square" rtlCol="0">
            <a:spAutoFit/>
          </a:bodyPr>
          <a:lstStyle/>
          <a:p>
            <a:r>
              <a:rPr lang="en-US" sz="2200" dirty="0"/>
              <a:t>.</a:t>
            </a:r>
          </a:p>
        </p:txBody>
      </p:sp>
    </p:spTree>
    <p:extLst>
      <p:ext uri="{BB962C8B-B14F-4D97-AF65-F5344CB8AC3E}">
        <p14:creationId xmlns:p14="http://schemas.microsoft.com/office/powerpoint/2010/main" val="159068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buNone/>
            </a:pPr>
            <a:r>
              <a:rPr lang="en-US" b="0" i="0" u="none" strike="noStrike" baseline="0" dirty="0"/>
              <a:t>Many Intervenors have argued that the County is required to prove customary use on a “parcel by parcel” basis.</a:t>
            </a:r>
          </a:p>
          <a:p>
            <a:pPr marL="45720" indent="0">
              <a:buNone/>
            </a:pPr>
            <a:endParaRPr lang="en-US" b="0" i="0" u="none" strike="noStrike" baseline="0" dirty="0"/>
          </a:p>
          <a:p>
            <a:pPr marL="45720" indent="0">
              <a:buNone/>
            </a:pPr>
            <a:r>
              <a:rPr lang="en-US" b="0" i="0" u="none" strike="noStrike" baseline="0" dirty="0"/>
              <a:t>The circuit court has rejected these arguments based on binding precedent from the Fifth District Court of Appeal in </a:t>
            </a:r>
            <a:r>
              <a:rPr lang="en-US" b="0" i="1" u="none" strike="noStrike" baseline="0" dirty="0"/>
              <a:t>Trepanier v. County of Volusia</a:t>
            </a:r>
            <a:r>
              <a:rPr lang="en-US" b="0" i="0" u="none" strike="noStrike" baseline="0" dirty="0"/>
              <a:t>, 865 So. 2d 276 (Fla. 5th DCA 2007), in which the Fifth District stated that customary use may be established by proof relating to a “general area” of beach.  </a:t>
            </a:r>
          </a:p>
          <a:p>
            <a:pPr marL="45720" indent="0">
              <a:buNone/>
            </a:pPr>
            <a:endParaRPr lang="en-US" b="0" i="0" u="none" strike="noStrike" baseline="0" dirty="0"/>
          </a:p>
          <a:p>
            <a:pPr marL="45720" indent="0">
              <a:buNone/>
            </a:pPr>
            <a:r>
              <a:rPr lang="en-US" b="0" i="0" u="none" strike="noStrike" baseline="0" dirty="0"/>
              <a:t>Relatedly, the Intervenors have gone as far as to argue that a separate trial is required for each individual parcel at issue in this case.  The circuit court has likewise rejected this argument.</a:t>
            </a:r>
            <a:endParaRPr lang="en-US" sz="2400" dirty="0"/>
          </a:p>
        </p:txBody>
      </p:sp>
    </p:spTree>
    <p:extLst>
      <p:ext uri="{BB962C8B-B14F-4D97-AF65-F5344CB8AC3E}">
        <p14:creationId xmlns:p14="http://schemas.microsoft.com/office/powerpoint/2010/main" val="267597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2A3D7-9A56-2588-9C0A-A98548F4186A}"/>
              </a:ext>
            </a:extLst>
          </p:cNvPr>
          <p:cNvSpPr>
            <a:spLocks noGrp="1"/>
          </p:cNvSpPr>
          <p:nvPr>
            <p:ph idx="1"/>
          </p:nvPr>
        </p:nvSpPr>
        <p:spPr>
          <a:xfrm>
            <a:off x="1341120" y="1006679"/>
            <a:ext cx="9509760" cy="4708321"/>
          </a:xfrm>
        </p:spPr>
        <p:txBody>
          <a:bodyPr>
            <a:normAutofit/>
          </a:bodyPr>
          <a:lstStyle/>
          <a:p>
            <a:pPr marL="45720" indent="0">
              <a:buNone/>
            </a:pPr>
            <a:r>
              <a:rPr lang="en-US" sz="1800" b="0" i="0" u="none" strike="noStrike" baseline="0" dirty="0"/>
              <a:t>The Intervenors have consistently argued that the doctrine of customary use is unconstitutional.  </a:t>
            </a:r>
          </a:p>
          <a:p>
            <a:pPr marL="45720" indent="0">
              <a:buNone/>
            </a:pPr>
            <a:r>
              <a:rPr lang="en-US" sz="1800" b="0" i="0" u="none" strike="noStrike" baseline="0" dirty="0"/>
              <a:t>Some Intervenors have contended the doctrine of customary use would constitute a taking in violation of the Fifth and Fourteenth Amendments to the U.S. Constitution.  </a:t>
            </a:r>
          </a:p>
          <a:p>
            <a:pPr marL="45720" indent="0">
              <a:buNone/>
            </a:pPr>
            <a:r>
              <a:rPr lang="en-US" sz="1800" b="0" i="0" u="none" strike="noStrike" baseline="0" dirty="0"/>
              <a:t>The circuit court has rejected this argument based on  language from </a:t>
            </a:r>
            <a:r>
              <a:rPr lang="en-US" sz="1800" b="0" i="1" u="none" strike="noStrike" baseline="0" dirty="0" err="1"/>
              <a:t>Tona</a:t>
            </a:r>
            <a:r>
              <a:rPr lang="en-US" sz="1800" b="0" i="1" u="none" strike="noStrike" baseline="0" dirty="0"/>
              <a:t>-Rama</a:t>
            </a:r>
            <a:r>
              <a:rPr lang="en-US" sz="1800" b="0" i="0" u="none" strike="noStrike" baseline="0" dirty="0"/>
              <a:t> that “the right of customary use of the dry sand of the beaches by the public does not create any interest in the land itself,” but rather, a “right of use [which] cannot be revoked by the land owner.”</a:t>
            </a:r>
          </a:p>
          <a:p>
            <a:pPr marL="45720" indent="0">
              <a:buNone/>
            </a:pPr>
            <a:r>
              <a:rPr lang="en-US" sz="1800" b="0" i="0" u="none" strike="noStrike" baseline="0" dirty="0"/>
              <a:t>The Intervenors have also argued that the doctrine of customary use violates a property owner’s fundamental “right to exclude.”</a:t>
            </a:r>
          </a:p>
          <a:p>
            <a:pPr marL="45720" indent="0">
              <a:buNone/>
            </a:pPr>
            <a:r>
              <a:rPr lang="en-US" sz="1800" b="0" i="0" u="none" strike="noStrike" baseline="0" dirty="0"/>
              <a:t>The circuit court has declined to find customary use unconstitutional on this basis.</a:t>
            </a:r>
          </a:p>
          <a:p>
            <a:pPr marL="45720" indent="0">
              <a:buNone/>
            </a:pPr>
            <a:r>
              <a:rPr lang="en-US" sz="1800" b="0" i="0" u="none" strike="noStrike" baseline="0" dirty="0"/>
              <a:t>Similarly, the circuit court has rejected arguments that the test for customary use set forth by the Florida Supreme Court in </a:t>
            </a:r>
            <a:r>
              <a:rPr lang="en-US" sz="1800" b="0" i="1" u="none" strike="noStrike" baseline="0" dirty="0" err="1"/>
              <a:t>Tona</a:t>
            </a:r>
            <a:r>
              <a:rPr lang="en-US" sz="1800" b="0" i="1" u="none" strike="noStrike" baseline="0" dirty="0"/>
              <a:t>-Rama</a:t>
            </a:r>
            <a:r>
              <a:rPr lang="en-US" sz="1800" b="0" i="0" u="none" strike="noStrike" baseline="0" dirty="0"/>
              <a:t> – as codified in Section 163.035, </a:t>
            </a:r>
            <a:r>
              <a:rPr lang="en-US" sz="1800" b="0" i="1" u="none" strike="noStrike" baseline="0" dirty="0"/>
              <a:t>Florida Statutes</a:t>
            </a:r>
            <a:r>
              <a:rPr lang="en-US" sz="1800" b="0" i="0" u="none" strike="noStrike" baseline="0" dirty="0"/>
              <a:t> – is unconstitutionally vague.</a:t>
            </a:r>
            <a:endParaRPr lang="en-US" sz="2400" dirty="0"/>
          </a:p>
        </p:txBody>
      </p:sp>
    </p:spTree>
    <p:extLst>
      <p:ext uri="{BB962C8B-B14F-4D97-AF65-F5344CB8AC3E}">
        <p14:creationId xmlns:p14="http://schemas.microsoft.com/office/powerpoint/2010/main" val="261867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Template>
  <TotalTime>112</TotalTime>
  <Words>8041</Words>
  <Application>Microsoft Office PowerPoint</Application>
  <PresentationFormat>Widescreen</PresentationFormat>
  <Paragraphs>322</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Georgia</vt:lpstr>
      <vt:lpstr>Ocean 16x9</vt:lpstr>
      <vt:lpstr>2022 FPZA State Conference</vt:lpstr>
      <vt:lpstr>A. Customary Use Cases</vt:lpstr>
      <vt:lpstr>PENDING CUSTOMARY USE CASES</vt:lpstr>
      <vt:lpstr>1. In re: Affirming Existence of Recreational Customary Use on 1,194 Private Properties Located in Walton County, Florida, Case No. 2018-CA-547 (Fla. 1st Cir. Ct. 2018)</vt:lpstr>
      <vt:lpstr>PowerPoint Presentation</vt:lpstr>
      <vt:lpstr>PowerPoint Presentation</vt:lpstr>
      <vt:lpstr>PowerPoint Presentation</vt:lpstr>
      <vt:lpstr>PowerPoint Presentation</vt:lpstr>
      <vt:lpstr>PowerPoint Presentation</vt:lpstr>
      <vt:lpstr>PowerPoint Presentation</vt:lpstr>
      <vt:lpstr>2. Northshore Holdings, LLC v. Walton Cty., Case No. 2021-CA- 210 (Fla. 1st Cir. Ct. Mar. 21, 2021)</vt:lpstr>
      <vt:lpstr>PowerPoint Presentation</vt:lpstr>
      <vt:lpstr>PowerPoint Presentation</vt:lpstr>
      <vt:lpstr>3. Buending v. Town of Redington Beach, 10 F.4th 1125 (11th Cir.  2021)</vt:lpstr>
      <vt:lpstr>PowerPoint Presentation</vt:lpstr>
      <vt:lpstr>(a) “Void” Ordinance Ruling</vt:lpstr>
      <vt:lpstr>PowerPoint Presentation</vt:lpstr>
      <vt:lpstr>(b) Customary Use Defense Ruling</vt:lpstr>
      <vt:lpstr>PowerPoint Presentation</vt:lpstr>
      <vt:lpstr>(c) Takings Ruling</vt:lpstr>
      <vt:lpstr>4. Indian River County v. Twenty-Two Beachfront Properties  Located Between, and Including, 9586 Doubloon Dr., and, But  Not Including, 1820 Wabasso Beach Rd., Vero Beach, Florida,  32963, and Summerplace Improvement Association, Inc.,  Indian River County Case No. 31-2018-CA-000881</vt:lpstr>
      <vt:lpstr>B. Other Cases  5. Cedar Point Nursery v. Hassid, 141 S. Ct. 2063 (2021)</vt:lpstr>
      <vt:lpstr>PowerPoint Presentation</vt:lpstr>
      <vt:lpstr>PowerPoint Presentation</vt:lpstr>
      <vt:lpstr>PowerPoint Presentation</vt:lpstr>
      <vt:lpstr>6. Riverside Heights Dev., LLC v. City of Tampa, 313 So. 3d 776 (Fla. 2d  DCA 2020)</vt:lpstr>
      <vt:lpstr>PowerPoint Presentation</vt:lpstr>
      <vt:lpstr>7. City of W. Palm Beach, Inc. v. Haver, 330 So. 3d 860 (Fla. 2021)</vt:lpstr>
      <vt:lpstr>8. Imhof v. Walton Cty., 328 So. 3d 32 (Fla. 1st DCA 2021)</vt:lpstr>
      <vt:lpstr>PowerPoint Presentation</vt:lpstr>
      <vt:lpstr>PowerPoint Presentation</vt:lpstr>
      <vt:lpstr>The First District concluded that:</vt:lpstr>
      <vt:lpstr>PowerPoint Presentation</vt:lpstr>
      <vt:lpstr>9. Persaud Props. FL Invs., LLC v. Town of Fort Myers Beach, 310 So. 3d  493 (Fla. 2d DCA 2020)</vt:lpstr>
      <vt:lpstr>PowerPoint Presentation</vt:lpstr>
      <vt:lpstr>10. Balm Road Inv., LLC v. Hillsborough Cty. Bd. of Cty. Comm’rs,  47 Fla. L. Weekly D395b (Fla. 2d DCA 2022)</vt:lpstr>
      <vt:lpstr>11. 1000 Friends of Fla., Inc. v. Eagle, 330 So. 3d 986 (Fla. 1st DCA  2021)</vt:lpstr>
      <vt:lpstr>12. Evans Rowing Club, LLC v. City of Jacksonville, 300 So. 3d  1249 (Fla. 1st DCA 2020) (per curiam) (Wolf, J. concurring; B.L.  Thomas, J., specially concurring)</vt:lpstr>
      <vt:lpstr>PowerPoint Presentation</vt:lpstr>
      <vt:lpstr>PowerPoint Presentation</vt:lpstr>
      <vt:lpstr>13. Neptune Beach FL Realty, LLC v. City of Neptune Beach, 300  So. 3d 140 (Fla. 1st DCA 2020) (unpublished table decision)  (B.L. Thomas, J., specially concurring)</vt:lpstr>
      <vt:lpstr>14. Bondar v. Town of Jupiter Inlet Colony, 321 So. 3d 774 (Fla. 4th  DCA 2021)</vt:lpstr>
      <vt:lpstr>C. Bert Harris Act Cases  15. Mojito Splash, LLC v. City of Holmes Beach, 326 So. 3d 137 (Fla. 2d  DCA 2021)</vt:lpstr>
      <vt:lpstr>PowerPoint Presentation</vt:lpstr>
      <vt:lpstr>16.  Blue Water Holdings SRC, Inc. v. Santa Rosa Cty., 332 So. 3d  1035 (Fla. 1st DCA 2021)</vt:lpstr>
      <vt:lpstr>PowerPoint Presentation</vt:lpstr>
      <vt:lpstr>17. DHBH Atl. L.L.C. v. City of Delray Beach, 334 So. 3d 332 (Fla.  4th DCA 2022)</vt:lpstr>
      <vt:lpstr>PowerPoint Presentation</vt:lpstr>
      <vt:lpstr>PowerPoint Presentation</vt:lpstr>
      <vt:lpstr>PowerPoint Presentation</vt:lpstr>
      <vt:lpstr>18. Dean Wish, LLC v. Lee Cty., 326 So. 3d 840 (Fla. 2d DCA 2021)</vt:lpstr>
      <vt:lpstr>PowerPoint Presentation</vt:lpstr>
      <vt:lpstr>19. Boca Ctr. at Military, LLC v. City of Boca Raton, 312 So. 3d 920  (Fla. 4th DCA 2021)</vt:lpstr>
      <vt:lpstr>PowerPoint Presentation</vt:lpstr>
      <vt:lpstr>20. City of Holmes Beach v. Coral Escapes of Holmes Beach, LLC,  327 So. 3d 361 (Fla. 2d DCA 2021)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FPZA State Conference</dc:title>
  <dc:creator>Molly</dc:creator>
  <cp:lastModifiedBy>becky mendez</cp:lastModifiedBy>
  <cp:revision>3</cp:revision>
  <dcterms:created xsi:type="dcterms:W3CDTF">2022-05-31T13:13:03Z</dcterms:created>
  <dcterms:modified xsi:type="dcterms:W3CDTF">2022-06-01T11:01:58Z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